
<file path=[Content_Types].xml><?xml version="1.0" encoding="utf-8"?>
<Types xmlns="http://schemas.openxmlformats.org/package/2006/content-types">
  <Override PartName="/ppt/slides/slide14.xml" ContentType="application/vnd.openxmlformats-officedocument.presentationml.slide+xml"/>
  <Override PartName="/ppt/slideMasters/slideMaster2.xml" ContentType="application/vnd.openxmlformats-officedocument.presentationml.slideMaster+xml"/>
  <Default Extension="xml" ContentType="application/xml"/>
  <Override PartName="/ppt/tableStyles.xml" ContentType="application/vnd.openxmlformats-officedocument.presentationml.tableStyles+xml"/>
  <Override PartName="/ppt/theme/theme7.xml" ContentType="application/vnd.openxmlformats-officedocument.theme+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s/slide21.xml" ContentType="application/vnd.openxmlformats-officedocument.presentationml.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theme/theme6.xml" ContentType="application/vnd.openxmlformats-officedocument.theme+xml"/>
  <Override PartName="/ppt/handoutMasters/handoutMaster1.xml" ContentType="application/vnd.openxmlformats-officedocument.presentationml.handoutMaster+xml"/>
  <Override PartName="/ppt/slideLayouts/slideLayout15.xml" ContentType="application/vnd.openxmlformats-officedocument.presentationml.slideLayout+xml"/>
  <Override PartName="/ppt/slides/slide20.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theme/theme5.xml" ContentType="application/vnd.openxmlformats-officedocument.theme+xml"/>
  <Override PartName="/ppt/slideLayouts/slideLayout14.xml" ContentType="application/vnd.openxmlformats-officedocument.presentationml.slideLayout+xml"/>
  <Override PartName="/ppt/slides/slide3.xml" ContentType="application/vnd.openxmlformats-officedocument.presentationml.slide+xml"/>
  <Override PartName="/ppt/slides/slide18.xml" ContentType="application/vnd.openxmlformats-officedocument.presentationml.slide+xml"/>
  <Override PartName="/ppt/slideMasters/slideMaster6.xml" ContentType="application/vnd.openxmlformats-officedocument.presentationml.slideMaster+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theme/theme4.xml" ContentType="application/vnd.openxmlformats-officedocument.theme+xml"/>
  <Override PartName="/ppt/slideLayouts/slideLayout13.xml" ContentType="application/vnd.openxmlformats-officedocument.presentationml.slideLayout+xml"/>
  <Override PartName="/ppt/slides/slide9.xml" ContentType="application/vnd.openxmlformats-officedocument.presentationml.slide+xml"/>
  <Override PartName="/ppt/slideLayouts/slideLayout9.xml" ContentType="application/vnd.openxmlformats-officedocument.presentationml.slideLayout+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Masters/slideMaster5.xml" ContentType="application/vnd.openxmlformats-officedocument.presentationml.slideMaster+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Default Extension="wmf" ContentType="image/x-wmf"/>
  <Override PartName="/ppt/notesSlides/notesSlide4.xml" ContentType="application/vnd.openxmlformats-officedocument.presentationml.notes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slideMasters/slideMaster4.xml" ContentType="application/vnd.openxmlformats-officedocument.presentationml.slideMaster+xml"/>
  <Default Extension="jpeg" ContentType="image/jpeg"/>
  <Override PartName="/ppt/commentAuthors.xml" ContentType="application/vnd.openxmlformats-officedocument.presentationml.commentAuthors+xml"/>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slideMasters/slideMaster3.xml" ContentType="application/vnd.openxmlformats-officedocument.presentationml.slideMaster+xml"/>
  <Override PartName="/ppt/theme/theme8.xml" ContentType="application/vnd.openxmlformats-officedocument.theme+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theme/theme1.xml" ContentType="application/vnd.openxmlformats-officedocument.theme+xml"/>
  <Override PartName="/ppt/slides/slide22.xml" ContentType="application/vnd.openxmlformats-officedocument.presentationml.slide+xml"/>
  <Default Extension="gif" ContentType="image/gif"/>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Default Extension="bin" ContentType="application/vnd.openxmlformats-officedocument.presentationml.printerSettings"/>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649" r:id="rId1"/>
    <p:sldMasterId id="2147483725" r:id="rId2"/>
    <p:sldMasterId id="2147483741" r:id="rId3"/>
    <p:sldMasterId id="2147483757" r:id="rId4"/>
    <p:sldMasterId id="2147483759" r:id="rId5"/>
    <p:sldMasterId id="2147483773" r:id="rId6"/>
  </p:sldMasterIdLst>
  <p:notesMasterIdLst>
    <p:notesMasterId r:id="rId31"/>
  </p:notesMasterIdLst>
  <p:handoutMasterIdLst>
    <p:handoutMasterId r:id="rId32"/>
  </p:handoutMasterIdLst>
  <p:sldIdLst>
    <p:sldId id="841" r:id="rId7"/>
    <p:sldId id="849" r:id="rId8"/>
    <p:sldId id="848" r:id="rId9"/>
    <p:sldId id="847" r:id="rId10"/>
    <p:sldId id="836" r:id="rId11"/>
    <p:sldId id="840" r:id="rId12"/>
    <p:sldId id="850" r:id="rId13"/>
    <p:sldId id="851" r:id="rId14"/>
    <p:sldId id="852" r:id="rId15"/>
    <p:sldId id="839" r:id="rId16"/>
    <p:sldId id="842" r:id="rId17"/>
    <p:sldId id="751" r:id="rId18"/>
    <p:sldId id="744" r:id="rId19"/>
    <p:sldId id="750" r:id="rId20"/>
    <p:sldId id="825" r:id="rId21"/>
    <p:sldId id="809" r:id="rId22"/>
    <p:sldId id="845" r:id="rId23"/>
    <p:sldId id="828" r:id="rId24"/>
    <p:sldId id="805" r:id="rId25"/>
    <p:sldId id="815" r:id="rId26"/>
    <p:sldId id="784" r:id="rId27"/>
    <p:sldId id="820" r:id="rId28"/>
    <p:sldId id="819" r:id="rId29"/>
    <p:sldId id="835" r:id="rId30"/>
  </p:sldIdLst>
  <p:sldSz cx="9144000" cy="6858000" type="screen4x3"/>
  <p:notesSz cx="9232900" cy="6934200"/>
  <p:defaultTextStyle>
    <a:defPPr>
      <a:defRPr lang="en-US"/>
    </a:defPPr>
    <a:lvl1pPr algn="ctr" rtl="0" fontAlgn="base">
      <a:spcBef>
        <a:spcPct val="20000"/>
      </a:spcBef>
      <a:spcAft>
        <a:spcPct val="0"/>
      </a:spcAft>
      <a:buClr>
        <a:srgbClr val="0B3D91"/>
      </a:buClr>
      <a:defRPr sz="3000" kern="1200">
        <a:solidFill>
          <a:srgbClr val="0B3D91"/>
        </a:solidFill>
        <a:latin typeface="Impact" pitchFamily="34" charset="0"/>
        <a:ea typeface="+mn-ea"/>
        <a:cs typeface="+mn-cs"/>
      </a:defRPr>
    </a:lvl1pPr>
    <a:lvl2pPr marL="457200" algn="ctr" rtl="0" fontAlgn="base">
      <a:spcBef>
        <a:spcPct val="20000"/>
      </a:spcBef>
      <a:spcAft>
        <a:spcPct val="0"/>
      </a:spcAft>
      <a:buClr>
        <a:srgbClr val="0B3D91"/>
      </a:buClr>
      <a:defRPr sz="3000" kern="1200">
        <a:solidFill>
          <a:srgbClr val="0B3D91"/>
        </a:solidFill>
        <a:latin typeface="Impact" pitchFamily="34" charset="0"/>
        <a:ea typeface="+mn-ea"/>
        <a:cs typeface="+mn-cs"/>
      </a:defRPr>
    </a:lvl2pPr>
    <a:lvl3pPr marL="914400" algn="ctr" rtl="0" fontAlgn="base">
      <a:spcBef>
        <a:spcPct val="20000"/>
      </a:spcBef>
      <a:spcAft>
        <a:spcPct val="0"/>
      </a:spcAft>
      <a:buClr>
        <a:srgbClr val="0B3D91"/>
      </a:buClr>
      <a:defRPr sz="3000" kern="1200">
        <a:solidFill>
          <a:srgbClr val="0B3D91"/>
        </a:solidFill>
        <a:latin typeface="Impact" pitchFamily="34" charset="0"/>
        <a:ea typeface="+mn-ea"/>
        <a:cs typeface="+mn-cs"/>
      </a:defRPr>
    </a:lvl3pPr>
    <a:lvl4pPr marL="1371600" algn="ctr" rtl="0" fontAlgn="base">
      <a:spcBef>
        <a:spcPct val="20000"/>
      </a:spcBef>
      <a:spcAft>
        <a:spcPct val="0"/>
      </a:spcAft>
      <a:buClr>
        <a:srgbClr val="0B3D91"/>
      </a:buClr>
      <a:defRPr sz="3000" kern="1200">
        <a:solidFill>
          <a:srgbClr val="0B3D91"/>
        </a:solidFill>
        <a:latin typeface="Impact" pitchFamily="34" charset="0"/>
        <a:ea typeface="+mn-ea"/>
        <a:cs typeface="+mn-cs"/>
      </a:defRPr>
    </a:lvl4pPr>
    <a:lvl5pPr marL="1828800" algn="ctr" rtl="0" fontAlgn="base">
      <a:spcBef>
        <a:spcPct val="20000"/>
      </a:spcBef>
      <a:spcAft>
        <a:spcPct val="0"/>
      </a:spcAft>
      <a:buClr>
        <a:srgbClr val="0B3D91"/>
      </a:buClr>
      <a:defRPr sz="3000" kern="1200">
        <a:solidFill>
          <a:srgbClr val="0B3D91"/>
        </a:solidFill>
        <a:latin typeface="Impact" pitchFamily="34" charset="0"/>
        <a:ea typeface="+mn-ea"/>
        <a:cs typeface="+mn-cs"/>
      </a:defRPr>
    </a:lvl5pPr>
    <a:lvl6pPr marL="2286000" algn="l" defTabSz="914400" rtl="0" eaLnBrk="1" latinLnBrk="0" hangingPunct="1">
      <a:defRPr sz="3000" kern="1200">
        <a:solidFill>
          <a:srgbClr val="0B3D91"/>
        </a:solidFill>
        <a:latin typeface="Impact" pitchFamily="34" charset="0"/>
        <a:ea typeface="+mn-ea"/>
        <a:cs typeface="+mn-cs"/>
      </a:defRPr>
    </a:lvl6pPr>
    <a:lvl7pPr marL="2743200" algn="l" defTabSz="914400" rtl="0" eaLnBrk="1" latinLnBrk="0" hangingPunct="1">
      <a:defRPr sz="3000" kern="1200">
        <a:solidFill>
          <a:srgbClr val="0B3D91"/>
        </a:solidFill>
        <a:latin typeface="Impact" pitchFamily="34" charset="0"/>
        <a:ea typeface="+mn-ea"/>
        <a:cs typeface="+mn-cs"/>
      </a:defRPr>
    </a:lvl7pPr>
    <a:lvl8pPr marL="3200400" algn="l" defTabSz="914400" rtl="0" eaLnBrk="1" latinLnBrk="0" hangingPunct="1">
      <a:defRPr sz="3000" kern="1200">
        <a:solidFill>
          <a:srgbClr val="0B3D91"/>
        </a:solidFill>
        <a:latin typeface="Impact" pitchFamily="34" charset="0"/>
        <a:ea typeface="+mn-ea"/>
        <a:cs typeface="+mn-cs"/>
      </a:defRPr>
    </a:lvl8pPr>
    <a:lvl9pPr marL="3657600" algn="l" defTabSz="914400" rtl="0" eaLnBrk="1" latinLnBrk="0" hangingPunct="1">
      <a:defRPr sz="3000" kern="1200">
        <a:solidFill>
          <a:srgbClr val="0B3D91"/>
        </a:solidFill>
        <a:latin typeface="Impact"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Gary Grimm" initials="" lastIdx="1"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33CC33"/>
    <a:srgbClr val="0033CC"/>
    <a:srgbClr val="FFFFFF"/>
    <a:srgbClr val="0066FF"/>
    <a:srgbClr val="3366FF"/>
    <a:srgbClr val="FFFF00"/>
    <a:srgbClr val="3904FA"/>
    <a:srgbClr val="00FF00"/>
    <a:srgbClr val="6699FF"/>
    <a:srgbClr val="CC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vertBarState="maximized">
    <p:restoredLeft sz="24313" autoAdjust="0"/>
    <p:restoredTop sz="98618" autoAdjust="0"/>
  </p:normalViewPr>
  <p:slideViewPr>
    <p:cSldViewPr snapToGrid="0">
      <p:cViewPr varScale="1">
        <p:scale>
          <a:sx n="163" d="100"/>
          <a:sy n="163" d="100"/>
        </p:scale>
        <p:origin x="-552" y="-104"/>
      </p:cViewPr>
      <p:guideLst>
        <p:guide orient="horz" pos="816"/>
        <p:guide orient="horz" pos="1248"/>
        <p:guide orient="horz" pos="3746"/>
        <p:guide pos="28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7" d="100"/>
        <a:sy n="67" d="100"/>
      </p:scale>
      <p:origin x="0" y="0"/>
    </p:cViewPr>
  </p:sorterViewPr>
  <p:notesViewPr>
    <p:cSldViewPr snapToGrid="0">
      <p:cViewPr varScale="1">
        <p:scale>
          <a:sx n="74" d="100"/>
          <a:sy n="74" d="100"/>
        </p:scale>
        <p:origin x="-924" y="-90"/>
      </p:cViewPr>
      <p:guideLst>
        <p:guide orient="horz" pos="2185"/>
        <p:guide pos="2908"/>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4.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3.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printerSettings" Target="printerSettings/printerSettings1.bin"/><Relationship Id="rId34" Type="http://schemas.openxmlformats.org/officeDocument/2006/relationships/commentAuthors" Target="commentAuthors.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3" y="1"/>
            <a:ext cx="4001451" cy="346081"/>
          </a:xfrm>
          <a:prstGeom prst="rect">
            <a:avLst/>
          </a:prstGeom>
          <a:noFill/>
          <a:ln w="9525">
            <a:noFill/>
            <a:miter lim="800000"/>
            <a:headEnd/>
            <a:tailEnd/>
          </a:ln>
          <a:effectLst/>
        </p:spPr>
        <p:txBody>
          <a:bodyPr vert="horz" wrap="square" lIns="92268" tIns="46134" rIns="92268" bIns="46134" numCol="1" anchor="t" anchorCtr="0" compatLnSpc="1">
            <a:prstTxWarp prst="textNoShape">
              <a:avLst/>
            </a:prstTxWarp>
          </a:bodyPr>
          <a:lstStyle>
            <a:lvl1pPr algn="l" defTabSz="922800">
              <a:spcBef>
                <a:spcPct val="0"/>
              </a:spcBef>
              <a:buClrTx/>
              <a:defRPr sz="1200">
                <a:solidFill>
                  <a:schemeClr val="tx1"/>
                </a:solidFill>
                <a:latin typeface="Arial" charset="0"/>
              </a:defRPr>
            </a:lvl1pPr>
          </a:lstStyle>
          <a:p>
            <a:endParaRPr lang="en-US" dirty="0"/>
          </a:p>
        </p:txBody>
      </p:sp>
      <p:sp>
        <p:nvSpPr>
          <p:cNvPr id="100355" name="Rectangle 3"/>
          <p:cNvSpPr>
            <a:spLocks noGrp="1" noChangeArrowheads="1"/>
          </p:cNvSpPr>
          <p:nvPr>
            <p:ph type="dt" sz="quarter" idx="1"/>
          </p:nvPr>
        </p:nvSpPr>
        <p:spPr bwMode="auto">
          <a:xfrm>
            <a:off x="5229872" y="1"/>
            <a:ext cx="4001451" cy="346081"/>
          </a:xfrm>
          <a:prstGeom prst="rect">
            <a:avLst/>
          </a:prstGeom>
          <a:noFill/>
          <a:ln w="9525">
            <a:noFill/>
            <a:miter lim="800000"/>
            <a:headEnd/>
            <a:tailEnd/>
          </a:ln>
          <a:effectLst/>
        </p:spPr>
        <p:txBody>
          <a:bodyPr vert="horz" wrap="square" lIns="92268" tIns="46134" rIns="92268" bIns="46134" numCol="1" anchor="t" anchorCtr="0" compatLnSpc="1">
            <a:prstTxWarp prst="textNoShape">
              <a:avLst/>
            </a:prstTxWarp>
          </a:bodyPr>
          <a:lstStyle>
            <a:lvl1pPr algn="r" defTabSz="922800">
              <a:spcBef>
                <a:spcPct val="0"/>
              </a:spcBef>
              <a:buClrTx/>
              <a:defRPr sz="1200">
                <a:solidFill>
                  <a:schemeClr val="tx1"/>
                </a:solidFill>
                <a:latin typeface="Arial" charset="0"/>
              </a:defRPr>
            </a:lvl1pPr>
          </a:lstStyle>
          <a:p>
            <a:endParaRPr lang="en-US" dirty="0"/>
          </a:p>
        </p:txBody>
      </p:sp>
      <p:sp>
        <p:nvSpPr>
          <p:cNvPr id="100356" name="Rectangle 4"/>
          <p:cNvSpPr>
            <a:spLocks noGrp="1" noChangeArrowheads="1"/>
          </p:cNvSpPr>
          <p:nvPr>
            <p:ph type="ftr" sz="quarter" idx="2"/>
          </p:nvPr>
        </p:nvSpPr>
        <p:spPr bwMode="auto">
          <a:xfrm>
            <a:off x="3" y="6586546"/>
            <a:ext cx="4001451" cy="346081"/>
          </a:xfrm>
          <a:prstGeom prst="rect">
            <a:avLst/>
          </a:prstGeom>
          <a:noFill/>
          <a:ln w="9525">
            <a:noFill/>
            <a:miter lim="800000"/>
            <a:headEnd/>
            <a:tailEnd/>
          </a:ln>
          <a:effectLst/>
        </p:spPr>
        <p:txBody>
          <a:bodyPr vert="horz" wrap="square" lIns="92268" tIns="46134" rIns="92268" bIns="46134" numCol="1" anchor="b" anchorCtr="0" compatLnSpc="1">
            <a:prstTxWarp prst="textNoShape">
              <a:avLst/>
            </a:prstTxWarp>
          </a:bodyPr>
          <a:lstStyle>
            <a:lvl1pPr algn="l" defTabSz="922800">
              <a:spcBef>
                <a:spcPct val="0"/>
              </a:spcBef>
              <a:buClrTx/>
              <a:defRPr sz="1200">
                <a:solidFill>
                  <a:schemeClr val="tx1"/>
                </a:solidFill>
                <a:latin typeface="Arial" charset="0"/>
              </a:defRPr>
            </a:lvl1pPr>
          </a:lstStyle>
          <a:p>
            <a:endParaRPr lang="en-US" dirty="0"/>
          </a:p>
        </p:txBody>
      </p:sp>
      <p:sp>
        <p:nvSpPr>
          <p:cNvPr id="100357" name="Rectangle 5"/>
          <p:cNvSpPr>
            <a:spLocks noGrp="1" noChangeArrowheads="1"/>
          </p:cNvSpPr>
          <p:nvPr>
            <p:ph type="sldNum" sz="quarter" idx="3"/>
          </p:nvPr>
        </p:nvSpPr>
        <p:spPr bwMode="auto">
          <a:xfrm>
            <a:off x="5229872" y="6586546"/>
            <a:ext cx="4001451" cy="346081"/>
          </a:xfrm>
          <a:prstGeom prst="rect">
            <a:avLst/>
          </a:prstGeom>
          <a:noFill/>
          <a:ln w="9525">
            <a:noFill/>
            <a:miter lim="800000"/>
            <a:headEnd/>
            <a:tailEnd/>
          </a:ln>
          <a:effectLst/>
        </p:spPr>
        <p:txBody>
          <a:bodyPr vert="horz" wrap="square" lIns="92268" tIns="46134" rIns="92268" bIns="46134" numCol="1" anchor="b" anchorCtr="0" compatLnSpc="1">
            <a:prstTxWarp prst="textNoShape">
              <a:avLst/>
            </a:prstTxWarp>
          </a:bodyPr>
          <a:lstStyle>
            <a:lvl1pPr algn="r" defTabSz="922800">
              <a:spcBef>
                <a:spcPct val="0"/>
              </a:spcBef>
              <a:buClrTx/>
              <a:defRPr sz="1200">
                <a:solidFill>
                  <a:schemeClr val="tx1"/>
                </a:solidFill>
                <a:latin typeface="Arial" charset="0"/>
              </a:defRPr>
            </a:lvl1pPr>
          </a:lstStyle>
          <a:p>
            <a:fld id="{B03D17A8-64E1-40FE-83E2-0B1233500B7D}" type="slidenum">
              <a:rPr lang="en-US"/>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3" y="1"/>
            <a:ext cx="4001451" cy="346081"/>
          </a:xfrm>
          <a:prstGeom prst="rect">
            <a:avLst/>
          </a:prstGeom>
          <a:noFill/>
          <a:ln w="9525">
            <a:noFill/>
            <a:miter lim="800000"/>
            <a:headEnd/>
            <a:tailEnd/>
          </a:ln>
          <a:effectLst/>
        </p:spPr>
        <p:txBody>
          <a:bodyPr vert="horz" wrap="square" lIns="92268" tIns="46134" rIns="92268" bIns="46134" numCol="1" anchor="t" anchorCtr="0" compatLnSpc="1">
            <a:prstTxWarp prst="textNoShape">
              <a:avLst/>
            </a:prstTxWarp>
          </a:bodyPr>
          <a:lstStyle>
            <a:lvl1pPr algn="l" defTabSz="922800">
              <a:spcBef>
                <a:spcPct val="0"/>
              </a:spcBef>
              <a:buClrTx/>
              <a:defRPr sz="1200">
                <a:solidFill>
                  <a:schemeClr val="tx1"/>
                </a:solidFill>
                <a:latin typeface="Arial" charset="0"/>
              </a:defRPr>
            </a:lvl1pPr>
          </a:lstStyle>
          <a:p>
            <a:endParaRPr lang="en-US" dirty="0"/>
          </a:p>
        </p:txBody>
      </p:sp>
      <p:sp>
        <p:nvSpPr>
          <p:cNvPr id="102403" name="Rectangle 3"/>
          <p:cNvSpPr>
            <a:spLocks noGrp="1" noChangeArrowheads="1"/>
          </p:cNvSpPr>
          <p:nvPr>
            <p:ph type="dt" idx="1"/>
          </p:nvPr>
        </p:nvSpPr>
        <p:spPr bwMode="auto">
          <a:xfrm>
            <a:off x="5229872" y="1"/>
            <a:ext cx="4001451" cy="346081"/>
          </a:xfrm>
          <a:prstGeom prst="rect">
            <a:avLst/>
          </a:prstGeom>
          <a:noFill/>
          <a:ln w="9525">
            <a:noFill/>
            <a:miter lim="800000"/>
            <a:headEnd/>
            <a:tailEnd/>
          </a:ln>
          <a:effectLst/>
        </p:spPr>
        <p:txBody>
          <a:bodyPr vert="horz" wrap="square" lIns="92268" tIns="46134" rIns="92268" bIns="46134" numCol="1" anchor="t" anchorCtr="0" compatLnSpc="1">
            <a:prstTxWarp prst="textNoShape">
              <a:avLst/>
            </a:prstTxWarp>
          </a:bodyPr>
          <a:lstStyle>
            <a:lvl1pPr algn="r" defTabSz="922800">
              <a:spcBef>
                <a:spcPct val="0"/>
              </a:spcBef>
              <a:buClrTx/>
              <a:defRPr sz="1200">
                <a:solidFill>
                  <a:schemeClr val="tx1"/>
                </a:solidFill>
                <a:latin typeface="Arial" charset="0"/>
              </a:defRPr>
            </a:lvl1pPr>
          </a:lstStyle>
          <a:p>
            <a:endParaRPr lang="en-US" dirty="0"/>
          </a:p>
        </p:txBody>
      </p:sp>
      <p:sp>
        <p:nvSpPr>
          <p:cNvPr id="102404" name="Rectangle 4"/>
          <p:cNvSpPr>
            <a:spLocks noGrp="1" noRot="1" noChangeAspect="1" noChangeArrowheads="1" noTextEdit="1"/>
          </p:cNvSpPr>
          <p:nvPr>
            <p:ph type="sldImg" idx="2"/>
          </p:nvPr>
        </p:nvSpPr>
        <p:spPr bwMode="auto">
          <a:xfrm>
            <a:off x="2882900" y="520700"/>
            <a:ext cx="3470275" cy="2601913"/>
          </a:xfrm>
          <a:prstGeom prst="rect">
            <a:avLst/>
          </a:prstGeom>
          <a:noFill/>
          <a:ln w="9525">
            <a:solidFill>
              <a:srgbClr val="000000"/>
            </a:solidFill>
            <a:miter lim="800000"/>
            <a:headEnd/>
            <a:tailEnd/>
          </a:ln>
          <a:effectLst/>
        </p:spPr>
      </p:sp>
      <p:sp>
        <p:nvSpPr>
          <p:cNvPr id="102405" name="Rectangle 5"/>
          <p:cNvSpPr>
            <a:spLocks noGrp="1" noChangeArrowheads="1"/>
          </p:cNvSpPr>
          <p:nvPr>
            <p:ph type="body" sz="quarter" idx="3"/>
          </p:nvPr>
        </p:nvSpPr>
        <p:spPr bwMode="auto">
          <a:xfrm>
            <a:off x="923290" y="3294061"/>
            <a:ext cx="7386320" cy="3119446"/>
          </a:xfrm>
          <a:prstGeom prst="rect">
            <a:avLst/>
          </a:prstGeom>
          <a:noFill/>
          <a:ln w="9525">
            <a:noFill/>
            <a:miter lim="800000"/>
            <a:headEnd/>
            <a:tailEnd/>
          </a:ln>
          <a:effectLst/>
        </p:spPr>
        <p:txBody>
          <a:bodyPr vert="horz" wrap="square" lIns="92268" tIns="46134" rIns="92268" bIns="4613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06" name="Rectangle 6"/>
          <p:cNvSpPr>
            <a:spLocks noGrp="1" noChangeArrowheads="1"/>
          </p:cNvSpPr>
          <p:nvPr>
            <p:ph type="ftr" sz="quarter" idx="4"/>
          </p:nvPr>
        </p:nvSpPr>
        <p:spPr bwMode="auto">
          <a:xfrm>
            <a:off x="3" y="6586546"/>
            <a:ext cx="4001451" cy="346081"/>
          </a:xfrm>
          <a:prstGeom prst="rect">
            <a:avLst/>
          </a:prstGeom>
          <a:noFill/>
          <a:ln w="9525">
            <a:noFill/>
            <a:miter lim="800000"/>
            <a:headEnd/>
            <a:tailEnd/>
          </a:ln>
          <a:effectLst/>
        </p:spPr>
        <p:txBody>
          <a:bodyPr vert="horz" wrap="square" lIns="92268" tIns="46134" rIns="92268" bIns="46134" numCol="1" anchor="b" anchorCtr="0" compatLnSpc="1">
            <a:prstTxWarp prst="textNoShape">
              <a:avLst/>
            </a:prstTxWarp>
          </a:bodyPr>
          <a:lstStyle>
            <a:lvl1pPr algn="l" defTabSz="922800">
              <a:spcBef>
                <a:spcPct val="0"/>
              </a:spcBef>
              <a:buClrTx/>
              <a:defRPr sz="1200">
                <a:solidFill>
                  <a:schemeClr val="tx1"/>
                </a:solidFill>
                <a:latin typeface="Arial" charset="0"/>
              </a:defRPr>
            </a:lvl1pPr>
          </a:lstStyle>
          <a:p>
            <a:endParaRPr lang="en-US" dirty="0"/>
          </a:p>
        </p:txBody>
      </p:sp>
      <p:sp>
        <p:nvSpPr>
          <p:cNvPr id="102407" name="Rectangle 7"/>
          <p:cNvSpPr>
            <a:spLocks noGrp="1" noChangeArrowheads="1"/>
          </p:cNvSpPr>
          <p:nvPr>
            <p:ph type="sldNum" sz="quarter" idx="5"/>
          </p:nvPr>
        </p:nvSpPr>
        <p:spPr bwMode="auto">
          <a:xfrm>
            <a:off x="5229872" y="6586546"/>
            <a:ext cx="4001451" cy="346081"/>
          </a:xfrm>
          <a:prstGeom prst="rect">
            <a:avLst/>
          </a:prstGeom>
          <a:noFill/>
          <a:ln w="9525">
            <a:noFill/>
            <a:miter lim="800000"/>
            <a:headEnd/>
            <a:tailEnd/>
          </a:ln>
          <a:effectLst/>
        </p:spPr>
        <p:txBody>
          <a:bodyPr vert="horz" wrap="square" lIns="92268" tIns="46134" rIns="92268" bIns="46134" numCol="1" anchor="b" anchorCtr="0" compatLnSpc="1">
            <a:prstTxWarp prst="textNoShape">
              <a:avLst/>
            </a:prstTxWarp>
          </a:bodyPr>
          <a:lstStyle>
            <a:lvl1pPr algn="r" defTabSz="922800">
              <a:spcBef>
                <a:spcPct val="0"/>
              </a:spcBef>
              <a:buClrTx/>
              <a:defRPr sz="1200">
                <a:solidFill>
                  <a:schemeClr val="tx1"/>
                </a:solidFill>
                <a:latin typeface="Arial" charset="0"/>
              </a:defRPr>
            </a:lvl1pPr>
          </a:lstStyle>
          <a:p>
            <a:fld id="{11C42637-BD87-4064-B49E-D38B7226E4EB}"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p:spPr>
        <p:txBody>
          <a:bodyPr/>
          <a:lstStyle/>
          <a:p>
            <a:endParaRPr lang="en-US" smtClean="0">
              <a:latin typeface="Arial" pitchFamily="34" charset="0"/>
              <a:ea typeface="ＭＳ Ｐゴシック"/>
              <a:cs typeface="ＭＳ Ｐゴシック"/>
            </a:endParaRPr>
          </a:p>
        </p:txBody>
      </p:sp>
      <p:sp>
        <p:nvSpPr>
          <p:cNvPr id="24579" name="Slide Number Placeholder 3"/>
          <p:cNvSpPr>
            <a:spLocks noGrp="1"/>
          </p:cNvSpPr>
          <p:nvPr>
            <p:ph type="sldNum" sz="quarter" idx="5"/>
          </p:nvPr>
        </p:nvSpPr>
        <p:spPr>
          <a:noFill/>
        </p:spPr>
        <p:txBody>
          <a:bodyPr/>
          <a:lstStyle/>
          <a:p>
            <a:fld id="{6118ABFF-B7E4-4626-9995-B5C1AFA7F2E6}" type="slidenum">
              <a:rPr lang="en-US" smtClean="0">
                <a:solidFill>
                  <a:srgbClr val="000000"/>
                </a:solidFill>
                <a:latin typeface="Arial" pitchFamily="34" charset="0"/>
                <a:ea typeface="ＭＳ Ｐゴシック"/>
                <a:cs typeface="ＭＳ Ｐゴシック"/>
              </a:rPr>
              <a:pPr/>
              <a:t>1</a:t>
            </a:fld>
            <a:endParaRPr lang="en-US" smtClean="0">
              <a:solidFill>
                <a:srgbClr val="000000"/>
              </a:solidFill>
              <a:latin typeface="Arial" pitchFamily="34" charset="0"/>
              <a:ea typeface="ＭＳ Ｐゴシック"/>
              <a:cs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xfrm>
            <a:off x="2889250" y="522288"/>
            <a:ext cx="3465513" cy="2598737"/>
          </a:xfrm>
          <a:ln/>
        </p:spPr>
      </p:sp>
      <p:sp>
        <p:nvSpPr>
          <p:cNvPr id="160771" name="Rectangle 3"/>
          <p:cNvSpPr>
            <a:spLocks noGrp="1" noChangeArrowheads="1"/>
          </p:cNvSpPr>
          <p:nvPr>
            <p:ph type="body" idx="1"/>
          </p:nvPr>
        </p:nvSpPr>
        <p:spPr>
          <a:xfrm>
            <a:off x="1231473" y="3293035"/>
            <a:ext cx="6769957" cy="3118969"/>
          </a:xfrm>
          <a:noFill/>
          <a:ln w="9525"/>
        </p:spPr>
        <p:txBody>
          <a:bodyPr lIns="92749" tIns="46375" rIns="92749" bIns="46375"/>
          <a:lstStyle/>
          <a:p>
            <a:r>
              <a:rPr lang="en-US" sz="1000" b="1" smtClean="0">
                <a:latin typeface="Times New Roman" pitchFamily="18" charset="0"/>
              </a:rPr>
              <a:t>Continuity of Measurements – especially Climate Measurements</a:t>
            </a:r>
          </a:p>
        </p:txBody>
      </p:sp>
      <p:sp>
        <p:nvSpPr>
          <p:cNvPr id="160772" name="Rectangle 4"/>
          <p:cNvSpPr>
            <a:spLocks noChangeArrowheads="1"/>
          </p:cNvSpPr>
          <p:nvPr/>
        </p:nvSpPr>
        <p:spPr bwMode="auto">
          <a:xfrm>
            <a:off x="825860" y="4079290"/>
            <a:ext cx="5614807" cy="955390"/>
          </a:xfrm>
          <a:prstGeom prst="rect">
            <a:avLst/>
          </a:prstGeom>
          <a:noFill/>
          <a:ln w="9525">
            <a:noFill/>
            <a:miter lim="800000"/>
            <a:headEnd/>
            <a:tailEnd/>
          </a:ln>
        </p:spPr>
        <p:txBody>
          <a:bodyPr wrap="none" lIns="92710" tIns="46355" rIns="92710" bIns="46355">
            <a:spAutoFit/>
          </a:bodyPr>
          <a:lstStyle/>
          <a:p>
            <a:pPr algn="l" defTabSz="928688" eaLnBrk="0" hangingPunct="0">
              <a:spcBef>
                <a:spcPct val="0"/>
              </a:spcBef>
              <a:buClrTx/>
            </a:pPr>
            <a:r>
              <a:rPr lang="en-US" sz="1400" b="1" smtClean="0">
                <a:solidFill>
                  <a:srgbClr val="000000"/>
                </a:solidFill>
                <a:latin typeface="Times New Roman" pitchFamily="18" charset="0"/>
              </a:rPr>
              <a:t>DMSP	</a:t>
            </a:r>
          </a:p>
          <a:p>
            <a:pPr algn="l" defTabSz="928688" eaLnBrk="0" hangingPunct="0">
              <a:spcBef>
                <a:spcPct val="0"/>
              </a:spcBef>
              <a:buClrTx/>
            </a:pPr>
            <a:r>
              <a:rPr lang="en-US" sz="1400" b="1" smtClean="0">
                <a:solidFill>
                  <a:srgbClr val="000000"/>
                </a:solidFill>
                <a:latin typeface="Times New Roman" pitchFamily="18" charset="0"/>
              </a:rPr>
              <a:t>	OLS</a:t>
            </a:r>
            <a:br>
              <a:rPr lang="en-US" sz="1400" b="1" smtClean="0">
                <a:solidFill>
                  <a:srgbClr val="000000"/>
                </a:solidFill>
                <a:latin typeface="Times New Roman" pitchFamily="18" charset="0"/>
              </a:rPr>
            </a:br>
            <a:r>
              <a:rPr lang="en-US" sz="1400" b="1" smtClean="0">
                <a:solidFill>
                  <a:srgbClr val="000000"/>
                </a:solidFill>
                <a:latin typeface="Times New Roman" pitchFamily="18" charset="0"/>
              </a:rPr>
              <a:t>	SSM/I, SSM/T-1,  SSM/T-2 or SSMIS</a:t>
            </a:r>
            <a:br>
              <a:rPr lang="en-US" sz="1400" b="1" smtClean="0">
                <a:solidFill>
                  <a:srgbClr val="000000"/>
                </a:solidFill>
                <a:latin typeface="Times New Roman" pitchFamily="18" charset="0"/>
              </a:rPr>
            </a:br>
            <a:r>
              <a:rPr lang="en-US" sz="1400" b="1" smtClean="0">
                <a:solidFill>
                  <a:srgbClr val="000000"/>
                </a:solidFill>
                <a:latin typeface="Times New Roman" pitchFamily="18" charset="0"/>
              </a:rPr>
              <a:t>	SES (incl. SSB,SSF,SSH,SSIES,SSJ,SSM or SSULI,SSUSI)</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a:ln/>
        </p:spPr>
        <p:txBody>
          <a:bodyPr/>
          <a:lstStyle/>
          <a:p>
            <a:fld id="{388E4299-0A58-47B2-9237-AA33DF4DB5C2}" type="slidenum">
              <a:rPr lang="en-US"/>
              <a:pPr/>
              <a:t>12</a:t>
            </a:fld>
            <a:endParaRPr lang="en-US"/>
          </a:p>
        </p:txBody>
      </p:sp>
      <p:sp>
        <p:nvSpPr>
          <p:cNvPr id="706562" name="Rectangle 7"/>
          <p:cNvSpPr txBox="1">
            <a:spLocks noGrp="1" noChangeArrowheads="1"/>
          </p:cNvSpPr>
          <p:nvPr/>
        </p:nvSpPr>
        <p:spPr bwMode="auto">
          <a:xfrm>
            <a:off x="5230168" y="6586303"/>
            <a:ext cx="4000644" cy="346710"/>
          </a:xfrm>
          <a:prstGeom prst="rect">
            <a:avLst/>
          </a:prstGeom>
          <a:noFill/>
          <a:ln w="9525">
            <a:noFill/>
            <a:miter lim="800000"/>
            <a:headEnd/>
            <a:tailEnd/>
          </a:ln>
        </p:spPr>
        <p:txBody>
          <a:bodyPr lIns="94550" tIns="47275" rIns="94550" bIns="47275" anchor="b"/>
          <a:lstStyle/>
          <a:p>
            <a:pPr algn="r" defTabSz="945648"/>
            <a:fld id="{C778BF7F-C6A5-4512-BBF7-C213E517A671}" type="slidenum">
              <a:rPr lang="en-US" sz="1200">
                <a:latin typeface="Arial" charset="0"/>
              </a:rPr>
              <a:pPr algn="r" defTabSz="945648"/>
              <a:t>12</a:t>
            </a:fld>
            <a:endParaRPr lang="en-US" sz="1200" dirty="0">
              <a:latin typeface="Arial" charset="0"/>
            </a:endParaRPr>
          </a:p>
        </p:txBody>
      </p:sp>
      <p:sp>
        <p:nvSpPr>
          <p:cNvPr id="706563" name="Rectangle 7"/>
          <p:cNvSpPr txBox="1">
            <a:spLocks noGrp="1" noChangeArrowheads="1"/>
          </p:cNvSpPr>
          <p:nvPr/>
        </p:nvSpPr>
        <p:spPr bwMode="auto">
          <a:xfrm>
            <a:off x="5230168" y="6586303"/>
            <a:ext cx="4000644" cy="346710"/>
          </a:xfrm>
          <a:prstGeom prst="rect">
            <a:avLst/>
          </a:prstGeom>
          <a:noFill/>
          <a:ln w="9525">
            <a:noFill/>
            <a:miter lim="800000"/>
            <a:headEnd/>
            <a:tailEnd/>
          </a:ln>
        </p:spPr>
        <p:txBody>
          <a:bodyPr lIns="94550" tIns="47275" rIns="94550" bIns="47275" anchor="b"/>
          <a:lstStyle/>
          <a:p>
            <a:pPr algn="r" defTabSz="945648"/>
            <a:fld id="{B192DBE8-4BA5-453A-BA0E-DE8358A620BD}" type="slidenum">
              <a:rPr lang="en-US" sz="1200">
                <a:latin typeface="Arial" charset="0"/>
              </a:rPr>
              <a:pPr algn="r" defTabSz="945648"/>
              <a:t>12</a:t>
            </a:fld>
            <a:endParaRPr lang="en-US" sz="1200" dirty="0">
              <a:latin typeface="Arial" charset="0"/>
            </a:endParaRPr>
          </a:p>
        </p:txBody>
      </p:sp>
      <p:sp>
        <p:nvSpPr>
          <p:cNvPr id="706564" name="Rectangle 7"/>
          <p:cNvSpPr txBox="1">
            <a:spLocks noGrp="1" noChangeArrowheads="1"/>
          </p:cNvSpPr>
          <p:nvPr/>
        </p:nvSpPr>
        <p:spPr bwMode="auto">
          <a:xfrm>
            <a:off x="5230168" y="6586303"/>
            <a:ext cx="4000644" cy="346710"/>
          </a:xfrm>
          <a:prstGeom prst="rect">
            <a:avLst/>
          </a:prstGeom>
          <a:noFill/>
          <a:ln w="9525">
            <a:noFill/>
            <a:miter lim="800000"/>
            <a:headEnd/>
            <a:tailEnd/>
          </a:ln>
        </p:spPr>
        <p:txBody>
          <a:bodyPr lIns="94494" tIns="47247" rIns="94494" bIns="47247" anchor="b"/>
          <a:lstStyle/>
          <a:p>
            <a:pPr algn="r" defTabSz="945648"/>
            <a:fld id="{53606BA5-E687-417E-8E01-ABD9BC458135}" type="slidenum">
              <a:rPr lang="en-US" sz="1200">
                <a:latin typeface="Arial" charset="0"/>
              </a:rPr>
              <a:pPr algn="r" defTabSz="945648"/>
              <a:t>12</a:t>
            </a:fld>
            <a:endParaRPr lang="en-US" sz="1200" dirty="0">
              <a:latin typeface="Arial" charset="0"/>
            </a:endParaRPr>
          </a:p>
        </p:txBody>
      </p:sp>
      <p:sp>
        <p:nvSpPr>
          <p:cNvPr id="706565" name="Rectangle 2"/>
          <p:cNvSpPr>
            <a:spLocks noGrp="1" noRot="1" noChangeAspect="1" noChangeArrowheads="1" noTextEdit="1"/>
          </p:cNvSpPr>
          <p:nvPr>
            <p:ph type="sldImg"/>
          </p:nvPr>
        </p:nvSpPr>
        <p:spPr>
          <a:xfrm>
            <a:off x="2879725" y="520700"/>
            <a:ext cx="3468688" cy="2601913"/>
          </a:xfrm>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1C42637-BD87-4064-B49E-D38B7226E4EB}"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9C7BA8-4FEB-4B80-96C5-F3063FCD746C}" type="slidenum">
              <a:rPr lang="en-US"/>
              <a:pPr/>
              <a:t>14</a:t>
            </a:fld>
            <a:endParaRPr lang="en-US"/>
          </a:p>
        </p:txBody>
      </p:sp>
      <p:sp>
        <p:nvSpPr>
          <p:cNvPr id="2062338" name="Rectangle 2"/>
          <p:cNvSpPr>
            <a:spLocks noGrp="1" noRot="1" noChangeAspect="1" noChangeArrowheads="1" noTextEdit="1"/>
          </p:cNvSpPr>
          <p:nvPr>
            <p:ph type="sldImg"/>
          </p:nvPr>
        </p:nvSpPr>
        <p:spPr>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p:spPr>
        <p:txBody>
          <a:bodyPr/>
          <a:lstStyle/>
          <a:p>
            <a:endParaRPr lang="en-US" smtClean="0">
              <a:latin typeface="Arial" pitchFamily="34" charset="0"/>
              <a:ea typeface="ＭＳ Ｐゴシック"/>
              <a:cs typeface="ＭＳ Ｐゴシック"/>
            </a:endParaRPr>
          </a:p>
        </p:txBody>
      </p:sp>
      <p:sp>
        <p:nvSpPr>
          <p:cNvPr id="24579" name="Slide Number Placeholder 3"/>
          <p:cNvSpPr>
            <a:spLocks noGrp="1"/>
          </p:cNvSpPr>
          <p:nvPr>
            <p:ph type="sldNum" sz="quarter" idx="5"/>
          </p:nvPr>
        </p:nvSpPr>
        <p:spPr>
          <a:noFill/>
        </p:spPr>
        <p:txBody>
          <a:bodyPr/>
          <a:lstStyle/>
          <a:p>
            <a:fld id="{6118ABFF-B7E4-4626-9995-B5C1AFA7F2E6}" type="slidenum">
              <a:rPr lang="en-US" smtClean="0">
                <a:solidFill>
                  <a:srgbClr val="000000"/>
                </a:solidFill>
                <a:latin typeface="Arial" pitchFamily="34" charset="0"/>
                <a:ea typeface="ＭＳ Ｐゴシック"/>
                <a:cs typeface="ＭＳ Ｐゴシック"/>
              </a:rPr>
              <a:pPr/>
              <a:t>15</a:t>
            </a:fld>
            <a:endParaRPr lang="en-US" smtClean="0">
              <a:solidFill>
                <a:srgbClr val="000000"/>
              </a:solidFill>
              <a:latin typeface="Arial" pitchFamily="34" charset="0"/>
              <a:ea typeface="ＭＳ Ｐゴシック"/>
              <a:cs typeface="ＭＳ Ｐゴシック"/>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p:spPr>
        <p:txBody>
          <a:bodyPr/>
          <a:lstStyle/>
          <a:p>
            <a:endParaRPr lang="en-US" smtClean="0">
              <a:latin typeface="Arial" pitchFamily="34" charset="0"/>
              <a:ea typeface="ＭＳ Ｐゴシック"/>
              <a:cs typeface="ＭＳ Ｐゴシック"/>
            </a:endParaRPr>
          </a:p>
        </p:txBody>
      </p:sp>
      <p:sp>
        <p:nvSpPr>
          <p:cNvPr id="24579" name="Slide Number Placeholder 3"/>
          <p:cNvSpPr>
            <a:spLocks noGrp="1"/>
          </p:cNvSpPr>
          <p:nvPr>
            <p:ph type="sldNum" sz="quarter" idx="5"/>
          </p:nvPr>
        </p:nvSpPr>
        <p:spPr>
          <a:noFill/>
        </p:spPr>
        <p:txBody>
          <a:bodyPr/>
          <a:lstStyle/>
          <a:p>
            <a:fld id="{6118ABFF-B7E4-4626-9995-B5C1AFA7F2E6}" type="slidenum">
              <a:rPr lang="en-US" smtClean="0">
                <a:solidFill>
                  <a:srgbClr val="000000"/>
                </a:solidFill>
                <a:latin typeface="Arial" pitchFamily="34" charset="0"/>
                <a:ea typeface="ＭＳ Ｐゴシック"/>
                <a:cs typeface="ＭＳ Ｐゴシック"/>
              </a:rPr>
              <a:pPr/>
              <a:t>17</a:t>
            </a:fld>
            <a:endParaRPr lang="en-US" smtClean="0">
              <a:solidFill>
                <a:srgbClr val="000000"/>
              </a:solidFill>
              <a:latin typeface="Arial" pitchFamily="34" charset="0"/>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p:spPr>
        <p:txBody>
          <a:bodyPr/>
          <a:lstStyle/>
          <a:p>
            <a:endParaRPr lang="en-US" smtClean="0">
              <a:latin typeface="Arial" pitchFamily="34" charset="0"/>
              <a:ea typeface="ＭＳ Ｐゴシック"/>
              <a:cs typeface="ＭＳ Ｐゴシック"/>
            </a:endParaRPr>
          </a:p>
        </p:txBody>
      </p:sp>
      <p:sp>
        <p:nvSpPr>
          <p:cNvPr id="24579" name="Slide Number Placeholder 3"/>
          <p:cNvSpPr>
            <a:spLocks noGrp="1"/>
          </p:cNvSpPr>
          <p:nvPr>
            <p:ph type="sldNum" sz="quarter" idx="5"/>
          </p:nvPr>
        </p:nvSpPr>
        <p:spPr>
          <a:noFill/>
        </p:spPr>
        <p:txBody>
          <a:bodyPr/>
          <a:lstStyle/>
          <a:p>
            <a:fld id="{6118ABFF-B7E4-4626-9995-B5C1AFA7F2E6}" type="slidenum">
              <a:rPr lang="en-US" smtClean="0">
                <a:solidFill>
                  <a:srgbClr val="000000"/>
                </a:solidFill>
                <a:latin typeface="Arial" pitchFamily="34" charset="0"/>
                <a:ea typeface="ＭＳ Ｐゴシック"/>
                <a:cs typeface="ＭＳ Ｐゴシック"/>
              </a:rPr>
              <a:pPr/>
              <a:t>2</a:t>
            </a:fld>
            <a:endParaRPr lang="en-US" smtClean="0">
              <a:solidFill>
                <a:srgbClr val="000000"/>
              </a:solidFill>
              <a:latin typeface="Arial" pitchFamily="34" charset="0"/>
              <a:ea typeface="ＭＳ Ｐゴシック"/>
              <a:cs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p:spPr>
        <p:txBody>
          <a:bodyPr/>
          <a:lstStyle/>
          <a:p>
            <a:endParaRPr lang="en-US" smtClean="0">
              <a:latin typeface="Arial" pitchFamily="34" charset="0"/>
              <a:ea typeface="ＭＳ Ｐゴシック"/>
              <a:cs typeface="ＭＳ Ｐゴシック"/>
            </a:endParaRPr>
          </a:p>
        </p:txBody>
      </p:sp>
      <p:sp>
        <p:nvSpPr>
          <p:cNvPr id="24579" name="Slide Number Placeholder 3"/>
          <p:cNvSpPr>
            <a:spLocks noGrp="1"/>
          </p:cNvSpPr>
          <p:nvPr>
            <p:ph type="sldNum" sz="quarter" idx="5"/>
          </p:nvPr>
        </p:nvSpPr>
        <p:spPr>
          <a:noFill/>
        </p:spPr>
        <p:txBody>
          <a:bodyPr/>
          <a:lstStyle/>
          <a:p>
            <a:fld id="{6118ABFF-B7E4-4626-9995-B5C1AFA7F2E6}" type="slidenum">
              <a:rPr lang="en-US" smtClean="0">
                <a:solidFill>
                  <a:srgbClr val="000000"/>
                </a:solidFill>
                <a:latin typeface="Arial" pitchFamily="34" charset="0"/>
                <a:ea typeface="ＭＳ Ｐゴシック"/>
                <a:cs typeface="ＭＳ Ｐゴシック"/>
              </a:rPr>
              <a:pPr/>
              <a:t>3</a:t>
            </a:fld>
            <a:endParaRPr lang="en-US" smtClean="0">
              <a:solidFill>
                <a:srgbClr val="000000"/>
              </a:solidFill>
              <a:latin typeface="Arial" pitchFamily="34" charset="0"/>
              <a:ea typeface="ＭＳ Ｐゴシック"/>
              <a:cs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p:spPr>
        <p:txBody>
          <a:bodyPr/>
          <a:lstStyle/>
          <a:p>
            <a:endParaRPr lang="en-US" smtClean="0">
              <a:latin typeface="Arial" pitchFamily="34" charset="0"/>
              <a:ea typeface="ＭＳ Ｐゴシック"/>
              <a:cs typeface="ＭＳ Ｐゴシック"/>
            </a:endParaRPr>
          </a:p>
        </p:txBody>
      </p:sp>
      <p:sp>
        <p:nvSpPr>
          <p:cNvPr id="24579" name="Slide Number Placeholder 3"/>
          <p:cNvSpPr>
            <a:spLocks noGrp="1"/>
          </p:cNvSpPr>
          <p:nvPr>
            <p:ph type="sldNum" sz="quarter" idx="5"/>
          </p:nvPr>
        </p:nvSpPr>
        <p:spPr>
          <a:noFill/>
        </p:spPr>
        <p:txBody>
          <a:bodyPr/>
          <a:lstStyle/>
          <a:p>
            <a:fld id="{6118ABFF-B7E4-4626-9995-B5C1AFA7F2E6}" type="slidenum">
              <a:rPr lang="en-US" smtClean="0">
                <a:solidFill>
                  <a:srgbClr val="000000"/>
                </a:solidFill>
                <a:latin typeface="Arial" pitchFamily="34" charset="0"/>
                <a:ea typeface="ＭＳ Ｐゴシック"/>
                <a:cs typeface="ＭＳ Ｐゴシック"/>
              </a:rPr>
              <a:pPr/>
              <a:t>4</a:t>
            </a:fld>
            <a:endParaRPr lang="en-US" smtClean="0">
              <a:solidFill>
                <a:srgbClr val="000000"/>
              </a:solidFill>
              <a:latin typeface="Arial" pitchFamily="34" charset="0"/>
              <a:ea typeface="ＭＳ Ｐゴシック"/>
              <a:cs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p:spPr>
        <p:txBody>
          <a:bodyPr/>
          <a:lstStyle/>
          <a:p>
            <a:endParaRPr lang="en-US" smtClean="0">
              <a:latin typeface="Arial" pitchFamily="34" charset="0"/>
              <a:ea typeface="ＭＳ Ｐゴシック"/>
              <a:cs typeface="ＭＳ Ｐゴシック"/>
            </a:endParaRPr>
          </a:p>
        </p:txBody>
      </p:sp>
      <p:sp>
        <p:nvSpPr>
          <p:cNvPr id="24579" name="Slide Number Placeholder 3"/>
          <p:cNvSpPr>
            <a:spLocks noGrp="1"/>
          </p:cNvSpPr>
          <p:nvPr>
            <p:ph type="sldNum" sz="quarter" idx="5"/>
          </p:nvPr>
        </p:nvSpPr>
        <p:spPr>
          <a:noFill/>
        </p:spPr>
        <p:txBody>
          <a:bodyPr/>
          <a:lstStyle/>
          <a:p>
            <a:fld id="{6118ABFF-B7E4-4626-9995-B5C1AFA7F2E6}" type="slidenum">
              <a:rPr lang="en-US" smtClean="0">
                <a:solidFill>
                  <a:srgbClr val="000000"/>
                </a:solidFill>
                <a:latin typeface="Arial" pitchFamily="34" charset="0"/>
                <a:ea typeface="ＭＳ Ｐゴシック"/>
                <a:cs typeface="ＭＳ Ｐゴシック"/>
              </a:rPr>
              <a:pPr/>
              <a:t>5</a:t>
            </a:fld>
            <a:endParaRPr lang="en-US" smtClean="0">
              <a:solidFill>
                <a:srgbClr val="000000"/>
              </a:solidFill>
              <a:latin typeface="Arial" pitchFamily="34" charset="0"/>
              <a:ea typeface="ＭＳ Ｐゴシック"/>
              <a:cs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p:spPr>
        <p:txBody>
          <a:bodyPr/>
          <a:lstStyle/>
          <a:p>
            <a:endParaRPr lang="en-US" smtClean="0">
              <a:latin typeface="Arial" pitchFamily="34" charset="0"/>
              <a:ea typeface="ＭＳ Ｐゴシック"/>
              <a:cs typeface="ＭＳ Ｐゴシック"/>
            </a:endParaRPr>
          </a:p>
        </p:txBody>
      </p:sp>
      <p:sp>
        <p:nvSpPr>
          <p:cNvPr id="24579" name="Slide Number Placeholder 3"/>
          <p:cNvSpPr>
            <a:spLocks noGrp="1"/>
          </p:cNvSpPr>
          <p:nvPr>
            <p:ph type="sldNum" sz="quarter" idx="5"/>
          </p:nvPr>
        </p:nvSpPr>
        <p:spPr>
          <a:noFill/>
        </p:spPr>
        <p:txBody>
          <a:bodyPr/>
          <a:lstStyle/>
          <a:p>
            <a:fld id="{6118ABFF-B7E4-4626-9995-B5C1AFA7F2E6}" type="slidenum">
              <a:rPr lang="en-US" smtClean="0">
                <a:solidFill>
                  <a:srgbClr val="000000"/>
                </a:solidFill>
                <a:latin typeface="Arial" pitchFamily="34" charset="0"/>
                <a:ea typeface="ＭＳ Ｐゴシック"/>
                <a:cs typeface="ＭＳ Ｐゴシック"/>
              </a:rPr>
              <a:pPr/>
              <a:t>6</a:t>
            </a:fld>
            <a:endParaRPr lang="en-US" smtClean="0">
              <a:solidFill>
                <a:srgbClr val="000000"/>
              </a:solidFill>
              <a:latin typeface="Arial" pitchFamily="34" charset="0"/>
              <a:ea typeface="ＭＳ Ｐゴシック"/>
              <a:cs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EF4C2E-F342-4FF7-8401-5CE6F1613896}" type="slidenum">
              <a:rPr lang="en-US"/>
              <a:pPr/>
              <a:t>7</a:t>
            </a:fld>
            <a:endParaRPr lang="en-US"/>
          </a:p>
        </p:txBody>
      </p:sp>
      <p:sp>
        <p:nvSpPr>
          <p:cNvPr id="2392066" name="Rectangle 2"/>
          <p:cNvSpPr>
            <a:spLocks noGrp="1" noRot="1" noChangeAspect="1" noChangeArrowheads="1" noTextEdit="1"/>
          </p:cNvSpPr>
          <p:nvPr>
            <p:ph type="sldImg"/>
          </p:nvPr>
        </p:nvSpPr>
        <p:spPr>
          <a:xfrm>
            <a:off x="2884488" y="522288"/>
            <a:ext cx="3463925" cy="2597150"/>
          </a:xfrm>
          <a:ln/>
        </p:spPr>
      </p:sp>
      <p:sp>
        <p:nvSpPr>
          <p:cNvPr id="2392067" name="Rectangle 3"/>
          <p:cNvSpPr>
            <a:spLocks noGrp="1" noChangeArrowheads="1"/>
          </p:cNvSpPr>
          <p:nvPr>
            <p:ph type="body" idx="1"/>
          </p:nvPr>
        </p:nvSpPr>
        <p:spPr>
          <a:xfrm>
            <a:off x="1229381" y="3293035"/>
            <a:ext cx="6774139" cy="3120153"/>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EF4C2E-F342-4FF7-8401-5CE6F1613896}" type="slidenum">
              <a:rPr lang="en-US"/>
              <a:pPr/>
              <a:t>8</a:t>
            </a:fld>
            <a:endParaRPr lang="en-US"/>
          </a:p>
        </p:txBody>
      </p:sp>
      <p:sp>
        <p:nvSpPr>
          <p:cNvPr id="2392066" name="Rectangle 2"/>
          <p:cNvSpPr>
            <a:spLocks noGrp="1" noRot="1" noChangeAspect="1" noChangeArrowheads="1" noTextEdit="1"/>
          </p:cNvSpPr>
          <p:nvPr>
            <p:ph type="sldImg"/>
          </p:nvPr>
        </p:nvSpPr>
        <p:spPr>
          <a:xfrm>
            <a:off x="2884488" y="522288"/>
            <a:ext cx="3463925" cy="2597150"/>
          </a:xfrm>
          <a:ln/>
        </p:spPr>
      </p:sp>
      <p:sp>
        <p:nvSpPr>
          <p:cNvPr id="2392067" name="Rectangle 3"/>
          <p:cNvSpPr>
            <a:spLocks noGrp="1" noChangeArrowheads="1"/>
          </p:cNvSpPr>
          <p:nvPr>
            <p:ph type="body" idx="1"/>
          </p:nvPr>
        </p:nvSpPr>
        <p:spPr>
          <a:xfrm>
            <a:off x="1229381" y="3293035"/>
            <a:ext cx="6774139" cy="3120153"/>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xfrm>
            <a:off x="1561816" y="522197"/>
            <a:ext cx="6119723" cy="2599141"/>
          </a:xfrm>
          <a:ln/>
        </p:spPr>
      </p:sp>
      <p:sp>
        <p:nvSpPr>
          <p:cNvPr id="160771" name="Rectangle 3"/>
          <p:cNvSpPr>
            <a:spLocks noGrp="1" noChangeArrowheads="1"/>
          </p:cNvSpPr>
          <p:nvPr>
            <p:ph type="body" idx="1"/>
          </p:nvPr>
        </p:nvSpPr>
        <p:spPr>
          <a:xfrm>
            <a:off x="1231473" y="3293035"/>
            <a:ext cx="6769957" cy="3118969"/>
          </a:xfrm>
          <a:noFill/>
          <a:ln w="9525"/>
        </p:spPr>
        <p:txBody>
          <a:bodyPr lIns="92749" tIns="46375" rIns="92749" bIns="46375"/>
          <a:lstStyle/>
          <a:p>
            <a:r>
              <a:rPr lang="en-US" sz="1000" b="1" smtClean="0">
                <a:latin typeface="Times New Roman" pitchFamily="18" charset="0"/>
              </a:rPr>
              <a:t>Continuity of Measurements – especially Climate Measurements</a:t>
            </a:r>
          </a:p>
        </p:txBody>
      </p:sp>
      <p:sp>
        <p:nvSpPr>
          <p:cNvPr id="160772" name="Rectangle 4"/>
          <p:cNvSpPr>
            <a:spLocks noChangeArrowheads="1"/>
          </p:cNvSpPr>
          <p:nvPr/>
        </p:nvSpPr>
        <p:spPr bwMode="auto">
          <a:xfrm>
            <a:off x="825860" y="4079290"/>
            <a:ext cx="5614807" cy="955390"/>
          </a:xfrm>
          <a:prstGeom prst="rect">
            <a:avLst/>
          </a:prstGeom>
          <a:noFill/>
          <a:ln w="9525">
            <a:noFill/>
            <a:miter lim="800000"/>
            <a:headEnd/>
            <a:tailEnd/>
          </a:ln>
        </p:spPr>
        <p:txBody>
          <a:bodyPr wrap="none" lIns="92710" tIns="46355" rIns="92710" bIns="46355">
            <a:spAutoFit/>
          </a:bodyPr>
          <a:lstStyle/>
          <a:p>
            <a:pPr algn="l" defTabSz="928688" eaLnBrk="0" hangingPunct="0">
              <a:spcBef>
                <a:spcPct val="0"/>
              </a:spcBef>
              <a:buClrTx/>
            </a:pPr>
            <a:r>
              <a:rPr lang="en-US" sz="1400" b="1" smtClean="0">
                <a:solidFill>
                  <a:srgbClr val="000000"/>
                </a:solidFill>
                <a:latin typeface="Times New Roman" pitchFamily="18" charset="0"/>
              </a:rPr>
              <a:t>DMSP	</a:t>
            </a:r>
          </a:p>
          <a:p>
            <a:pPr algn="l" defTabSz="928688" eaLnBrk="0" hangingPunct="0">
              <a:spcBef>
                <a:spcPct val="0"/>
              </a:spcBef>
              <a:buClrTx/>
            </a:pPr>
            <a:r>
              <a:rPr lang="en-US" sz="1400" b="1" smtClean="0">
                <a:solidFill>
                  <a:srgbClr val="000000"/>
                </a:solidFill>
                <a:latin typeface="Times New Roman" pitchFamily="18" charset="0"/>
              </a:rPr>
              <a:t>	OLS</a:t>
            </a:r>
            <a:br>
              <a:rPr lang="en-US" sz="1400" b="1" smtClean="0">
                <a:solidFill>
                  <a:srgbClr val="000000"/>
                </a:solidFill>
                <a:latin typeface="Times New Roman" pitchFamily="18" charset="0"/>
              </a:rPr>
            </a:br>
            <a:r>
              <a:rPr lang="en-US" sz="1400" b="1" smtClean="0">
                <a:solidFill>
                  <a:srgbClr val="000000"/>
                </a:solidFill>
                <a:latin typeface="Times New Roman" pitchFamily="18" charset="0"/>
              </a:rPr>
              <a:t>	SSM/I, SSM/T-1,  SSM/T-2 or SSMIS</a:t>
            </a:r>
            <a:br>
              <a:rPr lang="en-US" sz="1400" b="1" smtClean="0">
                <a:solidFill>
                  <a:srgbClr val="000000"/>
                </a:solidFill>
                <a:latin typeface="Times New Roman" pitchFamily="18" charset="0"/>
              </a:rPr>
            </a:br>
            <a:r>
              <a:rPr lang="en-US" sz="1400" b="1" smtClean="0">
                <a:solidFill>
                  <a:srgbClr val="000000"/>
                </a:solidFill>
                <a:latin typeface="Times New Roman" pitchFamily="18" charset="0"/>
              </a:rPr>
              <a:t>	SES (incl. SSB,SSF,SSH,SSIES,SSJ,SSM or SSULI,SSUSI)</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229364" y="254227"/>
            <a:ext cx="8709025" cy="1143000"/>
          </a:xfrm>
        </p:spPr>
        <p:txBody>
          <a:bodyPr lIns="91429" tIns="45719" rIns="91429" bIns="45719"/>
          <a:lstStyle>
            <a:lvl1pPr algn="ctr">
              <a:defRPr sz="3600">
                <a:solidFill>
                  <a:srgbClr val="FFFF00"/>
                </a:solidFill>
                <a:latin typeface="Times New Roman" pitchFamily="18" charset="0"/>
                <a:cs typeface="Times New Roman" pitchFamily="18" charset="0"/>
              </a:defRPr>
            </a:lvl1pPr>
          </a:lstStyle>
          <a:p>
            <a:endParaRPr lang="en-US" dirty="0"/>
          </a:p>
        </p:txBody>
      </p:sp>
      <p:sp>
        <p:nvSpPr>
          <p:cNvPr id="30723" name="Rectangle 3"/>
          <p:cNvSpPr>
            <a:spLocks noGrp="1" noChangeArrowheads="1"/>
          </p:cNvSpPr>
          <p:nvPr>
            <p:ph type="subTitle" idx="1"/>
          </p:nvPr>
        </p:nvSpPr>
        <p:spPr>
          <a:xfrm>
            <a:off x="1473015" y="1579027"/>
            <a:ext cx="6413500" cy="1749425"/>
          </a:xfrm>
        </p:spPr>
        <p:txBody>
          <a:bodyPr lIns="91429" tIns="45719" rIns="91429" bIns="45719"/>
          <a:lstStyle>
            <a:lvl1pPr marL="0" indent="0" algn="ctr">
              <a:buFont typeface="ZapfDingbats" pitchFamily="82" charset="2"/>
              <a:buNone/>
              <a:defRPr sz="3000" b="0">
                <a:solidFill>
                  <a:schemeClr val="tx1"/>
                </a:solidFill>
                <a:latin typeface="Times New Roman" pitchFamily="18" charset="0"/>
                <a:cs typeface="Times New Roman" pitchFamily="18" charset="0"/>
              </a:defRPr>
            </a:lvl1pPr>
          </a:lstStyle>
          <a:p>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1325" y="47625"/>
            <a:ext cx="2219325" cy="6372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3350" y="47625"/>
            <a:ext cx="6505575" cy="6372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2762FE1-8AC4-4AF6-BAEF-78486B5A2A0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28625" y="179388"/>
            <a:ext cx="8293100" cy="798512"/>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33388" y="1368425"/>
            <a:ext cx="4064000" cy="2466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9788" y="1368425"/>
            <a:ext cx="4065587" cy="2466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3388" y="3987800"/>
            <a:ext cx="4064000" cy="2466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9788" y="3987800"/>
            <a:ext cx="4065587" cy="2466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type="title">
  <p:cSld name="1_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771525" y="76200"/>
            <a:ext cx="7610475" cy="347663"/>
          </a:xfrm>
          <a:prstGeom prst="rect">
            <a:avLst/>
          </a:prstGeom>
          <a:solidFill>
            <a:srgbClr val="6C9BC6"/>
          </a:solidFill>
          <a:ln w="9525">
            <a:noFill/>
            <a:miter lim="800000"/>
            <a:headEnd/>
            <a:tailEnd/>
          </a:ln>
        </p:spPr>
        <p:txBody>
          <a:bodyPr tIns="91440" bIns="91440" anchor="ctr"/>
          <a:lstStyle/>
          <a:p>
            <a:pPr>
              <a:spcBef>
                <a:spcPct val="0"/>
              </a:spcBef>
              <a:buClrTx/>
              <a:defRPr/>
            </a:pPr>
            <a:r>
              <a:rPr lang="en-US" sz="1200">
                <a:solidFill>
                  <a:srgbClr val="003366"/>
                </a:solidFill>
                <a:latin typeface="Trebuchet MS" pitchFamily="-110" charset="0"/>
                <a:ea typeface="ＭＳ Ｐゴシック" pitchFamily="-110" charset="-128"/>
              </a:rPr>
              <a:t>N A T I O N A L   O C E A N I C   A N D   A T M O S P H E R I C   A D M I N I S T R A T I O N</a:t>
            </a:r>
          </a:p>
        </p:txBody>
      </p:sp>
      <p:sp>
        <p:nvSpPr>
          <p:cNvPr id="5" name="Text Box 9"/>
          <p:cNvSpPr txBox="1">
            <a:spLocks noChangeArrowheads="1"/>
          </p:cNvSpPr>
          <p:nvPr/>
        </p:nvSpPr>
        <p:spPr bwMode="auto">
          <a:xfrm>
            <a:off x="771525" y="457200"/>
            <a:ext cx="7686675" cy="914400"/>
          </a:xfrm>
          <a:prstGeom prst="rect">
            <a:avLst/>
          </a:prstGeom>
          <a:solidFill>
            <a:srgbClr val="215A9F"/>
          </a:solidFill>
          <a:ln w="9525">
            <a:noFill/>
            <a:miter lim="800000"/>
            <a:headEnd/>
            <a:tailEnd/>
          </a:ln>
        </p:spPr>
        <p:txBody>
          <a:bodyPr lIns="36576" tIns="73152" rIns="36576" bIns="36576"/>
          <a:lstStyle/>
          <a:p>
            <a:pPr algn="r">
              <a:spcBef>
                <a:spcPct val="0"/>
              </a:spcBef>
              <a:buClrTx/>
              <a:defRPr/>
            </a:pPr>
            <a:endParaRPr lang="en-US" sz="1800">
              <a:solidFill>
                <a:srgbClr val="000000"/>
              </a:solidFill>
              <a:latin typeface="Arial" charset="0"/>
              <a:ea typeface="ＭＳ Ｐゴシック" pitchFamily="-110" charset="-128"/>
            </a:endParaRPr>
          </a:p>
        </p:txBody>
      </p:sp>
      <p:grpSp>
        <p:nvGrpSpPr>
          <p:cNvPr id="6" name="Group 16"/>
          <p:cNvGrpSpPr>
            <a:grpSpLocks/>
          </p:cNvGrpSpPr>
          <p:nvPr/>
        </p:nvGrpSpPr>
        <p:grpSpPr bwMode="auto">
          <a:xfrm>
            <a:off x="76200" y="76200"/>
            <a:ext cx="1314450" cy="1314450"/>
            <a:chOff x="72" y="84"/>
            <a:chExt cx="828" cy="828"/>
          </a:xfrm>
        </p:grpSpPr>
        <p:sp>
          <p:nvSpPr>
            <p:cNvPr id="7" name="Oval 10"/>
            <p:cNvSpPr>
              <a:spLocks noChangeAspect="1" noChangeArrowheads="1"/>
            </p:cNvSpPr>
            <p:nvPr userDrawn="1"/>
          </p:nvSpPr>
          <p:spPr bwMode="auto">
            <a:xfrm>
              <a:off x="72" y="84"/>
              <a:ext cx="828" cy="828"/>
            </a:xfrm>
            <a:prstGeom prst="ellipse">
              <a:avLst/>
            </a:prstGeom>
            <a:solidFill>
              <a:srgbClr val="FFFFFF"/>
            </a:solidFill>
            <a:ln w="9525">
              <a:noFill/>
              <a:round/>
              <a:headEnd/>
              <a:tailEnd/>
            </a:ln>
          </p:spPr>
          <p:txBody>
            <a:bodyPr lIns="36576" tIns="36576" rIns="36576" bIns="36576"/>
            <a:lstStyle/>
            <a:p>
              <a:pPr algn="l">
                <a:spcBef>
                  <a:spcPct val="0"/>
                </a:spcBef>
                <a:buClrTx/>
                <a:defRPr/>
              </a:pPr>
              <a:endParaRPr lang="en-US" sz="1600">
                <a:solidFill>
                  <a:srgbClr val="000000"/>
                </a:solidFill>
                <a:latin typeface="Arial" charset="0"/>
                <a:ea typeface="ＭＳ Ｐゴシック" pitchFamily="-110" charset="-128"/>
              </a:endParaRPr>
            </a:p>
          </p:txBody>
        </p:sp>
        <p:pic>
          <p:nvPicPr>
            <p:cNvPr id="8" name="Picture 11" descr="NOAA seal 2"/>
            <p:cNvPicPr>
              <a:picLocks noChangeAspect="1" noChangeArrowheads="1"/>
            </p:cNvPicPr>
            <p:nvPr userDrawn="1"/>
          </p:nvPicPr>
          <p:blipFill>
            <a:blip r:embed="rId2" cstate="print"/>
            <a:srcRect/>
            <a:stretch>
              <a:fillRect/>
            </a:stretch>
          </p:blipFill>
          <p:spPr bwMode="auto">
            <a:xfrm>
              <a:off x="72" y="84"/>
              <a:ext cx="828" cy="828"/>
            </a:xfrm>
            <a:prstGeom prst="rect">
              <a:avLst/>
            </a:prstGeom>
            <a:noFill/>
            <a:ln w="9525">
              <a:noFill/>
              <a:miter lim="800000"/>
              <a:headEnd/>
              <a:tailEnd/>
            </a:ln>
          </p:spPr>
        </p:pic>
      </p:grpSp>
      <p:grpSp>
        <p:nvGrpSpPr>
          <p:cNvPr id="9" name="Group 17"/>
          <p:cNvGrpSpPr>
            <a:grpSpLocks/>
          </p:cNvGrpSpPr>
          <p:nvPr/>
        </p:nvGrpSpPr>
        <p:grpSpPr bwMode="auto">
          <a:xfrm>
            <a:off x="7772400" y="76200"/>
            <a:ext cx="1295400" cy="1308100"/>
            <a:chOff x="5184" y="3736"/>
            <a:chExt cx="528" cy="536"/>
          </a:xfrm>
        </p:grpSpPr>
        <p:sp>
          <p:nvSpPr>
            <p:cNvPr id="10" name="Oval 15"/>
            <p:cNvSpPr>
              <a:spLocks noChangeArrowheads="1"/>
            </p:cNvSpPr>
            <p:nvPr userDrawn="1"/>
          </p:nvSpPr>
          <p:spPr bwMode="auto">
            <a:xfrm>
              <a:off x="5184" y="3736"/>
              <a:ext cx="528" cy="536"/>
            </a:xfrm>
            <a:prstGeom prst="ellipse">
              <a:avLst/>
            </a:prstGeom>
            <a:solidFill>
              <a:schemeClr val="bg1"/>
            </a:solidFill>
            <a:ln w="19050">
              <a:solidFill>
                <a:schemeClr val="bg1"/>
              </a:solidFill>
              <a:round/>
              <a:headEnd/>
              <a:tailEnd/>
            </a:ln>
            <a:effectLst/>
          </p:spPr>
          <p:txBody>
            <a:bodyPr wrap="none" anchor="ctr"/>
            <a:lstStyle/>
            <a:p>
              <a:pPr algn="l">
                <a:spcBef>
                  <a:spcPct val="0"/>
                </a:spcBef>
                <a:buClrTx/>
                <a:defRPr/>
              </a:pPr>
              <a:endParaRPr lang="en-US" sz="1600">
                <a:solidFill>
                  <a:srgbClr val="000000"/>
                </a:solidFill>
                <a:latin typeface="Arial" charset="0"/>
                <a:ea typeface="ＭＳ Ｐゴシック" pitchFamily="-110" charset="-128"/>
              </a:endParaRPr>
            </a:p>
          </p:txBody>
        </p:sp>
        <p:pic>
          <p:nvPicPr>
            <p:cNvPr id="11" name="Picture 13"/>
            <p:cNvPicPr>
              <a:picLocks noChangeAspect="1" noChangeArrowheads="1"/>
            </p:cNvPicPr>
            <p:nvPr userDrawn="1"/>
          </p:nvPicPr>
          <p:blipFill>
            <a:blip r:embed="rId3" cstate="print"/>
            <a:srcRect/>
            <a:stretch>
              <a:fillRect/>
            </a:stretch>
          </p:blipFill>
          <p:spPr bwMode="auto">
            <a:xfrm>
              <a:off x="5190" y="3748"/>
              <a:ext cx="520" cy="516"/>
            </a:xfrm>
            <a:prstGeom prst="rect">
              <a:avLst/>
            </a:prstGeom>
            <a:noFill/>
            <a:ln w="9525">
              <a:noFill/>
              <a:miter lim="800000"/>
              <a:headEnd/>
              <a:tailEnd/>
            </a:ln>
          </p:spPr>
        </p:pic>
      </p:gr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2"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pitchFamily="-110" charset="-128"/>
                <a:cs typeface="+mn-cs"/>
              </a:defRPr>
            </a:lvl1pPr>
          </a:lstStyle>
          <a:p>
            <a:pPr algn="l">
              <a:spcBef>
                <a:spcPct val="0"/>
              </a:spcBef>
              <a:buClrTx/>
              <a:defRPr/>
            </a:pPr>
            <a:fld id="{58E05A92-5402-4419-8655-2A23168F3359}" type="datetime1">
              <a:rPr lang="en-US" sz="1000">
                <a:solidFill>
                  <a:srgbClr val="000000"/>
                </a:solidFill>
              </a:rPr>
              <a:pPr algn="l">
                <a:spcBef>
                  <a:spcPct val="0"/>
                </a:spcBef>
                <a:buClrTx/>
                <a:defRPr/>
              </a:pPr>
              <a:t>3/1/11</a:t>
            </a:fld>
            <a:endParaRPr lang="en-US" sz="1000">
              <a:solidFill>
                <a:srgbClr val="000000"/>
              </a:solidFill>
            </a:endParaRPr>
          </a:p>
        </p:txBody>
      </p:sp>
      <p:sp>
        <p:nvSpPr>
          <p:cNvPr id="13"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pitchFamily="-110" charset="-128"/>
                <a:cs typeface="+mn-cs"/>
              </a:defRPr>
            </a:lvl1pPr>
          </a:lstStyle>
          <a:p>
            <a:pPr algn="l">
              <a:spcBef>
                <a:spcPct val="0"/>
              </a:spcBef>
              <a:buClrTx/>
              <a:defRPr/>
            </a:pPr>
            <a:endParaRPr lang="en-US" sz="1000">
              <a:solidFill>
                <a:srgbClr val="000000"/>
              </a:solidFill>
            </a:endParaRPr>
          </a:p>
        </p:txBody>
      </p:sp>
      <p:sp>
        <p:nvSpPr>
          <p:cNvPr id="14" name="Slide Number Placeholder 5"/>
          <p:cNvSpPr>
            <a:spLocks noGrp="1"/>
          </p:cNvSpPr>
          <p:nvPr>
            <p:ph type="sldNum" sz="quarter" idx="12"/>
          </p:nvPr>
        </p:nvSpPr>
        <p:spPr/>
        <p:txBody>
          <a:bodyPr/>
          <a:lstStyle>
            <a:lvl1pPr>
              <a:defRPr/>
            </a:lvl1pPr>
          </a:lstStyle>
          <a:p>
            <a:pPr>
              <a:defRPr/>
            </a:pPr>
            <a:fld id="{78F05E61-31C9-45E6-B94B-00880C807055}" type="slidenum">
              <a:rPr lang="en-US">
                <a:solidFill>
                  <a:srgbClr val="000000"/>
                </a:solidFill>
              </a:rPr>
              <a:pPr>
                <a:defRPr/>
              </a:pPr>
              <a:t>‹#›</a:t>
            </a:fld>
            <a:endParaRPr 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2890D14-FDA3-4DFB-9988-A18B7FD2CCC9}"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sldNum" sz="quarter" idx="10"/>
          </p:nvPr>
        </p:nvSpPr>
        <p:spPr>
          <a:ln/>
        </p:spPr>
        <p:txBody>
          <a:bodyPr/>
          <a:lstStyle>
            <a:lvl1pPr>
              <a:defRPr/>
            </a:lvl1pPr>
          </a:lstStyle>
          <a:p>
            <a:pPr>
              <a:defRPr/>
            </a:pPr>
            <a:fld id="{B88B2513-501E-49BF-8181-9B0B9B769269}"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BB6B8F4-93F1-422F-8C35-C14D3AB675A5}" type="datetimeFigureOut">
              <a:rPr lang="en-US">
                <a:solidFill>
                  <a:srgbClr val="000000"/>
                </a:solidFill>
              </a:rPr>
              <a:pPr>
                <a:defRPr/>
              </a:pPr>
              <a:t>3/1/11</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2E86823-5B3D-4AB1-B9CC-E86766A7501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85875"/>
            <a:ext cx="4352925" cy="5133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1285875"/>
            <a:ext cx="4352925" cy="5133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14.xml"/><Relationship Id="rId2"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6.xml"/><Relationship Id="rId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9711" name="Line 15"/>
          <p:cNvSpPr>
            <a:spLocks noChangeShapeType="1"/>
          </p:cNvSpPr>
          <p:nvPr userDrawn="1"/>
        </p:nvSpPr>
        <p:spPr bwMode="auto">
          <a:xfrm>
            <a:off x="0" y="1155700"/>
            <a:ext cx="9144000" cy="0"/>
          </a:xfrm>
          <a:prstGeom prst="line">
            <a:avLst/>
          </a:prstGeom>
          <a:noFill/>
          <a:ln w="38100">
            <a:solidFill>
              <a:srgbClr val="ED1A2D"/>
            </a:solidFill>
            <a:round/>
            <a:headEnd/>
            <a:tailEnd/>
          </a:ln>
          <a:effectLst/>
        </p:spPr>
        <p:txBody>
          <a:bodyPr/>
          <a:lstStyle/>
          <a:p>
            <a:endParaRPr lang="en-US" dirty="0"/>
          </a:p>
        </p:txBody>
      </p:sp>
      <p:sp>
        <p:nvSpPr>
          <p:cNvPr id="29712" name="Rectangle 16"/>
          <p:cNvSpPr>
            <a:spLocks noGrp="1" noChangeArrowheads="1"/>
          </p:cNvSpPr>
          <p:nvPr>
            <p:ph type="title"/>
          </p:nvPr>
        </p:nvSpPr>
        <p:spPr bwMode="auto">
          <a:xfrm>
            <a:off x="133350" y="47625"/>
            <a:ext cx="6757988" cy="1066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29713" name="Rectangle 17"/>
          <p:cNvSpPr>
            <a:spLocks noGrp="1" noChangeArrowheads="1"/>
          </p:cNvSpPr>
          <p:nvPr>
            <p:ph type="body" idx="1"/>
          </p:nvPr>
        </p:nvSpPr>
        <p:spPr bwMode="auto">
          <a:xfrm>
            <a:off x="152400" y="1285875"/>
            <a:ext cx="8858250" cy="5133975"/>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15" name="Line 19"/>
          <p:cNvSpPr>
            <a:spLocks noChangeShapeType="1"/>
          </p:cNvSpPr>
          <p:nvPr userDrawn="1"/>
        </p:nvSpPr>
        <p:spPr bwMode="auto">
          <a:xfrm>
            <a:off x="0" y="6537325"/>
            <a:ext cx="725488" cy="0"/>
          </a:xfrm>
          <a:prstGeom prst="line">
            <a:avLst/>
          </a:prstGeom>
          <a:noFill/>
          <a:ln w="9525">
            <a:solidFill>
              <a:schemeClr val="bg1"/>
            </a:solidFill>
            <a:round/>
            <a:headEnd/>
            <a:tailEnd/>
          </a:ln>
          <a:effectLst/>
        </p:spPr>
        <p:txBody>
          <a:bodyPr/>
          <a:lstStyle/>
          <a:p>
            <a:endParaRPr lang="en-US" dirty="0"/>
          </a:p>
        </p:txBody>
      </p:sp>
      <p:sp>
        <p:nvSpPr>
          <p:cNvPr id="29719" name="Text Box 23"/>
          <p:cNvSpPr txBox="1">
            <a:spLocks noChangeArrowheads="1"/>
          </p:cNvSpPr>
          <p:nvPr userDrawn="1"/>
        </p:nvSpPr>
        <p:spPr bwMode="auto">
          <a:xfrm>
            <a:off x="0" y="6705600"/>
            <a:ext cx="904875" cy="152400"/>
          </a:xfrm>
          <a:prstGeom prst="rect">
            <a:avLst/>
          </a:prstGeom>
          <a:noFill/>
          <a:ln w="9525" algn="ctr">
            <a:noFill/>
            <a:miter lim="800000"/>
            <a:headEnd/>
            <a:tailEnd/>
          </a:ln>
          <a:effectLst/>
        </p:spPr>
        <p:txBody>
          <a:bodyPr tIns="0" rIns="0" bIns="0" anchor="b">
            <a:spAutoFit/>
          </a:bodyPr>
          <a:lstStyle/>
          <a:p>
            <a:pPr algn="l" defTabSz="917575">
              <a:spcBef>
                <a:spcPct val="50000"/>
              </a:spcBef>
              <a:buClrTx/>
            </a:pPr>
            <a:fld id="{95063C60-8998-4EDD-B86E-6662319318BB}" type="slidenum">
              <a:rPr lang="en-US" sz="1000" b="1">
                <a:solidFill>
                  <a:schemeClr val="tx1"/>
                </a:solidFill>
                <a:latin typeface="Times New Roman" pitchFamily="18" charset="0"/>
              </a:rPr>
              <a:pPr algn="l" defTabSz="917575">
                <a:spcBef>
                  <a:spcPct val="50000"/>
                </a:spcBef>
                <a:buClrTx/>
              </a:pPr>
              <a:t>‹#›</a:t>
            </a:fld>
            <a:endParaRPr lang="en-US" sz="1000" b="1" dirty="0">
              <a:solidFill>
                <a:schemeClr val="tx1"/>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917575" rtl="0" fontAlgn="base">
        <a:spcBef>
          <a:spcPct val="0"/>
        </a:spcBef>
        <a:spcAft>
          <a:spcPct val="0"/>
        </a:spcAft>
        <a:defRPr sz="2800">
          <a:solidFill>
            <a:srgbClr val="0B3D91"/>
          </a:solidFill>
          <a:latin typeface="+mj-lt"/>
          <a:ea typeface="+mj-ea"/>
          <a:cs typeface="+mj-cs"/>
        </a:defRPr>
      </a:lvl1pPr>
      <a:lvl2pPr algn="l" defTabSz="917575" rtl="0" fontAlgn="base">
        <a:spcBef>
          <a:spcPct val="0"/>
        </a:spcBef>
        <a:spcAft>
          <a:spcPct val="0"/>
        </a:spcAft>
        <a:defRPr sz="2800">
          <a:solidFill>
            <a:srgbClr val="0B3D91"/>
          </a:solidFill>
          <a:latin typeface="Impact" pitchFamily="34" charset="0"/>
        </a:defRPr>
      </a:lvl2pPr>
      <a:lvl3pPr algn="l" defTabSz="917575" rtl="0" fontAlgn="base">
        <a:spcBef>
          <a:spcPct val="0"/>
        </a:spcBef>
        <a:spcAft>
          <a:spcPct val="0"/>
        </a:spcAft>
        <a:defRPr sz="2800">
          <a:solidFill>
            <a:srgbClr val="0B3D91"/>
          </a:solidFill>
          <a:latin typeface="Impact" pitchFamily="34" charset="0"/>
        </a:defRPr>
      </a:lvl3pPr>
      <a:lvl4pPr algn="l" defTabSz="917575" rtl="0" fontAlgn="base">
        <a:spcBef>
          <a:spcPct val="0"/>
        </a:spcBef>
        <a:spcAft>
          <a:spcPct val="0"/>
        </a:spcAft>
        <a:defRPr sz="2800">
          <a:solidFill>
            <a:srgbClr val="0B3D91"/>
          </a:solidFill>
          <a:latin typeface="Impact" pitchFamily="34" charset="0"/>
        </a:defRPr>
      </a:lvl4pPr>
      <a:lvl5pPr algn="l" defTabSz="917575" rtl="0" fontAlgn="base">
        <a:spcBef>
          <a:spcPct val="0"/>
        </a:spcBef>
        <a:spcAft>
          <a:spcPct val="0"/>
        </a:spcAft>
        <a:defRPr sz="2800">
          <a:solidFill>
            <a:srgbClr val="0B3D91"/>
          </a:solidFill>
          <a:latin typeface="Impact" pitchFamily="34" charset="0"/>
        </a:defRPr>
      </a:lvl5pPr>
      <a:lvl6pPr marL="457200" algn="l" defTabSz="917575" rtl="0" fontAlgn="base">
        <a:spcBef>
          <a:spcPct val="0"/>
        </a:spcBef>
        <a:spcAft>
          <a:spcPct val="0"/>
        </a:spcAft>
        <a:defRPr sz="2800">
          <a:solidFill>
            <a:srgbClr val="0B3D91"/>
          </a:solidFill>
          <a:latin typeface="Impact" pitchFamily="34" charset="0"/>
        </a:defRPr>
      </a:lvl6pPr>
      <a:lvl7pPr marL="914400" algn="l" defTabSz="917575" rtl="0" fontAlgn="base">
        <a:spcBef>
          <a:spcPct val="0"/>
        </a:spcBef>
        <a:spcAft>
          <a:spcPct val="0"/>
        </a:spcAft>
        <a:defRPr sz="2800">
          <a:solidFill>
            <a:srgbClr val="0B3D91"/>
          </a:solidFill>
          <a:latin typeface="Impact" pitchFamily="34" charset="0"/>
        </a:defRPr>
      </a:lvl7pPr>
      <a:lvl8pPr marL="1371600" algn="l" defTabSz="917575" rtl="0" fontAlgn="base">
        <a:spcBef>
          <a:spcPct val="0"/>
        </a:spcBef>
        <a:spcAft>
          <a:spcPct val="0"/>
        </a:spcAft>
        <a:defRPr sz="2800">
          <a:solidFill>
            <a:srgbClr val="0B3D91"/>
          </a:solidFill>
          <a:latin typeface="Impact" pitchFamily="34" charset="0"/>
        </a:defRPr>
      </a:lvl8pPr>
      <a:lvl9pPr marL="1828800" algn="l" defTabSz="917575" rtl="0" fontAlgn="base">
        <a:spcBef>
          <a:spcPct val="0"/>
        </a:spcBef>
        <a:spcAft>
          <a:spcPct val="0"/>
        </a:spcAft>
        <a:defRPr sz="2800">
          <a:solidFill>
            <a:srgbClr val="0B3D91"/>
          </a:solidFill>
          <a:latin typeface="Impact" pitchFamily="34" charset="0"/>
        </a:defRPr>
      </a:lvl9pPr>
    </p:titleStyle>
    <p:bodyStyle>
      <a:lvl1pPr marL="347663" indent="-347663" algn="l" defTabSz="917575" rtl="0" fontAlgn="base">
        <a:spcBef>
          <a:spcPct val="20000"/>
        </a:spcBef>
        <a:spcAft>
          <a:spcPct val="0"/>
        </a:spcAft>
        <a:buClr>
          <a:srgbClr val="0B3D91"/>
        </a:buClr>
        <a:buFont typeface="ZapfDingbats" pitchFamily="82" charset="2"/>
        <a:buChar char=""/>
        <a:defRPr sz="2400" b="1">
          <a:solidFill>
            <a:schemeClr val="tx1"/>
          </a:solidFill>
          <a:latin typeface="+mn-lt"/>
          <a:ea typeface="+mn-ea"/>
          <a:cs typeface="+mn-cs"/>
        </a:defRPr>
      </a:lvl1pPr>
      <a:lvl2pPr marL="750888" indent="-292100" algn="l" defTabSz="917575" rtl="0" fontAlgn="base">
        <a:spcBef>
          <a:spcPct val="20000"/>
        </a:spcBef>
        <a:spcAft>
          <a:spcPct val="0"/>
        </a:spcAft>
        <a:buClr>
          <a:srgbClr val="0B3D91"/>
        </a:buClr>
        <a:buChar char="–"/>
        <a:defRPr sz="2000">
          <a:solidFill>
            <a:schemeClr val="tx1"/>
          </a:solidFill>
          <a:latin typeface="+mn-lt"/>
        </a:defRPr>
      </a:lvl2pPr>
      <a:lvl3pPr marL="1139825" indent="-222250" algn="l" defTabSz="917575" rtl="0" fontAlgn="base">
        <a:spcBef>
          <a:spcPct val="20000"/>
        </a:spcBef>
        <a:spcAft>
          <a:spcPct val="0"/>
        </a:spcAft>
        <a:buClr>
          <a:srgbClr val="0B3D91"/>
        </a:buClr>
        <a:buFont typeface="ZapfDingbats" pitchFamily="82" charset="2"/>
        <a:buChar char=""/>
        <a:defRPr>
          <a:solidFill>
            <a:schemeClr val="tx1"/>
          </a:solidFill>
          <a:latin typeface="+mn-lt"/>
        </a:defRPr>
      </a:lvl3pPr>
      <a:lvl4pPr marL="1597025" indent="-222250" algn="l" defTabSz="917575" rtl="0" fontAlgn="base">
        <a:spcBef>
          <a:spcPct val="20000"/>
        </a:spcBef>
        <a:spcAft>
          <a:spcPct val="0"/>
        </a:spcAft>
        <a:buClr>
          <a:srgbClr val="0B3D91"/>
        </a:buClr>
        <a:buChar char="–"/>
        <a:defRPr>
          <a:solidFill>
            <a:schemeClr val="tx1"/>
          </a:solidFill>
          <a:latin typeface="+mn-lt"/>
        </a:defRPr>
      </a:lvl4pPr>
      <a:lvl5pPr marL="2055813" indent="-222250" algn="l" defTabSz="917575" rtl="0" fontAlgn="base">
        <a:spcBef>
          <a:spcPct val="20000"/>
        </a:spcBef>
        <a:spcAft>
          <a:spcPct val="0"/>
        </a:spcAft>
        <a:buClr>
          <a:srgbClr val="0B3D91"/>
        </a:buClr>
        <a:buChar char="»"/>
        <a:defRPr>
          <a:solidFill>
            <a:schemeClr val="tx1"/>
          </a:solidFill>
          <a:latin typeface="+mn-lt"/>
        </a:defRPr>
      </a:lvl5pPr>
      <a:lvl6pPr marL="2513013" indent="-222250" algn="l" defTabSz="917575" rtl="0" fontAlgn="base">
        <a:spcBef>
          <a:spcPct val="20000"/>
        </a:spcBef>
        <a:spcAft>
          <a:spcPct val="0"/>
        </a:spcAft>
        <a:buClr>
          <a:srgbClr val="0B3D91"/>
        </a:buClr>
        <a:buChar char="»"/>
        <a:defRPr>
          <a:solidFill>
            <a:schemeClr val="tx1"/>
          </a:solidFill>
          <a:latin typeface="+mn-lt"/>
        </a:defRPr>
      </a:lvl6pPr>
      <a:lvl7pPr marL="2970213" indent="-222250" algn="l" defTabSz="917575" rtl="0" fontAlgn="base">
        <a:spcBef>
          <a:spcPct val="20000"/>
        </a:spcBef>
        <a:spcAft>
          <a:spcPct val="0"/>
        </a:spcAft>
        <a:buClr>
          <a:srgbClr val="0B3D91"/>
        </a:buClr>
        <a:buChar char="»"/>
        <a:defRPr>
          <a:solidFill>
            <a:schemeClr val="tx1"/>
          </a:solidFill>
          <a:latin typeface="+mn-lt"/>
        </a:defRPr>
      </a:lvl7pPr>
      <a:lvl8pPr marL="3427413" indent="-222250" algn="l" defTabSz="917575" rtl="0" fontAlgn="base">
        <a:spcBef>
          <a:spcPct val="20000"/>
        </a:spcBef>
        <a:spcAft>
          <a:spcPct val="0"/>
        </a:spcAft>
        <a:buClr>
          <a:srgbClr val="0B3D91"/>
        </a:buClr>
        <a:buChar char="»"/>
        <a:defRPr>
          <a:solidFill>
            <a:schemeClr val="tx1"/>
          </a:solidFill>
          <a:latin typeface="+mn-lt"/>
        </a:defRPr>
      </a:lvl8pPr>
      <a:lvl9pPr marL="3884613" indent="-222250" algn="l" defTabSz="917575" rtl="0" fontAlgn="base">
        <a:spcBef>
          <a:spcPct val="20000"/>
        </a:spcBef>
        <a:spcAft>
          <a:spcPct val="0"/>
        </a:spcAft>
        <a:buClr>
          <a:srgbClr val="0B3D91"/>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49651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965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9651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lgn="l">
              <a:spcBef>
                <a:spcPct val="0"/>
              </a:spcBef>
              <a:buClrTx/>
            </a:pPr>
            <a:endParaRPr lang="en-US" smtClean="0">
              <a:solidFill>
                <a:srgbClr val="000000"/>
              </a:solidFill>
              <a:latin typeface="Times New Roman" pitchFamily="84" charset="0"/>
            </a:endParaRPr>
          </a:p>
        </p:txBody>
      </p:sp>
      <p:sp>
        <p:nvSpPr>
          <p:cNvPr id="24965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spcBef>
                <a:spcPct val="0"/>
              </a:spcBef>
              <a:buClrTx/>
            </a:pPr>
            <a:endParaRPr lang="en-US" smtClean="0">
              <a:solidFill>
                <a:srgbClr val="000000"/>
              </a:solidFill>
              <a:latin typeface="Times New Roman" pitchFamily="84" charset="0"/>
            </a:endParaRPr>
          </a:p>
        </p:txBody>
      </p:sp>
      <p:sp>
        <p:nvSpPr>
          <p:cNvPr id="249651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spcBef>
                <a:spcPct val="0"/>
              </a:spcBef>
              <a:buClrTx/>
            </a:pPr>
            <a:fld id="{6236CC1D-435E-42B9-AA55-F2ADC4E0D2F5}" type="slidenum">
              <a:rPr lang="en-US" smtClean="0">
                <a:solidFill>
                  <a:srgbClr val="000000"/>
                </a:solidFill>
                <a:latin typeface="Times New Roman" pitchFamily="84" charset="0"/>
              </a:rPr>
              <a:pPr>
                <a:spcBef>
                  <a:spcPct val="0"/>
                </a:spcBef>
                <a:buClrTx/>
              </a:pPr>
              <a:t>‹#›</a:t>
            </a:fld>
            <a:endParaRPr lang="en-US" smtClean="0">
              <a:solidFill>
                <a:srgbClr val="000000"/>
              </a:solidFill>
              <a:latin typeface="Times New Roman" pitchFamily="84" charset="0"/>
            </a:endParaRPr>
          </a:p>
        </p:txBody>
      </p:sp>
    </p:spTree>
  </p:cSld>
  <p:clrMap bg1="lt1" tx1="dk1" bg2="lt2" tx2="dk2" accent1="accent1" accent2="accent2" accent3="accent3" accent4="accent4" accent5="accent5" accent6="accent6" hlink="hlink" folHlink="folHlink"/>
  <p:sldLayoutIdLst>
    <p:sldLayoutId id="2147483726" r:id="rId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84" charset="0"/>
        </a:defRPr>
      </a:lvl2pPr>
      <a:lvl3pPr algn="ctr" rtl="0" eaLnBrk="0" fontAlgn="base" hangingPunct="0">
        <a:spcBef>
          <a:spcPct val="0"/>
        </a:spcBef>
        <a:spcAft>
          <a:spcPct val="0"/>
        </a:spcAft>
        <a:defRPr sz="4400">
          <a:solidFill>
            <a:schemeClr val="tx2"/>
          </a:solidFill>
          <a:latin typeface="Times New Roman" pitchFamily="84" charset="0"/>
        </a:defRPr>
      </a:lvl3pPr>
      <a:lvl4pPr algn="ctr" rtl="0" eaLnBrk="0" fontAlgn="base" hangingPunct="0">
        <a:spcBef>
          <a:spcPct val="0"/>
        </a:spcBef>
        <a:spcAft>
          <a:spcPct val="0"/>
        </a:spcAft>
        <a:defRPr sz="4400">
          <a:solidFill>
            <a:schemeClr val="tx2"/>
          </a:solidFill>
          <a:latin typeface="Times New Roman" pitchFamily="84" charset="0"/>
        </a:defRPr>
      </a:lvl4pPr>
      <a:lvl5pPr algn="ctr" rtl="0" eaLnBrk="0" fontAlgn="base" hangingPunct="0">
        <a:spcBef>
          <a:spcPct val="0"/>
        </a:spcBef>
        <a:spcAft>
          <a:spcPct val="0"/>
        </a:spcAft>
        <a:defRPr sz="4400">
          <a:solidFill>
            <a:schemeClr val="tx2"/>
          </a:solidFill>
          <a:latin typeface="Times New Roman" pitchFamily="84" charset="0"/>
        </a:defRPr>
      </a:lvl5pPr>
      <a:lvl6pPr marL="457200" algn="ctr" rtl="0" eaLnBrk="0" fontAlgn="base" hangingPunct="0">
        <a:spcBef>
          <a:spcPct val="0"/>
        </a:spcBef>
        <a:spcAft>
          <a:spcPct val="0"/>
        </a:spcAft>
        <a:defRPr sz="4400">
          <a:solidFill>
            <a:schemeClr val="tx2"/>
          </a:solidFill>
          <a:latin typeface="Times New Roman" pitchFamily="84" charset="0"/>
        </a:defRPr>
      </a:lvl6pPr>
      <a:lvl7pPr marL="914400" algn="ctr" rtl="0" eaLnBrk="0" fontAlgn="base" hangingPunct="0">
        <a:spcBef>
          <a:spcPct val="0"/>
        </a:spcBef>
        <a:spcAft>
          <a:spcPct val="0"/>
        </a:spcAft>
        <a:defRPr sz="4400">
          <a:solidFill>
            <a:schemeClr val="tx2"/>
          </a:solidFill>
          <a:latin typeface="Times New Roman" pitchFamily="84" charset="0"/>
        </a:defRPr>
      </a:lvl7pPr>
      <a:lvl8pPr marL="1371600" algn="ctr" rtl="0" eaLnBrk="0" fontAlgn="base" hangingPunct="0">
        <a:spcBef>
          <a:spcPct val="0"/>
        </a:spcBef>
        <a:spcAft>
          <a:spcPct val="0"/>
        </a:spcAft>
        <a:defRPr sz="4400">
          <a:solidFill>
            <a:schemeClr val="tx2"/>
          </a:solidFill>
          <a:latin typeface="Times New Roman" pitchFamily="84" charset="0"/>
        </a:defRPr>
      </a:lvl8pPr>
      <a:lvl9pPr marL="1828800" algn="ctr" rtl="0" eaLnBrk="0" fontAlgn="base" hangingPunct="0">
        <a:spcBef>
          <a:spcPct val="0"/>
        </a:spcBef>
        <a:spcAft>
          <a:spcPct val="0"/>
        </a:spcAft>
        <a:defRPr sz="4400">
          <a:solidFill>
            <a:schemeClr val="tx2"/>
          </a:solidFill>
          <a:latin typeface="Times New Roman"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201602" name="Rectangle 2"/>
          <p:cNvSpPr>
            <a:spLocks noGrp="1" noChangeArrowheads="1"/>
          </p:cNvSpPr>
          <p:nvPr>
            <p:ph type="body" idx="1"/>
          </p:nvPr>
        </p:nvSpPr>
        <p:spPr bwMode="auto">
          <a:xfrm>
            <a:off x="433388" y="1368425"/>
            <a:ext cx="8281987" cy="508635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01603" name="Rectangle 3"/>
          <p:cNvSpPr>
            <a:spLocks noGrp="1" noChangeArrowheads="1"/>
          </p:cNvSpPr>
          <p:nvPr>
            <p:ph type="title"/>
          </p:nvPr>
        </p:nvSpPr>
        <p:spPr bwMode="auto">
          <a:xfrm>
            <a:off x="428625" y="179388"/>
            <a:ext cx="8293100" cy="798512"/>
          </a:xfrm>
          <a:prstGeom prst="rect">
            <a:avLst/>
          </a:prstGeom>
          <a:noFill/>
          <a:ln w="12700">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42" r:id="rId1"/>
  </p:sldLayoutIdLst>
  <p:transition spd="med"/>
  <p:txStyles>
    <p:titleStyle>
      <a:lvl1pPr algn="ctr" rtl="0" eaLnBrk="0" fontAlgn="base" hangingPunct="0">
        <a:lnSpc>
          <a:spcPct val="85000"/>
        </a:lnSpc>
        <a:spcBef>
          <a:spcPct val="0"/>
        </a:spcBef>
        <a:spcAft>
          <a:spcPct val="0"/>
        </a:spcAft>
        <a:defRPr sz="2400" b="1">
          <a:solidFill>
            <a:srgbClr val="0059DC"/>
          </a:solidFill>
          <a:latin typeface="+mj-lt"/>
          <a:ea typeface="+mj-ea"/>
          <a:cs typeface="+mj-cs"/>
        </a:defRPr>
      </a:lvl1pPr>
      <a:lvl2pPr algn="ctr" rtl="0" eaLnBrk="0" fontAlgn="base" hangingPunct="0">
        <a:lnSpc>
          <a:spcPct val="85000"/>
        </a:lnSpc>
        <a:spcBef>
          <a:spcPct val="0"/>
        </a:spcBef>
        <a:spcAft>
          <a:spcPct val="0"/>
        </a:spcAft>
        <a:defRPr sz="2400" b="1">
          <a:solidFill>
            <a:srgbClr val="0059DC"/>
          </a:solidFill>
          <a:latin typeface="Times New Roman" pitchFamily="84" charset="0"/>
        </a:defRPr>
      </a:lvl2pPr>
      <a:lvl3pPr algn="ctr" rtl="0" eaLnBrk="0" fontAlgn="base" hangingPunct="0">
        <a:lnSpc>
          <a:spcPct val="85000"/>
        </a:lnSpc>
        <a:spcBef>
          <a:spcPct val="0"/>
        </a:spcBef>
        <a:spcAft>
          <a:spcPct val="0"/>
        </a:spcAft>
        <a:defRPr sz="2400" b="1">
          <a:solidFill>
            <a:srgbClr val="0059DC"/>
          </a:solidFill>
          <a:latin typeface="Times New Roman" pitchFamily="84" charset="0"/>
        </a:defRPr>
      </a:lvl3pPr>
      <a:lvl4pPr algn="ctr" rtl="0" eaLnBrk="0" fontAlgn="base" hangingPunct="0">
        <a:lnSpc>
          <a:spcPct val="85000"/>
        </a:lnSpc>
        <a:spcBef>
          <a:spcPct val="0"/>
        </a:spcBef>
        <a:spcAft>
          <a:spcPct val="0"/>
        </a:spcAft>
        <a:defRPr sz="2400" b="1">
          <a:solidFill>
            <a:srgbClr val="0059DC"/>
          </a:solidFill>
          <a:latin typeface="Times New Roman" pitchFamily="84" charset="0"/>
        </a:defRPr>
      </a:lvl4pPr>
      <a:lvl5pPr algn="ctr" rtl="0" eaLnBrk="0" fontAlgn="base" hangingPunct="0">
        <a:lnSpc>
          <a:spcPct val="85000"/>
        </a:lnSpc>
        <a:spcBef>
          <a:spcPct val="0"/>
        </a:spcBef>
        <a:spcAft>
          <a:spcPct val="0"/>
        </a:spcAft>
        <a:defRPr sz="2400" b="1">
          <a:solidFill>
            <a:srgbClr val="0059DC"/>
          </a:solidFill>
          <a:latin typeface="Times New Roman" pitchFamily="84" charset="0"/>
        </a:defRPr>
      </a:lvl5pPr>
      <a:lvl6pPr marL="457200" algn="ctr" rtl="0" eaLnBrk="0" fontAlgn="base" hangingPunct="0">
        <a:lnSpc>
          <a:spcPct val="85000"/>
        </a:lnSpc>
        <a:spcBef>
          <a:spcPct val="0"/>
        </a:spcBef>
        <a:spcAft>
          <a:spcPct val="0"/>
        </a:spcAft>
        <a:defRPr sz="2400" b="1">
          <a:solidFill>
            <a:srgbClr val="0059DC"/>
          </a:solidFill>
          <a:latin typeface="Times New Roman" pitchFamily="84" charset="0"/>
        </a:defRPr>
      </a:lvl6pPr>
      <a:lvl7pPr marL="914400" algn="ctr" rtl="0" eaLnBrk="0" fontAlgn="base" hangingPunct="0">
        <a:lnSpc>
          <a:spcPct val="85000"/>
        </a:lnSpc>
        <a:spcBef>
          <a:spcPct val="0"/>
        </a:spcBef>
        <a:spcAft>
          <a:spcPct val="0"/>
        </a:spcAft>
        <a:defRPr sz="2400" b="1">
          <a:solidFill>
            <a:srgbClr val="0059DC"/>
          </a:solidFill>
          <a:latin typeface="Times New Roman" pitchFamily="84" charset="0"/>
        </a:defRPr>
      </a:lvl7pPr>
      <a:lvl8pPr marL="1371600" algn="ctr" rtl="0" eaLnBrk="0" fontAlgn="base" hangingPunct="0">
        <a:lnSpc>
          <a:spcPct val="85000"/>
        </a:lnSpc>
        <a:spcBef>
          <a:spcPct val="0"/>
        </a:spcBef>
        <a:spcAft>
          <a:spcPct val="0"/>
        </a:spcAft>
        <a:defRPr sz="2400" b="1">
          <a:solidFill>
            <a:srgbClr val="0059DC"/>
          </a:solidFill>
          <a:latin typeface="Times New Roman" pitchFamily="84" charset="0"/>
        </a:defRPr>
      </a:lvl8pPr>
      <a:lvl9pPr marL="1828800" algn="ctr" rtl="0" eaLnBrk="0" fontAlgn="base" hangingPunct="0">
        <a:lnSpc>
          <a:spcPct val="85000"/>
        </a:lnSpc>
        <a:spcBef>
          <a:spcPct val="0"/>
        </a:spcBef>
        <a:spcAft>
          <a:spcPct val="0"/>
        </a:spcAft>
        <a:defRPr sz="2400" b="1">
          <a:solidFill>
            <a:srgbClr val="0059DC"/>
          </a:solidFill>
          <a:latin typeface="Times New Roman" pitchFamily="84" charset="0"/>
        </a:defRPr>
      </a:lvl9pPr>
    </p:titleStyle>
    <p:bodyStyle>
      <a:lvl1pPr marL="174625" indent="-174625" algn="l" rtl="0" eaLnBrk="0" fontAlgn="base" hangingPunct="0">
        <a:lnSpc>
          <a:spcPct val="85000"/>
        </a:lnSpc>
        <a:spcBef>
          <a:spcPct val="35000"/>
        </a:spcBef>
        <a:spcAft>
          <a:spcPct val="0"/>
        </a:spcAft>
        <a:buClr>
          <a:schemeClr val="hlink"/>
        </a:buClr>
        <a:buSzPct val="100000"/>
        <a:buChar char="•"/>
        <a:defRPr sz="1600" b="1">
          <a:solidFill>
            <a:schemeClr val="bg1"/>
          </a:solidFill>
          <a:latin typeface="+mn-lt"/>
          <a:ea typeface="+mn-ea"/>
          <a:cs typeface="+mn-cs"/>
        </a:defRPr>
      </a:lvl1pPr>
      <a:lvl2pPr marL="511175" indent="-222250" algn="l" rtl="0" eaLnBrk="0" fontAlgn="base" hangingPunct="0">
        <a:lnSpc>
          <a:spcPct val="85000"/>
        </a:lnSpc>
        <a:spcBef>
          <a:spcPct val="35000"/>
        </a:spcBef>
        <a:spcAft>
          <a:spcPct val="0"/>
        </a:spcAft>
        <a:buClr>
          <a:schemeClr val="hlink"/>
        </a:buClr>
        <a:buSzPct val="100000"/>
        <a:buChar char="–"/>
        <a:defRPr sz="1400">
          <a:solidFill>
            <a:schemeClr val="bg1"/>
          </a:solidFill>
          <a:latin typeface="+mn-lt"/>
        </a:defRPr>
      </a:lvl2pPr>
      <a:lvl3pPr marL="796925" indent="-171450" algn="l" rtl="0" eaLnBrk="0" fontAlgn="base" hangingPunct="0">
        <a:lnSpc>
          <a:spcPct val="85000"/>
        </a:lnSpc>
        <a:spcBef>
          <a:spcPct val="35000"/>
        </a:spcBef>
        <a:spcAft>
          <a:spcPct val="0"/>
        </a:spcAft>
        <a:buClr>
          <a:schemeClr val="hlink"/>
        </a:buClr>
        <a:buSzPct val="100000"/>
        <a:buChar char="•"/>
        <a:defRPr sz="1200">
          <a:solidFill>
            <a:schemeClr val="bg1"/>
          </a:solidFill>
          <a:latin typeface="+mn-lt"/>
        </a:defRPr>
      </a:lvl3pPr>
      <a:lvl4pPr marL="1146175" indent="-234950" algn="l" rtl="0" eaLnBrk="0" fontAlgn="base" hangingPunct="0">
        <a:lnSpc>
          <a:spcPct val="85000"/>
        </a:lnSpc>
        <a:spcBef>
          <a:spcPct val="35000"/>
        </a:spcBef>
        <a:spcAft>
          <a:spcPct val="0"/>
        </a:spcAft>
        <a:buClr>
          <a:schemeClr val="hlink"/>
        </a:buClr>
        <a:buSzPct val="100000"/>
        <a:buChar char="–"/>
        <a:defRPr sz="1200">
          <a:solidFill>
            <a:schemeClr val="bg1"/>
          </a:solidFill>
          <a:latin typeface="+mn-lt"/>
        </a:defRPr>
      </a:lvl4pPr>
      <a:lvl5pPr marL="1431925" indent="-171450" algn="l" rtl="0" eaLnBrk="0" fontAlgn="base" hangingPunct="0">
        <a:lnSpc>
          <a:spcPct val="85000"/>
        </a:lnSpc>
        <a:spcBef>
          <a:spcPct val="35000"/>
        </a:spcBef>
        <a:spcAft>
          <a:spcPct val="0"/>
        </a:spcAft>
        <a:buClr>
          <a:schemeClr val="hlink"/>
        </a:buClr>
        <a:buSzPct val="100000"/>
        <a:buChar char="•"/>
        <a:defRPr sz="1200">
          <a:solidFill>
            <a:schemeClr val="bg1"/>
          </a:solidFill>
          <a:latin typeface="+mn-lt"/>
        </a:defRPr>
      </a:lvl5pPr>
      <a:lvl6pPr marL="1889125" indent="-171450" algn="l" rtl="0" eaLnBrk="0" fontAlgn="base" hangingPunct="0">
        <a:lnSpc>
          <a:spcPct val="85000"/>
        </a:lnSpc>
        <a:spcBef>
          <a:spcPct val="35000"/>
        </a:spcBef>
        <a:spcAft>
          <a:spcPct val="0"/>
        </a:spcAft>
        <a:buClr>
          <a:schemeClr val="hlink"/>
        </a:buClr>
        <a:buSzPct val="100000"/>
        <a:buChar char="•"/>
        <a:defRPr sz="1200">
          <a:solidFill>
            <a:schemeClr val="bg1"/>
          </a:solidFill>
          <a:latin typeface="+mn-lt"/>
        </a:defRPr>
      </a:lvl6pPr>
      <a:lvl7pPr marL="2346325" indent="-171450" algn="l" rtl="0" eaLnBrk="0" fontAlgn="base" hangingPunct="0">
        <a:lnSpc>
          <a:spcPct val="85000"/>
        </a:lnSpc>
        <a:spcBef>
          <a:spcPct val="35000"/>
        </a:spcBef>
        <a:spcAft>
          <a:spcPct val="0"/>
        </a:spcAft>
        <a:buClr>
          <a:schemeClr val="hlink"/>
        </a:buClr>
        <a:buSzPct val="100000"/>
        <a:buChar char="•"/>
        <a:defRPr sz="1200">
          <a:solidFill>
            <a:schemeClr val="bg1"/>
          </a:solidFill>
          <a:latin typeface="+mn-lt"/>
        </a:defRPr>
      </a:lvl7pPr>
      <a:lvl8pPr marL="2803525" indent="-171450" algn="l" rtl="0" eaLnBrk="0" fontAlgn="base" hangingPunct="0">
        <a:lnSpc>
          <a:spcPct val="85000"/>
        </a:lnSpc>
        <a:spcBef>
          <a:spcPct val="35000"/>
        </a:spcBef>
        <a:spcAft>
          <a:spcPct val="0"/>
        </a:spcAft>
        <a:buClr>
          <a:schemeClr val="hlink"/>
        </a:buClr>
        <a:buSzPct val="100000"/>
        <a:buChar char="•"/>
        <a:defRPr sz="1200">
          <a:solidFill>
            <a:schemeClr val="bg1"/>
          </a:solidFill>
          <a:latin typeface="+mn-lt"/>
        </a:defRPr>
      </a:lvl8pPr>
      <a:lvl9pPr marL="3260725" indent="-171450" algn="l" rtl="0" eaLnBrk="0" fontAlgn="base" hangingPunct="0">
        <a:lnSpc>
          <a:spcPct val="85000"/>
        </a:lnSpc>
        <a:spcBef>
          <a:spcPct val="35000"/>
        </a:spcBef>
        <a:spcAft>
          <a:spcPct val="0"/>
        </a:spcAft>
        <a:buClr>
          <a:schemeClr val="hlink"/>
        </a:buClr>
        <a:buSzPct val="100000"/>
        <a:buChar char="•"/>
        <a:defRPr sz="12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771525" y="76200"/>
            <a:ext cx="7610475" cy="347663"/>
          </a:xfrm>
          <a:prstGeom prst="rect">
            <a:avLst/>
          </a:prstGeom>
          <a:solidFill>
            <a:srgbClr val="6C9BC6"/>
          </a:solidFill>
          <a:ln w="9525">
            <a:noFill/>
            <a:miter lim="800000"/>
            <a:headEnd/>
            <a:tailEnd/>
          </a:ln>
        </p:spPr>
        <p:txBody>
          <a:bodyPr tIns="91440" bIns="91440" anchor="ctr"/>
          <a:lstStyle/>
          <a:p>
            <a:pPr>
              <a:spcBef>
                <a:spcPct val="0"/>
              </a:spcBef>
              <a:buClrTx/>
              <a:defRPr/>
            </a:pPr>
            <a:r>
              <a:rPr lang="en-US" sz="1200">
                <a:solidFill>
                  <a:srgbClr val="003366"/>
                </a:solidFill>
                <a:latin typeface="Trebuchet MS" pitchFamily="-110" charset="0"/>
                <a:ea typeface="ＭＳ Ｐゴシック" pitchFamily="-110" charset="-128"/>
              </a:rPr>
              <a:t>N A T I O N A L   O C E A N I C   A N D   A T M O S P H E R I C   A D M I N I S T R A T I O N</a:t>
            </a:r>
          </a:p>
        </p:txBody>
      </p:sp>
      <p:sp>
        <p:nvSpPr>
          <p:cNvPr id="1033" name="Text Box 9"/>
          <p:cNvSpPr txBox="1">
            <a:spLocks noChangeArrowheads="1"/>
          </p:cNvSpPr>
          <p:nvPr/>
        </p:nvSpPr>
        <p:spPr bwMode="auto">
          <a:xfrm>
            <a:off x="771525" y="457200"/>
            <a:ext cx="7686675" cy="914400"/>
          </a:xfrm>
          <a:prstGeom prst="rect">
            <a:avLst/>
          </a:prstGeom>
          <a:solidFill>
            <a:srgbClr val="215A9F"/>
          </a:solidFill>
          <a:ln w="9525">
            <a:noFill/>
            <a:miter lim="800000"/>
            <a:headEnd/>
            <a:tailEnd/>
          </a:ln>
        </p:spPr>
        <p:txBody>
          <a:bodyPr lIns="36576" tIns="73152" rIns="36576" bIns="36576"/>
          <a:lstStyle/>
          <a:p>
            <a:pPr algn="r">
              <a:spcBef>
                <a:spcPct val="0"/>
              </a:spcBef>
              <a:buClrTx/>
              <a:defRPr/>
            </a:pPr>
            <a:endParaRPr lang="en-US" sz="1800">
              <a:solidFill>
                <a:srgbClr val="000000"/>
              </a:solidFill>
              <a:latin typeface="Arial" charset="0"/>
              <a:ea typeface="ＭＳ Ｐゴシック" pitchFamily="-110" charset="-128"/>
            </a:endParaRPr>
          </a:p>
        </p:txBody>
      </p:sp>
      <p:grpSp>
        <p:nvGrpSpPr>
          <p:cNvPr id="4" name="Group 16"/>
          <p:cNvGrpSpPr>
            <a:grpSpLocks/>
          </p:cNvGrpSpPr>
          <p:nvPr/>
        </p:nvGrpSpPr>
        <p:grpSpPr bwMode="auto">
          <a:xfrm>
            <a:off x="76200" y="76200"/>
            <a:ext cx="1314450" cy="1314450"/>
            <a:chOff x="72" y="84"/>
            <a:chExt cx="828" cy="828"/>
          </a:xfrm>
        </p:grpSpPr>
        <p:sp>
          <p:nvSpPr>
            <p:cNvPr id="2" name="Oval 10"/>
            <p:cNvSpPr>
              <a:spLocks noChangeAspect="1" noChangeArrowheads="1"/>
            </p:cNvSpPr>
            <p:nvPr userDrawn="1"/>
          </p:nvSpPr>
          <p:spPr bwMode="auto">
            <a:xfrm>
              <a:off x="72" y="84"/>
              <a:ext cx="828" cy="828"/>
            </a:xfrm>
            <a:prstGeom prst="ellipse">
              <a:avLst/>
            </a:prstGeom>
            <a:solidFill>
              <a:srgbClr val="FFFFFF"/>
            </a:solidFill>
            <a:ln w="9525">
              <a:noFill/>
              <a:round/>
              <a:headEnd/>
              <a:tailEnd/>
            </a:ln>
          </p:spPr>
          <p:txBody>
            <a:bodyPr lIns="36576" tIns="36576" rIns="36576" bIns="36576"/>
            <a:lstStyle/>
            <a:p>
              <a:pPr algn="l">
                <a:spcBef>
                  <a:spcPct val="0"/>
                </a:spcBef>
                <a:buClrTx/>
                <a:defRPr/>
              </a:pPr>
              <a:endParaRPr lang="en-US" sz="1600">
                <a:solidFill>
                  <a:srgbClr val="000000"/>
                </a:solidFill>
                <a:latin typeface="Arial" charset="0"/>
                <a:ea typeface="ＭＳ Ｐゴシック" pitchFamily="-110" charset="-128"/>
              </a:endParaRPr>
            </a:p>
          </p:txBody>
        </p:sp>
        <p:pic>
          <p:nvPicPr>
            <p:cNvPr id="1035" name="Picture 11" descr="NOAA seal 2"/>
            <p:cNvPicPr>
              <a:picLocks noChangeAspect="1" noChangeArrowheads="1"/>
            </p:cNvPicPr>
            <p:nvPr userDrawn="1"/>
          </p:nvPicPr>
          <p:blipFill>
            <a:blip r:embed="rId4" cstate="print"/>
            <a:srcRect/>
            <a:stretch>
              <a:fillRect/>
            </a:stretch>
          </p:blipFill>
          <p:spPr bwMode="auto">
            <a:xfrm>
              <a:off x="72" y="84"/>
              <a:ext cx="828" cy="828"/>
            </a:xfrm>
            <a:prstGeom prst="rect">
              <a:avLst/>
            </a:prstGeom>
            <a:noFill/>
            <a:ln w="9525">
              <a:noFill/>
              <a:miter lim="800000"/>
              <a:headEnd/>
              <a:tailEnd/>
            </a:ln>
          </p:spPr>
        </p:pic>
      </p:grpSp>
      <p:sp>
        <p:nvSpPr>
          <p:cNvPr id="1026" name="Rectangle 2"/>
          <p:cNvSpPr>
            <a:spLocks noGrp="1" noChangeArrowheads="1"/>
          </p:cNvSpPr>
          <p:nvPr>
            <p:ph type="title"/>
          </p:nvPr>
        </p:nvSpPr>
        <p:spPr bwMode="auto">
          <a:xfrm>
            <a:off x="1371600" y="533400"/>
            <a:ext cx="64008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grpSp>
        <p:nvGrpSpPr>
          <p:cNvPr id="5" name="Group 17"/>
          <p:cNvGrpSpPr>
            <a:grpSpLocks/>
          </p:cNvGrpSpPr>
          <p:nvPr/>
        </p:nvGrpSpPr>
        <p:grpSpPr bwMode="auto">
          <a:xfrm>
            <a:off x="7772400" y="76200"/>
            <a:ext cx="1295400" cy="1308100"/>
            <a:chOff x="5184" y="3736"/>
            <a:chExt cx="528" cy="536"/>
          </a:xfrm>
        </p:grpSpPr>
        <p:sp>
          <p:nvSpPr>
            <p:cNvPr id="1039" name="Oval 15"/>
            <p:cNvSpPr>
              <a:spLocks noChangeArrowheads="1"/>
            </p:cNvSpPr>
            <p:nvPr userDrawn="1"/>
          </p:nvSpPr>
          <p:spPr bwMode="auto">
            <a:xfrm>
              <a:off x="5184" y="3736"/>
              <a:ext cx="528" cy="536"/>
            </a:xfrm>
            <a:prstGeom prst="ellipse">
              <a:avLst/>
            </a:prstGeom>
            <a:solidFill>
              <a:schemeClr val="bg1"/>
            </a:solidFill>
            <a:ln w="19050">
              <a:solidFill>
                <a:schemeClr val="bg1"/>
              </a:solidFill>
              <a:round/>
              <a:headEnd/>
              <a:tailEnd/>
            </a:ln>
            <a:effectLst/>
          </p:spPr>
          <p:txBody>
            <a:bodyPr wrap="none" anchor="ctr"/>
            <a:lstStyle/>
            <a:p>
              <a:pPr algn="l">
                <a:spcBef>
                  <a:spcPct val="0"/>
                </a:spcBef>
                <a:buClrTx/>
                <a:defRPr/>
              </a:pPr>
              <a:endParaRPr lang="en-US" sz="1600">
                <a:solidFill>
                  <a:srgbClr val="000000"/>
                </a:solidFill>
                <a:latin typeface="Arial" charset="0"/>
                <a:ea typeface="ＭＳ Ｐゴシック" pitchFamily="-110" charset="-128"/>
              </a:endParaRPr>
            </a:p>
          </p:txBody>
        </p:sp>
        <p:pic>
          <p:nvPicPr>
            <p:cNvPr id="3" name="Picture 13"/>
            <p:cNvPicPr>
              <a:picLocks noChangeAspect="1" noChangeArrowheads="1"/>
            </p:cNvPicPr>
            <p:nvPr userDrawn="1"/>
          </p:nvPicPr>
          <p:blipFill>
            <a:blip r:embed="rId5" cstate="print"/>
            <a:srcRect/>
            <a:stretch>
              <a:fillRect/>
            </a:stretch>
          </p:blipFill>
          <p:spPr bwMode="auto">
            <a:xfrm>
              <a:off x="5190" y="3748"/>
              <a:ext cx="520" cy="516"/>
            </a:xfrm>
            <a:prstGeom prst="rect">
              <a:avLst/>
            </a:prstGeom>
            <a:noFill/>
            <a:ln w="9525">
              <a:noFill/>
              <a:miter lim="800000"/>
              <a:headEnd/>
              <a:tailEnd/>
            </a:ln>
          </p:spPr>
        </p:pic>
      </p:grpSp>
      <p:sp>
        <p:nvSpPr>
          <p:cNvPr id="2060" name="Rectangle 12"/>
          <p:cNvSpPr>
            <a:spLocks noGrp="1" noChangeArrowheads="1"/>
          </p:cNvSpPr>
          <p:nvPr>
            <p:ph type="sldNum" sz="quarter" idx="4"/>
          </p:nvPr>
        </p:nvSpPr>
        <p:spPr bwMode="auto">
          <a:xfrm>
            <a:off x="8535988" y="6543675"/>
            <a:ext cx="608012" cy="314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110" charset="-128"/>
                <a:cs typeface="+mn-cs"/>
              </a:defRPr>
            </a:lvl1pPr>
          </a:lstStyle>
          <a:p>
            <a:pPr>
              <a:spcBef>
                <a:spcPct val="0"/>
              </a:spcBef>
              <a:buClrTx/>
              <a:defRPr/>
            </a:pPr>
            <a:fld id="{AC2C2161-64B9-4738-87F5-B6986B61E334}" type="slidenum">
              <a:rPr lang="en-US">
                <a:solidFill>
                  <a:srgbClr val="000000"/>
                </a:solidFill>
              </a:rPr>
              <a:pPr>
                <a:spcBef>
                  <a:spcPct val="0"/>
                </a:spcBef>
                <a:buClrTx/>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58" r:id="rId1"/>
    <p:sldLayoutId id="2147483775" r:id="rId2"/>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Lst>
  </p:timing>
  <p:hf hdr="0" ftr="0" dt="0"/>
  <p:txStyles>
    <p:titleStyle>
      <a:lvl1pPr algn="ctr" rtl="0" eaLnBrk="0" fontAlgn="base" hangingPunct="0">
        <a:spcBef>
          <a:spcPct val="0"/>
        </a:spcBef>
        <a:spcAft>
          <a:spcPct val="0"/>
        </a:spcAft>
        <a:defRPr sz="3200">
          <a:solidFill>
            <a:schemeClr val="bg1"/>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200">
          <a:solidFill>
            <a:schemeClr val="bg1"/>
          </a:solidFill>
          <a:latin typeface="Arial" charset="0"/>
          <a:ea typeface="ＭＳ Ｐゴシック" pitchFamily="-65" charset="-128"/>
          <a:cs typeface="ＭＳ Ｐゴシック" pitchFamily="-65" charset="-128"/>
        </a:defRPr>
      </a:lvl2pPr>
      <a:lvl3pPr algn="ctr" rtl="0" eaLnBrk="0" fontAlgn="base" hangingPunct="0">
        <a:spcBef>
          <a:spcPct val="0"/>
        </a:spcBef>
        <a:spcAft>
          <a:spcPct val="0"/>
        </a:spcAft>
        <a:defRPr sz="3200">
          <a:solidFill>
            <a:schemeClr val="bg1"/>
          </a:solidFill>
          <a:latin typeface="Arial" charset="0"/>
          <a:ea typeface="ＭＳ Ｐゴシック" pitchFamily="-65" charset="-128"/>
          <a:cs typeface="ＭＳ Ｐゴシック" pitchFamily="-65" charset="-128"/>
        </a:defRPr>
      </a:lvl3pPr>
      <a:lvl4pPr algn="ctr" rtl="0" eaLnBrk="0" fontAlgn="base" hangingPunct="0">
        <a:spcBef>
          <a:spcPct val="0"/>
        </a:spcBef>
        <a:spcAft>
          <a:spcPct val="0"/>
        </a:spcAft>
        <a:defRPr sz="3200">
          <a:solidFill>
            <a:schemeClr val="bg1"/>
          </a:solidFill>
          <a:latin typeface="Arial" charset="0"/>
          <a:ea typeface="ＭＳ Ｐゴシック" pitchFamily="-65" charset="-128"/>
          <a:cs typeface="ＭＳ Ｐゴシック" pitchFamily="-65" charset="-128"/>
        </a:defRPr>
      </a:lvl4pPr>
      <a:lvl5pPr algn="ctr" rtl="0" eaLnBrk="0" fontAlgn="base" hangingPunct="0">
        <a:spcBef>
          <a:spcPct val="0"/>
        </a:spcBef>
        <a:spcAft>
          <a:spcPct val="0"/>
        </a:spcAft>
        <a:defRPr sz="3200">
          <a:solidFill>
            <a:schemeClr val="bg1"/>
          </a:solidFill>
          <a:latin typeface="Arial" charset="0"/>
          <a:ea typeface="ＭＳ Ｐゴシック" pitchFamily="-65" charset="-128"/>
          <a:cs typeface="ＭＳ Ｐゴシック" pitchFamily="-65" charset="-128"/>
        </a:defRPr>
      </a:lvl5pPr>
      <a:lvl6pPr marL="457200" algn="ctr" rtl="0" fontAlgn="base">
        <a:spcBef>
          <a:spcPct val="0"/>
        </a:spcBef>
        <a:spcAft>
          <a:spcPct val="0"/>
        </a:spcAft>
        <a:defRPr sz="3200">
          <a:solidFill>
            <a:schemeClr val="bg1"/>
          </a:solidFill>
          <a:latin typeface="Arial" charset="0"/>
        </a:defRPr>
      </a:lvl6pPr>
      <a:lvl7pPr marL="914400" algn="ctr" rtl="0" fontAlgn="base">
        <a:spcBef>
          <a:spcPct val="0"/>
        </a:spcBef>
        <a:spcAft>
          <a:spcPct val="0"/>
        </a:spcAft>
        <a:defRPr sz="3200">
          <a:solidFill>
            <a:schemeClr val="bg1"/>
          </a:solidFill>
          <a:latin typeface="Arial" charset="0"/>
        </a:defRPr>
      </a:lvl7pPr>
      <a:lvl8pPr marL="1371600" algn="ctr" rtl="0" fontAlgn="base">
        <a:spcBef>
          <a:spcPct val="0"/>
        </a:spcBef>
        <a:spcAft>
          <a:spcPct val="0"/>
        </a:spcAft>
        <a:defRPr sz="3200">
          <a:solidFill>
            <a:schemeClr val="bg1"/>
          </a:solidFill>
          <a:latin typeface="Arial" charset="0"/>
        </a:defRPr>
      </a:lvl8pPr>
      <a:lvl9pPr marL="1828800" algn="ctr" rtl="0" fontAlgn="base">
        <a:spcBef>
          <a:spcPct val="0"/>
        </a:spcBef>
        <a:spcAft>
          <a:spcPct val="0"/>
        </a:spcAft>
        <a:defRPr sz="3200">
          <a:solidFill>
            <a:schemeClr val="bg1"/>
          </a:solidFill>
          <a:latin typeface="Arial" charset="0"/>
        </a:defRPr>
      </a:lvl9pPr>
    </p:titleStyle>
    <p:bodyStyle>
      <a:lvl1pPr marL="342900" indent="-342900" algn="l" rtl="0" eaLnBrk="0" fontAlgn="base" hangingPunct="0">
        <a:spcBef>
          <a:spcPct val="20000"/>
        </a:spcBef>
        <a:spcAft>
          <a:spcPct val="0"/>
        </a:spcAft>
        <a:buChar char="•"/>
        <a:defRPr sz="2800">
          <a:solidFill>
            <a:srgbClr val="003366"/>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400">
          <a:solidFill>
            <a:srgbClr val="003366"/>
          </a:solidFill>
          <a:latin typeface="+mn-lt"/>
          <a:ea typeface="ＭＳ Ｐゴシック" pitchFamily="-65" charset="-128"/>
          <a:cs typeface="ＭＳ Ｐゴシック"/>
        </a:defRPr>
      </a:lvl2pPr>
      <a:lvl3pPr marL="1143000" indent="-228600" algn="l" rtl="0" eaLnBrk="0" fontAlgn="base" hangingPunct="0">
        <a:spcBef>
          <a:spcPct val="20000"/>
        </a:spcBef>
        <a:spcAft>
          <a:spcPct val="0"/>
        </a:spcAft>
        <a:buFont typeface="Trebuchet MS" pitchFamily="34" charset="0"/>
        <a:buChar char="◦"/>
        <a:defRPr sz="2000">
          <a:solidFill>
            <a:srgbClr val="003366"/>
          </a:solidFill>
          <a:latin typeface="+mn-lt"/>
          <a:ea typeface="ＭＳ Ｐゴシック" pitchFamily="-65" charset="-128"/>
          <a:cs typeface="ＭＳ Ｐゴシック"/>
        </a:defRPr>
      </a:lvl3pPr>
      <a:lvl4pPr marL="1600200" indent="-228600" algn="l" rtl="0" eaLnBrk="0" fontAlgn="base" hangingPunct="0">
        <a:spcBef>
          <a:spcPct val="20000"/>
        </a:spcBef>
        <a:spcAft>
          <a:spcPct val="0"/>
        </a:spcAft>
        <a:buFont typeface="Arial" pitchFamily="34" charset="0"/>
        <a:buChar char="۔"/>
        <a:defRPr sz="2000">
          <a:solidFill>
            <a:srgbClr val="003366"/>
          </a:solidFill>
          <a:latin typeface="+mn-lt"/>
          <a:ea typeface="ＭＳ Ｐゴシック" pitchFamily="-65" charset="-128"/>
          <a:cs typeface="ＭＳ Ｐゴシック"/>
        </a:defRPr>
      </a:lvl4pPr>
      <a:lvl5pPr marL="2057400" indent="-228600" algn="l" rtl="0" eaLnBrk="0" fontAlgn="base" hangingPunct="0">
        <a:spcBef>
          <a:spcPct val="20000"/>
        </a:spcBef>
        <a:spcAft>
          <a:spcPct val="0"/>
        </a:spcAft>
        <a:buFont typeface="Arial" pitchFamily="34" charset="0"/>
        <a:buChar char="·"/>
        <a:defRPr sz="2000">
          <a:solidFill>
            <a:srgbClr val="003366"/>
          </a:solidFill>
          <a:latin typeface="+mn-lt"/>
          <a:ea typeface="ＭＳ Ｐゴシック" pitchFamily="-65" charset="-128"/>
          <a:cs typeface="ＭＳ Ｐゴシック"/>
        </a:defRPr>
      </a:lvl5pPr>
      <a:lvl6pPr marL="2514600" indent="-228600" algn="l" rtl="0" fontAlgn="base">
        <a:spcBef>
          <a:spcPct val="20000"/>
        </a:spcBef>
        <a:spcAft>
          <a:spcPct val="0"/>
        </a:spcAft>
        <a:buFont typeface="Arial" charset="0"/>
        <a:buChar char="·"/>
        <a:defRPr>
          <a:solidFill>
            <a:srgbClr val="003366"/>
          </a:solidFill>
          <a:latin typeface="+mn-lt"/>
        </a:defRPr>
      </a:lvl6pPr>
      <a:lvl7pPr marL="2971800" indent="-228600" algn="l" rtl="0" fontAlgn="base">
        <a:spcBef>
          <a:spcPct val="20000"/>
        </a:spcBef>
        <a:spcAft>
          <a:spcPct val="0"/>
        </a:spcAft>
        <a:buFont typeface="Arial" charset="0"/>
        <a:buChar char="·"/>
        <a:defRPr>
          <a:solidFill>
            <a:srgbClr val="003366"/>
          </a:solidFill>
          <a:latin typeface="+mn-lt"/>
        </a:defRPr>
      </a:lvl7pPr>
      <a:lvl8pPr marL="3429000" indent="-228600" algn="l" rtl="0" fontAlgn="base">
        <a:spcBef>
          <a:spcPct val="20000"/>
        </a:spcBef>
        <a:spcAft>
          <a:spcPct val="0"/>
        </a:spcAft>
        <a:buFont typeface="Arial" charset="0"/>
        <a:buChar char="·"/>
        <a:defRPr>
          <a:solidFill>
            <a:srgbClr val="003366"/>
          </a:solidFill>
          <a:latin typeface="+mn-lt"/>
        </a:defRPr>
      </a:lvl8pPr>
      <a:lvl9pPr marL="3886200" indent="-228600" algn="l" rtl="0" fontAlgn="base">
        <a:spcBef>
          <a:spcPct val="20000"/>
        </a:spcBef>
        <a:spcAft>
          <a:spcPct val="0"/>
        </a:spcAft>
        <a:buFont typeface="Arial" charset="0"/>
        <a:buChar char="·"/>
        <a:defRPr>
          <a:solidFill>
            <a:srgbClr val="0033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771525" y="76200"/>
            <a:ext cx="7610475" cy="347663"/>
          </a:xfrm>
          <a:prstGeom prst="rect">
            <a:avLst/>
          </a:prstGeom>
          <a:solidFill>
            <a:srgbClr val="6C9BC6"/>
          </a:solidFill>
          <a:ln w="9525">
            <a:noFill/>
            <a:miter lim="800000"/>
            <a:headEnd/>
            <a:tailEnd/>
          </a:ln>
        </p:spPr>
        <p:txBody>
          <a:bodyPr tIns="91440" bIns="91440" anchor="ctr"/>
          <a:lstStyle/>
          <a:p>
            <a:pPr>
              <a:spcBef>
                <a:spcPct val="0"/>
              </a:spcBef>
              <a:buClrTx/>
              <a:defRPr/>
            </a:pPr>
            <a:r>
              <a:rPr lang="en-US" sz="1200">
                <a:solidFill>
                  <a:srgbClr val="003366"/>
                </a:solidFill>
                <a:latin typeface="Trebuchet MS" pitchFamily="-110" charset="0"/>
                <a:ea typeface="ＭＳ Ｐゴシック" pitchFamily="-110" charset="-128"/>
              </a:rPr>
              <a:t>N A T I O N A L   O C E A N I C   A N D   A T M O S P H E R I C   A D M I N I S T R A T I O N</a:t>
            </a:r>
          </a:p>
        </p:txBody>
      </p:sp>
      <p:sp>
        <p:nvSpPr>
          <p:cNvPr id="1033" name="Text Box 9"/>
          <p:cNvSpPr txBox="1">
            <a:spLocks noChangeArrowheads="1"/>
          </p:cNvSpPr>
          <p:nvPr/>
        </p:nvSpPr>
        <p:spPr bwMode="auto">
          <a:xfrm>
            <a:off x="771525" y="457200"/>
            <a:ext cx="7686675" cy="914400"/>
          </a:xfrm>
          <a:prstGeom prst="rect">
            <a:avLst/>
          </a:prstGeom>
          <a:solidFill>
            <a:srgbClr val="215A9F"/>
          </a:solidFill>
          <a:ln w="9525">
            <a:noFill/>
            <a:miter lim="800000"/>
            <a:headEnd/>
            <a:tailEnd/>
          </a:ln>
        </p:spPr>
        <p:txBody>
          <a:bodyPr lIns="36576" tIns="73152" rIns="36576" bIns="36576"/>
          <a:lstStyle/>
          <a:p>
            <a:pPr algn="r">
              <a:spcBef>
                <a:spcPct val="0"/>
              </a:spcBef>
              <a:buClrTx/>
              <a:defRPr/>
            </a:pPr>
            <a:endParaRPr lang="en-US" sz="1800">
              <a:solidFill>
                <a:srgbClr val="000000"/>
              </a:solidFill>
              <a:latin typeface="Arial" charset="0"/>
              <a:ea typeface="ＭＳ Ｐゴシック" pitchFamily="-110" charset="-128"/>
            </a:endParaRPr>
          </a:p>
        </p:txBody>
      </p:sp>
      <p:grpSp>
        <p:nvGrpSpPr>
          <p:cNvPr id="4" name="Group 16"/>
          <p:cNvGrpSpPr>
            <a:grpSpLocks/>
          </p:cNvGrpSpPr>
          <p:nvPr/>
        </p:nvGrpSpPr>
        <p:grpSpPr bwMode="auto">
          <a:xfrm>
            <a:off x="76200" y="76200"/>
            <a:ext cx="1314450" cy="1314450"/>
            <a:chOff x="72" y="84"/>
            <a:chExt cx="828" cy="828"/>
          </a:xfrm>
        </p:grpSpPr>
        <p:sp>
          <p:nvSpPr>
            <p:cNvPr id="2" name="Oval 10"/>
            <p:cNvSpPr>
              <a:spLocks noChangeAspect="1" noChangeArrowheads="1"/>
            </p:cNvSpPr>
            <p:nvPr userDrawn="1"/>
          </p:nvSpPr>
          <p:spPr bwMode="auto">
            <a:xfrm>
              <a:off x="72" y="84"/>
              <a:ext cx="828" cy="828"/>
            </a:xfrm>
            <a:prstGeom prst="ellipse">
              <a:avLst/>
            </a:prstGeom>
            <a:solidFill>
              <a:srgbClr val="FFFFFF"/>
            </a:solidFill>
            <a:ln w="9525">
              <a:noFill/>
              <a:round/>
              <a:headEnd/>
              <a:tailEnd/>
            </a:ln>
          </p:spPr>
          <p:txBody>
            <a:bodyPr lIns="36576" tIns="36576" rIns="36576" bIns="36576"/>
            <a:lstStyle/>
            <a:p>
              <a:pPr algn="l">
                <a:spcBef>
                  <a:spcPct val="0"/>
                </a:spcBef>
                <a:buClrTx/>
                <a:defRPr/>
              </a:pPr>
              <a:endParaRPr lang="en-US" sz="1600">
                <a:solidFill>
                  <a:srgbClr val="000000"/>
                </a:solidFill>
                <a:latin typeface="Arial" charset="0"/>
                <a:ea typeface="ＭＳ Ｐゴシック" pitchFamily="-110" charset="-128"/>
              </a:endParaRPr>
            </a:p>
          </p:txBody>
        </p:sp>
        <p:pic>
          <p:nvPicPr>
            <p:cNvPr id="1035" name="Picture 11" descr="NOAA seal 2"/>
            <p:cNvPicPr>
              <a:picLocks noChangeAspect="1" noChangeArrowheads="1"/>
            </p:cNvPicPr>
            <p:nvPr userDrawn="1"/>
          </p:nvPicPr>
          <p:blipFill>
            <a:blip r:embed="rId3" cstate="print"/>
            <a:srcRect/>
            <a:stretch>
              <a:fillRect/>
            </a:stretch>
          </p:blipFill>
          <p:spPr bwMode="auto">
            <a:xfrm>
              <a:off x="72" y="84"/>
              <a:ext cx="828" cy="828"/>
            </a:xfrm>
            <a:prstGeom prst="rect">
              <a:avLst/>
            </a:prstGeom>
            <a:noFill/>
            <a:ln w="9525">
              <a:noFill/>
              <a:miter lim="800000"/>
              <a:headEnd/>
              <a:tailEnd/>
            </a:ln>
          </p:spPr>
        </p:pic>
      </p:grpSp>
      <p:sp>
        <p:nvSpPr>
          <p:cNvPr id="1026" name="Rectangle 2"/>
          <p:cNvSpPr>
            <a:spLocks noGrp="1" noChangeArrowheads="1"/>
          </p:cNvSpPr>
          <p:nvPr>
            <p:ph type="title"/>
          </p:nvPr>
        </p:nvSpPr>
        <p:spPr bwMode="auto">
          <a:xfrm>
            <a:off x="1371600" y="533400"/>
            <a:ext cx="64008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grpSp>
        <p:nvGrpSpPr>
          <p:cNvPr id="5" name="Group 17"/>
          <p:cNvGrpSpPr>
            <a:grpSpLocks/>
          </p:cNvGrpSpPr>
          <p:nvPr/>
        </p:nvGrpSpPr>
        <p:grpSpPr bwMode="auto">
          <a:xfrm>
            <a:off x="7772400" y="76200"/>
            <a:ext cx="1295400" cy="1308100"/>
            <a:chOff x="5184" y="3736"/>
            <a:chExt cx="528" cy="536"/>
          </a:xfrm>
        </p:grpSpPr>
        <p:sp>
          <p:nvSpPr>
            <p:cNvPr id="1039" name="Oval 15"/>
            <p:cNvSpPr>
              <a:spLocks noChangeArrowheads="1"/>
            </p:cNvSpPr>
            <p:nvPr userDrawn="1"/>
          </p:nvSpPr>
          <p:spPr bwMode="auto">
            <a:xfrm>
              <a:off x="5184" y="3736"/>
              <a:ext cx="528" cy="536"/>
            </a:xfrm>
            <a:prstGeom prst="ellipse">
              <a:avLst/>
            </a:prstGeom>
            <a:solidFill>
              <a:schemeClr val="bg1"/>
            </a:solidFill>
            <a:ln w="19050">
              <a:solidFill>
                <a:schemeClr val="bg1"/>
              </a:solidFill>
              <a:round/>
              <a:headEnd/>
              <a:tailEnd/>
            </a:ln>
            <a:effectLst/>
          </p:spPr>
          <p:txBody>
            <a:bodyPr wrap="none" anchor="ctr"/>
            <a:lstStyle/>
            <a:p>
              <a:pPr algn="l">
                <a:spcBef>
                  <a:spcPct val="0"/>
                </a:spcBef>
                <a:buClrTx/>
                <a:defRPr/>
              </a:pPr>
              <a:endParaRPr lang="en-US" sz="1600">
                <a:solidFill>
                  <a:srgbClr val="000000"/>
                </a:solidFill>
                <a:latin typeface="Arial" charset="0"/>
                <a:ea typeface="ＭＳ Ｐゴシック" pitchFamily="-110" charset="-128"/>
              </a:endParaRPr>
            </a:p>
          </p:txBody>
        </p:sp>
        <p:pic>
          <p:nvPicPr>
            <p:cNvPr id="3" name="Picture 13"/>
            <p:cNvPicPr>
              <a:picLocks noChangeAspect="1" noChangeArrowheads="1"/>
            </p:cNvPicPr>
            <p:nvPr userDrawn="1"/>
          </p:nvPicPr>
          <p:blipFill>
            <a:blip r:embed="rId4" cstate="print"/>
            <a:srcRect/>
            <a:stretch>
              <a:fillRect/>
            </a:stretch>
          </p:blipFill>
          <p:spPr bwMode="auto">
            <a:xfrm>
              <a:off x="5190" y="3748"/>
              <a:ext cx="520" cy="516"/>
            </a:xfrm>
            <a:prstGeom prst="rect">
              <a:avLst/>
            </a:prstGeom>
            <a:noFill/>
            <a:ln w="9525">
              <a:noFill/>
              <a:miter lim="800000"/>
              <a:headEnd/>
              <a:tailEnd/>
            </a:ln>
          </p:spPr>
        </p:pic>
      </p:grpSp>
      <p:sp>
        <p:nvSpPr>
          <p:cNvPr id="2060" name="Rectangle 12"/>
          <p:cNvSpPr>
            <a:spLocks noGrp="1" noChangeArrowheads="1"/>
          </p:cNvSpPr>
          <p:nvPr>
            <p:ph type="sldNum" sz="quarter" idx="4"/>
          </p:nvPr>
        </p:nvSpPr>
        <p:spPr bwMode="auto">
          <a:xfrm>
            <a:off x="8535988" y="6543675"/>
            <a:ext cx="608012" cy="314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110" charset="-128"/>
                <a:cs typeface="+mn-cs"/>
              </a:defRPr>
            </a:lvl1pPr>
          </a:lstStyle>
          <a:p>
            <a:pPr>
              <a:spcBef>
                <a:spcPct val="0"/>
              </a:spcBef>
              <a:buClrTx/>
              <a:defRPr/>
            </a:pPr>
            <a:fld id="{AC2C2161-64B9-4738-87F5-B6986B61E334}" type="slidenum">
              <a:rPr lang="en-US">
                <a:solidFill>
                  <a:srgbClr val="000000"/>
                </a:solidFill>
              </a:rPr>
              <a:pPr>
                <a:spcBef>
                  <a:spcPct val="0"/>
                </a:spcBef>
                <a:buClrTx/>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60" r:id="rId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Lst>
  </p:timing>
  <p:hf hdr="0" ftr="0" dt="0"/>
  <p:txStyles>
    <p:titleStyle>
      <a:lvl1pPr algn="ctr" rtl="0" eaLnBrk="0" fontAlgn="base" hangingPunct="0">
        <a:spcBef>
          <a:spcPct val="0"/>
        </a:spcBef>
        <a:spcAft>
          <a:spcPct val="0"/>
        </a:spcAft>
        <a:defRPr sz="3200">
          <a:solidFill>
            <a:schemeClr val="bg1"/>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200">
          <a:solidFill>
            <a:schemeClr val="bg1"/>
          </a:solidFill>
          <a:latin typeface="Arial" charset="0"/>
          <a:ea typeface="ＭＳ Ｐゴシック" pitchFamily="-65" charset="-128"/>
          <a:cs typeface="ＭＳ Ｐゴシック" pitchFamily="-65" charset="-128"/>
        </a:defRPr>
      </a:lvl2pPr>
      <a:lvl3pPr algn="ctr" rtl="0" eaLnBrk="0" fontAlgn="base" hangingPunct="0">
        <a:spcBef>
          <a:spcPct val="0"/>
        </a:spcBef>
        <a:spcAft>
          <a:spcPct val="0"/>
        </a:spcAft>
        <a:defRPr sz="3200">
          <a:solidFill>
            <a:schemeClr val="bg1"/>
          </a:solidFill>
          <a:latin typeface="Arial" charset="0"/>
          <a:ea typeface="ＭＳ Ｐゴシック" pitchFamily="-65" charset="-128"/>
          <a:cs typeface="ＭＳ Ｐゴシック" pitchFamily="-65" charset="-128"/>
        </a:defRPr>
      </a:lvl3pPr>
      <a:lvl4pPr algn="ctr" rtl="0" eaLnBrk="0" fontAlgn="base" hangingPunct="0">
        <a:spcBef>
          <a:spcPct val="0"/>
        </a:spcBef>
        <a:spcAft>
          <a:spcPct val="0"/>
        </a:spcAft>
        <a:defRPr sz="3200">
          <a:solidFill>
            <a:schemeClr val="bg1"/>
          </a:solidFill>
          <a:latin typeface="Arial" charset="0"/>
          <a:ea typeface="ＭＳ Ｐゴシック" pitchFamily="-65" charset="-128"/>
          <a:cs typeface="ＭＳ Ｐゴシック" pitchFamily="-65" charset="-128"/>
        </a:defRPr>
      </a:lvl4pPr>
      <a:lvl5pPr algn="ctr" rtl="0" eaLnBrk="0" fontAlgn="base" hangingPunct="0">
        <a:spcBef>
          <a:spcPct val="0"/>
        </a:spcBef>
        <a:spcAft>
          <a:spcPct val="0"/>
        </a:spcAft>
        <a:defRPr sz="3200">
          <a:solidFill>
            <a:schemeClr val="bg1"/>
          </a:solidFill>
          <a:latin typeface="Arial" charset="0"/>
          <a:ea typeface="ＭＳ Ｐゴシック" pitchFamily="-65" charset="-128"/>
          <a:cs typeface="ＭＳ Ｐゴシック" pitchFamily="-65" charset="-128"/>
        </a:defRPr>
      </a:lvl5pPr>
      <a:lvl6pPr marL="457200" algn="ctr" rtl="0" fontAlgn="base">
        <a:spcBef>
          <a:spcPct val="0"/>
        </a:spcBef>
        <a:spcAft>
          <a:spcPct val="0"/>
        </a:spcAft>
        <a:defRPr sz="3200">
          <a:solidFill>
            <a:schemeClr val="bg1"/>
          </a:solidFill>
          <a:latin typeface="Arial" charset="0"/>
        </a:defRPr>
      </a:lvl6pPr>
      <a:lvl7pPr marL="914400" algn="ctr" rtl="0" fontAlgn="base">
        <a:spcBef>
          <a:spcPct val="0"/>
        </a:spcBef>
        <a:spcAft>
          <a:spcPct val="0"/>
        </a:spcAft>
        <a:defRPr sz="3200">
          <a:solidFill>
            <a:schemeClr val="bg1"/>
          </a:solidFill>
          <a:latin typeface="Arial" charset="0"/>
        </a:defRPr>
      </a:lvl7pPr>
      <a:lvl8pPr marL="1371600" algn="ctr" rtl="0" fontAlgn="base">
        <a:spcBef>
          <a:spcPct val="0"/>
        </a:spcBef>
        <a:spcAft>
          <a:spcPct val="0"/>
        </a:spcAft>
        <a:defRPr sz="3200">
          <a:solidFill>
            <a:schemeClr val="bg1"/>
          </a:solidFill>
          <a:latin typeface="Arial" charset="0"/>
        </a:defRPr>
      </a:lvl8pPr>
      <a:lvl9pPr marL="1828800" algn="ctr" rtl="0" fontAlgn="base">
        <a:spcBef>
          <a:spcPct val="0"/>
        </a:spcBef>
        <a:spcAft>
          <a:spcPct val="0"/>
        </a:spcAft>
        <a:defRPr sz="3200">
          <a:solidFill>
            <a:schemeClr val="bg1"/>
          </a:solidFill>
          <a:latin typeface="Arial" charset="0"/>
        </a:defRPr>
      </a:lvl9pPr>
    </p:titleStyle>
    <p:bodyStyle>
      <a:lvl1pPr marL="342900" indent="-342900" algn="l" rtl="0" eaLnBrk="0" fontAlgn="base" hangingPunct="0">
        <a:spcBef>
          <a:spcPct val="20000"/>
        </a:spcBef>
        <a:spcAft>
          <a:spcPct val="0"/>
        </a:spcAft>
        <a:buChar char="•"/>
        <a:defRPr sz="2800">
          <a:solidFill>
            <a:srgbClr val="003366"/>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400">
          <a:solidFill>
            <a:srgbClr val="003366"/>
          </a:solidFill>
          <a:latin typeface="+mn-lt"/>
          <a:ea typeface="ＭＳ Ｐゴシック" pitchFamily="-65" charset="-128"/>
          <a:cs typeface="ＭＳ Ｐゴシック"/>
        </a:defRPr>
      </a:lvl2pPr>
      <a:lvl3pPr marL="1143000" indent="-228600" algn="l" rtl="0" eaLnBrk="0" fontAlgn="base" hangingPunct="0">
        <a:spcBef>
          <a:spcPct val="20000"/>
        </a:spcBef>
        <a:spcAft>
          <a:spcPct val="0"/>
        </a:spcAft>
        <a:buFont typeface="Trebuchet MS" pitchFamily="34" charset="0"/>
        <a:buChar char="◦"/>
        <a:defRPr sz="2000">
          <a:solidFill>
            <a:srgbClr val="003366"/>
          </a:solidFill>
          <a:latin typeface="+mn-lt"/>
          <a:ea typeface="ＭＳ Ｐゴシック" pitchFamily="-65" charset="-128"/>
          <a:cs typeface="ＭＳ Ｐゴシック"/>
        </a:defRPr>
      </a:lvl3pPr>
      <a:lvl4pPr marL="1600200" indent="-228600" algn="l" rtl="0" eaLnBrk="0" fontAlgn="base" hangingPunct="0">
        <a:spcBef>
          <a:spcPct val="20000"/>
        </a:spcBef>
        <a:spcAft>
          <a:spcPct val="0"/>
        </a:spcAft>
        <a:buFont typeface="Arial" pitchFamily="34" charset="0"/>
        <a:buChar char="۔"/>
        <a:defRPr sz="2000">
          <a:solidFill>
            <a:srgbClr val="003366"/>
          </a:solidFill>
          <a:latin typeface="+mn-lt"/>
          <a:ea typeface="ＭＳ Ｐゴシック" pitchFamily="-65" charset="-128"/>
          <a:cs typeface="ＭＳ Ｐゴシック"/>
        </a:defRPr>
      </a:lvl4pPr>
      <a:lvl5pPr marL="2057400" indent="-228600" algn="l" rtl="0" eaLnBrk="0" fontAlgn="base" hangingPunct="0">
        <a:spcBef>
          <a:spcPct val="20000"/>
        </a:spcBef>
        <a:spcAft>
          <a:spcPct val="0"/>
        </a:spcAft>
        <a:buFont typeface="Arial" pitchFamily="34" charset="0"/>
        <a:buChar char="·"/>
        <a:defRPr sz="2000">
          <a:solidFill>
            <a:srgbClr val="003366"/>
          </a:solidFill>
          <a:latin typeface="+mn-lt"/>
          <a:ea typeface="ＭＳ Ｐゴシック" pitchFamily="-65" charset="-128"/>
          <a:cs typeface="ＭＳ Ｐゴシック"/>
        </a:defRPr>
      </a:lvl5pPr>
      <a:lvl6pPr marL="2514600" indent="-228600" algn="l" rtl="0" fontAlgn="base">
        <a:spcBef>
          <a:spcPct val="20000"/>
        </a:spcBef>
        <a:spcAft>
          <a:spcPct val="0"/>
        </a:spcAft>
        <a:buFont typeface="Arial" charset="0"/>
        <a:buChar char="·"/>
        <a:defRPr>
          <a:solidFill>
            <a:srgbClr val="003366"/>
          </a:solidFill>
          <a:latin typeface="+mn-lt"/>
        </a:defRPr>
      </a:lvl6pPr>
      <a:lvl7pPr marL="2971800" indent="-228600" algn="l" rtl="0" fontAlgn="base">
        <a:spcBef>
          <a:spcPct val="20000"/>
        </a:spcBef>
        <a:spcAft>
          <a:spcPct val="0"/>
        </a:spcAft>
        <a:buFont typeface="Arial" charset="0"/>
        <a:buChar char="·"/>
        <a:defRPr>
          <a:solidFill>
            <a:srgbClr val="003366"/>
          </a:solidFill>
          <a:latin typeface="+mn-lt"/>
        </a:defRPr>
      </a:lvl7pPr>
      <a:lvl8pPr marL="3429000" indent="-228600" algn="l" rtl="0" fontAlgn="base">
        <a:spcBef>
          <a:spcPct val="20000"/>
        </a:spcBef>
        <a:spcAft>
          <a:spcPct val="0"/>
        </a:spcAft>
        <a:buFont typeface="Arial" charset="0"/>
        <a:buChar char="·"/>
        <a:defRPr>
          <a:solidFill>
            <a:srgbClr val="003366"/>
          </a:solidFill>
          <a:latin typeface="+mn-lt"/>
        </a:defRPr>
      </a:lvl8pPr>
      <a:lvl9pPr marL="3886200" indent="-228600" algn="l" rtl="0" fontAlgn="base">
        <a:spcBef>
          <a:spcPct val="20000"/>
        </a:spcBef>
        <a:spcAft>
          <a:spcPct val="0"/>
        </a:spcAft>
        <a:buFont typeface="Arial" charset="0"/>
        <a:buChar char="·"/>
        <a:defRPr>
          <a:solidFill>
            <a:srgbClr val="0033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955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lgn="l" eaLnBrk="0" hangingPunct="0">
              <a:spcBef>
                <a:spcPct val="0"/>
              </a:spcBef>
              <a:buClrTx/>
              <a:defRPr/>
            </a:pPr>
            <a:fld id="{E02B6DA1-3FF4-46C1-9AF7-1BAA3B56FC7B}" type="datetimeFigureOut">
              <a:rPr lang="en-US">
                <a:solidFill>
                  <a:srgbClr val="000000"/>
                </a:solidFill>
              </a:rPr>
              <a:pPr algn="l" eaLnBrk="0" hangingPunct="0">
                <a:spcBef>
                  <a:spcPct val="0"/>
                </a:spcBef>
                <a:buClrTx/>
                <a:defRPr/>
              </a:pPr>
              <a:t>3/1/11</a:t>
            </a:fld>
            <a:endParaRPr lang="en-US">
              <a:solidFill>
                <a:srgbClr val="000000"/>
              </a:solidFill>
            </a:endParaRPr>
          </a:p>
        </p:txBody>
      </p:sp>
      <p:sp>
        <p:nvSpPr>
          <p:cNvPr id="27955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eaLnBrk="0" hangingPunct="0">
              <a:spcBef>
                <a:spcPct val="0"/>
              </a:spcBef>
              <a:buClrTx/>
              <a:defRPr/>
            </a:pPr>
            <a:endParaRPr lang="en-US">
              <a:solidFill>
                <a:srgbClr val="000000"/>
              </a:solidFill>
            </a:endParaRPr>
          </a:p>
        </p:txBody>
      </p:sp>
      <p:sp>
        <p:nvSpPr>
          <p:cNvPr id="27955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eaLnBrk="0" hangingPunct="0">
              <a:spcBef>
                <a:spcPct val="0"/>
              </a:spcBef>
              <a:buClrTx/>
              <a:defRPr/>
            </a:pPr>
            <a:fld id="{DD68B487-AE7E-4FC6-AB59-E4E2E5040828}" type="slidenum">
              <a:rPr lang="en-US">
                <a:solidFill>
                  <a:srgbClr val="000000"/>
                </a:solidFill>
              </a:rPr>
              <a:pPr eaLnBrk="0" hangingPunct="0">
                <a:spcBef>
                  <a:spcPct val="0"/>
                </a:spcBef>
                <a:buClrTx/>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74" r:id="rId1"/>
  </p:sldLayoutIdLst>
  <p:timing>
    <p:tnLst>
      <p:par>
        <p:cTn id="1" dur="indefinite" restart="never" nodeType="tmRoot"/>
      </p:par>
    </p:tnLst>
  </p:timing>
  <p:txStyles>
    <p:title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Times New Roman" pitchFamily="18" charset="0"/>
        </a:defRPr>
      </a:lvl2pPr>
      <a:lvl3pPr algn="ctr" rtl="0" eaLnBrk="0" fontAlgn="base" hangingPunct="0">
        <a:spcBef>
          <a:spcPct val="0"/>
        </a:spcBef>
        <a:spcAft>
          <a:spcPct val="0"/>
        </a:spcAft>
        <a:defRPr sz="4400">
          <a:solidFill>
            <a:srgbClr val="FFFF00"/>
          </a:solidFill>
          <a:latin typeface="Times New Roman" pitchFamily="18" charset="0"/>
        </a:defRPr>
      </a:lvl3pPr>
      <a:lvl4pPr algn="ctr" rtl="0" eaLnBrk="0" fontAlgn="base" hangingPunct="0">
        <a:spcBef>
          <a:spcPct val="0"/>
        </a:spcBef>
        <a:spcAft>
          <a:spcPct val="0"/>
        </a:spcAft>
        <a:defRPr sz="4400">
          <a:solidFill>
            <a:srgbClr val="FFFF00"/>
          </a:solidFill>
          <a:latin typeface="Times New Roman" pitchFamily="18" charset="0"/>
        </a:defRPr>
      </a:lvl4pPr>
      <a:lvl5pPr algn="ctr" rtl="0" eaLnBrk="0" fontAlgn="base" hangingPunct="0">
        <a:spcBef>
          <a:spcPct val="0"/>
        </a:spcBef>
        <a:spcAft>
          <a:spcPct val="0"/>
        </a:spcAft>
        <a:defRPr sz="4400">
          <a:solidFill>
            <a:srgbClr val="FFFF00"/>
          </a:solidFill>
          <a:latin typeface="Times New Roman" pitchFamily="18" charset="0"/>
        </a:defRPr>
      </a:lvl5pPr>
      <a:lvl6pPr marL="457200" algn="ctr" rtl="0" eaLnBrk="0" fontAlgn="base" hangingPunct="0">
        <a:spcBef>
          <a:spcPct val="0"/>
        </a:spcBef>
        <a:spcAft>
          <a:spcPct val="0"/>
        </a:spcAft>
        <a:defRPr sz="4400">
          <a:solidFill>
            <a:srgbClr val="FFFF00"/>
          </a:solidFill>
          <a:latin typeface="Times New Roman" pitchFamily="18" charset="0"/>
        </a:defRPr>
      </a:lvl6pPr>
      <a:lvl7pPr marL="914400" algn="ctr" rtl="0" eaLnBrk="0" fontAlgn="base" hangingPunct="0">
        <a:spcBef>
          <a:spcPct val="0"/>
        </a:spcBef>
        <a:spcAft>
          <a:spcPct val="0"/>
        </a:spcAft>
        <a:defRPr sz="4400">
          <a:solidFill>
            <a:srgbClr val="FFFF00"/>
          </a:solidFill>
          <a:latin typeface="Times New Roman" pitchFamily="18" charset="0"/>
        </a:defRPr>
      </a:lvl7pPr>
      <a:lvl8pPr marL="1371600" algn="ctr" rtl="0" eaLnBrk="0" fontAlgn="base" hangingPunct="0">
        <a:spcBef>
          <a:spcPct val="0"/>
        </a:spcBef>
        <a:spcAft>
          <a:spcPct val="0"/>
        </a:spcAft>
        <a:defRPr sz="4400">
          <a:solidFill>
            <a:srgbClr val="FFFF00"/>
          </a:solidFill>
          <a:latin typeface="Times New Roman" pitchFamily="18" charset="0"/>
        </a:defRPr>
      </a:lvl8pPr>
      <a:lvl9pPr marL="1828800" algn="ctr" rtl="0" eaLnBrk="0" fontAlgn="base" hangingPunct="0">
        <a:spcBef>
          <a:spcPct val="0"/>
        </a:spcBef>
        <a:spcAft>
          <a:spcPct val="0"/>
        </a:spcAft>
        <a:defRPr sz="4400">
          <a:solidFill>
            <a:srgbClr val="FFFF00"/>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0" fontAlgn="base" hangingPunct="0">
        <a:spcBef>
          <a:spcPct val="20000"/>
        </a:spcBef>
        <a:spcAft>
          <a:spcPct val="0"/>
        </a:spcAft>
        <a:buChar char="»"/>
        <a:defRPr sz="2000">
          <a:solidFill>
            <a:schemeClr val="bg1"/>
          </a:solidFill>
          <a:latin typeface="+mn-lt"/>
        </a:defRPr>
      </a:lvl6pPr>
      <a:lvl7pPr marL="2971800" indent="-228600" algn="l" rtl="0" eaLnBrk="0" fontAlgn="base" hangingPunct="0">
        <a:spcBef>
          <a:spcPct val="20000"/>
        </a:spcBef>
        <a:spcAft>
          <a:spcPct val="0"/>
        </a:spcAft>
        <a:buChar char="»"/>
        <a:defRPr sz="2000">
          <a:solidFill>
            <a:schemeClr val="bg1"/>
          </a:solidFill>
          <a:latin typeface="+mn-lt"/>
        </a:defRPr>
      </a:lvl7pPr>
      <a:lvl8pPr marL="3429000" indent="-228600" algn="l" rtl="0" eaLnBrk="0" fontAlgn="base" hangingPunct="0">
        <a:spcBef>
          <a:spcPct val="20000"/>
        </a:spcBef>
        <a:spcAft>
          <a:spcPct val="0"/>
        </a:spcAft>
        <a:buChar char="»"/>
        <a:defRPr sz="2000">
          <a:solidFill>
            <a:schemeClr val="bg1"/>
          </a:solidFill>
          <a:latin typeface="+mn-lt"/>
        </a:defRPr>
      </a:lvl8pPr>
      <a:lvl9pPr marL="3886200" indent="-228600" algn="l" rtl="0" eaLnBrk="0" fontAlgn="base" hangingPunct="0">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tephen.Mango@noaa.gov" TargetMode="External"/><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12.jpeg"/><Relationship Id="rId1" Type="http://schemas.openxmlformats.org/officeDocument/2006/relationships/slideLayout" Target="../slideLayouts/slideLayout1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7.jpeg"/><Relationship Id="rId1" Type="http://schemas.openxmlformats.org/officeDocument/2006/relationships/slideLayout" Target="../slideLayouts/slideLayout1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9" Type="http://schemas.openxmlformats.org/officeDocument/2006/relationships/image" Target="../media/image19.gif"/><Relationship Id="rId20" Type="http://schemas.openxmlformats.org/officeDocument/2006/relationships/image" Target="../media/image30.jpeg"/><Relationship Id="rId21" Type="http://schemas.openxmlformats.org/officeDocument/2006/relationships/image" Target="../media/image31.jpeg"/><Relationship Id="rId22" Type="http://schemas.openxmlformats.org/officeDocument/2006/relationships/image" Target="../media/image32.jpeg"/><Relationship Id="rId10" Type="http://schemas.openxmlformats.org/officeDocument/2006/relationships/image" Target="../media/image20.png"/><Relationship Id="rId11" Type="http://schemas.openxmlformats.org/officeDocument/2006/relationships/image" Target="../media/image21.jpeg"/><Relationship Id="rId12" Type="http://schemas.openxmlformats.org/officeDocument/2006/relationships/image" Target="../media/image22.jpeg"/><Relationship Id="rId13" Type="http://schemas.openxmlformats.org/officeDocument/2006/relationships/image" Target="../media/image23.jpeg"/><Relationship Id="rId14" Type="http://schemas.openxmlformats.org/officeDocument/2006/relationships/image" Target="../media/image24.png"/><Relationship Id="rId15" Type="http://schemas.openxmlformats.org/officeDocument/2006/relationships/image" Target="../media/image25.jpeg"/><Relationship Id="rId16" Type="http://schemas.openxmlformats.org/officeDocument/2006/relationships/image" Target="../media/image26.jpeg"/><Relationship Id="rId17" Type="http://schemas.openxmlformats.org/officeDocument/2006/relationships/image" Target="../media/image27.jpeg"/><Relationship Id="rId18" Type="http://schemas.openxmlformats.org/officeDocument/2006/relationships/image" Target="../media/image28.jpeg"/><Relationship Id="rId19"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jpeg"/><Relationship Id="rId8"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5"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5" Type="http://schemas.openxmlformats.org/officeDocument/2006/relationships/image" Target="../media/image38.jpeg"/><Relationship Id="rId6" Type="http://schemas.openxmlformats.org/officeDocument/2006/relationships/image" Target="../media/image39.jpeg"/><Relationship Id="rId7" Type="http://schemas.openxmlformats.org/officeDocument/2006/relationships/image" Target="../media/image40.jpeg"/><Relationship Id="rId8"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1" Type="http://schemas.openxmlformats.org/officeDocument/2006/relationships/image" Target="../media/image49.png"/><Relationship Id="rId12" Type="http://schemas.openxmlformats.org/officeDocument/2006/relationships/image" Target="../media/image50.png"/><Relationship Id="rId13" Type="http://schemas.openxmlformats.org/officeDocument/2006/relationships/image" Target="../media/image51.png"/><Relationship Id="rId1" Type="http://schemas.openxmlformats.org/officeDocument/2006/relationships/video" Target="file:///C:\Documents%20and%20Settings\Jon!\Desktop\Remote%20sensing%20pics\irmovie.mpg" TargetMode="External"/><Relationship Id="rId2" Type="http://schemas.openxmlformats.org/officeDocument/2006/relationships/slideLayout" Target="../slideLayouts/slideLayout12.xml"/><Relationship Id="rId3" Type="http://schemas.openxmlformats.org/officeDocument/2006/relationships/slide" Target="slide12.xml"/><Relationship Id="rId4" Type="http://schemas.openxmlformats.org/officeDocument/2006/relationships/image" Target="../media/image42.wmf"/><Relationship Id="rId5" Type="http://schemas.openxmlformats.org/officeDocument/2006/relationships/image" Target="../media/image43.gif"/><Relationship Id="rId6" Type="http://schemas.openxmlformats.org/officeDocument/2006/relationships/image" Target="../media/image44.gif"/><Relationship Id="rId7" Type="http://schemas.openxmlformats.org/officeDocument/2006/relationships/image" Target="../media/image45.png"/><Relationship Id="rId8" Type="http://schemas.openxmlformats.org/officeDocument/2006/relationships/image" Target="../media/image46.png"/><Relationship Id="rId9" Type="http://schemas.openxmlformats.org/officeDocument/2006/relationships/image" Target="../media/image47.png"/><Relationship Id="rId10"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jpeg"/><Relationship Id="rId5" Type="http://schemas.openxmlformats.org/officeDocument/2006/relationships/image" Target="../media/image55.jpeg"/><Relationship Id="rId6" Type="http://schemas.openxmlformats.org/officeDocument/2006/relationships/image" Target="../media/image56.jpeg"/><Relationship Id="rId1" Type="http://schemas.openxmlformats.org/officeDocument/2006/relationships/slideLayout" Target="../slideLayouts/slideLayout13.xml"/><Relationship Id="rId2" Type="http://schemas.openxmlformats.org/officeDocument/2006/relationships/image" Target="../media/image52.jpeg"/></Relationships>
</file>

<file path=ppt/slides/_rels/slide23.xml.rels><?xml version="1.0" encoding="UTF-8" standalone="yes"?>
<Relationships xmlns="http://schemas.openxmlformats.org/package/2006/relationships"><Relationship Id="rId3" Type="http://schemas.openxmlformats.org/officeDocument/2006/relationships/image" Target="../media/image54.jpeg"/><Relationship Id="rId4" Type="http://schemas.openxmlformats.org/officeDocument/2006/relationships/image" Target="../media/image55.jpeg"/><Relationship Id="rId5" Type="http://schemas.openxmlformats.org/officeDocument/2006/relationships/image" Target="../media/image3.jpeg"/><Relationship Id="rId1" Type="http://schemas.openxmlformats.org/officeDocument/2006/relationships/slideLayout" Target="../slideLayouts/slideLayout13.xml"/><Relationship Id="rId2" Type="http://schemas.openxmlformats.org/officeDocument/2006/relationships/image" Target="../media/image5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jpeg"/><Relationship Id="rId6" Type="http://schemas.openxmlformats.org/officeDocument/2006/relationships/image" Target="../media/image8.png"/><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
          <p:cNvSpPr>
            <a:spLocks noGrp="1"/>
          </p:cNvSpPr>
          <p:nvPr>
            <p:ph type="ctrTitle"/>
          </p:nvPr>
        </p:nvSpPr>
        <p:spPr>
          <a:xfrm>
            <a:off x="714375" y="171450"/>
            <a:ext cx="7772400" cy="1470025"/>
          </a:xfrm>
        </p:spPr>
        <p:txBody>
          <a:bodyPr/>
          <a:lstStyle/>
          <a:p>
            <a:pPr eaLnBrk="1" hangingPunct="1"/>
            <a:r>
              <a:rPr lang="en-US" sz="2400" dirty="0" smtClean="0">
                <a:ea typeface="ＭＳ Ｐゴシック"/>
                <a:cs typeface="ＭＳ Ｐゴシック"/>
              </a:rPr>
              <a:t>Status Update</a:t>
            </a:r>
            <a:br>
              <a:rPr lang="en-US" sz="2400" dirty="0" smtClean="0">
                <a:ea typeface="ＭＳ Ｐゴシック"/>
                <a:cs typeface="ＭＳ Ｐゴシック"/>
              </a:rPr>
            </a:br>
            <a:r>
              <a:rPr lang="en-US" sz="2400" dirty="0" smtClean="0">
                <a:ea typeface="ＭＳ Ｐゴシック"/>
                <a:cs typeface="ＭＳ Ｐゴシック"/>
              </a:rPr>
              <a:t>NPP and NPOESS → JPSS &amp; DWSS</a:t>
            </a:r>
          </a:p>
        </p:txBody>
      </p:sp>
      <p:sp>
        <p:nvSpPr>
          <p:cNvPr id="3" name="Subtitle 2"/>
          <p:cNvSpPr>
            <a:spLocks noGrp="1"/>
          </p:cNvSpPr>
          <p:nvPr>
            <p:ph type="subTitle" idx="1"/>
          </p:nvPr>
        </p:nvSpPr>
        <p:spPr>
          <a:xfrm>
            <a:off x="365125" y="4164013"/>
            <a:ext cx="8351838" cy="2693987"/>
          </a:xfrm>
        </p:spPr>
        <p:txBody>
          <a:bodyPr rtlCol="0">
            <a:normAutofit/>
          </a:bodyPr>
          <a:lstStyle/>
          <a:p>
            <a:pPr eaLnBrk="1" fontAlgn="auto" hangingPunct="1">
              <a:spcBef>
                <a:spcPts val="0"/>
              </a:spcBef>
              <a:spcAft>
                <a:spcPts val="0"/>
              </a:spcAft>
              <a:defRPr/>
            </a:pPr>
            <a:endParaRPr lang="en-US" sz="1400" b="1" dirty="0" smtClean="0">
              <a:solidFill>
                <a:schemeClr val="tx1"/>
              </a:solidFill>
            </a:endParaRPr>
          </a:p>
          <a:p>
            <a:pPr eaLnBrk="1" fontAlgn="auto" hangingPunct="1">
              <a:spcBef>
                <a:spcPts val="0"/>
              </a:spcBef>
              <a:spcAft>
                <a:spcPts val="0"/>
              </a:spcAft>
              <a:defRPr/>
            </a:pPr>
            <a:endParaRPr lang="en-US" sz="1600" b="1" dirty="0" smtClean="0">
              <a:solidFill>
                <a:schemeClr val="tx1"/>
              </a:solidFill>
              <a:latin typeface="+mj-lt"/>
            </a:endParaRPr>
          </a:p>
          <a:p>
            <a:pPr eaLnBrk="1" fontAlgn="auto" hangingPunct="1">
              <a:spcBef>
                <a:spcPts val="0"/>
              </a:spcBef>
              <a:spcAft>
                <a:spcPts val="0"/>
              </a:spcAft>
              <a:defRPr/>
            </a:pPr>
            <a:r>
              <a:rPr lang="en-US" sz="1600" b="1" dirty="0" smtClean="0">
                <a:solidFill>
                  <a:schemeClr val="tx1"/>
                </a:solidFill>
                <a:latin typeface="+mj-lt"/>
              </a:rPr>
              <a:t>Space-based Wind </a:t>
            </a:r>
            <a:r>
              <a:rPr lang="en-US" sz="1600" b="1" dirty="0" err="1" smtClean="0">
                <a:solidFill>
                  <a:schemeClr val="tx1"/>
                </a:solidFill>
                <a:latin typeface="+mj-lt"/>
              </a:rPr>
              <a:t>Lidar</a:t>
            </a:r>
            <a:r>
              <a:rPr lang="en-US" sz="1600" b="1" dirty="0" smtClean="0">
                <a:solidFill>
                  <a:schemeClr val="tx1"/>
                </a:solidFill>
                <a:latin typeface="+mj-lt"/>
              </a:rPr>
              <a:t> Working Group</a:t>
            </a:r>
          </a:p>
          <a:p>
            <a:pPr eaLnBrk="1" fontAlgn="auto" hangingPunct="1">
              <a:spcBef>
                <a:spcPts val="0"/>
              </a:spcBef>
              <a:spcAft>
                <a:spcPts val="0"/>
              </a:spcAft>
              <a:defRPr/>
            </a:pPr>
            <a:r>
              <a:rPr lang="en-US" sz="1600" b="1" dirty="0" smtClean="0">
                <a:solidFill>
                  <a:schemeClr val="tx1"/>
                </a:solidFill>
                <a:latin typeface="+mj-lt"/>
              </a:rPr>
              <a:t>Miami, FL</a:t>
            </a:r>
          </a:p>
          <a:p>
            <a:pPr eaLnBrk="1" fontAlgn="auto" hangingPunct="1">
              <a:spcBef>
                <a:spcPts val="0"/>
              </a:spcBef>
              <a:spcAft>
                <a:spcPts val="0"/>
              </a:spcAft>
              <a:defRPr/>
            </a:pPr>
            <a:r>
              <a:rPr lang="en-US" sz="1600" b="1" dirty="0" smtClean="0">
                <a:solidFill>
                  <a:schemeClr val="tx1"/>
                </a:solidFill>
                <a:latin typeface="+mj-lt"/>
              </a:rPr>
              <a:t>February 8-9, 2011</a:t>
            </a:r>
          </a:p>
          <a:p>
            <a:pPr eaLnBrk="1" fontAlgn="auto" hangingPunct="1">
              <a:spcBef>
                <a:spcPts val="0"/>
              </a:spcBef>
              <a:spcAft>
                <a:spcPts val="0"/>
              </a:spcAft>
              <a:defRPr/>
            </a:pPr>
            <a:endParaRPr lang="en-US" sz="1400" b="1" dirty="0" smtClean="0">
              <a:solidFill>
                <a:schemeClr val="tx1"/>
              </a:solidFill>
              <a:latin typeface="+mj-lt"/>
            </a:endParaRPr>
          </a:p>
          <a:p>
            <a:pPr eaLnBrk="1" fontAlgn="auto" hangingPunct="1">
              <a:spcBef>
                <a:spcPts val="0"/>
              </a:spcBef>
              <a:spcAft>
                <a:spcPts val="0"/>
              </a:spcAft>
              <a:defRPr/>
            </a:pPr>
            <a:r>
              <a:rPr lang="en-US" sz="1600" b="1" dirty="0" smtClean="0">
                <a:solidFill>
                  <a:schemeClr val="tx1"/>
                </a:solidFill>
                <a:latin typeface="+mj-lt"/>
              </a:rPr>
              <a:t>Stephen A. Mango</a:t>
            </a:r>
            <a:r>
              <a:rPr lang="en-US" sz="1600" b="1" baseline="30000" dirty="0" smtClean="0">
                <a:solidFill>
                  <a:schemeClr val="tx1"/>
                </a:solidFill>
                <a:latin typeface="+mj-lt"/>
              </a:rPr>
              <a:t>1,2 </a:t>
            </a:r>
            <a:endParaRPr lang="en-US" sz="1600" b="1" dirty="0" smtClean="0">
              <a:solidFill>
                <a:schemeClr val="tx1"/>
              </a:solidFill>
              <a:latin typeface="+mj-lt"/>
            </a:endParaRPr>
          </a:p>
          <a:p>
            <a:pPr eaLnBrk="1" fontAlgn="auto" hangingPunct="1">
              <a:spcAft>
                <a:spcPts val="0"/>
              </a:spcAft>
              <a:defRPr/>
            </a:pPr>
            <a:endParaRPr lang="en-US" sz="1000" dirty="0" smtClean="0">
              <a:solidFill>
                <a:schemeClr val="tx1"/>
              </a:solidFill>
            </a:endParaRPr>
          </a:p>
          <a:p>
            <a:pPr eaLnBrk="1" fontAlgn="auto" hangingPunct="1">
              <a:spcBef>
                <a:spcPts val="0"/>
              </a:spcBef>
              <a:spcAft>
                <a:spcPts val="0"/>
              </a:spcAft>
              <a:defRPr/>
            </a:pPr>
            <a:r>
              <a:rPr lang="en-US" sz="1200" b="1" baseline="30000" dirty="0" smtClean="0">
                <a:solidFill>
                  <a:schemeClr val="tx1"/>
                </a:solidFill>
                <a:latin typeface="+mj-lt"/>
              </a:rPr>
              <a:t>1</a:t>
            </a:r>
            <a:r>
              <a:rPr lang="en-US" sz="1200" b="1" dirty="0" smtClean="0">
                <a:solidFill>
                  <a:schemeClr val="tx1"/>
                </a:solidFill>
                <a:latin typeface="+mj-lt"/>
              </a:rPr>
              <a:t>Short &amp; Associates, Inc., </a:t>
            </a:r>
            <a:r>
              <a:rPr lang="en-US" sz="1200" b="1" baseline="30000" dirty="0" smtClean="0">
                <a:solidFill>
                  <a:schemeClr val="tx1"/>
                </a:solidFill>
              </a:rPr>
              <a:t>2</a:t>
            </a:r>
            <a:r>
              <a:rPr lang="en-US" sz="1200" b="1" dirty="0" smtClean="0">
                <a:solidFill>
                  <a:schemeClr val="tx1"/>
                </a:solidFill>
              </a:rPr>
              <a:t>NOAA/NESDIS/OSD, </a:t>
            </a:r>
            <a:endParaRPr lang="en-US" sz="1200" b="1" dirty="0" smtClean="0">
              <a:solidFill>
                <a:schemeClr val="tx1"/>
              </a:solidFill>
              <a:latin typeface="+mj-lt"/>
            </a:endParaRPr>
          </a:p>
          <a:p>
            <a:pPr>
              <a:lnSpc>
                <a:spcPct val="80000"/>
              </a:lnSpc>
              <a:spcBef>
                <a:spcPct val="0"/>
              </a:spcBef>
            </a:pPr>
            <a:r>
              <a:rPr lang="en-US" altLang="en-US" sz="1000" b="1" dirty="0" smtClean="0">
                <a:solidFill>
                  <a:schemeClr val="tx1"/>
                </a:solidFill>
                <a:latin typeface="Times New Roman" pitchFamily="84" charset="0"/>
              </a:rPr>
              <a:t>1335 East West Highway, Suite 6200, Silver Spring, MD 20910-3283</a:t>
            </a:r>
          </a:p>
          <a:p>
            <a:pPr>
              <a:lnSpc>
                <a:spcPct val="80000"/>
              </a:lnSpc>
              <a:spcBef>
                <a:spcPct val="0"/>
              </a:spcBef>
            </a:pPr>
            <a:r>
              <a:rPr lang="en-US" altLang="en-US" sz="1000" b="1" dirty="0" smtClean="0">
                <a:solidFill>
                  <a:schemeClr val="tx1"/>
                </a:solidFill>
                <a:latin typeface="Times New Roman" pitchFamily="84" charset="0"/>
              </a:rPr>
              <a:t>Phone (301) 713-1055 Ext 155; </a:t>
            </a:r>
            <a:r>
              <a:rPr lang="en-US" altLang="en-US" sz="1000" b="1" dirty="0" smtClean="0">
                <a:solidFill>
                  <a:schemeClr val="tx1"/>
                </a:solidFill>
                <a:latin typeface="Times New Roman" pitchFamily="84" charset="0"/>
                <a:hlinkClick r:id="rId3"/>
              </a:rPr>
              <a:t>Stephen.Mango@noaa.gov</a:t>
            </a:r>
            <a:endParaRPr lang="en-US" sz="1000" b="1" dirty="0" smtClean="0">
              <a:solidFill>
                <a:schemeClr val="tx1"/>
              </a:solidFill>
              <a:latin typeface="+mj-lt"/>
            </a:endParaRPr>
          </a:p>
          <a:p>
            <a:pPr eaLnBrk="1" fontAlgn="auto" hangingPunct="1">
              <a:spcAft>
                <a:spcPts val="0"/>
              </a:spcAft>
              <a:buFont typeface="Arial" pitchFamily="34" charset="0"/>
              <a:buNone/>
              <a:defRPr/>
            </a:pPr>
            <a:endParaRPr lang="en-US" sz="2000" b="1" dirty="0" smtClean="0">
              <a:solidFill>
                <a:schemeClr val="tx1"/>
              </a:solidFill>
            </a:endParaRPr>
          </a:p>
          <a:p>
            <a:pPr eaLnBrk="1" fontAlgn="auto" hangingPunct="1">
              <a:spcAft>
                <a:spcPts val="0"/>
              </a:spcAft>
              <a:buFont typeface="Arial" pitchFamily="34" charset="0"/>
              <a:buNone/>
              <a:defRPr/>
            </a:pPr>
            <a:endParaRPr lang="en-US" sz="2000" b="1" dirty="0" smtClean="0">
              <a:solidFill>
                <a:schemeClr val="tx1"/>
              </a:solidFill>
            </a:endParaRPr>
          </a:p>
          <a:p>
            <a:pPr eaLnBrk="1" fontAlgn="auto" hangingPunct="1">
              <a:spcAft>
                <a:spcPts val="0"/>
              </a:spcAft>
              <a:buFont typeface="Arial" pitchFamily="34" charset="0"/>
              <a:buNone/>
              <a:defRPr/>
            </a:pPr>
            <a:endParaRPr lang="en-US" dirty="0" smtClean="0">
              <a:solidFill>
                <a:schemeClr val="tx1"/>
              </a:solidFill>
            </a:endParaRPr>
          </a:p>
        </p:txBody>
      </p:sp>
      <p:sp>
        <p:nvSpPr>
          <p:cNvPr id="23556" name="Slide Number Placeholder 3"/>
          <p:cNvSpPr>
            <a:spLocks noGrp="1"/>
          </p:cNvSpPr>
          <p:nvPr>
            <p:ph type="sldNum" sz="quarter" idx="12"/>
          </p:nvPr>
        </p:nvSpPr>
        <p:spPr>
          <a:noFill/>
        </p:spPr>
        <p:txBody>
          <a:bodyPr/>
          <a:lstStyle/>
          <a:p>
            <a:fld id="{30237B3C-01E2-4D98-8ADD-074FBC4EE508}" type="slidenum">
              <a:rPr lang="en-US" smtClean="0">
                <a:solidFill>
                  <a:srgbClr val="000000"/>
                </a:solidFill>
                <a:latin typeface="Arial" pitchFamily="34" charset="0"/>
                <a:ea typeface="ＭＳ Ｐゴシック"/>
                <a:cs typeface="ＭＳ Ｐゴシック"/>
              </a:rPr>
              <a:pPr/>
              <a:t>1</a:t>
            </a:fld>
            <a:endParaRPr lang="en-US" smtClean="0">
              <a:solidFill>
                <a:srgbClr val="000000"/>
              </a:solidFill>
              <a:latin typeface="Arial" pitchFamily="34" charset="0"/>
              <a:ea typeface="ＭＳ Ｐゴシック"/>
              <a:cs typeface="ＭＳ Ｐゴシック"/>
            </a:endParaRPr>
          </a:p>
        </p:txBody>
      </p:sp>
      <p:pic>
        <p:nvPicPr>
          <p:cNvPr id="6" name="Picture 2" descr="H:\My Pictures\ISS Photo 1.jpg"/>
          <p:cNvPicPr>
            <a:picLocks noChangeAspect="1" noChangeArrowheads="1"/>
          </p:cNvPicPr>
          <p:nvPr/>
        </p:nvPicPr>
        <p:blipFill>
          <a:blip r:embed="rId4" cstate="print"/>
          <a:srcRect/>
          <a:stretch>
            <a:fillRect/>
          </a:stretch>
        </p:blipFill>
        <p:spPr bwMode="auto">
          <a:xfrm>
            <a:off x="921871" y="1652973"/>
            <a:ext cx="2679286" cy="2679286"/>
          </a:xfrm>
          <a:prstGeom prst="rect">
            <a:avLst/>
          </a:prstGeom>
          <a:noFill/>
          <a:ln w="9525">
            <a:noFill/>
            <a:miter lim="800000"/>
            <a:headEnd/>
            <a:tailEnd/>
          </a:ln>
          <a:effectLst/>
        </p:spPr>
      </p:pic>
      <p:pic>
        <p:nvPicPr>
          <p:cNvPr id="7" name="Picture 3" descr="FreeFlier Windplot-3"/>
          <p:cNvPicPr>
            <a:picLocks noChangeAspect="1" noChangeArrowheads="1"/>
          </p:cNvPicPr>
          <p:nvPr/>
        </p:nvPicPr>
        <p:blipFill>
          <a:blip r:embed="rId5" cstate="print"/>
          <a:srcRect/>
          <a:stretch>
            <a:fillRect/>
          </a:stretch>
        </p:blipFill>
        <p:spPr>
          <a:xfrm>
            <a:off x="3793063" y="1652973"/>
            <a:ext cx="4714898" cy="2693249"/>
          </a:xfrm>
          <a:prstGeom prst="rect">
            <a:avLst/>
          </a:prstGeom>
          <a:noFill/>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1571" name="Rectangle 3"/>
          <p:cNvSpPr>
            <a:spLocks noChangeArrowheads="1"/>
          </p:cNvSpPr>
          <p:nvPr/>
        </p:nvSpPr>
        <p:spPr bwMode="auto">
          <a:xfrm>
            <a:off x="533400" y="4038600"/>
            <a:ext cx="3352800" cy="2667000"/>
          </a:xfrm>
          <a:prstGeom prst="rect">
            <a:avLst/>
          </a:prstGeom>
          <a:solidFill>
            <a:srgbClr val="FF0000"/>
          </a:solidFill>
          <a:ln w="9525">
            <a:solidFill>
              <a:schemeClr val="tx1"/>
            </a:solidFill>
            <a:miter lim="800000"/>
            <a:headEnd/>
            <a:tailEnd/>
          </a:ln>
          <a:effectLst>
            <a:outerShdw dist="107763" dir="2700000" algn="ctr" rotWithShape="0">
              <a:schemeClr val="bg2"/>
            </a:outerShdw>
          </a:effectLst>
        </p:spPr>
        <p:txBody>
          <a:bodyPr wrap="none" anchor="ctr"/>
          <a:lstStyle/>
          <a:p>
            <a:pPr algn="l" eaLnBrk="0" hangingPunct="0">
              <a:spcBef>
                <a:spcPct val="0"/>
              </a:spcBef>
              <a:buClrTx/>
              <a:defRPr/>
            </a:pPr>
            <a:endParaRPr lang="en-US" sz="4000">
              <a:solidFill>
                <a:srgbClr val="000000"/>
              </a:solidFill>
              <a:latin typeface="Arial" charset="0"/>
            </a:endParaRPr>
          </a:p>
        </p:txBody>
      </p:sp>
      <p:pic>
        <p:nvPicPr>
          <p:cNvPr id="104451" name="Picture 4"/>
          <p:cNvPicPr>
            <a:picLocks noChangeArrowheads="1"/>
          </p:cNvPicPr>
          <p:nvPr/>
        </p:nvPicPr>
        <p:blipFill>
          <a:blip r:embed="rId3" cstate="print"/>
          <a:srcRect/>
          <a:stretch>
            <a:fillRect/>
          </a:stretch>
        </p:blipFill>
        <p:spPr bwMode="auto">
          <a:xfrm>
            <a:off x="533400" y="4038600"/>
            <a:ext cx="3352800" cy="2667000"/>
          </a:xfrm>
          <a:prstGeom prst="rect">
            <a:avLst/>
          </a:prstGeom>
          <a:solidFill>
            <a:schemeClr val="accent1"/>
          </a:solidFill>
          <a:ln w="9525">
            <a:noFill/>
            <a:miter lim="800000"/>
            <a:headEnd/>
            <a:tailEnd/>
          </a:ln>
        </p:spPr>
      </p:pic>
      <p:sp>
        <p:nvSpPr>
          <p:cNvPr id="104452" name="Rectangle 5"/>
          <p:cNvSpPr>
            <a:spLocks noChangeArrowheads="1"/>
          </p:cNvSpPr>
          <p:nvPr/>
        </p:nvSpPr>
        <p:spPr bwMode="auto">
          <a:xfrm>
            <a:off x="406400" y="217488"/>
            <a:ext cx="7848600" cy="989012"/>
          </a:xfrm>
          <a:prstGeom prst="rect">
            <a:avLst/>
          </a:prstGeom>
          <a:noFill/>
          <a:ln w="9525">
            <a:noFill/>
            <a:miter lim="800000"/>
            <a:headEnd/>
            <a:tailEnd/>
          </a:ln>
        </p:spPr>
        <p:txBody>
          <a:bodyPr anchor="ctr"/>
          <a:lstStyle/>
          <a:p>
            <a:pPr eaLnBrk="0" hangingPunct="0">
              <a:lnSpc>
                <a:spcPct val="85000"/>
              </a:lnSpc>
              <a:spcBef>
                <a:spcPct val="0"/>
              </a:spcBef>
              <a:buClrTx/>
            </a:pPr>
            <a:r>
              <a:rPr lang="en-US" sz="3600" b="1" smtClean="0">
                <a:solidFill>
                  <a:srgbClr val="FFFF00"/>
                </a:solidFill>
                <a:latin typeface="Times New Roman" pitchFamily="18" charset="0"/>
              </a:rPr>
              <a:t>NPOESS Preparatory Project [NPP] </a:t>
            </a:r>
            <a:br>
              <a:rPr lang="en-US" sz="3600" b="1" smtClean="0">
                <a:solidFill>
                  <a:srgbClr val="FFFF00"/>
                </a:solidFill>
                <a:latin typeface="Times New Roman" pitchFamily="18" charset="0"/>
              </a:rPr>
            </a:br>
            <a:r>
              <a:rPr lang="en-US" sz="3600" b="1" smtClean="0">
                <a:solidFill>
                  <a:srgbClr val="FFFF00"/>
                </a:solidFill>
                <a:latin typeface="Times New Roman" pitchFamily="18" charset="0"/>
              </a:rPr>
              <a:t>“Bridge from EOS to NPOESS”</a:t>
            </a:r>
          </a:p>
        </p:txBody>
      </p:sp>
      <p:sp>
        <p:nvSpPr>
          <p:cNvPr id="104453" name="Rectangle 6"/>
          <p:cNvSpPr>
            <a:spLocks noChangeArrowheads="1"/>
          </p:cNvSpPr>
          <p:nvPr/>
        </p:nvSpPr>
        <p:spPr bwMode="auto">
          <a:xfrm>
            <a:off x="762000" y="1219200"/>
            <a:ext cx="3276600" cy="2286000"/>
          </a:xfrm>
          <a:prstGeom prst="rect">
            <a:avLst/>
          </a:prstGeom>
          <a:noFill/>
          <a:ln w="9525">
            <a:noFill/>
            <a:miter lim="800000"/>
            <a:headEnd/>
            <a:tailEnd/>
          </a:ln>
        </p:spPr>
        <p:txBody>
          <a:bodyPr anchor="ctr"/>
          <a:lstStyle/>
          <a:p>
            <a:pPr eaLnBrk="0" hangingPunct="0">
              <a:spcBef>
                <a:spcPct val="0"/>
              </a:spcBef>
              <a:buClrTx/>
            </a:pPr>
            <a:endParaRPr lang="en-US" sz="1800" smtClean="0">
              <a:solidFill>
                <a:srgbClr val="FFFF00"/>
              </a:solidFill>
              <a:latin typeface="Times New Roman" pitchFamily="18" charset="0"/>
            </a:endParaRPr>
          </a:p>
        </p:txBody>
      </p:sp>
      <p:sp>
        <p:nvSpPr>
          <p:cNvPr id="621575" name="Rectangle 7"/>
          <p:cNvSpPr>
            <a:spLocks noChangeArrowheads="1"/>
          </p:cNvSpPr>
          <p:nvPr/>
        </p:nvSpPr>
        <p:spPr bwMode="auto">
          <a:xfrm>
            <a:off x="2854325" y="1219200"/>
            <a:ext cx="3352800" cy="2362200"/>
          </a:xfrm>
          <a:prstGeom prst="rect">
            <a:avLst/>
          </a:prstGeom>
          <a:solidFill>
            <a:srgbClr val="0000FF"/>
          </a:solidFill>
          <a:ln w="9525">
            <a:solidFill>
              <a:schemeClr val="tx1"/>
            </a:solidFill>
            <a:miter lim="800000"/>
            <a:headEnd/>
            <a:tailEnd/>
          </a:ln>
          <a:effectLst>
            <a:outerShdw dist="107763" dir="2700000" algn="ctr" rotWithShape="0">
              <a:schemeClr val="bg2"/>
            </a:outerShdw>
          </a:effectLst>
        </p:spPr>
        <p:txBody>
          <a:bodyPr wrap="none" anchor="ctr"/>
          <a:lstStyle/>
          <a:p>
            <a:pPr algn="l" eaLnBrk="0" hangingPunct="0">
              <a:spcBef>
                <a:spcPct val="0"/>
              </a:spcBef>
              <a:buClrTx/>
              <a:defRPr/>
            </a:pPr>
            <a:endParaRPr lang="en-US" sz="4000">
              <a:solidFill>
                <a:srgbClr val="000000"/>
              </a:solidFill>
              <a:latin typeface="Arial" charset="0"/>
            </a:endParaRPr>
          </a:p>
        </p:txBody>
      </p:sp>
      <p:sp>
        <p:nvSpPr>
          <p:cNvPr id="104455" name="Rectangle 8"/>
          <p:cNvSpPr>
            <a:spLocks noChangeArrowheads="1"/>
          </p:cNvSpPr>
          <p:nvPr/>
        </p:nvSpPr>
        <p:spPr bwMode="auto">
          <a:xfrm>
            <a:off x="4981575" y="3141663"/>
            <a:ext cx="1306513" cy="427037"/>
          </a:xfrm>
          <a:prstGeom prst="rect">
            <a:avLst/>
          </a:prstGeom>
          <a:noFill/>
          <a:ln w="9525">
            <a:noFill/>
            <a:miter lim="800000"/>
            <a:headEnd/>
            <a:tailEnd/>
          </a:ln>
        </p:spPr>
        <p:txBody>
          <a:bodyPr lIns="0" tIns="0" rIns="0" bIns="0">
            <a:spAutoFit/>
          </a:bodyPr>
          <a:lstStyle/>
          <a:p>
            <a:pPr eaLnBrk="0" hangingPunct="0">
              <a:spcBef>
                <a:spcPct val="0"/>
              </a:spcBef>
              <a:buClrTx/>
            </a:pPr>
            <a:r>
              <a:rPr lang="en-US" sz="2800" b="1" smtClean="0">
                <a:solidFill>
                  <a:srgbClr val="FFFFFF"/>
                </a:solidFill>
                <a:latin typeface="Times New Roman" pitchFamily="18" charset="0"/>
              </a:rPr>
              <a:t>NPP</a:t>
            </a:r>
            <a:endParaRPr lang="en-US" sz="1800" b="1" smtClean="0">
              <a:solidFill>
                <a:srgbClr val="000000"/>
              </a:solidFill>
              <a:latin typeface="Times New Roman" pitchFamily="18" charset="0"/>
            </a:endParaRPr>
          </a:p>
        </p:txBody>
      </p:sp>
      <p:sp>
        <p:nvSpPr>
          <p:cNvPr id="104456" name="Rectangle 9"/>
          <p:cNvSpPr>
            <a:spLocks noChangeArrowheads="1"/>
          </p:cNvSpPr>
          <p:nvPr/>
        </p:nvSpPr>
        <p:spPr bwMode="auto">
          <a:xfrm>
            <a:off x="457200" y="6324600"/>
            <a:ext cx="1285875" cy="427038"/>
          </a:xfrm>
          <a:prstGeom prst="rect">
            <a:avLst/>
          </a:prstGeom>
          <a:noFill/>
          <a:ln w="9525">
            <a:noFill/>
            <a:miter lim="800000"/>
            <a:headEnd/>
            <a:tailEnd/>
          </a:ln>
        </p:spPr>
        <p:txBody>
          <a:bodyPr lIns="0" tIns="0" rIns="0" bIns="0">
            <a:spAutoFit/>
          </a:bodyPr>
          <a:lstStyle/>
          <a:p>
            <a:pPr eaLnBrk="0" hangingPunct="0">
              <a:spcBef>
                <a:spcPct val="0"/>
              </a:spcBef>
              <a:buClrTx/>
            </a:pPr>
            <a:r>
              <a:rPr lang="en-US" sz="2800" b="1" smtClean="0">
                <a:solidFill>
                  <a:srgbClr val="FFFFFF"/>
                </a:solidFill>
                <a:latin typeface="Times New Roman" pitchFamily="18" charset="0"/>
              </a:rPr>
              <a:t>EOS</a:t>
            </a:r>
            <a:endParaRPr lang="en-US" sz="2800" b="1" smtClean="0">
              <a:solidFill>
                <a:srgbClr val="000000"/>
              </a:solidFill>
              <a:latin typeface="Times New Roman" pitchFamily="18" charset="0"/>
            </a:endParaRPr>
          </a:p>
        </p:txBody>
      </p:sp>
      <p:pic>
        <p:nvPicPr>
          <p:cNvPr id="104457" name="Picture 10" descr="NPP-Transparent3"/>
          <p:cNvPicPr>
            <a:picLocks noChangeAspect="1" noChangeArrowheads="1"/>
          </p:cNvPicPr>
          <p:nvPr/>
        </p:nvPicPr>
        <p:blipFill>
          <a:blip r:embed="rId4" cstate="print"/>
          <a:srcRect/>
          <a:stretch>
            <a:fillRect/>
          </a:stretch>
        </p:blipFill>
        <p:spPr bwMode="auto">
          <a:xfrm>
            <a:off x="2846388" y="990600"/>
            <a:ext cx="3451225" cy="3148013"/>
          </a:xfrm>
          <a:prstGeom prst="rect">
            <a:avLst/>
          </a:prstGeom>
          <a:noFill/>
          <a:ln w="9525">
            <a:noFill/>
            <a:miter lim="800000"/>
            <a:headEnd/>
            <a:tailEnd/>
          </a:ln>
        </p:spPr>
      </p:pic>
      <p:sp>
        <p:nvSpPr>
          <p:cNvPr id="104458" name="AutoShape 11"/>
          <p:cNvSpPr>
            <a:spLocks noChangeArrowheads="1"/>
          </p:cNvSpPr>
          <p:nvPr/>
        </p:nvSpPr>
        <p:spPr bwMode="auto">
          <a:xfrm>
            <a:off x="1227138" y="1905000"/>
            <a:ext cx="1600200" cy="2133600"/>
          </a:xfrm>
          <a:custGeom>
            <a:avLst/>
            <a:gdLst>
              <a:gd name="T0" fmla="*/ 1120584 w 21600"/>
              <a:gd name="T1" fmla="*/ 0 h 21600"/>
              <a:gd name="T2" fmla="*/ 1120584 w 21600"/>
              <a:gd name="T3" fmla="*/ 1200940 h 21600"/>
              <a:gd name="T4" fmla="*/ 239808 w 21600"/>
              <a:gd name="T5" fmla="*/ 2133600 h 21600"/>
              <a:gd name="T6" fmla="*/ 1600200 w 21600"/>
              <a:gd name="T7" fmla="*/ 600470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66"/>
          </a:solidFill>
          <a:ln w="9525">
            <a:solidFill>
              <a:schemeClr val="tx1"/>
            </a:solidFill>
            <a:miter lim="800000"/>
            <a:headEnd/>
            <a:tailEnd/>
          </a:ln>
        </p:spPr>
        <p:txBody>
          <a:bodyPr wrap="none" anchor="ctr"/>
          <a:lstStyle/>
          <a:p>
            <a:pPr algn="l" eaLnBrk="0" hangingPunct="0">
              <a:spcBef>
                <a:spcPct val="0"/>
              </a:spcBef>
              <a:buClrTx/>
            </a:pPr>
            <a:endParaRPr lang="en-US" sz="4000" smtClean="0">
              <a:solidFill>
                <a:srgbClr val="000000"/>
              </a:solidFill>
              <a:latin typeface="Arial" charset="0"/>
            </a:endParaRPr>
          </a:p>
        </p:txBody>
      </p:sp>
      <p:sp>
        <p:nvSpPr>
          <p:cNvPr id="104459" name="AutoShape 12"/>
          <p:cNvSpPr>
            <a:spLocks noChangeArrowheads="1"/>
          </p:cNvSpPr>
          <p:nvPr/>
        </p:nvSpPr>
        <p:spPr bwMode="auto">
          <a:xfrm rot="5400000">
            <a:off x="6366669" y="2243931"/>
            <a:ext cx="1676400" cy="1760538"/>
          </a:xfrm>
          <a:custGeom>
            <a:avLst/>
            <a:gdLst>
              <a:gd name="T0" fmla="*/ 1173946 w 21600"/>
              <a:gd name="T1" fmla="*/ 0 h 21600"/>
              <a:gd name="T2" fmla="*/ 1173946 w 21600"/>
              <a:gd name="T3" fmla="*/ 990955 h 21600"/>
              <a:gd name="T4" fmla="*/ 251227 w 21600"/>
              <a:gd name="T5" fmla="*/ 1760538 h 21600"/>
              <a:gd name="T6" fmla="*/ 1676400 w 21600"/>
              <a:gd name="T7" fmla="*/ 49547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66"/>
          </a:solidFill>
          <a:ln w="9525">
            <a:solidFill>
              <a:schemeClr val="tx1"/>
            </a:solidFill>
            <a:miter lim="800000"/>
            <a:headEnd/>
            <a:tailEnd/>
          </a:ln>
        </p:spPr>
        <p:txBody>
          <a:bodyPr wrap="none" anchor="ctr"/>
          <a:lstStyle/>
          <a:p>
            <a:pPr algn="l" eaLnBrk="0" hangingPunct="0">
              <a:spcBef>
                <a:spcPct val="0"/>
              </a:spcBef>
              <a:buClrTx/>
            </a:pPr>
            <a:endParaRPr lang="en-US" sz="4000" smtClean="0">
              <a:solidFill>
                <a:srgbClr val="000000"/>
              </a:solidFill>
              <a:latin typeface="Arial" charset="0"/>
            </a:endParaRPr>
          </a:p>
        </p:txBody>
      </p:sp>
      <p:sp>
        <p:nvSpPr>
          <p:cNvPr id="104460" name="Rectangle 13"/>
          <p:cNvSpPr>
            <a:spLocks noChangeArrowheads="1"/>
          </p:cNvSpPr>
          <p:nvPr/>
        </p:nvSpPr>
        <p:spPr bwMode="auto">
          <a:xfrm>
            <a:off x="2971800" y="4191000"/>
            <a:ext cx="838200" cy="182563"/>
          </a:xfrm>
          <a:prstGeom prst="rect">
            <a:avLst/>
          </a:prstGeom>
          <a:noFill/>
          <a:ln w="9525">
            <a:noFill/>
            <a:miter lim="800000"/>
            <a:headEnd/>
            <a:tailEnd/>
          </a:ln>
        </p:spPr>
        <p:txBody>
          <a:bodyPr lIns="0" tIns="0" rIns="0" bIns="0">
            <a:spAutoFit/>
          </a:bodyPr>
          <a:lstStyle/>
          <a:p>
            <a:pPr eaLnBrk="0" hangingPunct="0">
              <a:spcBef>
                <a:spcPct val="0"/>
              </a:spcBef>
              <a:buClrTx/>
            </a:pPr>
            <a:r>
              <a:rPr lang="en-US" sz="1200" b="1" smtClean="0">
                <a:solidFill>
                  <a:srgbClr val="FFFFFF"/>
                </a:solidFill>
                <a:latin typeface="Times New Roman" pitchFamily="18" charset="0"/>
              </a:rPr>
              <a:t>AQUA</a:t>
            </a:r>
            <a:endParaRPr lang="en-US" sz="1200" b="1" smtClean="0">
              <a:solidFill>
                <a:srgbClr val="000000"/>
              </a:solidFill>
              <a:latin typeface="Times New Roman" pitchFamily="18" charset="0"/>
            </a:endParaRPr>
          </a:p>
        </p:txBody>
      </p:sp>
      <p:grpSp>
        <p:nvGrpSpPr>
          <p:cNvPr id="2" name="Group 14"/>
          <p:cNvGrpSpPr>
            <a:grpSpLocks/>
          </p:cNvGrpSpPr>
          <p:nvPr/>
        </p:nvGrpSpPr>
        <p:grpSpPr bwMode="auto">
          <a:xfrm>
            <a:off x="6400800" y="1219200"/>
            <a:ext cx="2514600" cy="914400"/>
            <a:chOff x="4032" y="768"/>
            <a:chExt cx="1584" cy="576"/>
          </a:xfrm>
        </p:grpSpPr>
        <p:sp>
          <p:nvSpPr>
            <p:cNvPr id="104467" name="AutoShape 15"/>
            <p:cNvSpPr>
              <a:spLocks noChangeArrowheads="1"/>
            </p:cNvSpPr>
            <p:nvPr/>
          </p:nvSpPr>
          <p:spPr bwMode="auto">
            <a:xfrm>
              <a:off x="4032" y="768"/>
              <a:ext cx="1584" cy="576"/>
            </a:xfrm>
            <a:prstGeom prst="wedgeRectCallout">
              <a:avLst>
                <a:gd name="adj1" fmla="val -55051"/>
                <a:gd name="adj2" fmla="val 51389"/>
              </a:avLst>
            </a:prstGeom>
            <a:solidFill>
              <a:srgbClr val="0000CC"/>
            </a:solidFill>
            <a:ln w="9525">
              <a:solidFill>
                <a:schemeClr val="tx1"/>
              </a:solidFill>
              <a:miter lim="800000"/>
              <a:headEnd/>
              <a:tailEnd/>
            </a:ln>
          </p:spPr>
          <p:txBody>
            <a:bodyPr/>
            <a:lstStyle/>
            <a:p>
              <a:pPr eaLnBrk="0" hangingPunct="0">
                <a:spcBef>
                  <a:spcPct val="0"/>
                </a:spcBef>
                <a:buClrTx/>
              </a:pPr>
              <a:endParaRPr lang="en-US" sz="2400" b="1" smtClean="0">
                <a:solidFill>
                  <a:srgbClr val="000000"/>
                </a:solidFill>
                <a:latin typeface="Times New Roman" pitchFamily="18" charset="0"/>
              </a:endParaRPr>
            </a:p>
          </p:txBody>
        </p:sp>
        <p:sp>
          <p:nvSpPr>
            <p:cNvPr id="104468" name="Text Box 16"/>
            <p:cNvSpPr txBox="1">
              <a:spLocks noChangeArrowheads="1"/>
            </p:cNvSpPr>
            <p:nvPr/>
          </p:nvSpPr>
          <p:spPr bwMode="auto">
            <a:xfrm>
              <a:off x="4032" y="816"/>
              <a:ext cx="1584" cy="520"/>
            </a:xfrm>
            <a:prstGeom prst="rect">
              <a:avLst/>
            </a:prstGeom>
            <a:solidFill>
              <a:srgbClr val="0000CC"/>
            </a:solidFill>
            <a:ln w="9525">
              <a:noFill/>
              <a:miter lim="800000"/>
              <a:headEnd/>
              <a:tailEnd/>
            </a:ln>
          </p:spPr>
          <p:txBody>
            <a:bodyPr>
              <a:spAutoFit/>
            </a:bodyPr>
            <a:lstStyle/>
            <a:p>
              <a:pPr eaLnBrk="0" hangingPunct="0">
                <a:spcBef>
                  <a:spcPct val="50000"/>
                </a:spcBef>
                <a:buClrTx/>
              </a:pPr>
              <a:r>
                <a:rPr lang="en-US" sz="1600" b="1" dirty="0" smtClean="0">
                  <a:solidFill>
                    <a:srgbClr val="FFFF00"/>
                  </a:solidFill>
                  <a:latin typeface="Times New Roman" pitchFamily="18" charset="0"/>
                </a:rPr>
                <a:t>“Bridges EOS &amp; NPOESS Climate Measurement Missions”</a:t>
              </a:r>
            </a:p>
          </p:txBody>
        </p:sp>
      </p:grpSp>
      <p:pic>
        <p:nvPicPr>
          <p:cNvPr id="621585" name="Picture 17" descr="NPOESS with lables wo boom"/>
          <p:cNvPicPr>
            <a:picLocks noChangeAspect="1" noChangeArrowheads="1"/>
          </p:cNvPicPr>
          <p:nvPr/>
        </p:nvPicPr>
        <p:blipFill>
          <a:blip r:embed="rId5" cstate="print"/>
          <a:srcRect r="2090" b="2496"/>
          <a:stretch>
            <a:fillRect/>
          </a:stretch>
        </p:blipFill>
        <p:spPr bwMode="auto">
          <a:xfrm>
            <a:off x="5105400" y="4038600"/>
            <a:ext cx="3568700" cy="2667000"/>
          </a:xfrm>
          <a:prstGeom prst="rect">
            <a:avLst/>
          </a:prstGeom>
          <a:noFill/>
          <a:effectLst>
            <a:outerShdw dist="107763" dir="8100000" algn="ctr" rotWithShape="0">
              <a:srgbClr val="808080">
                <a:alpha val="50000"/>
              </a:srgbClr>
            </a:outerShdw>
          </a:effectLst>
        </p:spPr>
      </p:pic>
      <p:sp>
        <p:nvSpPr>
          <p:cNvPr id="104463" name="Rectangle 18"/>
          <p:cNvSpPr>
            <a:spLocks noChangeArrowheads="1"/>
          </p:cNvSpPr>
          <p:nvPr/>
        </p:nvSpPr>
        <p:spPr bwMode="auto">
          <a:xfrm>
            <a:off x="5072063" y="6337300"/>
            <a:ext cx="1709737" cy="428625"/>
          </a:xfrm>
          <a:prstGeom prst="rect">
            <a:avLst/>
          </a:prstGeom>
          <a:noFill/>
          <a:ln w="9525">
            <a:noFill/>
            <a:miter lim="800000"/>
            <a:headEnd/>
            <a:tailEnd/>
          </a:ln>
        </p:spPr>
        <p:txBody>
          <a:bodyPr lIns="0" tIns="0" rIns="0" bIns="0">
            <a:spAutoFit/>
          </a:bodyPr>
          <a:lstStyle/>
          <a:p>
            <a:pPr eaLnBrk="0" hangingPunct="0">
              <a:spcBef>
                <a:spcPct val="0"/>
              </a:spcBef>
              <a:buClrTx/>
            </a:pPr>
            <a:r>
              <a:rPr lang="en-US" sz="2800" b="1" smtClean="0">
                <a:solidFill>
                  <a:srgbClr val="FFFFFF"/>
                </a:solidFill>
                <a:latin typeface="Times New Roman" pitchFamily="18" charset="0"/>
              </a:rPr>
              <a:t>NPOESS</a:t>
            </a:r>
            <a:endParaRPr lang="en-US" sz="2800" b="1" smtClean="0">
              <a:solidFill>
                <a:srgbClr val="000000"/>
              </a:solidFill>
              <a:latin typeface="Times New Roman" pitchFamily="18" charset="0"/>
            </a:endParaRPr>
          </a:p>
        </p:txBody>
      </p:sp>
      <p:sp>
        <p:nvSpPr>
          <p:cNvPr id="104464" name="Rectangle 19"/>
          <p:cNvSpPr>
            <a:spLocks noChangeArrowheads="1"/>
          </p:cNvSpPr>
          <p:nvPr/>
        </p:nvSpPr>
        <p:spPr bwMode="auto">
          <a:xfrm>
            <a:off x="5181600" y="4191000"/>
            <a:ext cx="838200" cy="365125"/>
          </a:xfrm>
          <a:prstGeom prst="rect">
            <a:avLst/>
          </a:prstGeom>
          <a:noFill/>
          <a:ln w="9525">
            <a:noFill/>
            <a:miter lim="800000"/>
            <a:headEnd/>
            <a:tailEnd/>
          </a:ln>
        </p:spPr>
        <p:txBody>
          <a:bodyPr lIns="0" tIns="0" rIns="0" bIns="0">
            <a:spAutoFit/>
          </a:bodyPr>
          <a:lstStyle/>
          <a:p>
            <a:pPr eaLnBrk="0" hangingPunct="0">
              <a:spcBef>
                <a:spcPct val="0"/>
              </a:spcBef>
              <a:buClrTx/>
            </a:pPr>
            <a:r>
              <a:rPr lang="en-US" sz="1200" b="1" smtClean="0">
                <a:solidFill>
                  <a:srgbClr val="FFFFFF"/>
                </a:solidFill>
                <a:latin typeface="Times New Roman" pitchFamily="18" charset="0"/>
              </a:rPr>
              <a:t>C1</a:t>
            </a:r>
          </a:p>
          <a:p>
            <a:pPr eaLnBrk="0" hangingPunct="0">
              <a:spcBef>
                <a:spcPct val="0"/>
              </a:spcBef>
              <a:buClrTx/>
            </a:pPr>
            <a:r>
              <a:rPr lang="en-US" sz="1200" b="1" smtClean="0">
                <a:solidFill>
                  <a:srgbClr val="FFFFFF"/>
                </a:solidFill>
                <a:latin typeface="Times New Roman" pitchFamily="18" charset="0"/>
              </a:rPr>
              <a:t>LTAN  1330</a:t>
            </a:r>
            <a:endParaRPr lang="en-US" sz="1200" b="1" smtClean="0">
              <a:solidFill>
                <a:srgbClr val="000000"/>
              </a:solidFill>
              <a:latin typeface="Times New Roman" pitchFamily="18" charset="0"/>
            </a:endParaRPr>
          </a:p>
        </p:txBody>
      </p:sp>
      <p:sp>
        <p:nvSpPr>
          <p:cNvPr id="104465" name="Rectangle 20"/>
          <p:cNvSpPr>
            <a:spLocks noChangeArrowheads="1"/>
          </p:cNvSpPr>
          <p:nvPr/>
        </p:nvSpPr>
        <p:spPr bwMode="auto">
          <a:xfrm>
            <a:off x="2971800" y="4419600"/>
            <a:ext cx="838200" cy="182563"/>
          </a:xfrm>
          <a:prstGeom prst="rect">
            <a:avLst/>
          </a:prstGeom>
          <a:noFill/>
          <a:ln w="9525">
            <a:noFill/>
            <a:miter lim="800000"/>
            <a:headEnd/>
            <a:tailEnd/>
          </a:ln>
        </p:spPr>
        <p:txBody>
          <a:bodyPr lIns="0" tIns="0" rIns="0" bIns="0">
            <a:spAutoFit/>
          </a:bodyPr>
          <a:lstStyle/>
          <a:p>
            <a:pPr eaLnBrk="0" hangingPunct="0">
              <a:spcBef>
                <a:spcPct val="0"/>
              </a:spcBef>
              <a:buClrTx/>
            </a:pPr>
            <a:r>
              <a:rPr lang="en-US" sz="1200" b="1" smtClean="0">
                <a:solidFill>
                  <a:srgbClr val="FFFFFF"/>
                </a:solidFill>
                <a:latin typeface="Times New Roman" pitchFamily="18" charset="0"/>
              </a:rPr>
              <a:t>LTAN  1330</a:t>
            </a:r>
            <a:endParaRPr lang="en-US" sz="1200" b="1" smtClean="0">
              <a:solidFill>
                <a:srgbClr val="000000"/>
              </a:solidFill>
              <a:latin typeface="Times New Roman" pitchFamily="18" charset="0"/>
            </a:endParaRPr>
          </a:p>
        </p:txBody>
      </p:sp>
      <p:sp>
        <p:nvSpPr>
          <p:cNvPr id="104466" name="Rectangle 21"/>
          <p:cNvSpPr>
            <a:spLocks noChangeArrowheads="1"/>
          </p:cNvSpPr>
          <p:nvPr/>
        </p:nvSpPr>
        <p:spPr bwMode="auto">
          <a:xfrm>
            <a:off x="5257800" y="1371600"/>
            <a:ext cx="838200" cy="182563"/>
          </a:xfrm>
          <a:prstGeom prst="rect">
            <a:avLst/>
          </a:prstGeom>
          <a:noFill/>
          <a:ln w="9525">
            <a:noFill/>
            <a:miter lim="800000"/>
            <a:headEnd/>
            <a:tailEnd/>
          </a:ln>
        </p:spPr>
        <p:txBody>
          <a:bodyPr lIns="0" tIns="0" rIns="0" bIns="0">
            <a:spAutoFit/>
          </a:bodyPr>
          <a:lstStyle/>
          <a:p>
            <a:pPr eaLnBrk="0" hangingPunct="0">
              <a:spcBef>
                <a:spcPct val="0"/>
              </a:spcBef>
              <a:buClrTx/>
            </a:pPr>
            <a:r>
              <a:rPr lang="en-US" sz="1200" b="1" smtClean="0">
                <a:solidFill>
                  <a:srgbClr val="FFFFFF"/>
                </a:solidFill>
                <a:latin typeface="Times New Roman" pitchFamily="18" charset="0"/>
              </a:rPr>
              <a:t>LTAN  1330</a:t>
            </a:r>
            <a:endParaRPr lang="en-US" sz="1200" b="1" smtClean="0">
              <a:solidFill>
                <a:srgbClr val="000000"/>
              </a:solidFill>
              <a:latin typeface="Times New Roman" pitchFamily="18"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1571" name="Rectangle 3"/>
          <p:cNvSpPr>
            <a:spLocks noChangeArrowheads="1"/>
          </p:cNvSpPr>
          <p:nvPr/>
        </p:nvSpPr>
        <p:spPr bwMode="auto">
          <a:xfrm>
            <a:off x="533400" y="4038600"/>
            <a:ext cx="3352800" cy="2667000"/>
          </a:xfrm>
          <a:prstGeom prst="rect">
            <a:avLst/>
          </a:prstGeom>
          <a:solidFill>
            <a:srgbClr val="FF0000"/>
          </a:solidFill>
          <a:ln w="9525">
            <a:solidFill>
              <a:schemeClr val="tx1"/>
            </a:solidFill>
            <a:miter lim="800000"/>
            <a:headEnd/>
            <a:tailEnd/>
          </a:ln>
          <a:effectLst>
            <a:outerShdw dist="107763" dir="2700000" algn="ctr" rotWithShape="0">
              <a:schemeClr val="bg2"/>
            </a:outerShdw>
          </a:effectLst>
        </p:spPr>
        <p:txBody>
          <a:bodyPr wrap="none" anchor="ctr"/>
          <a:lstStyle/>
          <a:p>
            <a:pPr algn="l" eaLnBrk="0" hangingPunct="0">
              <a:spcBef>
                <a:spcPct val="0"/>
              </a:spcBef>
              <a:buClrTx/>
              <a:defRPr/>
            </a:pPr>
            <a:endParaRPr lang="en-US" sz="4000">
              <a:solidFill>
                <a:srgbClr val="000000"/>
              </a:solidFill>
              <a:latin typeface="Arial" charset="0"/>
            </a:endParaRPr>
          </a:p>
        </p:txBody>
      </p:sp>
      <p:pic>
        <p:nvPicPr>
          <p:cNvPr id="104451" name="Picture 4"/>
          <p:cNvPicPr>
            <a:picLocks noChangeArrowheads="1"/>
          </p:cNvPicPr>
          <p:nvPr/>
        </p:nvPicPr>
        <p:blipFill>
          <a:blip r:embed="rId3" cstate="print"/>
          <a:srcRect/>
          <a:stretch>
            <a:fillRect/>
          </a:stretch>
        </p:blipFill>
        <p:spPr bwMode="auto">
          <a:xfrm>
            <a:off x="533400" y="4038600"/>
            <a:ext cx="3352800" cy="2667000"/>
          </a:xfrm>
          <a:prstGeom prst="rect">
            <a:avLst/>
          </a:prstGeom>
          <a:solidFill>
            <a:schemeClr val="accent1"/>
          </a:solidFill>
          <a:ln w="9525">
            <a:noFill/>
            <a:miter lim="800000"/>
            <a:headEnd/>
            <a:tailEnd/>
          </a:ln>
        </p:spPr>
      </p:pic>
      <p:sp>
        <p:nvSpPr>
          <p:cNvPr id="104452" name="Rectangle 5"/>
          <p:cNvSpPr>
            <a:spLocks noChangeArrowheads="1"/>
          </p:cNvSpPr>
          <p:nvPr/>
        </p:nvSpPr>
        <p:spPr bwMode="auto">
          <a:xfrm>
            <a:off x="406400" y="217488"/>
            <a:ext cx="7848600" cy="989012"/>
          </a:xfrm>
          <a:prstGeom prst="rect">
            <a:avLst/>
          </a:prstGeom>
          <a:noFill/>
          <a:ln w="9525">
            <a:noFill/>
            <a:miter lim="800000"/>
            <a:headEnd/>
            <a:tailEnd/>
          </a:ln>
        </p:spPr>
        <p:txBody>
          <a:bodyPr anchor="ctr"/>
          <a:lstStyle/>
          <a:p>
            <a:pPr eaLnBrk="0" hangingPunct="0">
              <a:lnSpc>
                <a:spcPct val="85000"/>
              </a:lnSpc>
              <a:spcBef>
                <a:spcPct val="0"/>
              </a:spcBef>
              <a:buClrTx/>
            </a:pPr>
            <a:r>
              <a:rPr lang="en-US" sz="3600" b="1" dirty="0" smtClean="0">
                <a:solidFill>
                  <a:srgbClr val="FFFF00"/>
                </a:solidFill>
                <a:latin typeface="Times New Roman" pitchFamily="18" charset="0"/>
              </a:rPr>
              <a:t>NPOESS Preparatory Project [NPP] </a:t>
            </a:r>
            <a:br>
              <a:rPr lang="en-US" sz="3600" b="1" dirty="0" smtClean="0">
                <a:solidFill>
                  <a:srgbClr val="FFFF00"/>
                </a:solidFill>
                <a:latin typeface="Times New Roman" pitchFamily="18" charset="0"/>
              </a:rPr>
            </a:br>
            <a:r>
              <a:rPr lang="en-US" sz="3600" b="1" dirty="0" smtClean="0">
                <a:solidFill>
                  <a:srgbClr val="FFFF00"/>
                </a:solidFill>
                <a:latin typeface="Times New Roman" pitchFamily="18" charset="0"/>
              </a:rPr>
              <a:t>“Bridge from EOS to JPSS &amp; DWSS”</a:t>
            </a:r>
          </a:p>
        </p:txBody>
      </p:sp>
      <p:sp>
        <p:nvSpPr>
          <p:cNvPr id="104453" name="Rectangle 6"/>
          <p:cNvSpPr>
            <a:spLocks noChangeArrowheads="1"/>
          </p:cNvSpPr>
          <p:nvPr/>
        </p:nvSpPr>
        <p:spPr bwMode="auto">
          <a:xfrm>
            <a:off x="762000" y="1219200"/>
            <a:ext cx="3276600" cy="2286000"/>
          </a:xfrm>
          <a:prstGeom prst="rect">
            <a:avLst/>
          </a:prstGeom>
          <a:noFill/>
          <a:ln w="9525">
            <a:noFill/>
            <a:miter lim="800000"/>
            <a:headEnd/>
            <a:tailEnd/>
          </a:ln>
        </p:spPr>
        <p:txBody>
          <a:bodyPr anchor="ctr"/>
          <a:lstStyle/>
          <a:p>
            <a:pPr eaLnBrk="0" hangingPunct="0">
              <a:spcBef>
                <a:spcPct val="0"/>
              </a:spcBef>
              <a:buClrTx/>
            </a:pPr>
            <a:endParaRPr lang="en-US" sz="1800" smtClean="0">
              <a:solidFill>
                <a:srgbClr val="FFFF00"/>
              </a:solidFill>
              <a:latin typeface="Times New Roman" pitchFamily="18" charset="0"/>
            </a:endParaRPr>
          </a:p>
        </p:txBody>
      </p:sp>
      <p:sp>
        <p:nvSpPr>
          <p:cNvPr id="621575" name="Rectangle 7"/>
          <p:cNvSpPr>
            <a:spLocks noChangeArrowheads="1"/>
          </p:cNvSpPr>
          <p:nvPr/>
        </p:nvSpPr>
        <p:spPr bwMode="auto">
          <a:xfrm>
            <a:off x="2854325" y="1219200"/>
            <a:ext cx="3352800" cy="2362200"/>
          </a:xfrm>
          <a:prstGeom prst="rect">
            <a:avLst/>
          </a:prstGeom>
          <a:solidFill>
            <a:srgbClr val="0000FF"/>
          </a:solidFill>
          <a:ln w="9525">
            <a:solidFill>
              <a:schemeClr val="tx1"/>
            </a:solidFill>
            <a:miter lim="800000"/>
            <a:headEnd/>
            <a:tailEnd/>
          </a:ln>
          <a:effectLst>
            <a:outerShdw dist="107763" dir="2700000" algn="ctr" rotWithShape="0">
              <a:schemeClr val="bg2"/>
            </a:outerShdw>
          </a:effectLst>
        </p:spPr>
        <p:txBody>
          <a:bodyPr wrap="none" anchor="ctr"/>
          <a:lstStyle/>
          <a:p>
            <a:pPr algn="l" eaLnBrk="0" hangingPunct="0">
              <a:spcBef>
                <a:spcPct val="0"/>
              </a:spcBef>
              <a:buClrTx/>
              <a:defRPr/>
            </a:pPr>
            <a:endParaRPr lang="en-US" sz="4000">
              <a:solidFill>
                <a:srgbClr val="000000"/>
              </a:solidFill>
              <a:latin typeface="Arial" charset="0"/>
            </a:endParaRPr>
          </a:p>
        </p:txBody>
      </p:sp>
      <p:sp>
        <p:nvSpPr>
          <p:cNvPr id="104455" name="Rectangle 8"/>
          <p:cNvSpPr>
            <a:spLocks noChangeArrowheads="1"/>
          </p:cNvSpPr>
          <p:nvPr/>
        </p:nvSpPr>
        <p:spPr bwMode="auto">
          <a:xfrm>
            <a:off x="4981575" y="3141663"/>
            <a:ext cx="1306513" cy="427037"/>
          </a:xfrm>
          <a:prstGeom prst="rect">
            <a:avLst/>
          </a:prstGeom>
          <a:noFill/>
          <a:ln w="9525">
            <a:noFill/>
            <a:miter lim="800000"/>
            <a:headEnd/>
            <a:tailEnd/>
          </a:ln>
        </p:spPr>
        <p:txBody>
          <a:bodyPr lIns="0" tIns="0" rIns="0" bIns="0">
            <a:spAutoFit/>
          </a:bodyPr>
          <a:lstStyle/>
          <a:p>
            <a:pPr eaLnBrk="0" hangingPunct="0">
              <a:spcBef>
                <a:spcPct val="0"/>
              </a:spcBef>
              <a:buClrTx/>
            </a:pPr>
            <a:r>
              <a:rPr lang="en-US" sz="2800" b="1" smtClean="0">
                <a:solidFill>
                  <a:srgbClr val="FFFFFF"/>
                </a:solidFill>
                <a:latin typeface="Times New Roman" pitchFamily="18" charset="0"/>
              </a:rPr>
              <a:t>NPP</a:t>
            </a:r>
            <a:endParaRPr lang="en-US" sz="1800" b="1" smtClean="0">
              <a:solidFill>
                <a:srgbClr val="000000"/>
              </a:solidFill>
              <a:latin typeface="Times New Roman" pitchFamily="18" charset="0"/>
            </a:endParaRPr>
          </a:p>
        </p:txBody>
      </p:sp>
      <p:sp>
        <p:nvSpPr>
          <p:cNvPr id="104456" name="Rectangle 9"/>
          <p:cNvSpPr>
            <a:spLocks noChangeArrowheads="1"/>
          </p:cNvSpPr>
          <p:nvPr/>
        </p:nvSpPr>
        <p:spPr bwMode="auto">
          <a:xfrm>
            <a:off x="457200" y="6324600"/>
            <a:ext cx="1285875" cy="427038"/>
          </a:xfrm>
          <a:prstGeom prst="rect">
            <a:avLst/>
          </a:prstGeom>
          <a:noFill/>
          <a:ln w="9525">
            <a:noFill/>
            <a:miter lim="800000"/>
            <a:headEnd/>
            <a:tailEnd/>
          </a:ln>
        </p:spPr>
        <p:txBody>
          <a:bodyPr lIns="0" tIns="0" rIns="0" bIns="0">
            <a:spAutoFit/>
          </a:bodyPr>
          <a:lstStyle/>
          <a:p>
            <a:pPr eaLnBrk="0" hangingPunct="0">
              <a:spcBef>
                <a:spcPct val="0"/>
              </a:spcBef>
              <a:buClrTx/>
            </a:pPr>
            <a:r>
              <a:rPr lang="en-US" sz="2800" b="1" smtClean="0">
                <a:solidFill>
                  <a:srgbClr val="FFFFFF"/>
                </a:solidFill>
                <a:latin typeface="Times New Roman" pitchFamily="18" charset="0"/>
              </a:rPr>
              <a:t>EOS</a:t>
            </a:r>
            <a:endParaRPr lang="en-US" sz="2800" b="1" smtClean="0">
              <a:solidFill>
                <a:srgbClr val="000000"/>
              </a:solidFill>
              <a:latin typeface="Times New Roman" pitchFamily="18" charset="0"/>
            </a:endParaRPr>
          </a:p>
        </p:txBody>
      </p:sp>
      <p:pic>
        <p:nvPicPr>
          <p:cNvPr id="104457" name="Picture 10" descr="NPP-Transparent3"/>
          <p:cNvPicPr>
            <a:picLocks noChangeAspect="1" noChangeArrowheads="1"/>
          </p:cNvPicPr>
          <p:nvPr/>
        </p:nvPicPr>
        <p:blipFill>
          <a:blip r:embed="rId4" cstate="print"/>
          <a:srcRect/>
          <a:stretch>
            <a:fillRect/>
          </a:stretch>
        </p:blipFill>
        <p:spPr bwMode="auto">
          <a:xfrm>
            <a:off x="2846388" y="990600"/>
            <a:ext cx="3451225" cy="3148013"/>
          </a:xfrm>
          <a:prstGeom prst="rect">
            <a:avLst/>
          </a:prstGeom>
          <a:noFill/>
          <a:ln w="9525">
            <a:noFill/>
            <a:miter lim="800000"/>
            <a:headEnd/>
            <a:tailEnd/>
          </a:ln>
        </p:spPr>
      </p:pic>
      <p:sp>
        <p:nvSpPr>
          <p:cNvPr id="104458" name="AutoShape 11"/>
          <p:cNvSpPr>
            <a:spLocks noChangeArrowheads="1"/>
          </p:cNvSpPr>
          <p:nvPr/>
        </p:nvSpPr>
        <p:spPr bwMode="auto">
          <a:xfrm>
            <a:off x="1227138" y="1905000"/>
            <a:ext cx="1600200" cy="2133600"/>
          </a:xfrm>
          <a:custGeom>
            <a:avLst/>
            <a:gdLst>
              <a:gd name="T0" fmla="*/ 1120584 w 21600"/>
              <a:gd name="T1" fmla="*/ 0 h 21600"/>
              <a:gd name="T2" fmla="*/ 1120584 w 21600"/>
              <a:gd name="T3" fmla="*/ 1200940 h 21600"/>
              <a:gd name="T4" fmla="*/ 239808 w 21600"/>
              <a:gd name="T5" fmla="*/ 2133600 h 21600"/>
              <a:gd name="T6" fmla="*/ 1600200 w 21600"/>
              <a:gd name="T7" fmla="*/ 600470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66"/>
          </a:solidFill>
          <a:ln w="9525">
            <a:solidFill>
              <a:schemeClr val="tx1"/>
            </a:solidFill>
            <a:miter lim="800000"/>
            <a:headEnd/>
            <a:tailEnd/>
          </a:ln>
        </p:spPr>
        <p:txBody>
          <a:bodyPr wrap="none" anchor="ctr"/>
          <a:lstStyle/>
          <a:p>
            <a:pPr algn="l" eaLnBrk="0" hangingPunct="0">
              <a:spcBef>
                <a:spcPct val="0"/>
              </a:spcBef>
              <a:buClrTx/>
            </a:pPr>
            <a:endParaRPr lang="en-US" sz="4000" smtClean="0">
              <a:solidFill>
                <a:srgbClr val="000000"/>
              </a:solidFill>
              <a:latin typeface="Arial" charset="0"/>
            </a:endParaRPr>
          </a:p>
        </p:txBody>
      </p:sp>
      <p:sp>
        <p:nvSpPr>
          <p:cNvPr id="104459" name="AutoShape 12"/>
          <p:cNvSpPr>
            <a:spLocks noChangeArrowheads="1"/>
          </p:cNvSpPr>
          <p:nvPr/>
        </p:nvSpPr>
        <p:spPr bwMode="auto">
          <a:xfrm rot="5400000">
            <a:off x="6366669" y="2243931"/>
            <a:ext cx="1676400" cy="1760538"/>
          </a:xfrm>
          <a:custGeom>
            <a:avLst/>
            <a:gdLst>
              <a:gd name="T0" fmla="*/ 1173946 w 21600"/>
              <a:gd name="T1" fmla="*/ 0 h 21600"/>
              <a:gd name="T2" fmla="*/ 1173946 w 21600"/>
              <a:gd name="T3" fmla="*/ 990955 h 21600"/>
              <a:gd name="T4" fmla="*/ 251227 w 21600"/>
              <a:gd name="T5" fmla="*/ 1760538 h 21600"/>
              <a:gd name="T6" fmla="*/ 1676400 w 21600"/>
              <a:gd name="T7" fmla="*/ 49547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66"/>
          </a:solidFill>
          <a:ln w="9525">
            <a:solidFill>
              <a:schemeClr val="tx1"/>
            </a:solidFill>
            <a:miter lim="800000"/>
            <a:headEnd/>
            <a:tailEnd/>
          </a:ln>
        </p:spPr>
        <p:txBody>
          <a:bodyPr wrap="none" anchor="ctr"/>
          <a:lstStyle/>
          <a:p>
            <a:pPr algn="l" eaLnBrk="0" hangingPunct="0">
              <a:spcBef>
                <a:spcPct val="0"/>
              </a:spcBef>
              <a:buClrTx/>
            </a:pPr>
            <a:endParaRPr lang="en-US" sz="4000" smtClean="0">
              <a:solidFill>
                <a:srgbClr val="000000"/>
              </a:solidFill>
              <a:latin typeface="Arial" charset="0"/>
            </a:endParaRPr>
          </a:p>
        </p:txBody>
      </p:sp>
      <p:sp>
        <p:nvSpPr>
          <p:cNvPr id="104460" name="Rectangle 13"/>
          <p:cNvSpPr>
            <a:spLocks noChangeArrowheads="1"/>
          </p:cNvSpPr>
          <p:nvPr/>
        </p:nvSpPr>
        <p:spPr bwMode="auto">
          <a:xfrm>
            <a:off x="2971800" y="4191000"/>
            <a:ext cx="838200" cy="182563"/>
          </a:xfrm>
          <a:prstGeom prst="rect">
            <a:avLst/>
          </a:prstGeom>
          <a:noFill/>
          <a:ln w="9525">
            <a:noFill/>
            <a:miter lim="800000"/>
            <a:headEnd/>
            <a:tailEnd/>
          </a:ln>
        </p:spPr>
        <p:txBody>
          <a:bodyPr lIns="0" tIns="0" rIns="0" bIns="0">
            <a:spAutoFit/>
          </a:bodyPr>
          <a:lstStyle/>
          <a:p>
            <a:pPr eaLnBrk="0" hangingPunct="0">
              <a:spcBef>
                <a:spcPct val="0"/>
              </a:spcBef>
              <a:buClrTx/>
            </a:pPr>
            <a:r>
              <a:rPr lang="en-US" sz="1200" b="1" smtClean="0">
                <a:solidFill>
                  <a:srgbClr val="FFFFFF"/>
                </a:solidFill>
                <a:latin typeface="Times New Roman" pitchFamily="18" charset="0"/>
              </a:rPr>
              <a:t>AQUA</a:t>
            </a:r>
            <a:endParaRPr lang="en-US" sz="1200" b="1" smtClean="0">
              <a:solidFill>
                <a:srgbClr val="000000"/>
              </a:solidFill>
              <a:latin typeface="Times New Roman" pitchFamily="18" charset="0"/>
            </a:endParaRPr>
          </a:p>
        </p:txBody>
      </p:sp>
      <p:grpSp>
        <p:nvGrpSpPr>
          <p:cNvPr id="21" name="Group 20"/>
          <p:cNvGrpSpPr/>
          <p:nvPr/>
        </p:nvGrpSpPr>
        <p:grpSpPr>
          <a:xfrm>
            <a:off x="6400800" y="1123664"/>
            <a:ext cx="2514600" cy="1112474"/>
            <a:chOff x="6400800" y="1150960"/>
            <a:chExt cx="2514600" cy="1112474"/>
          </a:xfrm>
        </p:grpSpPr>
        <p:sp>
          <p:nvSpPr>
            <p:cNvPr id="104467" name="AutoShape 15"/>
            <p:cNvSpPr>
              <a:spLocks noChangeArrowheads="1"/>
            </p:cNvSpPr>
            <p:nvPr/>
          </p:nvSpPr>
          <p:spPr bwMode="auto">
            <a:xfrm>
              <a:off x="6400800" y="1150960"/>
              <a:ext cx="2514600" cy="914400"/>
            </a:xfrm>
            <a:prstGeom prst="wedgeRectCallout">
              <a:avLst>
                <a:gd name="adj1" fmla="val -55051"/>
                <a:gd name="adj2" fmla="val 51389"/>
              </a:avLst>
            </a:prstGeom>
            <a:solidFill>
              <a:srgbClr val="0000CC"/>
            </a:solidFill>
            <a:ln w="9525">
              <a:solidFill>
                <a:schemeClr val="tx1"/>
              </a:solidFill>
              <a:miter lim="800000"/>
              <a:headEnd/>
              <a:tailEnd/>
            </a:ln>
          </p:spPr>
          <p:txBody>
            <a:bodyPr/>
            <a:lstStyle/>
            <a:p>
              <a:pPr eaLnBrk="0" hangingPunct="0">
                <a:spcBef>
                  <a:spcPct val="0"/>
                </a:spcBef>
                <a:buClrTx/>
              </a:pPr>
              <a:endParaRPr lang="en-US" sz="2400" b="1" smtClean="0">
                <a:solidFill>
                  <a:srgbClr val="000000"/>
                </a:solidFill>
                <a:latin typeface="Times New Roman" pitchFamily="18" charset="0"/>
              </a:endParaRPr>
            </a:p>
          </p:txBody>
        </p:sp>
        <p:sp>
          <p:nvSpPr>
            <p:cNvPr id="104468" name="Text Box 16"/>
            <p:cNvSpPr txBox="1">
              <a:spLocks noChangeArrowheads="1"/>
            </p:cNvSpPr>
            <p:nvPr/>
          </p:nvSpPr>
          <p:spPr bwMode="auto">
            <a:xfrm>
              <a:off x="6400800" y="1186216"/>
              <a:ext cx="2514600" cy="1077218"/>
            </a:xfrm>
            <a:prstGeom prst="rect">
              <a:avLst/>
            </a:prstGeom>
            <a:solidFill>
              <a:srgbClr val="0000CC"/>
            </a:solidFill>
            <a:ln w="9525">
              <a:noFill/>
              <a:miter lim="800000"/>
              <a:headEnd/>
              <a:tailEnd/>
            </a:ln>
          </p:spPr>
          <p:txBody>
            <a:bodyPr>
              <a:spAutoFit/>
            </a:bodyPr>
            <a:lstStyle/>
            <a:p>
              <a:pPr eaLnBrk="0" hangingPunct="0">
                <a:spcBef>
                  <a:spcPct val="50000"/>
                </a:spcBef>
                <a:buClrTx/>
              </a:pPr>
              <a:r>
                <a:rPr lang="en-US" sz="1600" b="1" dirty="0" smtClean="0">
                  <a:solidFill>
                    <a:srgbClr val="FFFF00"/>
                  </a:solidFill>
                  <a:latin typeface="Times New Roman" pitchFamily="18" charset="0"/>
                </a:rPr>
                <a:t>“Bridges EOS &amp; JPSS Climate Measurement Missions and DWSS Measurements”</a:t>
              </a:r>
            </a:p>
          </p:txBody>
        </p:sp>
      </p:grpSp>
      <p:sp>
        <p:nvSpPr>
          <p:cNvPr id="104465" name="Rectangle 20"/>
          <p:cNvSpPr>
            <a:spLocks noChangeArrowheads="1"/>
          </p:cNvSpPr>
          <p:nvPr/>
        </p:nvSpPr>
        <p:spPr bwMode="auto">
          <a:xfrm>
            <a:off x="2971800" y="4419600"/>
            <a:ext cx="838200" cy="182563"/>
          </a:xfrm>
          <a:prstGeom prst="rect">
            <a:avLst/>
          </a:prstGeom>
          <a:noFill/>
          <a:ln w="9525">
            <a:noFill/>
            <a:miter lim="800000"/>
            <a:headEnd/>
            <a:tailEnd/>
          </a:ln>
        </p:spPr>
        <p:txBody>
          <a:bodyPr lIns="0" tIns="0" rIns="0" bIns="0">
            <a:spAutoFit/>
          </a:bodyPr>
          <a:lstStyle/>
          <a:p>
            <a:pPr eaLnBrk="0" hangingPunct="0">
              <a:spcBef>
                <a:spcPct val="0"/>
              </a:spcBef>
              <a:buClrTx/>
            </a:pPr>
            <a:r>
              <a:rPr lang="en-US" sz="1200" b="1" smtClean="0">
                <a:solidFill>
                  <a:srgbClr val="FFFFFF"/>
                </a:solidFill>
                <a:latin typeface="Times New Roman" pitchFamily="18" charset="0"/>
              </a:rPr>
              <a:t>LTAN  1330</a:t>
            </a:r>
            <a:endParaRPr lang="en-US" sz="1200" b="1" smtClean="0">
              <a:solidFill>
                <a:srgbClr val="000000"/>
              </a:solidFill>
              <a:latin typeface="Times New Roman" pitchFamily="18" charset="0"/>
            </a:endParaRPr>
          </a:p>
        </p:txBody>
      </p:sp>
      <p:sp>
        <p:nvSpPr>
          <p:cNvPr id="104466" name="Rectangle 21"/>
          <p:cNvSpPr>
            <a:spLocks noChangeArrowheads="1"/>
          </p:cNvSpPr>
          <p:nvPr/>
        </p:nvSpPr>
        <p:spPr bwMode="auto">
          <a:xfrm>
            <a:off x="5257800" y="1371600"/>
            <a:ext cx="838200" cy="182563"/>
          </a:xfrm>
          <a:prstGeom prst="rect">
            <a:avLst/>
          </a:prstGeom>
          <a:noFill/>
          <a:ln w="9525">
            <a:noFill/>
            <a:miter lim="800000"/>
            <a:headEnd/>
            <a:tailEnd/>
          </a:ln>
        </p:spPr>
        <p:txBody>
          <a:bodyPr lIns="0" tIns="0" rIns="0" bIns="0">
            <a:spAutoFit/>
          </a:bodyPr>
          <a:lstStyle/>
          <a:p>
            <a:pPr eaLnBrk="0" hangingPunct="0">
              <a:spcBef>
                <a:spcPct val="0"/>
              </a:spcBef>
              <a:buClrTx/>
            </a:pPr>
            <a:r>
              <a:rPr lang="en-US" sz="1200" b="1" smtClean="0">
                <a:solidFill>
                  <a:srgbClr val="FFFFFF"/>
                </a:solidFill>
                <a:latin typeface="Times New Roman" pitchFamily="18" charset="0"/>
              </a:rPr>
              <a:t>LTAN  1330</a:t>
            </a:r>
            <a:endParaRPr lang="en-US" sz="1200" b="1" smtClean="0">
              <a:solidFill>
                <a:srgbClr val="000000"/>
              </a:solidFill>
              <a:latin typeface="Times New Roman" pitchFamily="18" charset="0"/>
            </a:endParaRPr>
          </a:p>
        </p:txBody>
      </p:sp>
      <p:sp>
        <p:nvSpPr>
          <p:cNvPr id="26" name="Line 8"/>
          <p:cNvSpPr>
            <a:spLocks noChangeShapeType="1"/>
          </p:cNvSpPr>
          <p:nvPr/>
        </p:nvSpPr>
        <p:spPr bwMode="auto">
          <a:xfrm flipV="1">
            <a:off x="5442421" y="4180840"/>
            <a:ext cx="723899" cy="558800"/>
          </a:xfrm>
          <a:prstGeom prst="line">
            <a:avLst/>
          </a:prstGeom>
          <a:noFill/>
          <a:ln w="76200">
            <a:solidFill>
              <a:schemeClr val="tx1"/>
            </a:solidFill>
            <a:round/>
            <a:headEnd/>
            <a:tailEnd type="triangle" w="med" len="med"/>
          </a:ln>
        </p:spPr>
        <p:txBody>
          <a:bodyPr wrap="none" anchor="ctr"/>
          <a:lstStyle/>
          <a:p>
            <a:pPr algn="l" eaLnBrk="0" hangingPunct="0">
              <a:spcBef>
                <a:spcPct val="0"/>
              </a:spcBef>
              <a:buClrTx/>
            </a:pPr>
            <a:endParaRPr lang="en-US" sz="4000" smtClean="0">
              <a:solidFill>
                <a:srgbClr val="000000"/>
              </a:solidFill>
              <a:latin typeface="Arial" charset="0"/>
            </a:endParaRPr>
          </a:p>
        </p:txBody>
      </p:sp>
      <p:sp>
        <p:nvSpPr>
          <p:cNvPr id="27" name="Line 9"/>
          <p:cNvSpPr>
            <a:spLocks noChangeShapeType="1"/>
          </p:cNvSpPr>
          <p:nvPr/>
        </p:nvSpPr>
        <p:spPr bwMode="auto">
          <a:xfrm>
            <a:off x="5429722" y="4942840"/>
            <a:ext cx="736600" cy="495301"/>
          </a:xfrm>
          <a:prstGeom prst="line">
            <a:avLst/>
          </a:prstGeom>
          <a:noFill/>
          <a:ln w="76200">
            <a:solidFill>
              <a:schemeClr val="tx1"/>
            </a:solidFill>
            <a:round/>
            <a:headEnd/>
            <a:tailEnd type="triangle" w="med" len="med"/>
          </a:ln>
        </p:spPr>
        <p:txBody>
          <a:bodyPr wrap="none" anchor="ctr"/>
          <a:lstStyle/>
          <a:p>
            <a:pPr algn="l" eaLnBrk="0" hangingPunct="0">
              <a:spcBef>
                <a:spcPct val="0"/>
              </a:spcBef>
              <a:buClrTx/>
            </a:pPr>
            <a:endParaRPr lang="en-US" sz="4000" smtClean="0">
              <a:solidFill>
                <a:srgbClr val="000000"/>
              </a:solidFill>
              <a:latin typeface="Arial" charset="0"/>
            </a:endParaRPr>
          </a:p>
        </p:txBody>
      </p:sp>
      <p:grpSp>
        <p:nvGrpSpPr>
          <p:cNvPr id="42" name="Group 41"/>
          <p:cNvGrpSpPr/>
          <p:nvPr/>
        </p:nvGrpSpPr>
        <p:grpSpPr>
          <a:xfrm>
            <a:off x="5580414" y="3990341"/>
            <a:ext cx="3413463" cy="2733642"/>
            <a:chOff x="5580414" y="3990341"/>
            <a:chExt cx="3413463" cy="2733642"/>
          </a:xfrm>
        </p:grpSpPr>
        <p:grpSp>
          <p:nvGrpSpPr>
            <p:cNvPr id="41" name="Group 40"/>
            <p:cNvGrpSpPr/>
            <p:nvPr/>
          </p:nvGrpSpPr>
          <p:grpSpPr>
            <a:xfrm>
              <a:off x="6574809" y="4999061"/>
              <a:ext cx="2419068" cy="1724922"/>
              <a:chOff x="6561159" y="5185028"/>
              <a:chExt cx="2235199" cy="1449047"/>
            </a:xfrm>
          </p:grpSpPr>
          <p:grpSp>
            <p:nvGrpSpPr>
              <p:cNvPr id="33" name="Group 52"/>
              <p:cNvGrpSpPr/>
              <p:nvPr/>
            </p:nvGrpSpPr>
            <p:grpSpPr>
              <a:xfrm>
                <a:off x="6561159" y="5185028"/>
                <a:ext cx="2235199" cy="1449047"/>
                <a:chOff x="6479272" y="2266784"/>
                <a:chExt cx="2235199" cy="1449047"/>
              </a:xfrm>
            </p:grpSpPr>
            <p:pic>
              <p:nvPicPr>
                <p:cNvPr id="34" name="Picture 33" descr="NPOESS with lables wo boom"/>
                <p:cNvPicPr>
                  <a:picLocks noChangeAspect="1" noChangeArrowheads="1"/>
                </p:cNvPicPr>
                <p:nvPr/>
              </p:nvPicPr>
              <p:blipFill>
                <a:blip r:embed="rId5" cstate="print"/>
                <a:srcRect r="2090" b="2496"/>
                <a:stretch>
                  <a:fillRect/>
                </a:stretch>
              </p:blipFill>
              <p:spPr bwMode="auto">
                <a:xfrm>
                  <a:off x="6479272" y="2266784"/>
                  <a:ext cx="2235199" cy="1408841"/>
                </a:xfrm>
                <a:prstGeom prst="rect">
                  <a:avLst/>
                </a:prstGeom>
                <a:noFill/>
                <a:effectLst>
                  <a:outerShdw dist="38100" dir="2700000" sx="102000" sy="102000" algn="tl" rotWithShape="0">
                    <a:schemeClr val="bg1">
                      <a:lumMod val="50000"/>
                    </a:schemeClr>
                  </a:outerShdw>
                </a:effectLst>
              </p:spPr>
            </p:pic>
            <p:sp>
              <p:nvSpPr>
                <p:cNvPr id="35" name="Rectangle 6"/>
                <p:cNvSpPr>
                  <a:spLocks noChangeArrowheads="1"/>
                </p:cNvSpPr>
                <p:nvPr/>
              </p:nvSpPr>
              <p:spPr bwMode="auto">
                <a:xfrm>
                  <a:off x="7927072" y="3438832"/>
                  <a:ext cx="786333" cy="276999"/>
                </a:xfrm>
                <a:prstGeom prst="rect">
                  <a:avLst/>
                </a:prstGeom>
                <a:noFill/>
                <a:ln w="9525">
                  <a:noFill/>
                  <a:miter lim="800000"/>
                  <a:headEnd/>
                  <a:tailEnd/>
                </a:ln>
              </p:spPr>
              <p:txBody>
                <a:bodyPr wrap="square" lIns="0" tIns="0" rIns="0" bIns="0">
                  <a:spAutoFit/>
                </a:bodyPr>
                <a:lstStyle/>
                <a:p>
                  <a:pPr eaLnBrk="0" hangingPunct="0">
                    <a:spcBef>
                      <a:spcPct val="0"/>
                    </a:spcBef>
                    <a:buClrTx/>
                  </a:pPr>
                  <a:r>
                    <a:rPr lang="en-US" sz="1800" b="1" dirty="0" smtClean="0">
                      <a:solidFill>
                        <a:srgbClr val="FFFFFF"/>
                      </a:solidFill>
                      <a:latin typeface="Times New Roman" pitchFamily="18" charset="0"/>
                    </a:rPr>
                    <a:t>DWSS</a:t>
                  </a:r>
                  <a:endParaRPr lang="en-US" sz="1800" b="1" dirty="0" smtClean="0">
                    <a:solidFill>
                      <a:srgbClr val="000000"/>
                    </a:solidFill>
                    <a:latin typeface="Times New Roman" pitchFamily="18" charset="0"/>
                  </a:endParaRPr>
                </a:p>
              </p:txBody>
            </p:sp>
            <p:sp>
              <p:nvSpPr>
                <p:cNvPr id="36" name="Rectangle 7"/>
                <p:cNvSpPr>
                  <a:spLocks noChangeArrowheads="1"/>
                </p:cNvSpPr>
                <p:nvPr/>
              </p:nvSpPr>
              <p:spPr bwMode="auto">
                <a:xfrm>
                  <a:off x="6564095" y="3438832"/>
                  <a:ext cx="612885" cy="276999"/>
                </a:xfrm>
                <a:prstGeom prst="rect">
                  <a:avLst/>
                </a:prstGeom>
                <a:noFill/>
                <a:ln w="9525">
                  <a:noFill/>
                  <a:miter lim="800000"/>
                  <a:headEnd/>
                  <a:tailEnd/>
                </a:ln>
              </p:spPr>
              <p:txBody>
                <a:bodyPr wrap="square" lIns="0" tIns="0" rIns="0" bIns="0">
                  <a:spAutoFit/>
                </a:bodyPr>
                <a:lstStyle/>
                <a:p>
                  <a:pPr eaLnBrk="0" hangingPunct="0">
                    <a:spcBef>
                      <a:spcPct val="0"/>
                    </a:spcBef>
                    <a:buClrTx/>
                  </a:pPr>
                  <a:r>
                    <a:rPr lang="en-US" sz="1800" b="1" dirty="0" smtClean="0">
                      <a:solidFill>
                        <a:srgbClr val="FFFFFF"/>
                      </a:solidFill>
                      <a:latin typeface="Times New Roman" pitchFamily="18" charset="0"/>
                    </a:rPr>
                    <a:t>S/C ?</a:t>
                  </a:r>
                </a:p>
              </p:txBody>
            </p:sp>
          </p:grpSp>
          <p:sp>
            <p:nvSpPr>
              <p:cNvPr id="24" name="Rectangle 6"/>
              <p:cNvSpPr>
                <a:spLocks noChangeArrowheads="1"/>
              </p:cNvSpPr>
              <p:nvPr/>
            </p:nvSpPr>
            <p:spPr bwMode="auto">
              <a:xfrm>
                <a:off x="6635274" y="5278346"/>
                <a:ext cx="943780" cy="153888"/>
              </a:xfrm>
              <a:prstGeom prst="rect">
                <a:avLst/>
              </a:prstGeom>
              <a:noFill/>
              <a:ln w="9525">
                <a:noFill/>
                <a:miter lim="800000"/>
                <a:headEnd/>
                <a:tailEnd/>
              </a:ln>
            </p:spPr>
            <p:txBody>
              <a:bodyPr wrap="square" lIns="0" tIns="0" rIns="0" bIns="0">
                <a:spAutoFit/>
              </a:bodyPr>
              <a:lstStyle/>
              <a:p>
                <a:pPr eaLnBrk="0" hangingPunct="0">
                  <a:spcBef>
                    <a:spcPct val="0"/>
                  </a:spcBef>
                  <a:buClrTx/>
                </a:pPr>
                <a:r>
                  <a:rPr lang="en-US" sz="1000" b="1" dirty="0" smtClean="0">
                    <a:solidFill>
                      <a:srgbClr val="FFFFFF"/>
                    </a:solidFill>
                    <a:latin typeface="Times New Roman" pitchFamily="18" charset="0"/>
                  </a:rPr>
                  <a:t>LAN 1330</a:t>
                </a:r>
                <a:endParaRPr lang="en-US" sz="1000" b="1" dirty="0" smtClean="0">
                  <a:solidFill>
                    <a:srgbClr val="000000"/>
                  </a:solidFill>
                  <a:latin typeface="Times New Roman" pitchFamily="18" charset="0"/>
                </a:endParaRPr>
              </a:p>
            </p:txBody>
          </p:sp>
        </p:grpSp>
        <p:grpSp>
          <p:nvGrpSpPr>
            <p:cNvPr id="32" name="Group 53"/>
            <p:cNvGrpSpPr/>
            <p:nvPr/>
          </p:nvGrpSpPr>
          <p:grpSpPr>
            <a:xfrm>
              <a:off x="5580414" y="3990341"/>
              <a:ext cx="2594594" cy="1782663"/>
              <a:chOff x="6453872" y="3848100"/>
              <a:chExt cx="2286000" cy="1397001"/>
            </a:xfrm>
          </p:grpSpPr>
          <p:pic>
            <p:nvPicPr>
              <p:cNvPr id="37" name="Picture 10" descr="NPP-Transparent3"/>
              <p:cNvPicPr>
                <a:picLocks noChangeAspect="1" noChangeArrowheads="1"/>
              </p:cNvPicPr>
              <p:nvPr/>
            </p:nvPicPr>
            <p:blipFill>
              <a:blip r:embed="rId4" cstate="print"/>
              <a:srcRect/>
              <a:stretch>
                <a:fillRect/>
              </a:stretch>
            </p:blipFill>
            <p:spPr bwMode="auto">
              <a:xfrm>
                <a:off x="6453872" y="3848100"/>
                <a:ext cx="2286000" cy="1397001"/>
              </a:xfrm>
              <a:prstGeom prst="rect">
                <a:avLst/>
              </a:prstGeom>
              <a:solidFill>
                <a:srgbClr val="FF0000"/>
              </a:solidFill>
              <a:ln w="9525">
                <a:noFill/>
                <a:miter lim="800000"/>
                <a:headEnd/>
                <a:tailEnd/>
              </a:ln>
              <a:effectLst>
                <a:outerShdw dist="38100" dir="2700000" sx="102000" sy="102000" algn="tl" rotWithShape="0">
                  <a:schemeClr val="bg1">
                    <a:lumMod val="50000"/>
                  </a:schemeClr>
                </a:outerShdw>
              </a:effectLst>
            </p:spPr>
          </p:pic>
          <p:sp>
            <p:nvSpPr>
              <p:cNvPr id="38" name="Rectangle 7"/>
              <p:cNvSpPr>
                <a:spLocks noChangeArrowheads="1"/>
              </p:cNvSpPr>
              <p:nvPr/>
            </p:nvSpPr>
            <p:spPr bwMode="auto">
              <a:xfrm>
                <a:off x="8024595" y="4902918"/>
                <a:ext cx="612885" cy="289431"/>
              </a:xfrm>
              <a:prstGeom prst="rect">
                <a:avLst/>
              </a:prstGeom>
              <a:noFill/>
              <a:ln w="9525">
                <a:noFill/>
                <a:miter lim="800000"/>
                <a:headEnd/>
                <a:tailEnd/>
              </a:ln>
            </p:spPr>
            <p:txBody>
              <a:bodyPr wrap="square" lIns="0" tIns="0" rIns="0" bIns="0">
                <a:spAutoFit/>
              </a:bodyPr>
              <a:lstStyle/>
              <a:p>
                <a:pPr eaLnBrk="0" hangingPunct="0">
                  <a:spcBef>
                    <a:spcPct val="0"/>
                  </a:spcBef>
                  <a:buClrTx/>
                </a:pPr>
                <a:r>
                  <a:rPr lang="en-US" sz="2400" b="1" dirty="0" smtClean="0">
                    <a:solidFill>
                      <a:srgbClr val="FFFFFF"/>
                    </a:solidFill>
                    <a:latin typeface="Times New Roman" pitchFamily="18" charset="0"/>
                  </a:rPr>
                  <a:t>JPSS</a:t>
                </a:r>
              </a:p>
            </p:txBody>
          </p:sp>
          <p:sp>
            <p:nvSpPr>
              <p:cNvPr id="39" name="Rectangle 7"/>
              <p:cNvSpPr>
                <a:spLocks noChangeArrowheads="1"/>
              </p:cNvSpPr>
              <p:nvPr/>
            </p:nvSpPr>
            <p:spPr bwMode="auto">
              <a:xfrm>
                <a:off x="6553421" y="4967091"/>
                <a:ext cx="612885" cy="276999"/>
              </a:xfrm>
              <a:prstGeom prst="rect">
                <a:avLst/>
              </a:prstGeom>
              <a:noFill/>
              <a:ln w="9525">
                <a:noFill/>
                <a:miter lim="800000"/>
                <a:headEnd/>
                <a:tailEnd/>
              </a:ln>
            </p:spPr>
            <p:txBody>
              <a:bodyPr wrap="square" lIns="0" tIns="0" rIns="0" bIns="0">
                <a:spAutoFit/>
              </a:bodyPr>
              <a:lstStyle/>
              <a:p>
                <a:pPr eaLnBrk="0" hangingPunct="0">
                  <a:spcBef>
                    <a:spcPct val="0"/>
                  </a:spcBef>
                  <a:buClrTx/>
                </a:pPr>
                <a:r>
                  <a:rPr lang="en-US" sz="1800" b="1" dirty="0" smtClean="0">
                    <a:solidFill>
                      <a:srgbClr val="FFFFFF"/>
                    </a:solidFill>
                    <a:latin typeface="Times New Roman" pitchFamily="18" charset="0"/>
                  </a:rPr>
                  <a:t>S/C ?</a:t>
                </a:r>
              </a:p>
            </p:txBody>
          </p:sp>
        </p:grpSp>
      </p:grpSp>
      <p:sp>
        <p:nvSpPr>
          <p:cNvPr id="25" name="Rectangle 6"/>
          <p:cNvSpPr>
            <a:spLocks noChangeArrowheads="1"/>
          </p:cNvSpPr>
          <p:nvPr/>
        </p:nvSpPr>
        <p:spPr bwMode="auto">
          <a:xfrm>
            <a:off x="5474632" y="4037508"/>
            <a:ext cx="1071184" cy="153888"/>
          </a:xfrm>
          <a:prstGeom prst="rect">
            <a:avLst/>
          </a:prstGeom>
          <a:noFill/>
          <a:ln w="9525">
            <a:noFill/>
            <a:miter lim="800000"/>
            <a:headEnd/>
            <a:tailEnd/>
          </a:ln>
        </p:spPr>
        <p:txBody>
          <a:bodyPr wrap="square" lIns="0" tIns="0" rIns="0" bIns="0">
            <a:spAutoFit/>
          </a:bodyPr>
          <a:lstStyle/>
          <a:p>
            <a:pPr eaLnBrk="0" hangingPunct="0">
              <a:spcBef>
                <a:spcPct val="0"/>
              </a:spcBef>
              <a:buClrTx/>
            </a:pPr>
            <a:r>
              <a:rPr lang="en-US" sz="1000" b="1" dirty="0" smtClean="0">
                <a:solidFill>
                  <a:srgbClr val="FFFFFF"/>
                </a:solidFill>
                <a:latin typeface="Times New Roman" pitchFamily="18" charset="0"/>
              </a:rPr>
              <a:t>LAN 1330</a:t>
            </a:r>
            <a:endParaRPr lang="en-US" sz="1000" b="1" dirty="0" smtClean="0">
              <a:solidFill>
                <a:srgbClr val="000000"/>
              </a:solidFill>
              <a:latin typeface="Times New Roman" pitchFamily="18"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705569" name="Rectangle 2"/>
          <p:cNvSpPr>
            <a:spLocks noGrp="1" noChangeArrowheads="1"/>
          </p:cNvSpPr>
          <p:nvPr>
            <p:ph type="title" idx="4294967295"/>
          </p:nvPr>
        </p:nvSpPr>
        <p:spPr>
          <a:xfrm>
            <a:off x="-1" y="40944"/>
            <a:ext cx="9144001" cy="584200"/>
          </a:xfrm>
        </p:spPr>
        <p:txBody>
          <a:bodyPr/>
          <a:lstStyle/>
          <a:p>
            <a:pPr algn="ctr">
              <a:lnSpc>
                <a:spcPct val="90000"/>
              </a:lnSpc>
            </a:pPr>
            <a:r>
              <a:rPr lang="en-US" sz="2400" b="1" dirty="0" smtClean="0">
                <a:solidFill>
                  <a:srgbClr val="FFFF00"/>
                </a:solidFill>
                <a:latin typeface="Times New Roman" pitchFamily="18" charset="0"/>
                <a:cs typeface="Times New Roman" pitchFamily="18" charset="0"/>
              </a:rPr>
              <a:t>As of Feb 2010 -  NPP Development was Nearly Completed </a:t>
            </a:r>
            <a:br>
              <a:rPr lang="en-US" sz="2400" b="1" dirty="0" smtClean="0">
                <a:solidFill>
                  <a:srgbClr val="FFFF00"/>
                </a:solidFill>
                <a:latin typeface="Times New Roman" pitchFamily="18" charset="0"/>
                <a:cs typeface="Times New Roman" pitchFamily="18" charset="0"/>
              </a:rPr>
            </a:br>
            <a:r>
              <a:rPr lang="en-US" sz="2400" b="1" dirty="0" smtClean="0">
                <a:solidFill>
                  <a:srgbClr val="FFFF00"/>
                </a:solidFill>
                <a:latin typeface="Times New Roman" pitchFamily="18" charset="0"/>
                <a:cs typeface="Times New Roman" pitchFamily="18" charset="0"/>
              </a:rPr>
              <a:t>NPOESS Production was in Progress &amp; on Schedule for 2014 Launch</a:t>
            </a:r>
            <a:endParaRPr lang="en-US" sz="2400" b="1" dirty="0">
              <a:solidFill>
                <a:srgbClr val="FFFF00"/>
              </a:solidFill>
              <a:latin typeface="Times New Roman" pitchFamily="18" charset="0"/>
              <a:cs typeface="Times New Roman" pitchFamily="18" charset="0"/>
            </a:endParaRPr>
          </a:p>
        </p:txBody>
      </p:sp>
      <p:pic>
        <p:nvPicPr>
          <p:cNvPr id="626733" name="Picture 4"/>
          <p:cNvPicPr>
            <a:picLocks noChangeAspect="1" noChangeArrowheads="1"/>
          </p:cNvPicPr>
          <p:nvPr/>
        </p:nvPicPr>
        <p:blipFill>
          <a:blip r:embed="rId3" cstate="print"/>
          <a:srcRect/>
          <a:stretch>
            <a:fillRect/>
          </a:stretch>
        </p:blipFill>
        <p:spPr bwMode="auto">
          <a:xfrm>
            <a:off x="4541512" y="855624"/>
            <a:ext cx="701003" cy="665315"/>
          </a:xfrm>
          <a:prstGeom prst="rect">
            <a:avLst/>
          </a:prstGeom>
          <a:noFill/>
          <a:ln w="3175">
            <a:solidFill>
              <a:srgbClr val="3664FF"/>
            </a:solidFill>
            <a:miter lim="800000"/>
            <a:headEnd/>
            <a:tailEnd/>
          </a:ln>
          <a:effectLst>
            <a:outerShdw blurRad="50800" dist="38100" dir="2700000" algn="tl" rotWithShape="0">
              <a:prstClr val="black">
                <a:alpha val="40000"/>
              </a:prstClr>
            </a:outerShdw>
          </a:effectLst>
        </p:spPr>
      </p:pic>
      <p:sp>
        <p:nvSpPr>
          <p:cNvPr id="78" name="Rectangle 77"/>
          <p:cNvSpPr/>
          <p:nvPr/>
        </p:nvSpPr>
        <p:spPr bwMode="auto">
          <a:xfrm>
            <a:off x="5019349" y="815265"/>
            <a:ext cx="161950" cy="161950"/>
          </a:xfrm>
          <a:prstGeom prst="rect">
            <a:avLst/>
          </a:prstGeom>
          <a:solidFill>
            <a:srgbClr val="FFE87E"/>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cs typeface="Arial" charset="0"/>
            </a:endParaRPr>
          </a:p>
        </p:txBody>
      </p:sp>
      <p:sp>
        <p:nvSpPr>
          <p:cNvPr id="103" name="Freeform 102"/>
          <p:cNvSpPr/>
          <p:nvPr/>
        </p:nvSpPr>
        <p:spPr bwMode="auto">
          <a:xfrm rot="21399176">
            <a:off x="5637831" y="876088"/>
            <a:ext cx="320451" cy="348745"/>
          </a:xfrm>
          <a:custGeom>
            <a:avLst/>
            <a:gdLst>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98425 w 250825"/>
              <a:gd name="connsiteY10" fmla="*/ 134408 h 280458"/>
              <a:gd name="connsiteX11" fmla="*/ 66675 w 250825"/>
              <a:gd name="connsiteY11" fmla="*/ 201083 h 280458"/>
              <a:gd name="connsiteX12" fmla="*/ 44450 w 250825"/>
              <a:gd name="connsiteY12"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7704"/>
              <a:gd name="connsiteY0" fmla="*/ 155575 h 280458"/>
              <a:gd name="connsiteX1" fmla="*/ 3175 w 257704"/>
              <a:gd name="connsiteY1" fmla="*/ 184150 h 280458"/>
              <a:gd name="connsiteX2" fmla="*/ 25400 w 257704"/>
              <a:gd name="connsiteY2" fmla="*/ 231775 h 280458"/>
              <a:gd name="connsiteX3" fmla="*/ 38100 w 257704"/>
              <a:gd name="connsiteY3" fmla="*/ 266700 h 280458"/>
              <a:gd name="connsiteX4" fmla="*/ 79375 w 257704"/>
              <a:gd name="connsiteY4" fmla="*/ 260350 h 280458"/>
              <a:gd name="connsiteX5" fmla="*/ 139700 w 257704"/>
              <a:gd name="connsiteY5" fmla="*/ 146050 h 280458"/>
              <a:gd name="connsiteX6" fmla="*/ 250825 w 257704"/>
              <a:gd name="connsiteY6" fmla="*/ 19050 h 280458"/>
              <a:gd name="connsiteX7" fmla="*/ 180975 w 257704"/>
              <a:gd name="connsiteY7" fmla="*/ 31750 h 280458"/>
              <a:gd name="connsiteX8" fmla="*/ 101600 w 257704"/>
              <a:gd name="connsiteY8" fmla="*/ 142875 h 280458"/>
              <a:gd name="connsiteX9" fmla="*/ 66675 w 257704"/>
              <a:gd name="connsiteY9" fmla="*/ 209550 h 280458"/>
              <a:gd name="connsiteX10" fmla="*/ 44450 w 257704"/>
              <a:gd name="connsiteY10" fmla="*/ 155575 h 280458"/>
              <a:gd name="connsiteX0" fmla="*/ 44450 w 257704"/>
              <a:gd name="connsiteY0" fmla="*/ 155575 h 280458"/>
              <a:gd name="connsiteX1" fmla="*/ 3175 w 257704"/>
              <a:gd name="connsiteY1" fmla="*/ 184150 h 280458"/>
              <a:gd name="connsiteX2" fmla="*/ 25400 w 257704"/>
              <a:gd name="connsiteY2" fmla="*/ 231775 h 280458"/>
              <a:gd name="connsiteX3" fmla="*/ 38100 w 257704"/>
              <a:gd name="connsiteY3" fmla="*/ 266700 h 280458"/>
              <a:gd name="connsiteX4" fmla="*/ 79375 w 257704"/>
              <a:gd name="connsiteY4" fmla="*/ 260350 h 280458"/>
              <a:gd name="connsiteX5" fmla="*/ 139700 w 257704"/>
              <a:gd name="connsiteY5" fmla="*/ 146050 h 280458"/>
              <a:gd name="connsiteX6" fmla="*/ 250825 w 257704"/>
              <a:gd name="connsiteY6" fmla="*/ 19050 h 280458"/>
              <a:gd name="connsiteX7" fmla="*/ 180975 w 257704"/>
              <a:gd name="connsiteY7" fmla="*/ 31750 h 280458"/>
              <a:gd name="connsiteX8" fmla="*/ 101600 w 257704"/>
              <a:gd name="connsiteY8" fmla="*/ 142875 h 280458"/>
              <a:gd name="connsiteX9" fmla="*/ 66675 w 257704"/>
              <a:gd name="connsiteY9" fmla="*/ 209550 h 280458"/>
              <a:gd name="connsiteX10" fmla="*/ 44450 w 257704"/>
              <a:gd name="connsiteY10" fmla="*/ 155575 h 280458"/>
              <a:gd name="connsiteX0" fmla="*/ 44450 w 257704"/>
              <a:gd name="connsiteY0" fmla="*/ 155575 h 280458"/>
              <a:gd name="connsiteX1" fmla="*/ 3175 w 257704"/>
              <a:gd name="connsiteY1" fmla="*/ 184150 h 280458"/>
              <a:gd name="connsiteX2" fmla="*/ 25400 w 257704"/>
              <a:gd name="connsiteY2" fmla="*/ 231775 h 280458"/>
              <a:gd name="connsiteX3" fmla="*/ 38100 w 257704"/>
              <a:gd name="connsiteY3" fmla="*/ 266700 h 280458"/>
              <a:gd name="connsiteX4" fmla="*/ 79375 w 257704"/>
              <a:gd name="connsiteY4" fmla="*/ 260350 h 280458"/>
              <a:gd name="connsiteX5" fmla="*/ 139700 w 257704"/>
              <a:gd name="connsiteY5" fmla="*/ 146050 h 280458"/>
              <a:gd name="connsiteX6" fmla="*/ 250825 w 257704"/>
              <a:gd name="connsiteY6" fmla="*/ 19050 h 280458"/>
              <a:gd name="connsiteX7" fmla="*/ 180975 w 257704"/>
              <a:gd name="connsiteY7" fmla="*/ 31750 h 280458"/>
              <a:gd name="connsiteX8" fmla="*/ 101600 w 257704"/>
              <a:gd name="connsiteY8" fmla="*/ 142875 h 280458"/>
              <a:gd name="connsiteX9" fmla="*/ 66675 w 257704"/>
              <a:gd name="connsiteY9" fmla="*/ 209550 h 280458"/>
              <a:gd name="connsiteX10" fmla="*/ 44450 w 257704"/>
              <a:gd name="connsiteY10" fmla="*/ 155575 h 28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704" h="280458">
                <a:moveTo>
                  <a:pt x="44450" y="155575"/>
                </a:moveTo>
                <a:cubicBezTo>
                  <a:pt x="33867" y="151342"/>
                  <a:pt x="6350" y="171450"/>
                  <a:pt x="3175" y="184150"/>
                </a:cubicBezTo>
                <a:cubicBezTo>
                  <a:pt x="0" y="196850"/>
                  <a:pt x="19579" y="218017"/>
                  <a:pt x="25400" y="231775"/>
                </a:cubicBezTo>
                <a:cubicBezTo>
                  <a:pt x="31221" y="245533"/>
                  <a:pt x="29104" y="261938"/>
                  <a:pt x="38100" y="266700"/>
                </a:cubicBezTo>
                <a:cubicBezTo>
                  <a:pt x="47096" y="271462"/>
                  <a:pt x="62442" y="280458"/>
                  <a:pt x="79375" y="260350"/>
                </a:cubicBezTo>
                <a:cubicBezTo>
                  <a:pt x="96308" y="240242"/>
                  <a:pt x="111125" y="186267"/>
                  <a:pt x="139700" y="146050"/>
                </a:cubicBezTo>
                <a:cubicBezTo>
                  <a:pt x="190500" y="70908"/>
                  <a:pt x="243946" y="38100"/>
                  <a:pt x="250825" y="19050"/>
                </a:cubicBezTo>
                <a:cubicBezTo>
                  <a:pt x="257704" y="0"/>
                  <a:pt x="205846" y="11113"/>
                  <a:pt x="180975" y="31750"/>
                </a:cubicBezTo>
                <a:cubicBezTo>
                  <a:pt x="156104" y="52387"/>
                  <a:pt x="120650" y="113242"/>
                  <a:pt x="101600" y="142875"/>
                </a:cubicBezTo>
                <a:cubicBezTo>
                  <a:pt x="82550" y="172508"/>
                  <a:pt x="76200" y="207433"/>
                  <a:pt x="66675" y="209550"/>
                </a:cubicBezTo>
                <a:cubicBezTo>
                  <a:pt x="57150" y="211667"/>
                  <a:pt x="55033" y="159808"/>
                  <a:pt x="44450" y="155575"/>
                </a:cubicBezTo>
                <a:close/>
              </a:path>
            </a:pathLst>
          </a:custGeom>
          <a:solidFill>
            <a:srgbClr val="0000FF"/>
          </a:solidFill>
          <a:ln w="19050" cap="flat" cmpd="sng" algn="ctr">
            <a:solidFill>
              <a:srgbClr val="FFE87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cs typeface="Arial" charset="0"/>
            </a:endParaRPr>
          </a:p>
        </p:txBody>
      </p:sp>
      <p:sp>
        <p:nvSpPr>
          <p:cNvPr id="67" name="Rectangle 66"/>
          <p:cNvSpPr/>
          <p:nvPr/>
        </p:nvSpPr>
        <p:spPr bwMode="auto">
          <a:xfrm>
            <a:off x="5555930" y="712382"/>
            <a:ext cx="3600355" cy="5625685"/>
          </a:xfrm>
          <a:prstGeom prst="rect">
            <a:avLst/>
          </a:prstGeom>
          <a:gradFill flip="none" rotWithShape="1">
            <a:gsLst>
              <a:gs pos="0">
                <a:srgbClr val="0A9044"/>
              </a:gs>
              <a:gs pos="49000">
                <a:srgbClr val="FFFFFF"/>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cs typeface="Arial" charset="0"/>
            </a:endParaRPr>
          </a:p>
        </p:txBody>
      </p:sp>
      <p:cxnSp>
        <p:nvCxnSpPr>
          <p:cNvPr id="75" name="Straight Connector 74"/>
          <p:cNvCxnSpPr/>
          <p:nvPr/>
        </p:nvCxnSpPr>
        <p:spPr>
          <a:xfrm rot="5400000">
            <a:off x="5843208" y="3513865"/>
            <a:ext cx="5649895" cy="1588"/>
          </a:xfrm>
          <a:prstGeom prst="line">
            <a:avLst/>
          </a:prstGeom>
          <a:ln w="12700" cap="flat" cmpd="sng" algn="ctr">
            <a:solidFill>
              <a:srgbClr val="0A9044"/>
            </a:solidFill>
            <a:prstDash val="dash"/>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pic>
        <p:nvPicPr>
          <p:cNvPr id="153" name="Picture 19"/>
          <p:cNvPicPr>
            <a:picLocks noChangeAspect="1" noChangeArrowheads="1"/>
          </p:cNvPicPr>
          <p:nvPr/>
        </p:nvPicPr>
        <p:blipFill>
          <a:blip r:embed="rId4" cstate="print"/>
          <a:srcRect l="39815" t="22895" r="31544" b="30367"/>
          <a:stretch>
            <a:fillRect/>
          </a:stretch>
        </p:blipFill>
        <p:spPr bwMode="auto">
          <a:xfrm>
            <a:off x="8413750" y="5184061"/>
            <a:ext cx="571500" cy="638386"/>
          </a:xfrm>
          <a:prstGeom prst="rect">
            <a:avLst/>
          </a:prstGeom>
          <a:noFill/>
          <a:ln w="12700" cap="flat" cmpd="sng" algn="ctr">
            <a:solidFill>
              <a:srgbClr val="25F758"/>
            </a:solidFill>
            <a:prstDash val="solid"/>
            <a:miter lim="800000"/>
            <a:headEnd type="none" w="med" len="med"/>
            <a:tailEnd type="none" w="med" len="med"/>
          </a:ln>
          <a:effectLst>
            <a:outerShdw blurRad="50800" dist="38100" dir="2700000" algn="tl" rotWithShape="0">
              <a:prstClr val="black">
                <a:alpha val="40000"/>
              </a:prstClr>
            </a:outerShdw>
          </a:effectLst>
        </p:spPr>
      </p:pic>
      <p:sp>
        <p:nvSpPr>
          <p:cNvPr id="63" name="Rectangle 62"/>
          <p:cNvSpPr/>
          <p:nvPr/>
        </p:nvSpPr>
        <p:spPr bwMode="auto">
          <a:xfrm>
            <a:off x="0" y="712382"/>
            <a:ext cx="5854700" cy="5625685"/>
          </a:xfrm>
          <a:prstGeom prst="rect">
            <a:avLst/>
          </a:prstGeom>
          <a:solidFill>
            <a:srgbClr val="153A6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cs typeface="Arial" charset="0"/>
            </a:endParaRPr>
          </a:p>
        </p:txBody>
      </p:sp>
      <p:sp>
        <p:nvSpPr>
          <p:cNvPr id="60" name="Right Arrow 59"/>
          <p:cNvSpPr/>
          <p:nvPr/>
        </p:nvSpPr>
        <p:spPr>
          <a:xfrm>
            <a:off x="0" y="4864788"/>
            <a:ext cx="6083808" cy="1217276"/>
          </a:xfrm>
          <a:prstGeom prst="rightArrow">
            <a:avLst>
              <a:gd name="adj1" fmla="val 80772"/>
              <a:gd name="adj2" fmla="val 18500"/>
            </a:avLst>
          </a:prstGeom>
          <a:solidFill>
            <a:srgbClr val="00B050"/>
          </a:solidFill>
          <a:ln w="19050" cap="flat" cmpd="sng" algn="ctr">
            <a:solidFill>
              <a:srgbClr val="FFE87E"/>
            </a:solidFill>
            <a:prstDash val="solid"/>
            <a:round/>
            <a:headEnd type="none" w="med" len="med"/>
            <a:tailEnd type="none" w="med" len="med"/>
          </a:ln>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sz="2800"/>
          </a:p>
        </p:txBody>
      </p:sp>
      <p:cxnSp>
        <p:nvCxnSpPr>
          <p:cNvPr id="68" name="Straight Connector 67"/>
          <p:cNvCxnSpPr/>
          <p:nvPr/>
        </p:nvCxnSpPr>
        <p:spPr>
          <a:xfrm rot="5400000">
            <a:off x="-2544913" y="3513862"/>
            <a:ext cx="5649895" cy="1588"/>
          </a:xfrm>
          <a:prstGeom prst="line">
            <a:avLst/>
          </a:prstGeom>
          <a:ln w="12700" cap="flat" cmpd="sng" algn="ctr">
            <a:solidFill>
              <a:srgbClr val="5AA6F5"/>
            </a:solidFill>
            <a:prstDash val="dash"/>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1146893" y="3513862"/>
            <a:ext cx="5649895" cy="1588"/>
          </a:xfrm>
          <a:prstGeom prst="line">
            <a:avLst/>
          </a:prstGeom>
          <a:ln w="12700" cap="flat" cmpd="sng" algn="ctr">
            <a:solidFill>
              <a:srgbClr val="5AA6F5"/>
            </a:solidFill>
            <a:prstDash val="dash"/>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251127" y="3513862"/>
            <a:ext cx="5649895" cy="1588"/>
          </a:xfrm>
          <a:prstGeom prst="line">
            <a:avLst/>
          </a:prstGeom>
          <a:ln w="12700" cap="flat" cmpd="sng" algn="ctr">
            <a:solidFill>
              <a:srgbClr val="5AA6F5"/>
            </a:solidFill>
            <a:prstDash val="dash"/>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a:off x="1649147" y="3513863"/>
            <a:ext cx="5649895" cy="1588"/>
          </a:xfrm>
          <a:prstGeom prst="line">
            <a:avLst/>
          </a:prstGeom>
          <a:ln w="12700" cap="flat" cmpd="sng" algn="ctr">
            <a:solidFill>
              <a:srgbClr val="5AA6F5"/>
            </a:solidFill>
            <a:prstDash val="dash"/>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a:off x="3047167" y="3513864"/>
            <a:ext cx="5649895" cy="1588"/>
          </a:xfrm>
          <a:prstGeom prst="line">
            <a:avLst/>
          </a:prstGeom>
          <a:ln w="12700" cap="flat" cmpd="sng" algn="ctr">
            <a:solidFill>
              <a:srgbClr val="0A9044"/>
            </a:solidFill>
            <a:prstDash val="dash"/>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4445187" y="3513865"/>
            <a:ext cx="5649895" cy="1588"/>
          </a:xfrm>
          <a:prstGeom prst="line">
            <a:avLst/>
          </a:prstGeom>
          <a:ln w="12700" cap="flat" cmpd="sng" algn="ctr">
            <a:solidFill>
              <a:srgbClr val="0A9044"/>
            </a:solidFill>
            <a:prstDash val="dash"/>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38" name="Right Arrow 137"/>
          <p:cNvSpPr/>
          <p:nvPr/>
        </p:nvSpPr>
        <p:spPr>
          <a:xfrm>
            <a:off x="5854700" y="4864869"/>
            <a:ext cx="2603500" cy="1215388"/>
          </a:xfrm>
          <a:prstGeom prst="rightArrow">
            <a:avLst>
              <a:gd name="adj1" fmla="val 80772"/>
              <a:gd name="adj2" fmla="val 18500"/>
            </a:avLst>
          </a:prstGeom>
          <a:solidFill>
            <a:srgbClr val="00B050"/>
          </a:solidFill>
          <a:ln w="19050" cap="flat" cmpd="sng" algn="ctr">
            <a:solidFill>
              <a:srgbClr val="FFE87E"/>
            </a:solidFill>
            <a:prstDash val="solid"/>
            <a:round/>
            <a:headEnd type="none" w="med" len="med"/>
            <a:tailEnd type="none" w="med" len="med"/>
          </a:ln>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sz="2800"/>
          </a:p>
        </p:txBody>
      </p:sp>
      <p:sp>
        <p:nvSpPr>
          <p:cNvPr id="135" name="Right Arrow 134"/>
          <p:cNvSpPr/>
          <p:nvPr/>
        </p:nvSpPr>
        <p:spPr>
          <a:xfrm>
            <a:off x="5867400" y="4091440"/>
            <a:ext cx="2307336" cy="834812"/>
          </a:xfrm>
          <a:prstGeom prst="rightArrow">
            <a:avLst>
              <a:gd name="adj1" fmla="val 60772"/>
              <a:gd name="adj2" fmla="val 28584"/>
            </a:avLst>
          </a:prstGeom>
          <a:solidFill>
            <a:srgbClr val="00B050"/>
          </a:solidFill>
          <a:ln w="19050" cap="flat" cmpd="sng" algn="ctr">
            <a:solidFill>
              <a:srgbClr val="FFE87E"/>
            </a:solidFill>
            <a:prstDash val="solid"/>
            <a:round/>
            <a:headEnd type="none" w="med" len="med"/>
            <a:tailEnd type="none" w="med" len="med"/>
          </a:ln>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sz="1200"/>
          </a:p>
        </p:txBody>
      </p:sp>
      <p:sp>
        <p:nvSpPr>
          <p:cNvPr id="136" name="Right Arrow 135"/>
          <p:cNvSpPr/>
          <p:nvPr/>
        </p:nvSpPr>
        <p:spPr>
          <a:xfrm>
            <a:off x="5880100" y="2495475"/>
            <a:ext cx="939800" cy="1669624"/>
          </a:xfrm>
          <a:prstGeom prst="rightArrow">
            <a:avLst>
              <a:gd name="adj1" fmla="val 75741"/>
              <a:gd name="adj2" fmla="val 33153"/>
            </a:avLst>
          </a:prstGeom>
          <a:solidFill>
            <a:srgbClr val="00B050"/>
          </a:solidFill>
          <a:ln w="19050" cap="flat" cmpd="sng" algn="ctr">
            <a:solidFill>
              <a:srgbClr val="FFE87E"/>
            </a:solidFill>
            <a:prstDash val="solid"/>
            <a:round/>
            <a:headEnd type="none" w="med" len="med"/>
            <a:tailEnd type="none" w="med" len="med"/>
          </a:ln>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sz="2800"/>
          </a:p>
        </p:txBody>
      </p:sp>
      <p:sp>
        <p:nvSpPr>
          <p:cNvPr id="129" name="Right Arrow 128"/>
          <p:cNvSpPr/>
          <p:nvPr/>
        </p:nvSpPr>
        <p:spPr>
          <a:xfrm>
            <a:off x="5867400" y="1038487"/>
            <a:ext cx="2108200" cy="1620518"/>
          </a:xfrm>
          <a:prstGeom prst="rightArrow">
            <a:avLst>
              <a:gd name="adj1" fmla="val 80772"/>
              <a:gd name="adj2" fmla="val 22288"/>
            </a:avLst>
          </a:prstGeom>
          <a:solidFill>
            <a:srgbClr val="00B050"/>
          </a:solidFill>
          <a:ln w="19050" cap="flat" cmpd="sng" algn="ctr">
            <a:solidFill>
              <a:srgbClr val="FFE87E"/>
            </a:solidFill>
            <a:prstDash val="solid"/>
            <a:round/>
            <a:headEnd type="none" w="med" len="med"/>
            <a:tailEnd type="none" w="med" len="med"/>
          </a:ln>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sz="2800"/>
          </a:p>
        </p:txBody>
      </p:sp>
      <p:pic>
        <p:nvPicPr>
          <p:cNvPr id="626730" name="Picture 44"/>
          <p:cNvPicPr>
            <a:picLocks noChangeAspect="1" noChangeArrowheads="1"/>
          </p:cNvPicPr>
          <p:nvPr/>
        </p:nvPicPr>
        <p:blipFill>
          <a:blip r:embed="rId5" cstate="print"/>
          <a:srcRect/>
          <a:stretch>
            <a:fillRect/>
          </a:stretch>
        </p:blipFill>
        <p:spPr bwMode="auto">
          <a:xfrm>
            <a:off x="5054601" y="2960332"/>
            <a:ext cx="662954" cy="495497"/>
          </a:xfrm>
          <a:prstGeom prst="rect">
            <a:avLst/>
          </a:prstGeom>
          <a:noFill/>
          <a:ln w="3175">
            <a:solidFill>
              <a:srgbClr val="3664FF"/>
            </a:solidFill>
            <a:miter lim="800000"/>
            <a:headEnd/>
            <a:tailEnd/>
          </a:ln>
          <a:effectLst>
            <a:outerShdw blurRad="50800" dist="38100" dir="2700000" algn="tl" rotWithShape="0">
              <a:prstClr val="black">
                <a:alpha val="40000"/>
              </a:prstClr>
            </a:outerShdw>
          </a:effectLst>
        </p:spPr>
      </p:pic>
      <p:pic>
        <p:nvPicPr>
          <p:cNvPr id="626735" name="Picture 13"/>
          <p:cNvPicPr>
            <a:picLocks noChangeAspect="1" noChangeArrowheads="1"/>
          </p:cNvPicPr>
          <p:nvPr/>
        </p:nvPicPr>
        <p:blipFill>
          <a:blip r:embed="rId6" cstate="print"/>
          <a:srcRect/>
          <a:stretch>
            <a:fillRect/>
          </a:stretch>
        </p:blipFill>
        <p:spPr bwMode="auto">
          <a:xfrm>
            <a:off x="4479235" y="2411373"/>
            <a:ext cx="702395" cy="456368"/>
          </a:xfrm>
          <a:prstGeom prst="rect">
            <a:avLst/>
          </a:prstGeom>
          <a:noFill/>
          <a:ln w="3175">
            <a:solidFill>
              <a:srgbClr val="3664FF"/>
            </a:solidFill>
            <a:miter lim="800000"/>
            <a:headEnd/>
            <a:tailEnd/>
          </a:ln>
          <a:effectLst>
            <a:outerShdw blurRad="50800" dist="38100" dir="2700000" algn="tl" rotWithShape="0">
              <a:prstClr val="black">
                <a:alpha val="40000"/>
              </a:prstClr>
            </a:outerShdw>
          </a:effectLst>
        </p:spPr>
      </p:pic>
      <p:pic>
        <p:nvPicPr>
          <p:cNvPr id="626736" name="Picture 4"/>
          <p:cNvPicPr>
            <a:picLocks noChangeAspect="1" noChangeArrowheads="1"/>
          </p:cNvPicPr>
          <p:nvPr/>
        </p:nvPicPr>
        <p:blipFill>
          <a:blip r:embed="rId7" cstate="print"/>
          <a:srcRect/>
          <a:stretch>
            <a:fillRect/>
          </a:stretch>
        </p:blipFill>
        <p:spPr bwMode="auto">
          <a:xfrm>
            <a:off x="4817533" y="1386344"/>
            <a:ext cx="700291" cy="524422"/>
          </a:xfrm>
          <a:prstGeom prst="rect">
            <a:avLst/>
          </a:prstGeom>
          <a:noFill/>
          <a:ln w="3175">
            <a:solidFill>
              <a:srgbClr val="3664FF"/>
            </a:solidFill>
            <a:miter lim="800000"/>
            <a:headEnd/>
            <a:tailEnd/>
          </a:ln>
          <a:effectLst>
            <a:outerShdw blurRad="50800" dist="38100" dir="2700000" algn="tl" rotWithShape="0">
              <a:prstClr val="black">
                <a:alpha val="40000"/>
              </a:prstClr>
            </a:outerShdw>
          </a:effectLst>
        </p:spPr>
      </p:pic>
      <p:sp>
        <p:nvSpPr>
          <p:cNvPr id="705598" name="TextBox 57"/>
          <p:cNvSpPr txBox="1">
            <a:spLocks noChangeArrowheads="1"/>
          </p:cNvSpPr>
          <p:nvPr/>
        </p:nvSpPr>
        <p:spPr bwMode="auto">
          <a:xfrm>
            <a:off x="5854700" y="2728726"/>
            <a:ext cx="876300" cy="535531"/>
          </a:xfrm>
          <a:prstGeom prst="rect">
            <a:avLst/>
          </a:prstGeom>
          <a:noFill/>
          <a:ln w="9525">
            <a:noFill/>
            <a:miter lim="800000"/>
            <a:headEnd/>
            <a:tailEnd/>
          </a:ln>
        </p:spPr>
        <p:txBody>
          <a:bodyPr wrap="square">
            <a:spAutoFit/>
          </a:bodyPr>
          <a:lstStyle/>
          <a:p>
            <a:pPr>
              <a:lnSpc>
                <a:spcPts val="1200"/>
              </a:lnSpc>
            </a:pPr>
            <a:r>
              <a:rPr lang="en-US" sz="1200" b="1" dirty="0" smtClean="0">
                <a:solidFill>
                  <a:schemeClr val="bg1"/>
                </a:solidFill>
                <a:latin typeface="Arial" charset="0"/>
              </a:rPr>
              <a:t>Final NPP Prep</a:t>
            </a:r>
          </a:p>
          <a:p>
            <a:pPr>
              <a:lnSpc>
                <a:spcPts val="1200"/>
              </a:lnSpc>
            </a:pPr>
            <a:r>
              <a:rPr lang="en-US" sz="1200" b="1" i="1" dirty="0" smtClean="0">
                <a:solidFill>
                  <a:srgbClr val="FFE87E"/>
                </a:solidFill>
                <a:latin typeface="Arial" charset="0"/>
              </a:rPr>
              <a:t>On tr</a:t>
            </a:r>
            <a:r>
              <a:rPr lang="en-US" sz="1200" b="1" i="1" dirty="0" smtClean="0">
                <a:solidFill>
                  <a:srgbClr val="FFE575"/>
                </a:solidFill>
                <a:latin typeface="Arial" charset="0"/>
              </a:rPr>
              <a:t>ac</a:t>
            </a:r>
            <a:r>
              <a:rPr lang="en-US" sz="1200" b="1" i="1" dirty="0" smtClean="0">
                <a:solidFill>
                  <a:srgbClr val="FFE87E"/>
                </a:solidFill>
                <a:latin typeface="Arial" charset="0"/>
              </a:rPr>
              <a:t>k</a:t>
            </a:r>
            <a:endParaRPr lang="en-US" sz="1200" b="1" i="1" dirty="0">
              <a:solidFill>
                <a:srgbClr val="FFE87E"/>
              </a:solidFill>
              <a:latin typeface="Arial" charset="0"/>
            </a:endParaRPr>
          </a:p>
        </p:txBody>
      </p:sp>
      <p:sp>
        <p:nvSpPr>
          <p:cNvPr id="81" name="Text Box 10"/>
          <p:cNvSpPr txBox="1">
            <a:spLocks noChangeArrowheads="1"/>
          </p:cNvSpPr>
          <p:nvPr/>
        </p:nvSpPr>
        <p:spPr bwMode="auto">
          <a:xfrm>
            <a:off x="58737" y="5101376"/>
            <a:ext cx="7462838" cy="319193"/>
          </a:xfrm>
          <a:prstGeom prst="rect">
            <a:avLst/>
          </a:prstGeom>
          <a:noFill/>
          <a:ln w="9525">
            <a:noFill/>
            <a:miter lim="800000"/>
            <a:headEnd/>
            <a:tailEnd/>
          </a:ln>
        </p:spPr>
        <p:txBody>
          <a:bodyPr anchor="ctr"/>
          <a:lstStyle/>
          <a:p>
            <a:pPr algn="ctr"/>
            <a:endParaRPr lang="en-US" sz="2800">
              <a:solidFill>
                <a:srgbClr val="FFFFFF"/>
              </a:solidFill>
            </a:endParaRPr>
          </a:p>
        </p:txBody>
      </p:sp>
      <p:sp>
        <p:nvSpPr>
          <p:cNvPr id="82" name="TextBox 39"/>
          <p:cNvSpPr txBox="1">
            <a:spLocks noChangeArrowheads="1"/>
          </p:cNvSpPr>
          <p:nvPr/>
        </p:nvSpPr>
        <p:spPr bwMode="auto">
          <a:xfrm>
            <a:off x="1" y="5083707"/>
            <a:ext cx="3056708" cy="823302"/>
          </a:xfrm>
          <a:prstGeom prst="rect">
            <a:avLst/>
          </a:prstGeom>
          <a:noFill/>
          <a:ln w="9525">
            <a:noFill/>
            <a:miter lim="800000"/>
            <a:headEnd/>
            <a:tailEnd/>
          </a:ln>
        </p:spPr>
        <p:txBody>
          <a:bodyPr wrap="square">
            <a:spAutoFit/>
          </a:bodyPr>
          <a:lstStyle/>
          <a:p>
            <a:pPr>
              <a:lnSpc>
                <a:spcPts val="1860"/>
              </a:lnSpc>
            </a:pPr>
            <a:r>
              <a:rPr lang="en-US" sz="2800" b="1" dirty="0" smtClean="0">
                <a:solidFill>
                  <a:srgbClr val="FFFFFF"/>
                </a:solidFill>
                <a:latin typeface="Times New Roman" pitchFamily="18" charset="0"/>
                <a:cs typeface="Times New Roman" pitchFamily="18" charset="0"/>
              </a:rPr>
              <a:t>Spacecraft</a:t>
            </a:r>
            <a:r>
              <a:rPr lang="en-US" sz="2000" b="1" dirty="0" smtClean="0">
                <a:solidFill>
                  <a:srgbClr val="FFFFFF"/>
                </a:solidFill>
                <a:latin typeface="Times New Roman" pitchFamily="18" charset="0"/>
                <a:cs typeface="Times New Roman" pitchFamily="18" charset="0"/>
              </a:rPr>
              <a:t/>
            </a:r>
            <a:br>
              <a:rPr lang="en-US" sz="2000" b="1" dirty="0" smtClean="0">
                <a:solidFill>
                  <a:srgbClr val="FFFFFF"/>
                </a:solidFill>
                <a:latin typeface="Times New Roman" pitchFamily="18" charset="0"/>
                <a:cs typeface="Times New Roman" pitchFamily="18" charset="0"/>
              </a:rPr>
            </a:br>
            <a:r>
              <a:rPr lang="en-US" sz="2000" b="1" i="1" dirty="0" smtClean="0">
                <a:solidFill>
                  <a:srgbClr val="FFE87E"/>
                </a:solidFill>
                <a:latin typeface="Times New Roman" pitchFamily="18" charset="0"/>
                <a:cs typeface="Times New Roman" pitchFamily="18" charset="0"/>
              </a:rPr>
              <a:t>Design is complete, development on track</a:t>
            </a:r>
            <a:endParaRPr lang="en-US" sz="2000" b="1" i="1" dirty="0">
              <a:solidFill>
                <a:srgbClr val="FFE87E"/>
              </a:solidFill>
              <a:latin typeface="Times New Roman" pitchFamily="18" charset="0"/>
              <a:cs typeface="Times New Roman" pitchFamily="18" charset="0"/>
            </a:endParaRPr>
          </a:p>
        </p:txBody>
      </p:sp>
      <p:sp>
        <p:nvSpPr>
          <p:cNvPr id="83" name="TextBox 67"/>
          <p:cNvSpPr txBox="1">
            <a:spLocks noChangeArrowheads="1"/>
          </p:cNvSpPr>
          <p:nvPr/>
        </p:nvSpPr>
        <p:spPr bwMode="auto">
          <a:xfrm>
            <a:off x="6701960" y="5058578"/>
            <a:ext cx="968840" cy="707886"/>
          </a:xfrm>
          <a:prstGeom prst="rect">
            <a:avLst/>
          </a:prstGeom>
          <a:noFill/>
          <a:ln w="9525">
            <a:noFill/>
            <a:miter lim="800000"/>
            <a:headEnd/>
            <a:tailEnd/>
          </a:ln>
        </p:spPr>
        <p:txBody>
          <a:bodyPr wrap="square">
            <a:spAutoFit/>
          </a:bodyPr>
          <a:lstStyle/>
          <a:p>
            <a:pPr>
              <a:lnSpc>
                <a:spcPts val="1200"/>
              </a:lnSpc>
            </a:pPr>
            <a:r>
              <a:rPr lang="en-US" sz="1200" b="1" dirty="0" smtClean="0">
                <a:solidFill>
                  <a:schemeClr val="bg1"/>
                </a:solidFill>
                <a:latin typeface="Arial" charset="0"/>
              </a:rPr>
              <a:t>EEMTB </a:t>
            </a:r>
            <a:r>
              <a:rPr lang="en-US" sz="1200" b="1" i="1" dirty="0" smtClean="0">
                <a:solidFill>
                  <a:srgbClr val="FFE575"/>
                </a:solidFill>
                <a:latin typeface="Arial" charset="0"/>
              </a:rPr>
              <a:t>making</a:t>
            </a:r>
            <a:br>
              <a:rPr lang="en-US" sz="1200" b="1" i="1" dirty="0" smtClean="0">
                <a:solidFill>
                  <a:srgbClr val="FFE575"/>
                </a:solidFill>
                <a:latin typeface="Arial" charset="0"/>
              </a:rPr>
            </a:br>
            <a:r>
              <a:rPr lang="en-US" sz="1200" b="1" i="1" dirty="0" smtClean="0">
                <a:solidFill>
                  <a:srgbClr val="FFE575"/>
                </a:solidFill>
                <a:latin typeface="Arial" charset="0"/>
              </a:rPr>
              <a:t>good</a:t>
            </a:r>
            <a:br>
              <a:rPr lang="en-US" sz="1200" b="1" i="1" dirty="0" smtClean="0">
                <a:solidFill>
                  <a:srgbClr val="FFE575"/>
                </a:solidFill>
                <a:latin typeface="Arial" charset="0"/>
              </a:rPr>
            </a:br>
            <a:r>
              <a:rPr lang="en-US" sz="1200" b="1" i="1" dirty="0" smtClean="0">
                <a:solidFill>
                  <a:srgbClr val="FFE575"/>
                </a:solidFill>
                <a:latin typeface="Arial" charset="0"/>
              </a:rPr>
              <a:t>progress</a:t>
            </a:r>
            <a:endParaRPr lang="en-US" sz="1200" b="1" i="1" dirty="0">
              <a:solidFill>
                <a:srgbClr val="FFE575"/>
              </a:solidFill>
              <a:latin typeface="Arial" charset="0"/>
            </a:endParaRPr>
          </a:p>
        </p:txBody>
      </p:sp>
      <p:sp>
        <p:nvSpPr>
          <p:cNvPr id="91" name="TextBox 67"/>
          <p:cNvSpPr txBox="1">
            <a:spLocks noChangeArrowheads="1"/>
          </p:cNvSpPr>
          <p:nvPr/>
        </p:nvSpPr>
        <p:spPr bwMode="auto">
          <a:xfrm>
            <a:off x="7394956" y="5015609"/>
            <a:ext cx="1284124" cy="861774"/>
          </a:xfrm>
          <a:prstGeom prst="rect">
            <a:avLst/>
          </a:prstGeom>
          <a:noFill/>
          <a:ln w="9525">
            <a:noFill/>
            <a:miter lim="800000"/>
            <a:headEnd/>
            <a:tailEnd/>
          </a:ln>
        </p:spPr>
        <p:txBody>
          <a:bodyPr wrap="square">
            <a:spAutoFit/>
          </a:bodyPr>
          <a:lstStyle/>
          <a:p>
            <a:pPr>
              <a:lnSpc>
                <a:spcPts val="1200"/>
              </a:lnSpc>
            </a:pPr>
            <a:r>
              <a:rPr lang="en-US" sz="1200" b="1" dirty="0" smtClean="0">
                <a:solidFill>
                  <a:schemeClr val="bg1"/>
                </a:solidFill>
                <a:latin typeface="Arial" charset="0"/>
              </a:rPr>
              <a:t>I&amp;T</a:t>
            </a:r>
            <a:br>
              <a:rPr lang="en-US" sz="1200" b="1" dirty="0" smtClean="0">
                <a:solidFill>
                  <a:schemeClr val="bg1"/>
                </a:solidFill>
                <a:latin typeface="Arial" charset="0"/>
              </a:rPr>
            </a:br>
            <a:r>
              <a:rPr lang="en-US" sz="1200" b="1" dirty="0" smtClean="0">
                <a:solidFill>
                  <a:schemeClr val="bg1"/>
                </a:solidFill>
                <a:latin typeface="Arial" charset="0"/>
              </a:rPr>
              <a:t>schedule</a:t>
            </a:r>
            <a:br>
              <a:rPr lang="en-US" sz="1200" b="1" dirty="0" smtClean="0">
                <a:solidFill>
                  <a:schemeClr val="bg1"/>
                </a:solidFill>
                <a:latin typeface="Arial" charset="0"/>
              </a:rPr>
            </a:br>
            <a:r>
              <a:rPr lang="en-US" sz="1200" b="1" i="1" dirty="0" smtClean="0">
                <a:solidFill>
                  <a:srgbClr val="FFE575"/>
                </a:solidFill>
                <a:latin typeface="Arial" charset="0"/>
              </a:rPr>
              <a:t>has</a:t>
            </a:r>
            <a:r>
              <a:rPr lang="en-US" sz="1200" dirty="0" smtClean="0">
                <a:solidFill>
                  <a:schemeClr val="bg1"/>
                </a:solidFill>
                <a:latin typeface="Arial" charset="0"/>
              </a:rPr>
              <a:t/>
            </a:r>
            <a:br>
              <a:rPr lang="en-US" sz="1200" dirty="0" smtClean="0">
                <a:solidFill>
                  <a:schemeClr val="bg1"/>
                </a:solidFill>
                <a:latin typeface="Arial" charset="0"/>
              </a:rPr>
            </a:br>
            <a:r>
              <a:rPr lang="en-US" sz="1200" b="1" i="1" dirty="0" smtClean="0">
                <a:solidFill>
                  <a:srgbClr val="FFE575"/>
                </a:solidFill>
                <a:latin typeface="Arial" charset="0"/>
              </a:rPr>
              <a:t> schedule margin</a:t>
            </a:r>
            <a:endParaRPr lang="en-US" sz="1200" b="1" i="1" dirty="0">
              <a:solidFill>
                <a:srgbClr val="FFE575"/>
              </a:solidFill>
              <a:latin typeface="Arial" charset="0"/>
            </a:endParaRPr>
          </a:p>
        </p:txBody>
      </p:sp>
      <p:pic>
        <p:nvPicPr>
          <p:cNvPr id="94" name="Picture 2" descr="09-0615-B-7807-150dpi"/>
          <p:cNvPicPr>
            <a:picLocks noChangeAspect="1" noChangeArrowheads="1"/>
          </p:cNvPicPr>
          <p:nvPr/>
        </p:nvPicPr>
        <p:blipFill>
          <a:blip r:embed="rId8" cstate="print"/>
          <a:srcRect/>
          <a:stretch>
            <a:fillRect/>
          </a:stretch>
        </p:blipFill>
        <p:spPr bwMode="auto">
          <a:xfrm>
            <a:off x="5969001" y="5110402"/>
            <a:ext cx="761999" cy="748876"/>
          </a:xfrm>
          <a:prstGeom prst="rect">
            <a:avLst/>
          </a:prstGeom>
          <a:noFill/>
          <a:ln w="12700" cap="flat" cmpd="sng" algn="ctr">
            <a:solidFill>
              <a:srgbClr val="25F758"/>
            </a:solidFill>
            <a:prstDash val="solid"/>
            <a:miter lim="800000"/>
            <a:headEnd type="none" w="med" len="med"/>
            <a:tailEnd type="none" w="med" len="med"/>
          </a:ln>
        </p:spPr>
      </p:pic>
      <p:pic>
        <p:nvPicPr>
          <p:cNvPr id="527362" name="Picture 2"/>
          <p:cNvPicPr>
            <a:picLocks noChangeAspect="1" noChangeArrowheads="1"/>
          </p:cNvPicPr>
          <p:nvPr/>
        </p:nvPicPr>
        <p:blipFill>
          <a:blip r:embed="rId9" cstate="print"/>
          <a:srcRect/>
          <a:stretch>
            <a:fillRect/>
          </a:stretch>
        </p:blipFill>
        <p:spPr bwMode="auto">
          <a:xfrm>
            <a:off x="4592468" y="5084338"/>
            <a:ext cx="982832" cy="843019"/>
          </a:xfrm>
          <a:prstGeom prst="rect">
            <a:avLst/>
          </a:prstGeom>
          <a:noFill/>
          <a:ln w="9525">
            <a:noFill/>
            <a:miter lim="800000"/>
            <a:headEnd/>
            <a:tailEnd/>
          </a:ln>
          <a:effectLst/>
        </p:spPr>
      </p:pic>
      <p:pic>
        <p:nvPicPr>
          <p:cNvPr id="97" name="Picture 9"/>
          <p:cNvPicPr>
            <a:picLocks noChangeAspect="1" noChangeArrowheads="1"/>
          </p:cNvPicPr>
          <p:nvPr/>
        </p:nvPicPr>
        <p:blipFill>
          <a:blip r:embed="rId10" cstate="print"/>
          <a:srcRect/>
          <a:stretch>
            <a:fillRect/>
          </a:stretch>
        </p:blipFill>
        <p:spPr bwMode="auto">
          <a:xfrm>
            <a:off x="7185959" y="4268910"/>
            <a:ext cx="402185" cy="452871"/>
          </a:xfrm>
          <a:prstGeom prst="rect">
            <a:avLst/>
          </a:prstGeom>
          <a:noFill/>
          <a:ln w="12700" cap="flat" cmpd="sng" algn="ctr">
            <a:solidFill>
              <a:srgbClr val="25F758"/>
            </a:solidFill>
            <a:prstDash val="solid"/>
            <a:miter lim="800000"/>
            <a:headEnd type="none" w="med" len="med"/>
            <a:tailEnd type="none" w="med" len="med"/>
          </a:ln>
        </p:spPr>
      </p:pic>
      <p:sp>
        <p:nvSpPr>
          <p:cNvPr id="79" name="TextBox 57"/>
          <p:cNvSpPr txBox="1">
            <a:spLocks noChangeArrowheads="1"/>
          </p:cNvSpPr>
          <p:nvPr/>
        </p:nvSpPr>
        <p:spPr bwMode="auto">
          <a:xfrm>
            <a:off x="5550208" y="1195050"/>
            <a:ext cx="2111840" cy="433965"/>
          </a:xfrm>
          <a:prstGeom prst="rect">
            <a:avLst/>
          </a:prstGeom>
          <a:noFill/>
          <a:ln w="9525">
            <a:noFill/>
            <a:miter lim="800000"/>
            <a:headEnd/>
            <a:tailEnd/>
          </a:ln>
        </p:spPr>
        <p:txBody>
          <a:bodyPr wrap="square">
            <a:spAutoFit/>
          </a:bodyPr>
          <a:lstStyle/>
          <a:p>
            <a:pPr>
              <a:lnSpc>
                <a:spcPts val="1200"/>
              </a:lnSpc>
            </a:pPr>
            <a:r>
              <a:rPr lang="en-US" sz="1100" b="1" dirty="0" smtClean="0">
                <a:solidFill>
                  <a:schemeClr val="bg1"/>
                </a:solidFill>
                <a:latin typeface="Arial" charset="0"/>
              </a:rPr>
              <a:t>Flight 2 H/W</a:t>
            </a:r>
          </a:p>
          <a:p>
            <a:pPr>
              <a:lnSpc>
                <a:spcPts val="1200"/>
              </a:lnSpc>
            </a:pPr>
            <a:r>
              <a:rPr lang="en-US" sz="1100" b="1" i="1" dirty="0" smtClean="0">
                <a:solidFill>
                  <a:srgbClr val="FFE87E"/>
                </a:solidFill>
                <a:latin typeface="Arial" charset="0"/>
              </a:rPr>
              <a:t>Coming together</a:t>
            </a:r>
            <a:endParaRPr lang="en-US" sz="1100" b="1" i="1" dirty="0">
              <a:solidFill>
                <a:srgbClr val="FFE87E"/>
              </a:solidFill>
              <a:latin typeface="Arial" charset="0"/>
            </a:endParaRPr>
          </a:p>
        </p:txBody>
      </p:sp>
      <p:sp>
        <p:nvSpPr>
          <p:cNvPr id="87" name="TextBox 86"/>
          <p:cNvSpPr txBox="1"/>
          <p:nvPr/>
        </p:nvSpPr>
        <p:spPr>
          <a:xfrm>
            <a:off x="6667501" y="2727833"/>
            <a:ext cx="881074" cy="502702"/>
          </a:xfrm>
          <a:prstGeom prst="rect">
            <a:avLst/>
          </a:prstGeom>
          <a:noFill/>
        </p:spPr>
        <p:txBody>
          <a:bodyPr wrap="square" rtlCol="0">
            <a:spAutoFit/>
          </a:bodyPr>
          <a:lstStyle/>
          <a:p>
            <a:pPr algn="ctr">
              <a:lnSpc>
                <a:spcPts val="1580"/>
              </a:lnSpc>
            </a:pPr>
            <a:r>
              <a:rPr lang="en-US" sz="1800" b="1" dirty="0" smtClean="0">
                <a:ln w="12700">
                  <a:solidFill>
                    <a:srgbClr val="25F758"/>
                  </a:solidFill>
                </a:ln>
                <a:latin typeface="Arial Narrow"/>
                <a:cs typeface="Arial Narrow"/>
              </a:rPr>
              <a:t>NPP</a:t>
            </a:r>
            <a:br>
              <a:rPr lang="en-US" sz="1800" b="1" dirty="0" smtClean="0">
                <a:ln w="12700">
                  <a:solidFill>
                    <a:srgbClr val="25F758"/>
                  </a:solidFill>
                </a:ln>
                <a:latin typeface="Arial Narrow"/>
                <a:cs typeface="Arial Narrow"/>
              </a:rPr>
            </a:br>
            <a:r>
              <a:rPr lang="en-US" sz="1800" b="1" dirty="0" smtClean="0">
                <a:ln w="12700">
                  <a:solidFill>
                    <a:srgbClr val="25F758"/>
                  </a:solidFill>
                </a:ln>
                <a:latin typeface="Arial Narrow"/>
                <a:cs typeface="Arial Narrow"/>
              </a:rPr>
              <a:t>Launch</a:t>
            </a:r>
            <a:endParaRPr lang="en-US" sz="1800" b="1" dirty="0">
              <a:ln w="12700">
                <a:solidFill>
                  <a:srgbClr val="25F758"/>
                </a:solidFill>
              </a:ln>
              <a:latin typeface="Arial Narrow"/>
              <a:cs typeface="Arial Narrow"/>
            </a:endParaRPr>
          </a:p>
        </p:txBody>
      </p:sp>
      <p:pic>
        <p:nvPicPr>
          <p:cNvPr id="114" name="Picture 7"/>
          <p:cNvPicPr>
            <a:picLocks noChangeAspect="1" noChangeArrowheads="1"/>
          </p:cNvPicPr>
          <p:nvPr/>
        </p:nvPicPr>
        <p:blipFill>
          <a:blip r:embed="rId11" cstate="print"/>
          <a:srcRect l="28974" t="16358" r="19954" b="28165"/>
          <a:stretch>
            <a:fillRect/>
          </a:stretch>
        </p:blipFill>
        <p:spPr bwMode="auto">
          <a:xfrm>
            <a:off x="7254875" y="2040962"/>
            <a:ext cx="352425" cy="348861"/>
          </a:xfrm>
          <a:prstGeom prst="rect">
            <a:avLst/>
          </a:prstGeom>
          <a:noFill/>
          <a:ln w="12700" cap="flat" cmpd="sng" algn="ctr">
            <a:solidFill>
              <a:srgbClr val="25F758"/>
            </a:solidFill>
            <a:prstDash val="solid"/>
            <a:miter lim="800000"/>
            <a:headEnd type="none" w="med" len="med"/>
            <a:tailEnd type="none" w="med" len="med"/>
          </a:ln>
          <a:effectLst/>
        </p:spPr>
      </p:pic>
      <p:pic>
        <p:nvPicPr>
          <p:cNvPr id="115" name="Picture 8"/>
          <p:cNvPicPr>
            <a:picLocks noChangeAspect="1" noChangeArrowheads="1"/>
          </p:cNvPicPr>
          <p:nvPr/>
        </p:nvPicPr>
        <p:blipFill>
          <a:blip r:embed="rId12" cstate="print"/>
          <a:srcRect l="8738" t="10274" r="5340" b="9609"/>
          <a:stretch>
            <a:fillRect/>
          </a:stretch>
        </p:blipFill>
        <p:spPr bwMode="auto">
          <a:xfrm>
            <a:off x="7254875" y="1609148"/>
            <a:ext cx="631503" cy="382826"/>
          </a:xfrm>
          <a:prstGeom prst="rect">
            <a:avLst/>
          </a:prstGeom>
          <a:noFill/>
          <a:ln w="12700" cap="flat" cmpd="sng" algn="ctr">
            <a:solidFill>
              <a:srgbClr val="25F758"/>
            </a:solidFill>
            <a:prstDash val="solid"/>
            <a:miter lim="800000"/>
            <a:headEnd type="none" w="med" len="med"/>
            <a:tailEnd type="none" w="med" len="med"/>
          </a:ln>
          <a:effectLst/>
        </p:spPr>
      </p:pic>
      <p:pic>
        <p:nvPicPr>
          <p:cNvPr id="116" name="Picture 9"/>
          <p:cNvPicPr>
            <a:picLocks noChangeAspect="1" noChangeArrowheads="1"/>
          </p:cNvPicPr>
          <p:nvPr/>
        </p:nvPicPr>
        <p:blipFill>
          <a:blip r:embed="rId13" cstate="print"/>
          <a:srcRect l="9145" t="1205" r="12399"/>
          <a:stretch>
            <a:fillRect/>
          </a:stretch>
        </p:blipFill>
        <p:spPr bwMode="auto">
          <a:xfrm>
            <a:off x="6813550" y="2035963"/>
            <a:ext cx="361950" cy="353860"/>
          </a:xfrm>
          <a:prstGeom prst="rect">
            <a:avLst/>
          </a:prstGeom>
          <a:noFill/>
          <a:ln w="12700" cap="flat" cmpd="sng" algn="ctr">
            <a:solidFill>
              <a:srgbClr val="25F758"/>
            </a:solidFill>
            <a:prstDash val="solid"/>
            <a:miter lim="800000"/>
            <a:headEnd type="none" w="med" len="med"/>
            <a:tailEnd type="none" w="med" len="med"/>
          </a:ln>
          <a:effectLst/>
        </p:spPr>
      </p:pic>
      <p:pic>
        <p:nvPicPr>
          <p:cNvPr id="117" name="Picture 41"/>
          <p:cNvPicPr>
            <a:picLocks noChangeAspect="1" noChangeArrowheads="1"/>
          </p:cNvPicPr>
          <p:nvPr/>
        </p:nvPicPr>
        <p:blipFill>
          <a:blip r:embed="rId14" cstate="print"/>
          <a:srcRect/>
          <a:stretch>
            <a:fillRect/>
          </a:stretch>
        </p:blipFill>
        <p:spPr bwMode="auto">
          <a:xfrm>
            <a:off x="7254875" y="1247188"/>
            <a:ext cx="482882" cy="298731"/>
          </a:xfrm>
          <a:prstGeom prst="rect">
            <a:avLst/>
          </a:prstGeom>
          <a:noFill/>
          <a:ln w="12700" cap="flat" cmpd="sng" algn="ctr">
            <a:solidFill>
              <a:srgbClr val="25F758"/>
            </a:solidFill>
            <a:prstDash val="solid"/>
            <a:miter lim="800000"/>
            <a:headEnd type="none" w="med" len="med"/>
            <a:tailEnd type="none" w="med" len="med"/>
          </a:ln>
        </p:spPr>
      </p:pic>
      <p:pic>
        <p:nvPicPr>
          <p:cNvPr id="118" name="Picture 1"/>
          <p:cNvPicPr>
            <a:picLocks noChangeAspect="1" noChangeArrowheads="1"/>
          </p:cNvPicPr>
          <p:nvPr/>
        </p:nvPicPr>
        <p:blipFill>
          <a:blip r:embed="rId15" cstate="print"/>
          <a:srcRect l="4328" r="3271"/>
          <a:stretch>
            <a:fillRect/>
          </a:stretch>
        </p:blipFill>
        <p:spPr bwMode="auto">
          <a:xfrm>
            <a:off x="6813550" y="1619864"/>
            <a:ext cx="358775" cy="352553"/>
          </a:xfrm>
          <a:prstGeom prst="rect">
            <a:avLst/>
          </a:prstGeom>
          <a:noFill/>
          <a:ln w="12700" cap="flat" cmpd="sng" algn="ctr">
            <a:solidFill>
              <a:srgbClr val="25F758"/>
            </a:solidFill>
            <a:prstDash val="solid"/>
            <a:miter lim="800000"/>
            <a:headEnd type="none" w="med" len="med"/>
            <a:tailEnd type="none" w="med" len="med"/>
          </a:ln>
        </p:spPr>
      </p:pic>
      <p:sp>
        <p:nvSpPr>
          <p:cNvPr id="125" name="TextBox 124"/>
          <p:cNvSpPr txBox="1"/>
          <p:nvPr/>
        </p:nvSpPr>
        <p:spPr>
          <a:xfrm>
            <a:off x="6972510" y="6046133"/>
            <a:ext cx="576700" cy="297517"/>
          </a:xfrm>
          <a:prstGeom prst="rect">
            <a:avLst/>
          </a:prstGeom>
          <a:noFill/>
        </p:spPr>
        <p:txBody>
          <a:bodyPr wrap="none" rtlCol="0">
            <a:spAutoFit/>
          </a:bodyPr>
          <a:lstStyle/>
          <a:p>
            <a:r>
              <a:rPr lang="en-US" sz="1400" b="0" dirty="0" smtClean="0">
                <a:solidFill>
                  <a:srgbClr val="008000"/>
                </a:solidFill>
              </a:rPr>
              <a:t>2012</a:t>
            </a:r>
            <a:endParaRPr lang="en-US" sz="1400" b="0" dirty="0">
              <a:solidFill>
                <a:srgbClr val="008000"/>
              </a:solidFill>
            </a:endParaRPr>
          </a:p>
        </p:txBody>
      </p:sp>
      <p:sp>
        <p:nvSpPr>
          <p:cNvPr id="126" name="TextBox 125"/>
          <p:cNvSpPr txBox="1"/>
          <p:nvPr/>
        </p:nvSpPr>
        <p:spPr>
          <a:xfrm>
            <a:off x="8367009" y="6046133"/>
            <a:ext cx="576700" cy="297517"/>
          </a:xfrm>
          <a:prstGeom prst="rect">
            <a:avLst/>
          </a:prstGeom>
          <a:noFill/>
        </p:spPr>
        <p:txBody>
          <a:bodyPr wrap="none" rtlCol="0">
            <a:spAutoFit/>
          </a:bodyPr>
          <a:lstStyle/>
          <a:p>
            <a:r>
              <a:rPr lang="en-US" sz="1400" b="0" dirty="0" smtClean="0">
                <a:solidFill>
                  <a:srgbClr val="008000"/>
                </a:solidFill>
              </a:rPr>
              <a:t>2014</a:t>
            </a:r>
            <a:endParaRPr lang="en-US" sz="1400" b="0" dirty="0">
              <a:solidFill>
                <a:srgbClr val="008000"/>
              </a:solidFill>
            </a:endParaRPr>
          </a:p>
        </p:txBody>
      </p:sp>
      <p:sp>
        <p:nvSpPr>
          <p:cNvPr id="127" name="TextBox 126"/>
          <p:cNvSpPr txBox="1"/>
          <p:nvPr/>
        </p:nvSpPr>
        <p:spPr>
          <a:xfrm>
            <a:off x="5578008" y="6046133"/>
            <a:ext cx="576700" cy="297517"/>
          </a:xfrm>
          <a:prstGeom prst="rect">
            <a:avLst/>
          </a:prstGeom>
          <a:noFill/>
        </p:spPr>
        <p:txBody>
          <a:bodyPr wrap="none" rtlCol="0">
            <a:spAutoFit/>
          </a:bodyPr>
          <a:lstStyle/>
          <a:p>
            <a:r>
              <a:rPr lang="en-US" sz="1400" b="0" dirty="0" smtClean="0">
                <a:solidFill>
                  <a:schemeClr val="bg1"/>
                </a:solidFill>
              </a:rPr>
              <a:t>2010</a:t>
            </a:r>
            <a:endParaRPr lang="en-US" sz="1400" b="0" dirty="0">
              <a:solidFill>
                <a:schemeClr val="bg1"/>
              </a:solidFill>
            </a:endParaRPr>
          </a:p>
        </p:txBody>
      </p:sp>
      <p:sp>
        <p:nvSpPr>
          <p:cNvPr id="128" name="TextBox 127"/>
          <p:cNvSpPr txBox="1"/>
          <p:nvPr/>
        </p:nvSpPr>
        <p:spPr>
          <a:xfrm>
            <a:off x="4183506" y="6046133"/>
            <a:ext cx="576700" cy="297517"/>
          </a:xfrm>
          <a:prstGeom prst="rect">
            <a:avLst/>
          </a:prstGeom>
          <a:noFill/>
        </p:spPr>
        <p:txBody>
          <a:bodyPr wrap="none" rtlCol="0">
            <a:spAutoFit/>
          </a:bodyPr>
          <a:lstStyle/>
          <a:p>
            <a:r>
              <a:rPr lang="en-US" sz="1400" b="0" dirty="0" smtClean="0">
                <a:solidFill>
                  <a:schemeClr val="bg1"/>
                </a:solidFill>
              </a:rPr>
              <a:t>2008</a:t>
            </a:r>
            <a:endParaRPr lang="en-US" sz="1400" b="0" dirty="0">
              <a:solidFill>
                <a:schemeClr val="bg1"/>
              </a:solidFill>
            </a:endParaRPr>
          </a:p>
        </p:txBody>
      </p:sp>
      <p:sp>
        <p:nvSpPr>
          <p:cNvPr id="98" name="TextBox 57"/>
          <p:cNvSpPr txBox="1">
            <a:spLocks noChangeArrowheads="1"/>
          </p:cNvSpPr>
          <p:nvPr/>
        </p:nvSpPr>
        <p:spPr bwMode="auto">
          <a:xfrm>
            <a:off x="5854700" y="4270582"/>
            <a:ext cx="1247775" cy="535531"/>
          </a:xfrm>
          <a:prstGeom prst="rect">
            <a:avLst/>
          </a:prstGeom>
          <a:noFill/>
          <a:ln w="9525">
            <a:noFill/>
            <a:miter lim="800000"/>
            <a:headEnd/>
            <a:tailEnd/>
          </a:ln>
        </p:spPr>
        <p:txBody>
          <a:bodyPr>
            <a:spAutoFit/>
          </a:bodyPr>
          <a:lstStyle/>
          <a:p>
            <a:pPr>
              <a:lnSpc>
                <a:spcPts val="1200"/>
              </a:lnSpc>
            </a:pPr>
            <a:r>
              <a:rPr lang="en-US" sz="1200" b="1" dirty="0" smtClean="0">
                <a:solidFill>
                  <a:schemeClr val="bg1"/>
                </a:solidFill>
                <a:latin typeface="Arial" charset="0"/>
              </a:rPr>
              <a:t>NPOESS C1 upgrade</a:t>
            </a:r>
            <a:br>
              <a:rPr lang="en-US" sz="1200" b="1" dirty="0" smtClean="0">
                <a:solidFill>
                  <a:schemeClr val="bg1"/>
                </a:solidFill>
                <a:latin typeface="Arial" charset="0"/>
              </a:rPr>
            </a:br>
            <a:r>
              <a:rPr lang="en-US" sz="1200" b="1" i="1" dirty="0" smtClean="0">
                <a:solidFill>
                  <a:srgbClr val="FFE87E"/>
                </a:solidFill>
                <a:latin typeface="Arial" charset="0"/>
              </a:rPr>
              <a:t>On track</a:t>
            </a:r>
            <a:endParaRPr lang="en-US" sz="1200" b="1" i="1" dirty="0">
              <a:solidFill>
                <a:srgbClr val="FFE87E"/>
              </a:solidFill>
              <a:latin typeface="Arial" charset="0"/>
            </a:endParaRPr>
          </a:p>
        </p:txBody>
      </p:sp>
      <p:sp>
        <p:nvSpPr>
          <p:cNvPr id="88" name="TextBox 67"/>
          <p:cNvSpPr txBox="1">
            <a:spLocks noChangeArrowheads="1"/>
          </p:cNvSpPr>
          <p:nvPr/>
        </p:nvSpPr>
        <p:spPr bwMode="auto">
          <a:xfrm>
            <a:off x="4457700" y="4968914"/>
            <a:ext cx="1394968" cy="391730"/>
          </a:xfrm>
          <a:prstGeom prst="rect">
            <a:avLst/>
          </a:prstGeom>
          <a:noFill/>
          <a:ln w="9525">
            <a:noFill/>
            <a:miter lim="800000"/>
            <a:headEnd/>
            <a:tailEnd/>
          </a:ln>
        </p:spPr>
        <p:txBody>
          <a:bodyPr wrap="square">
            <a:spAutoFit/>
          </a:bodyPr>
          <a:lstStyle/>
          <a:p>
            <a:pPr>
              <a:lnSpc>
                <a:spcPts val="1200"/>
              </a:lnSpc>
            </a:pPr>
            <a:r>
              <a:rPr lang="en-US" sz="1200" b="1" dirty="0" smtClean="0">
                <a:solidFill>
                  <a:schemeClr val="bg1"/>
                </a:solidFill>
                <a:latin typeface="Arial" charset="0"/>
              </a:rPr>
              <a:t>CDR</a:t>
            </a:r>
            <a:br>
              <a:rPr lang="en-US" sz="1200" b="1" dirty="0" smtClean="0">
                <a:solidFill>
                  <a:schemeClr val="bg1"/>
                </a:solidFill>
                <a:latin typeface="Arial" charset="0"/>
              </a:rPr>
            </a:br>
            <a:r>
              <a:rPr lang="en-US" sz="1200" b="1" i="1" dirty="0" smtClean="0">
                <a:solidFill>
                  <a:srgbClr val="FFE87E"/>
                </a:solidFill>
                <a:latin typeface="Arial" charset="0"/>
              </a:rPr>
              <a:t>Conducted</a:t>
            </a:r>
            <a:endParaRPr lang="en-US" sz="1200" b="1" i="1" dirty="0">
              <a:solidFill>
                <a:srgbClr val="FFE87E"/>
              </a:solidFill>
              <a:latin typeface="Arial" charset="0"/>
            </a:endParaRPr>
          </a:p>
        </p:txBody>
      </p:sp>
      <p:sp>
        <p:nvSpPr>
          <p:cNvPr id="139" name="TextBox 57"/>
          <p:cNvSpPr txBox="1">
            <a:spLocks noChangeArrowheads="1"/>
          </p:cNvSpPr>
          <p:nvPr/>
        </p:nvSpPr>
        <p:spPr bwMode="auto">
          <a:xfrm>
            <a:off x="5854700" y="1598959"/>
            <a:ext cx="996674" cy="861774"/>
          </a:xfrm>
          <a:prstGeom prst="rect">
            <a:avLst/>
          </a:prstGeom>
          <a:noFill/>
          <a:ln w="9525">
            <a:noFill/>
            <a:miter lim="800000"/>
            <a:headEnd/>
            <a:tailEnd/>
          </a:ln>
        </p:spPr>
        <p:txBody>
          <a:bodyPr wrap="square">
            <a:spAutoFit/>
          </a:bodyPr>
          <a:lstStyle/>
          <a:p>
            <a:pPr>
              <a:lnSpc>
                <a:spcPts val="1200"/>
              </a:lnSpc>
            </a:pPr>
            <a:r>
              <a:rPr lang="en-US" sz="1100" b="1" dirty="0" smtClean="0">
                <a:solidFill>
                  <a:schemeClr val="bg1"/>
                </a:solidFill>
                <a:latin typeface="Arial" charset="0"/>
              </a:rPr>
              <a:t>Flight 2 schedules </a:t>
            </a:r>
            <a:r>
              <a:rPr lang="en-US" sz="1100" b="1" i="1" dirty="0" smtClean="0">
                <a:solidFill>
                  <a:srgbClr val="FFE87E"/>
                </a:solidFill>
                <a:latin typeface="Arial" charset="0"/>
              </a:rPr>
              <a:t>have margin to need dates</a:t>
            </a:r>
            <a:endParaRPr lang="en-US" sz="1100" b="1" i="1" dirty="0">
              <a:solidFill>
                <a:srgbClr val="FFE87E"/>
              </a:solidFill>
              <a:latin typeface="Arial" charset="0"/>
            </a:endParaRPr>
          </a:p>
        </p:txBody>
      </p:sp>
      <p:sp>
        <p:nvSpPr>
          <p:cNvPr id="55" name="TextBox 54"/>
          <p:cNvSpPr txBox="1"/>
          <p:nvPr/>
        </p:nvSpPr>
        <p:spPr>
          <a:xfrm>
            <a:off x="0" y="6046133"/>
            <a:ext cx="576700" cy="297517"/>
          </a:xfrm>
          <a:prstGeom prst="rect">
            <a:avLst/>
          </a:prstGeom>
          <a:noFill/>
        </p:spPr>
        <p:txBody>
          <a:bodyPr wrap="none" rtlCol="0">
            <a:spAutoFit/>
          </a:bodyPr>
          <a:lstStyle/>
          <a:p>
            <a:r>
              <a:rPr lang="en-US" sz="1400" b="0" dirty="0" smtClean="0">
                <a:solidFill>
                  <a:schemeClr val="bg1"/>
                </a:solidFill>
              </a:rPr>
              <a:t>2002</a:t>
            </a:r>
            <a:endParaRPr lang="en-US" sz="1400" b="0" dirty="0">
              <a:solidFill>
                <a:schemeClr val="bg1"/>
              </a:solidFill>
            </a:endParaRPr>
          </a:p>
        </p:txBody>
      </p:sp>
      <p:sp>
        <p:nvSpPr>
          <p:cNvPr id="58" name="TextBox 57"/>
          <p:cNvSpPr txBox="1"/>
          <p:nvPr/>
        </p:nvSpPr>
        <p:spPr>
          <a:xfrm>
            <a:off x="1394502" y="6046133"/>
            <a:ext cx="576700" cy="297517"/>
          </a:xfrm>
          <a:prstGeom prst="rect">
            <a:avLst/>
          </a:prstGeom>
          <a:noFill/>
        </p:spPr>
        <p:txBody>
          <a:bodyPr wrap="none" rtlCol="0">
            <a:spAutoFit/>
          </a:bodyPr>
          <a:lstStyle/>
          <a:p>
            <a:r>
              <a:rPr lang="en-US" sz="1400" b="0" dirty="0" smtClean="0">
                <a:solidFill>
                  <a:schemeClr val="bg1"/>
                </a:solidFill>
              </a:rPr>
              <a:t>2004</a:t>
            </a:r>
            <a:endParaRPr lang="en-US" sz="1400" b="0" dirty="0">
              <a:solidFill>
                <a:schemeClr val="bg1"/>
              </a:solidFill>
            </a:endParaRPr>
          </a:p>
        </p:txBody>
      </p:sp>
      <p:sp>
        <p:nvSpPr>
          <p:cNvPr id="59" name="TextBox 58"/>
          <p:cNvSpPr txBox="1"/>
          <p:nvPr/>
        </p:nvSpPr>
        <p:spPr>
          <a:xfrm>
            <a:off x="2789004" y="6046133"/>
            <a:ext cx="576700" cy="297517"/>
          </a:xfrm>
          <a:prstGeom prst="rect">
            <a:avLst/>
          </a:prstGeom>
          <a:noFill/>
        </p:spPr>
        <p:txBody>
          <a:bodyPr wrap="none" rtlCol="0">
            <a:spAutoFit/>
          </a:bodyPr>
          <a:lstStyle/>
          <a:p>
            <a:r>
              <a:rPr lang="en-US" sz="1400" b="0" dirty="0" smtClean="0">
                <a:solidFill>
                  <a:schemeClr val="bg1"/>
                </a:solidFill>
              </a:rPr>
              <a:t>2006</a:t>
            </a:r>
            <a:endParaRPr lang="en-US" sz="1400" b="0" dirty="0">
              <a:solidFill>
                <a:schemeClr val="bg1"/>
              </a:solidFill>
            </a:endParaRPr>
          </a:p>
        </p:txBody>
      </p:sp>
      <p:sp>
        <p:nvSpPr>
          <p:cNvPr id="64" name="TextBox 67"/>
          <p:cNvSpPr txBox="1">
            <a:spLocks noChangeArrowheads="1"/>
          </p:cNvSpPr>
          <p:nvPr/>
        </p:nvSpPr>
        <p:spPr bwMode="auto">
          <a:xfrm>
            <a:off x="2908300" y="4996210"/>
            <a:ext cx="1841500" cy="540489"/>
          </a:xfrm>
          <a:prstGeom prst="rect">
            <a:avLst/>
          </a:prstGeom>
          <a:noFill/>
          <a:ln w="9525">
            <a:noFill/>
            <a:miter lim="800000"/>
            <a:headEnd/>
            <a:tailEnd/>
          </a:ln>
        </p:spPr>
        <p:txBody>
          <a:bodyPr wrap="square">
            <a:spAutoFit/>
          </a:bodyPr>
          <a:lstStyle/>
          <a:p>
            <a:pPr>
              <a:lnSpc>
                <a:spcPts val="1200"/>
              </a:lnSpc>
            </a:pPr>
            <a:r>
              <a:rPr lang="en-US" sz="1200" b="1" dirty="0" smtClean="0">
                <a:solidFill>
                  <a:schemeClr val="bg1"/>
                </a:solidFill>
                <a:latin typeface="Arial" charset="0"/>
              </a:rPr>
              <a:t>Key Engineering Models</a:t>
            </a:r>
            <a:br>
              <a:rPr lang="en-US" sz="1200" b="1" dirty="0" smtClean="0">
                <a:solidFill>
                  <a:schemeClr val="bg1"/>
                </a:solidFill>
                <a:latin typeface="Arial" charset="0"/>
              </a:rPr>
            </a:br>
            <a:r>
              <a:rPr lang="en-US" sz="1200" b="1" i="1" dirty="0" smtClean="0">
                <a:solidFill>
                  <a:srgbClr val="FFE87E"/>
                </a:solidFill>
                <a:latin typeface="Arial" charset="0"/>
              </a:rPr>
              <a:t>Demonstrated</a:t>
            </a:r>
            <a:endParaRPr lang="en-US" sz="1200" b="1" i="1" dirty="0">
              <a:solidFill>
                <a:srgbClr val="FFE87E"/>
              </a:solidFill>
              <a:latin typeface="Arial" charset="0"/>
            </a:endParaRPr>
          </a:p>
        </p:txBody>
      </p:sp>
      <p:pic>
        <p:nvPicPr>
          <p:cNvPr id="65" name="Picture 31"/>
          <p:cNvPicPr>
            <a:picLocks noChangeAspect="1" noChangeArrowheads="1"/>
          </p:cNvPicPr>
          <p:nvPr/>
        </p:nvPicPr>
        <p:blipFill>
          <a:blip r:embed="rId16" cstate="print"/>
          <a:srcRect l="9361" r="19111" b="5373"/>
          <a:stretch>
            <a:fillRect/>
          </a:stretch>
        </p:blipFill>
        <p:spPr bwMode="auto">
          <a:xfrm>
            <a:off x="3373966" y="5503254"/>
            <a:ext cx="498736" cy="417406"/>
          </a:xfrm>
          <a:prstGeom prst="rect">
            <a:avLst/>
          </a:prstGeom>
          <a:noFill/>
          <a:ln w="9525">
            <a:solidFill>
              <a:srgbClr val="3664FF"/>
            </a:solidFill>
            <a:miter lim="800000"/>
            <a:headEnd/>
            <a:tailEnd/>
          </a:ln>
          <a:effectLst>
            <a:outerShdw blurRad="50800" dist="38100" dir="2700000">
              <a:srgbClr val="000000">
                <a:alpha val="43000"/>
              </a:srgbClr>
            </a:outerShdw>
          </a:effectLst>
        </p:spPr>
      </p:pic>
      <p:pic>
        <p:nvPicPr>
          <p:cNvPr id="96" name="Picture 11" descr="SD0379sullivan3"/>
          <p:cNvPicPr>
            <a:picLocks noChangeAspect="1" noChangeArrowheads="1"/>
          </p:cNvPicPr>
          <p:nvPr/>
        </p:nvPicPr>
        <p:blipFill>
          <a:blip r:embed="rId17" cstate="print"/>
          <a:srcRect l="16522" t="18727" r="31847" b="33755"/>
          <a:stretch>
            <a:fillRect/>
          </a:stretch>
        </p:blipFill>
        <p:spPr bwMode="auto">
          <a:xfrm>
            <a:off x="4879692" y="2900605"/>
            <a:ext cx="335776" cy="262584"/>
          </a:xfrm>
          <a:prstGeom prst="rect">
            <a:avLst/>
          </a:prstGeom>
          <a:noFill/>
          <a:ln>
            <a:solidFill>
              <a:srgbClr val="3664FF"/>
            </a:solidFill>
          </a:ln>
        </p:spPr>
      </p:pic>
      <p:pic>
        <p:nvPicPr>
          <p:cNvPr id="626737" name="Picture 4" descr="VIIRS"/>
          <p:cNvPicPr>
            <a:picLocks noChangeAspect="1" noChangeArrowheads="1"/>
          </p:cNvPicPr>
          <p:nvPr/>
        </p:nvPicPr>
        <p:blipFill>
          <a:blip r:embed="rId18" cstate="print"/>
          <a:srcRect t="11967"/>
          <a:stretch>
            <a:fillRect/>
          </a:stretch>
        </p:blipFill>
        <p:spPr bwMode="auto">
          <a:xfrm>
            <a:off x="4750529" y="1962595"/>
            <a:ext cx="677449" cy="428640"/>
          </a:xfrm>
          <a:prstGeom prst="rect">
            <a:avLst/>
          </a:prstGeom>
          <a:noFill/>
          <a:ln w="3175">
            <a:solidFill>
              <a:srgbClr val="3664FF"/>
            </a:solidFill>
            <a:miter lim="800000"/>
            <a:headEnd/>
            <a:tailEnd/>
          </a:ln>
          <a:effectLst>
            <a:outerShdw blurRad="50800" dist="38100" dir="2700000" algn="tl" rotWithShape="0">
              <a:prstClr val="black">
                <a:alpha val="40000"/>
              </a:prstClr>
            </a:outerShdw>
          </a:effectLst>
        </p:spPr>
      </p:pic>
      <p:sp>
        <p:nvSpPr>
          <p:cNvPr id="89" name="Rectangle 88"/>
          <p:cNvSpPr/>
          <p:nvPr/>
        </p:nvSpPr>
        <p:spPr bwMode="auto">
          <a:xfrm>
            <a:off x="5205591" y="2712840"/>
            <a:ext cx="161950" cy="156551"/>
          </a:xfrm>
          <a:prstGeom prst="rect">
            <a:avLst/>
          </a:prstGeom>
          <a:solidFill>
            <a:srgbClr val="FFE87E"/>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cs typeface="Arial" charset="0"/>
            </a:endParaRPr>
          </a:p>
        </p:txBody>
      </p:sp>
      <p:sp>
        <p:nvSpPr>
          <p:cNvPr id="90" name="Rectangle 89"/>
          <p:cNvSpPr/>
          <p:nvPr/>
        </p:nvSpPr>
        <p:spPr bwMode="auto">
          <a:xfrm>
            <a:off x="5425727" y="2115377"/>
            <a:ext cx="161950" cy="156551"/>
          </a:xfrm>
          <a:prstGeom prst="rect">
            <a:avLst/>
          </a:prstGeom>
          <a:solidFill>
            <a:srgbClr val="FFE87E"/>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cs typeface="Arial" charset="0"/>
            </a:endParaRPr>
          </a:p>
        </p:txBody>
      </p:sp>
      <p:sp>
        <p:nvSpPr>
          <p:cNvPr id="92" name="Rectangle 91"/>
          <p:cNvSpPr/>
          <p:nvPr/>
        </p:nvSpPr>
        <p:spPr bwMode="auto">
          <a:xfrm>
            <a:off x="5412239" y="1571637"/>
            <a:ext cx="161950" cy="156551"/>
          </a:xfrm>
          <a:prstGeom prst="rect">
            <a:avLst/>
          </a:prstGeom>
          <a:solidFill>
            <a:srgbClr val="FFE87E"/>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cs typeface="Arial" charset="0"/>
            </a:endParaRPr>
          </a:p>
        </p:txBody>
      </p:sp>
      <p:sp>
        <p:nvSpPr>
          <p:cNvPr id="85" name="Freeform 84"/>
          <p:cNvSpPr/>
          <p:nvPr/>
        </p:nvSpPr>
        <p:spPr bwMode="auto">
          <a:xfrm rot="21399176">
            <a:off x="5439769" y="1912047"/>
            <a:ext cx="320451" cy="337120"/>
          </a:xfrm>
          <a:custGeom>
            <a:avLst/>
            <a:gdLst>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98425 w 250825"/>
              <a:gd name="connsiteY10" fmla="*/ 134408 h 280458"/>
              <a:gd name="connsiteX11" fmla="*/ 66675 w 250825"/>
              <a:gd name="connsiteY11" fmla="*/ 201083 h 280458"/>
              <a:gd name="connsiteX12" fmla="*/ 44450 w 250825"/>
              <a:gd name="connsiteY12"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7704"/>
              <a:gd name="connsiteY0" fmla="*/ 155575 h 280458"/>
              <a:gd name="connsiteX1" fmla="*/ 3175 w 257704"/>
              <a:gd name="connsiteY1" fmla="*/ 184150 h 280458"/>
              <a:gd name="connsiteX2" fmla="*/ 25400 w 257704"/>
              <a:gd name="connsiteY2" fmla="*/ 231775 h 280458"/>
              <a:gd name="connsiteX3" fmla="*/ 38100 w 257704"/>
              <a:gd name="connsiteY3" fmla="*/ 266700 h 280458"/>
              <a:gd name="connsiteX4" fmla="*/ 79375 w 257704"/>
              <a:gd name="connsiteY4" fmla="*/ 260350 h 280458"/>
              <a:gd name="connsiteX5" fmla="*/ 139700 w 257704"/>
              <a:gd name="connsiteY5" fmla="*/ 146050 h 280458"/>
              <a:gd name="connsiteX6" fmla="*/ 250825 w 257704"/>
              <a:gd name="connsiteY6" fmla="*/ 19050 h 280458"/>
              <a:gd name="connsiteX7" fmla="*/ 180975 w 257704"/>
              <a:gd name="connsiteY7" fmla="*/ 31750 h 280458"/>
              <a:gd name="connsiteX8" fmla="*/ 101600 w 257704"/>
              <a:gd name="connsiteY8" fmla="*/ 142875 h 280458"/>
              <a:gd name="connsiteX9" fmla="*/ 66675 w 257704"/>
              <a:gd name="connsiteY9" fmla="*/ 209550 h 280458"/>
              <a:gd name="connsiteX10" fmla="*/ 44450 w 257704"/>
              <a:gd name="connsiteY10" fmla="*/ 155575 h 280458"/>
              <a:gd name="connsiteX0" fmla="*/ 44450 w 257704"/>
              <a:gd name="connsiteY0" fmla="*/ 155575 h 280458"/>
              <a:gd name="connsiteX1" fmla="*/ 3175 w 257704"/>
              <a:gd name="connsiteY1" fmla="*/ 184150 h 280458"/>
              <a:gd name="connsiteX2" fmla="*/ 25400 w 257704"/>
              <a:gd name="connsiteY2" fmla="*/ 231775 h 280458"/>
              <a:gd name="connsiteX3" fmla="*/ 38100 w 257704"/>
              <a:gd name="connsiteY3" fmla="*/ 266700 h 280458"/>
              <a:gd name="connsiteX4" fmla="*/ 79375 w 257704"/>
              <a:gd name="connsiteY4" fmla="*/ 260350 h 280458"/>
              <a:gd name="connsiteX5" fmla="*/ 139700 w 257704"/>
              <a:gd name="connsiteY5" fmla="*/ 146050 h 280458"/>
              <a:gd name="connsiteX6" fmla="*/ 250825 w 257704"/>
              <a:gd name="connsiteY6" fmla="*/ 19050 h 280458"/>
              <a:gd name="connsiteX7" fmla="*/ 180975 w 257704"/>
              <a:gd name="connsiteY7" fmla="*/ 31750 h 280458"/>
              <a:gd name="connsiteX8" fmla="*/ 101600 w 257704"/>
              <a:gd name="connsiteY8" fmla="*/ 142875 h 280458"/>
              <a:gd name="connsiteX9" fmla="*/ 66675 w 257704"/>
              <a:gd name="connsiteY9" fmla="*/ 209550 h 280458"/>
              <a:gd name="connsiteX10" fmla="*/ 44450 w 257704"/>
              <a:gd name="connsiteY10" fmla="*/ 155575 h 280458"/>
              <a:gd name="connsiteX0" fmla="*/ 44450 w 257704"/>
              <a:gd name="connsiteY0" fmla="*/ 155575 h 280458"/>
              <a:gd name="connsiteX1" fmla="*/ 3175 w 257704"/>
              <a:gd name="connsiteY1" fmla="*/ 184150 h 280458"/>
              <a:gd name="connsiteX2" fmla="*/ 25400 w 257704"/>
              <a:gd name="connsiteY2" fmla="*/ 231775 h 280458"/>
              <a:gd name="connsiteX3" fmla="*/ 38100 w 257704"/>
              <a:gd name="connsiteY3" fmla="*/ 266700 h 280458"/>
              <a:gd name="connsiteX4" fmla="*/ 79375 w 257704"/>
              <a:gd name="connsiteY4" fmla="*/ 260350 h 280458"/>
              <a:gd name="connsiteX5" fmla="*/ 139700 w 257704"/>
              <a:gd name="connsiteY5" fmla="*/ 146050 h 280458"/>
              <a:gd name="connsiteX6" fmla="*/ 250825 w 257704"/>
              <a:gd name="connsiteY6" fmla="*/ 19050 h 280458"/>
              <a:gd name="connsiteX7" fmla="*/ 180975 w 257704"/>
              <a:gd name="connsiteY7" fmla="*/ 31750 h 280458"/>
              <a:gd name="connsiteX8" fmla="*/ 101600 w 257704"/>
              <a:gd name="connsiteY8" fmla="*/ 142875 h 280458"/>
              <a:gd name="connsiteX9" fmla="*/ 66675 w 257704"/>
              <a:gd name="connsiteY9" fmla="*/ 209550 h 280458"/>
              <a:gd name="connsiteX10" fmla="*/ 44450 w 257704"/>
              <a:gd name="connsiteY10" fmla="*/ 155575 h 28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704" h="280458">
                <a:moveTo>
                  <a:pt x="44450" y="155575"/>
                </a:moveTo>
                <a:cubicBezTo>
                  <a:pt x="33867" y="151342"/>
                  <a:pt x="6350" y="171450"/>
                  <a:pt x="3175" y="184150"/>
                </a:cubicBezTo>
                <a:cubicBezTo>
                  <a:pt x="0" y="196850"/>
                  <a:pt x="19579" y="218017"/>
                  <a:pt x="25400" y="231775"/>
                </a:cubicBezTo>
                <a:cubicBezTo>
                  <a:pt x="31221" y="245533"/>
                  <a:pt x="29104" y="261938"/>
                  <a:pt x="38100" y="266700"/>
                </a:cubicBezTo>
                <a:cubicBezTo>
                  <a:pt x="47096" y="271462"/>
                  <a:pt x="62442" y="280458"/>
                  <a:pt x="79375" y="260350"/>
                </a:cubicBezTo>
                <a:cubicBezTo>
                  <a:pt x="96308" y="240242"/>
                  <a:pt x="111125" y="186267"/>
                  <a:pt x="139700" y="146050"/>
                </a:cubicBezTo>
                <a:cubicBezTo>
                  <a:pt x="190500" y="70908"/>
                  <a:pt x="243946" y="38100"/>
                  <a:pt x="250825" y="19050"/>
                </a:cubicBezTo>
                <a:cubicBezTo>
                  <a:pt x="257704" y="0"/>
                  <a:pt x="205846" y="11113"/>
                  <a:pt x="180975" y="31750"/>
                </a:cubicBezTo>
                <a:cubicBezTo>
                  <a:pt x="156104" y="52387"/>
                  <a:pt x="120650" y="113242"/>
                  <a:pt x="101600" y="142875"/>
                </a:cubicBezTo>
                <a:cubicBezTo>
                  <a:pt x="82550" y="172508"/>
                  <a:pt x="76200" y="207433"/>
                  <a:pt x="66675" y="209550"/>
                </a:cubicBezTo>
                <a:cubicBezTo>
                  <a:pt x="57150" y="211667"/>
                  <a:pt x="55033" y="159808"/>
                  <a:pt x="44450" y="155575"/>
                </a:cubicBezTo>
                <a:close/>
              </a:path>
            </a:pathLst>
          </a:custGeom>
          <a:solidFill>
            <a:srgbClr val="0000FF"/>
          </a:solidFill>
          <a:ln w="19050" cap="flat" cmpd="sng" algn="ctr">
            <a:solidFill>
              <a:srgbClr val="FFE87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cs typeface="Arial" charset="0"/>
            </a:endParaRPr>
          </a:p>
        </p:txBody>
      </p:sp>
      <p:sp>
        <p:nvSpPr>
          <p:cNvPr id="104" name="Rectangle 103"/>
          <p:cNvSpPr/>
          <p:nvPr/>
        </p:nvSpPr>
        <p:spPr bwMode="auto">
          <a:xfrm>
            <a:off x="5627908" y="3122063"/>
            <a:ext cx="161950" cy="156551"/>
          </a:xfrm>
          <a:prstGeom prst="rect">
            <a:avLst/>
          </a:prstGeom>
          <a:solidFill>
            <a:srgbClr val="FFE87E"/>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cs typeface="Arial" charset="0"/>
            </a:endParaRPr>
          </a:p>
        </p:txBody>
      </p:sp>
      <p:sp>
        <p:nvSpPr>
          <p:cNvPr id="105" name="Freeform 104"/>
          <p:cNvSpPr/>
          <p:nvPr/>
        </p:nvSpPr>
        <p:spPr bwMode="auto">
          <a:xfrm rot="21399176">
            <a:off x="5633583" y="2925802"/>
            <a:ext cx="320451" cy="337120"/>
          </a:xfrm>
          <a:custGeom>
            <a:avLst/>
            <a:gdLst>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98425 w 250825"/>
              <a:gd name="connsiteY10" fmla="*/ 134408 h 280458"/>
              <a:gd name="connsiteX11" fmla="*/ 66675 w 250825"/>
              <a:gd name="connsiteY11" fmla="*/ 201083 h 280458"/>
              <a:gd name="connsiteX12" fmla="*/ 44450 w 250825"/>
              <a:gd name="connsiteY12"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7704"/>
              <a:gd name="connsiteY0" fmla="*/ 155575 h 280458"/>
              <a:gd name="connsiteX1" fmla="*/ 3175 w 257704"/>
              <a:gd name="connsiteY1" fmla="*/ 184150 h 280458"/>
              <a:gd name="connsiteX2" fmla="*/ 25400 w 257704"/>
              <a:gd name="connsiteY2" fmla="*/ 231775 h 280458"/>
              <a:gd name="connsiteX3" fmla="*/ 38100 w 257704"/>
              <a:gd name="connsiteY3" fmla="*/ 266700 h 280458"/>
              <a:gd name="connsiteX4" fmla="*/ 79375 w 257704"/>
              <a:gd name="connsiteY4" fmla="*/ 260350 h 280458"/>
              <a:gd name="connsiteX5" fmla="*/ 139700 w 257704"/>
              <a:gd name="connsiteY5" fmla="*/ 146050 h 280458"/>
              <a:gd name="connsiteX6" fmla="*/ 250825 w 257704"/>
              <a:gd name="connsiteY6" fmla="*/ 19050 h 280458"/>
              <a:gd name="connsiteX7" fmla="*/ 180975 w 257704"/>
              <a:gd name="connsiteY7" fmla="*/ 31750 h 280458"/>
              <a:gd name="connsiteX8" fmla="*/ 101600 w 257704"/>
              <a:gd name="connsiteY8" fmla="*/ 142875 h 280458"/>
              <a:gd name="connsiteX9" fmla="*/ 66675 w 257704"/>
              <a:gd name="connsiteY9" fmla="*/ 209550 h 280458"/>
              <a:gd name="connsiteX10" fmla="*/ 44450 w 257704"/>
              <a:gd name="connsiteY10" fmla="*/ 155575 h 280458"/>
              <a:gd name="connsiteX0" fmla="*/ 44450 w 257704"/>
              <a:gd name="connsiteY0" fmla="*/ 155575 h 280458"/>
              <a:gd name="connsiteX1" fmla="*/ 3175 w 257704"/>
              <a:gd name="connsiteY1" fmla="*/ 184150 h 280458"/>
              <a:gd name="connsiteX2" fmla="*/ 25400 w 257704"/>
              <a:gd name="connsiteY2" fmla="*/ 231775 h 280458"/>
              <a:gd name="connsiteX3" fmla="*/ 38100 w 257704"/>
              <a:gd name="connsiteY3" fmla="*/ 266700 h 280458"/>
              <a:gd name="connsiteX4" fmla="*/ 79375 w 257704"/>
              <a:gd name="connsiteY4" fmla="*/ 260350 h 280458"/>
              <a:gd name="connsiteX5" fmla="*/ 139700 w 257704"/>
              <a:gd name="connsiteY5" fmla="*/ 146050 h 280458"/>
              <a:gd name="connsiteX6" fmla="*/ 250825 w 257704"/>
              <a:gd name="connsiteY6" fmla="*/ 19050 h 280458"/>
              <a:gd name="connsiteX7" fmla="*/ 180975 w 257704"/>
              <a:gd name="connsiteY7" fmla="*/ 31750 h 280458"/>
              <a:gd name="connsiteX8" fmla="*/ 101600 w 257704"/>
              <a:gd name="connsiteY8" fmla="*/ 142875 h 280458"/>
              <a:gd name="connsiteX9" fmla="*/ 66675 w 257704"/>
              <a:gd name="connsiteY9" fmla="*/ 209550 h 280458"/>
              <a:gd name="connsiteX10" fmla="*/ 44450 w 257704"/>
              <a:gd name="connsiteY10" fmla="*/ 155575 h 280458"/>
              <a:gd name="connsiteX0" fmla="*/ 44450 w 257704"/>
              <a:gd name="connsiteY0" fmla="*/ 155575 h 280458"/>
              <a:gd name="connsiteX1" fmla="*/ 3175 w 257704"/>
              <a:gd name="connsiteY1" fmla="*/ 184150 h 280458"/>
              <a:gd name="connsiteX2" fmla="*/ 25400 w 257704"/>
              <a:gd name="connsiteY2" fmla="*/ 231775 h 280458"/>
              <a:gd name="connsiteX3" fmla="*/ 38100 w 257704"/>
              <a:gd name="connsiteY3" fmla="*/ 266700 h 280458"/>
              <a:gd name="connsiteX4" fmla="*/ 79375 w 257704"/>
              <a:gd name="connsiteY4" fmla="*/ 260350 h 280458"/>
              <a:gd name="connsiteX5" fmla="*/ 139700 w 257704"/>
              <a:gd name="connsiteY5" fmla="*/ 146050 h 280458"/>
              <a:gd name="connsiteX6" fmla="*/ 250825 w 257704"/>
              <a:gd name="connsiteY6" fmla="*/ 19050 h 280458"/>
              <a:gd name="connsiteX7" fmla="*/ 180975 w 257704"/>
              <a:gd name="connsiteY7" fmla="*/ 31750 h 280458"/>
              <a:gd name="connsiteX8" fmla="*/ 101600 w 257704"/>
              <a:gd name="connsiteY8" fmla="*/ 142875 h 280458"/>
              <a:gd name="connsiteX9" fmla="*/ 66675 w 257704"/>
              <a:gd name="connsiteY9" fmla="*/ 209550 h 280458"/>
              <a:gd name="connsiteX10" fmla="*/ 44450 w 257704"/>
              <a:gd name="connsiteY10" fmla="*/ 155575 h 28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704" h="280458">
                <a:moveTo>
                  <a:pt x="44450" y="155575"/>
                </a:moveTo>
                <a:cubicBezTo>
                  <a:pt x="33867" y="151342"/>
                  <a:pt x="6350" y="171450"/>
                  <a:pt x="3175" y="184150"/>
                </a:cubicBezTo>
                <a:cubicBezTo>
                  <a:pt x="0" y="196850"/>
                  <a:pt x="19579" y="218017"/>
                  <a:pt x="25400" y="231775"/>
                </a:cubicBezTo>
                <a:cubicBezTo>
                  <a:pt x="31221" y="245533"/>
                  <a:pt x="29104" y="261938"/>
                  <a:pt x="38100" y="266700"/>
                </a:cubicBezTo>
                <a:cubicBezTo>
                  <a:pt x="47096" y="271462"/>
                  <a:pt x="62442" y="280458"/>
                  <a:pt x="79375" y="260350"/>
                </a:cubicBezTo>
                <a:cubicBezTo>
                  <a:pt x="96308" y="240242"/>
                  <a:pt x="111125" y="186267"/>
                  <a:pt x="139700" y="146050"/>
                </a:cubicBezTo>
                <a:cubicBezTo>
                  <a:pt x="190500" y="70908"/>
                  <a:pt x="243946" y="38100"/>
                  <a:pt x="250825" y="19050"/>
                </a:cubicBezTo>
                <a:cubicBezTo>
                  <a:pt x="257704" y="0"/>
                  <a:pt x="205846" y="11113"/>
                  <a:pt x="180975" y="31750"/>
                </a:cubicBezTo>
                <a:cubicBezTo>
                  <a:pt x="156104" y="52387"/>
                  <a:pt x="120650" y="113242"/>
                  <a:pt x="101600" y="142875"/>
                </a:cubicBezTo>
                <a:cubicBezTo>
                  <a:pt x="82550" y="172508"/>
                  <a:pt x="76200" y="207433"/>
                  <a:pt x="66675" y="209550"/>
                </a:cubicBezTo>
                <a:cubicBezTo>
                  <a:pt x="57150" y="211667"/>
                  <a:pt x="55033" y="159808"/>
                  <a:pt x="44450" y="155575"/>
                </a:cubicBezTo>
                <a:close/>
              </a:path>
            </a:pathLst>
          </a:custGeom>
          <a:solidFill>
            <a:srgbClr val="0000FF"/>
          </a:solidFill>
          <a:ln w="19050" cap="flat" cmpd="sng" algn="ctr">
            <a:solidFill>
              <a:srgbClr val="FFE87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cs typeface="Arial" charset="0"/>
            </a:endParaRPr>
          </a:p>
        </p:txBody>
      </p:sp>
      <p:sp>
        <p:nvSpPr>
          <p:cNvPr id="108" name="Rectangle 107"/>
          <p:cNvSpPr/>
          <p:nvPr/>
        </p:nvSpPr>
        <p:spPr bwMode="auto">
          <a:xfrm>
            <a:off x="5611990" y="4323839"/>
            <a:ext cx="161950" cy="156551"/>
          </a:xfrm>
          <a:prstGeom prst="rect">
            <a:avLst/>
          </a:prstGeom>
          <a:solidFill>
            <a:srgbClr val="FFE87E"/>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cs typeface="Arial" charset="0"/>
            </a:endParaRPr>
          </a:p>
        </p:txBody>
      </p:sp>
      <p:sp>
        <p:nvSpPr>
          <p:cNvPr id="110" name="Freeform 109"/>
          <p:cNvSpPr/>
          <p:nvPr/>
        </p:nvSpPr>
        <p:spPr bwMode="auto">
          <a:xfrm rot="21399176">
            <a:off x="5228840" y="2507278"/>
            <a:ext cx="320451" cy="337120"/>
          </a:xfrm>
          <a:custGeom>
            <a:avLst/>
            <a:gdLst>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98425 w 250825"/>
              <a:gd name="connsiteY10" fmla="*/ 134408 h 280458"/>
              <a:gd name="connsiteX11" fmla="*/ 66675 w 250825"/>
              <a:gd name="connsiteY11" fmla="*/ 201083 h 280458"/>
              <a:gd name="connsiteX12" fmla="*/ 44450 w 250825"/>
              <a:gd name="connsiteY12"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7704"/>
              <a:gd name="connsiteY0" fmla="*/ 155575 h 280458"/>
              <a:gd name="connsiteX1" fmla="*/ 3175 w 257704"/>
              <a:gd name="connsiteY1" fmla="*/ 184150 h 280458"/>
              <a:gd name="connsiteX2" fmla="*/ 25400 w 257704"/>
              <a:gd name="connsiteY2" fmla="*/ 231775 h 280458"/>
              <a:gd name="connsiteX3" fmla="*/ 38100 w 257704"/>
              <a:gd name="connsiteY3" fmla="*/ 266700 h 280458"/>
              <a:gd name="connsiteX4" fmla="*/ 79375 w 257704"/>
              <a:gd name="connsiteY4" fmla="*/ 260350 h 280458"/>
              <a:gd name="connsiteX5" fmla="*/ 139700 w 257704"/>
              <a:gd name="connsiteY5" fmla="*/ 146050 h 280458"/>
              <a:gd name="connsiteX6" fmla="*/ 250825 w 257704"/>
              <a:gd name="connsiteY6" fmla="*/ 19050 h 280458"/>
              <a:gd name="connsiteX7" fmla="*/ 180975 w 257704"/>
              <a:gd name="connsiteY7" fmla="*/ 31750 h 280458"/>
              <a:gd name="connsiteX8" fmla="*/ 101600 w 257704"/>
              <a:gd name="connsiteY8" fmla="*/ 142875 h 280458"/>
              <a:gd name="connsiteX9" fmla="*/ 66675 w 257704"/>
              <a:gd name="connsiteY9" fmla="*/ 209550 h 280458"/>
              <a:gd name="connsiteX10" fmla="*/ 44450 w 257704"/>
              <a:gd name="connsiteY10" fmla="*/ 155575 h 280458"/>
              <a:gd name="connsiteX0" fmla="*/ 44450 w 257704"/>
              <a:gd name="connsiteY0" fmla="*/ 155575 h 280458"/>
              <a:gd name="connsiteX1" fmla="*/ 3175 w 257704"/>
              <a:gd name="connsiteY1" fmla="*/ 184150 h 280458"/>
              <a:gd name="connsiteX2" fmla="*/ 25400 w 257704"/>
              <a:gd name="connsiteY2" fmla="*/ 231775 h 280458"/>
              <a:gd name="connsiteX3" fmla="*/ 38100 w 257704"/>
              <a:gd name="connsiteY3" fmla="*/ 266700 h 280458"/>
              <a:gd name="connsiteX4" fmla="*/ 79375 w 257704"/>
              <a:gd name="connsiteY4" fmla="*/ 260350 h 280458"/>
              <a:gd name="connsiteX5" fmla="*/ 139700 w 257704"/>
              <a:gd name="connsiteY5" fmla="*/ 146050 h 280458"/>
              <a:gd name="connsiteX6" fmla="*/ 250825 w 257704"/>
              <a:gd name="connsiteY6" fmla="*/ 19050 h 280458"/>
              <a:gd name="connsiteX7" fmla="*/ 180975 w 257704"/>
              <a:gd name="connsiteY7" fmla="*/ 31750 h 280458"/>
              <a:gd name="connsiteX8" fmla="*/ 101600 w 257704"/>
              <a:gd name="connsiteY8" fmla="*/ 142875 h 280458"/>
              <a:gd name="connsiteX9" fmla="*/ 66675 w 257704"/>
              <a:gd name="connsiteY9" fmla="*/ 209550 h 280458"/>
              <a:gd name="connsiteX10" fmla="*/ 44450 w 257704"/>
              <a:gd name="connsiteY10" fmla="*/ 155575 h 280458"/>
              <a:gd name="connsiteX0" fmla="*/ 44450 w 257704"/>
              <a:gd name="connsiteY0" fmla="*/ 155575 h 280458"/>
              <a:gd name="connsiteX1" fmla="*/ 3175 w 257704"/>
              <a:gd name="connsiteY1" fmla="*/ 184150 h 280458"/>
              <a:gd name="connsiteX2" fmla="*/ 25400 w 257704"/>
              <a:gd name="connsiteY2" fmla="*/ 231775 h 280458"/>
              <a:gd name="connsiteX3" fmla="*/ 38100 w 257704"/>
              <a:gd name="connsiteY3" fmla="*/ 266700 h 280458"/>
              <a:gd name="connsiteX4" fmla="*/ 79375 w 257704"/>
              <a:gd name="connsiteY4" fmla="*/ 260350 h 280458"/>
              <a:gd name="connsiteX5" fmla="*/ 139700 w 257704"/>
              <a:gd name="connsiteY5" fmla="*/ 146050 h 280458"/>
              <a:gd name="connsiteX6" fmla="*/ 250825 w 257704"/>
              <a:gd name="connsiteY6" fmla="*/ 19050 h 280458"/>
              <a:gd name="connsiteX7" fmla="*/ 180975 w 257704"/>
              <a:gd name="connsiteY7" fmla="*/ 31750 h 280458"/>
              <a:gd name="connsiteX8" fmla="*/ 101600 w 257704"/>
              <a:gd name="connsiteY8" fmla="*/ 142875 h 280458"/>
              <a:gd name="connsiteX9" fmla="*/ 66675 w 257704"/>
              <a:gd name="connsiteY9" fmla="*/ 209550 h 280458"/>
              <a:gd name="connsiteX10" fmla="*/ 44450 w 257704"/>
              <a:gd name="connsiteY10" fmla="*/ 155575 h 28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704" h="280458">
                <a:moveTo>
                  <a:pt x="44450" y="155575"/>
                </a:moveTo>
                <a:cubicBezTo>
                  <a:pt x="33867" y="151342"/>
                  <a:pt x="6350" y="171450"/>
                  <a:pt x="3175" y="184150"/>
                </a:cubicBezTo>
                <a:cubicBezTo>
                  <a:pt x="0" y="196850"/>
                  <a:pt x="19579" y="218017"/>
                  <a:pt x="25400" y="231775"/>
                </a:cubicBezTo>
                <a:cubicBezTo>
                  <a:pt x="31221" y="245533"/>
                  <a:pt x="29104" y="261938"/>
                  <a:pt x="38100" y="266700"/>
                </a:cubicBezTo>
                <a:cubicBezTo>
                  <a:pt x="47096" y="271462"/>
                  <a:pt x="62442" y="280458"/>
                  <a:pt x="79375" y="260350"/>
                </a:cubicBezTo>
                <a:cubicBezTo>
                  <a:pt x="96308" y="240242"/>
                  <a:pt x="111125" y="186267"/>
                  <a:pt x="139700" y="146050"/>
                </a:cubicBezTo>
                <a:cubicBezTo>
                  <a:pt x="190500" y="70908"/>
                  <a:pt x="243946" y="38100"/>
                  <a:pt x="250825" y="19050"/>
                </a:cubicBezTo>
                <a:cubicBezTo>
                  <a:pt x="257704" y="0"/>
                  <a:pt x="205846" y="11113"/>
                  <a:pt x="180975" y="31750"/>
                </a:cubicBezTo>
                <a:cubicBezTo>
                  <a:pt x="156104" y="52387"/>
                  <a:pt x="120650" y="113242"/>
                  <a:pt x="101600" y="142875"/>
                </a:cubicBezTo>
                <a:cubicBezTo>
                  <a:pt x="82550" y="172508"/>
                  <a:pt x="76200" y="207433"/>
                  <a:pt x="66675" y="209550"/>
                </a:cubicBezTo>
                <a:cubicBezTo>
                  <a:pt x="57150" y="211667"/>
                  <a:pt x="55033" y="159808"/>
                  <a:pt x="44450" y="155575"/>
                </a:cubicBezTo>
                <a:close/>
              </a:path>
            </a:pathLst>
          </a:custGeom>
          <a:solidFill>
            <a:srgbClr val="0033CC"/>
          </a:solidFill>
          <a:ln w="19050" cap="flat" cmpd="sng" algn="ctr">
            <a:solidFill>
              <a:srgbClr val="FFE87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cs typeface="Arial" charset="0"/>
            </a:endParaRPr>
          </a:p>
        </p:txBody>
      </p:sp>
      <p:sp>
        <p:nvSpPr>
          <p:cNvPr id="111" name="Rectangle 110"/>
          <p:cNvSpPr/>
          <p:nvPr/>
        </p:nvSpPr>
        <p:spPr bwMode="auto">
          <a:xfrm>
            <a:off x="5297957" y="5616802"/>
            <a:ext cx="161950" cy="156551"/>
          </a:xfrm>
          <a:prstGeom prst="rect">
            <a:avLst/>
          </a:prstGeom>
          <a:solidFill>
            <a:srgbClr val="FFE87E"/>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cs typeface="Arial" charset="0"/>
            </a:endParaRPr>
          </a:p>
        </p:txBody>
      </p:sp>
      <p:sp>
        <p:nvSpPr>
          <p:cNvPr id="109" name="Freeform 108"/>
          <p:cNvSpPr/>
          <p:nvPr/>
        </p:nvSpPr>
        <p:spPr bwMode="auto">
          <a:xfrm rot="21399176">
            <a:off x="5311872" y="5417133"/>
            <a:ext cx="320451" cy="337120"/>
          </a:xfrm>
          <a:custGeom>
            <a:avLst/>
            <a:gdLst>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98425 w 250825"/>
              <a:gd name="connsiteY10" fmla="*/ 134408 h 280458"/>
              <a:gd name="connsiteX11" fmla="*/ 66675 w 250825"/>
              <a:gd name="connsiteY11" fmla="*/ 201083 h 280458"/>
              <a:gd name="connsiteX12" fmla="*/ 44450 w 250825"/>
              <a:gd name="connsiteY12"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7704"/>
              <a:gd name="connsiteY0" fmla="*/ 155575 h 280458"/>
              <a:gd name="connsiteX1" fmla="*/ 3175 w 257704"/>
              <a:gd name="connsiteY1" fmla="*/ 184150 h 280458"/>
              <a:gd name="connsiteX2" fmla="*/ 25400 w 257704"/>
              <a:gd name="connsiteY2" fmla="*/ 231775 h 280458"/>
              <a:gd name="connsiteX3" fmla="*/ 38100 w 257704"/>
              <a:gd name="connsiteY3" fmla="*/ 266700 h 280458"/>
              <a:gd name="connsiteX4" fmla="*/ 79375 w 257704"/>
              <a:gd name="connsiteY4" fmla="*/ 260350 h 280458"/>
              <a:gd name="connsiteX5" fmla="*/ 139700 w 257704"/>
              <a:gd name="connsiteY5" fmla="*/ 146050 h 280458"/>
              <a:gd name="connsiteX6" fmla="*/ 250825 w 257704"/>
              <a:gd name="connsiteY6" fmla="*/ 19050 h 280458"/>
              <a:gd name="connsiteX7" fmla="*/ 180975 w 257704"/>
              <a:gd name="connsiteY7" fmla="*/ 31750 h 280458"/>
              <a:gd name="connsiteX8" fmla="*/ 101600 w 257704"/>
              <a:gd name="connsiteY8" fmla="*/ 142875 h 280458"/>
              <a:gd name="connsiteX9" fmla="*/ 66675 w 257704"/>
              <a:gd name="connsiteY9" fmla="*/ 209550 h 280458"/>
              <a:gd name="connsiteX10" fmla="*/ 44450 w 257704"/>
              <a:gd name="connsiteY10" fmla="*/ 155575 h 280458"/>
              <a:gd name="connsiteX0" fmla="*/ 44450 w 257704"/>
              <a:gd name="connsiteY0" fmla="*/ 155575 h 280458"/>
              <a:gd name="connsiteX1" fmla="*/ 3175 w 257704"/>
              <a:gd name="connsiteY1" fmla="*/ 184150 h 280458"/>
              <a:gd name="connsiteX2" fmla="*/ 25400 w 257704"/>
              <a:gd name="connsiteY2" fmla="*/ 231775 h 280458"/>
              <a:gd name="connsiteX3" fmla="*/ 38100 w 257704"/>
              <a:gd name="connsiteY3" fmla="*/ 266700 h 280458"/>
              <a:gd name="connsiteX4" fmla="*/ 79375 w 257704"/>
              <a:gd name="connsiteY4" fmla="*/ 260350 h 280458"/>
              <a:gd name="connsiteX5" fmla="*/ 139700 w 257704"/>
              <a:gd name="connsiteY5" fmla="*/ 146050 h 280458"/>
              <a:gd name="connsiteX6" fmla="*/ 250825 w 257704"/>
              <a:gd name="connsiteY6" fmla="*/ 19050 h 280458"/>
              <a:gd name="connsiteX7" fmla="*/ 180975 w 257704"/>
              <a:gd name="connsiteY7" fmla="*/ 31750 h 280458"/>
              <a:gd name="connsiteX8" fmla="*/ 101600 w 257704"/>
              <a:gd name="connsiteY8" fmla="*/ 142875 h 280458"/>
              <a:gd name="connsiteX9" fmla="*/ 66675 w 257704"/>
              <a:gd name="connsiteY9" fmla="*/ 209550 h 280458"/>
              <a:gd name="connsiteX10" fmla="*/ 44450 w 257704"/>
              <a:gd name="connsiteY10" fmla="*/ 155575 h 280458"/>
              <a:gd name="connsiteX0" fmla="*/ 44450 w 257704"/>
              <a:gd name="connsiteY0" fmla="*/ 155575 h 280458"/>
              <a:gd name="connsiteX1" fmla="*/ 3175 w 257704"/>
              <a:gd name="connsiteY1" fmla="*/ 184150 h 280458"/>
              <a:gd name="connsiteX2" fmla="*/ 25400 w 257704"/>
              <a:gd name="connsiteY2" fmla="*/ 231775 h 280458"/>
              <a:gd name="connsiteX3" fmla="*/ 38100 w 257704"/>
              <a:gd name="connsiteY3" fmla="*/ 266700 h 280458"/>
              <a:gd name="connsiteX4" fmla="*/ 79375 w 257704"/>
              <a:gd name="connsiteY4" fmla="*/ 260350 h 280458"/>
              <a:gd name="connsiteX5" fmla="*/ 139700 w 257704"/>
              <a:gd name="connsiteY5" fmla="*/ 146050 h 280458"/>
              <a:gd name="connsiteX6" fmla="*/ 250825 w 257704"/>
              <a:gd name="connsiteY6" fmla="*/ 19050 h 280458"/>
              <a:gd name="connsiteX7" fmla="*/ 180975 w 257704"/>
              <a:gd name="connsiteY7" fmla="*/ 31750 h 280458"/>
              <a:gd name="connsiteX8" fmla="*/ 101600 w 257704"/>
              <a:gd name="connsiteY8" fmla="*/ 142875 h 280458"/>
              <a:gd name="connsiteX9" fmla="*/ 66675 w 257704"/>
              <a:gd name="connsiteY9" fmla="*/ 209550 h 280458"/>
              <a:gd name="connsiteX10" fmla="*/ 44450 w 257704"/>
              <a:gd name="connsiteY10" fmla="*/ 155575 h 28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704" h="280458">
                <a:moveTo>
                  <a:pt x="44450" y="155575"/>
                </a:moveTo>
                <a:cubicBezTo>
                  <a:pt x="33867" y="151342"/>
                  <a:pt x="6350" y="171450"/>
                  <a:pt x="3175" y="184150"/>
                </a:cubicBezTo>
                <a:cubicBezTo>
                  <a:pt x="0" y="196850"/>
                  <a:pt x="19579" y="218017"/>
                  <a:pt x="25400" y="231775"/>
                </a:cubicBezTo>
                <a:cubicBezTo>
                  <a:pt x="31221" y="245533"/>
                  <a:pt x="29104" y="261938"/>
                  <a:pt x="38100" y="266700"/>
                </a:cubicBezTo>
                <a:cubicBezTo>
                  <a:pt x="47096" y="271462"/>
                  <a:pt x="62442" y="280458"/>
                  <a:pt x="79375" y="260350"/>
                </a:cubicBezTo>
                <a:cubicBezTo>
                  <a:pt x="96308" y="240242"/>
                  <a:pt x="111125" y="186267"/>
                  <a:pt x="139700" y="146050"/>
                </a:cubicBezTo>
                <a:cubicBezTo>
                  <a:pt x="190500" y="70908"/>
                  <a:pt x="243946" y="38100"/>
                  <a:pt x="250825" y="19050"/>
                </a:cubicBezTo>
                <a:cubicBezTo>
                  <a:pt x="257704" y="0"/>
                  <a:pt x="205846" y="11113"/>
                  <a:pt x="180975" y="31750"/>
                </a:cubicBezTo>
                <a:cubicBezTo>
                  <a:pt x="156104" y="52387"/>
                  <a:pt x="120650" y="113242"/>
                  <a:pt x="101600" y="142875"/>
                </a:cubicBezTo>
                <a:cubicBezTo>
                  <a:pt x="82550" y="172508"/>
                  <a:pt x="76200" y="207433"/>
                  <a:pt x="66675" y="209550"/>
                </a:cubicBezTo>
                <a:cubicBezTo>
                  <a:pt x="57150" y="211667"/>
                  <a:pt x="55033" y="159808"/>
                  <a:pt x="44450" y="155575"/>
                </a:cubicBezTo>
                <a:close/>
              </a:path>
            </a:pathLst>
          </a:custGeom>
          <a:solidFill>
            <a:srgbClr val="0000FF"/>
          </a:solidFill>
          <a:ln w="19050" cap="flat" cmpd="sng" algn="ctr">
            <a:solidFill>
              <a:srgbClr val="FFE87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cs typeface="Arial" charset="0"/>
            </a:endParaRPr>
          </a:p>
        </p:txBody>
      </p:sp>
      <p:sp>
        <p:nvSpPr>
          <p:cNvPr id="113" name="Rectangle 112"/>
          <p:cNvSpPr/>
          <p:nvPr/>
        </p:nvSpPr>
        <p:spPr bwMode="auto">
          <a:xfrm>
            <a:off x="3821291" y="5587473"/>
            <a:ext cx="161950" cy="156551"/>
          </a:xfrm>
          <a:prstGeom prst="rect">
            <a:avLst/>
          </a:prstGeom>
          <a:solidFill>
            <a:srgbClr val="FFE87E"/>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cs typeface="Arial" charset="0"/>
            </a:endParaRPr>
          </a:p>
        </p:txBody>
      </p:sp>
      <p:sp>
        <p:nvSpPr>
          <p:cNvPr id="107" name="Freeform 106"/>
          <p:cNvSpPr/>
          <p:nvPr/>
        </p:nvSpPr>
        <p:spPr bwMode="auto">
          <a:xfrm rot="21399176">
            <a:off x="3830181" y="5392553"/>
            <a:ext cx="320451" cy="337120"/>
          </a:xfrm>
          <a:custGeom>
            <a:avLst/>
            <a:gdLst>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98425 w 250825"/>
              <a:gd name="connsiteY10" fmla="*/ 134408 h 280458"/>
              <a:gd name="connsiteX11" fmla="*/ 66675 w 250825"/>
              <a:gd name="connsiteY11" fmla="*/ 201083 h 280458"/>
              <a:gd name="connsiteX12" fmla="*/ 44450 w 250825"/>
              <a:gd name="connsiteY12"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7704"/>
              <a:gd name="connsiteY0" fmla="*/ 155575 h 280458"/>
              <a:gd name="connsiteX1" fmla="*/ 3175 w 257704"/>
              <a:gd name="connsiteY1" fmla="*/ 184150 h 280458"/>
              <a:gd name="connsiteX2" fmla="*/ 25400 w 257704"/>
              <a:gd name="connsiteY2" fmla="*/ 231775 h 280458"/>
              <a:gd name="connsiteX3" fmla="*/ 38100 w 257704"/>
              <a:gd name="connsiteY3" fmla="*/ 266700 h 280458"/>
              <a:gd name="connsiteX4" fmla="*/ 79375 w 257704"/>
              <a:gd name="connsiteY4" fmla="*/ 260350 h 280458"/>
              <a:gd name="connsiteX5" fmla="*/ 139700 w 257704"/>
              <a:gd name="connsiteY5" fmla="*/ 146050 h 280458"/>
              <a:gd name="connsiteX6" fmla="*/ 250825 w 257704"/>
              <a:gd name="connsiteY6" fmla="*/ 19050 h 280458"/>
              <a:gd name="connsiteX7" fmla="*/ 180975 w 257704"/>
              <a:gd name="connsiteY7" fmla="*/ 31750 h 280458"/>
              <a:gd name="connsiteX8" fmla="*/ 101600 w 257704"/>
              <a:gd name="connsiteY8" fmla="*/ 142875 h 280458"/>
              <a:gd name="connsiteX9" fmla="*/ 66675 w 257704"/>
              <a:gd name="connsiteY9" fmla="*/ 209550 h 280458"/>
              <a:gd name="connsiteX10" fmla="*/ 44450 w 257704"/>
              <a:gd name="connsiteY10" fmla="*/ 155575 h 280458"/>
              <a:gd name="connsiteX0" fmla="*/ 44450 w 257704"/>
              <a:gd name="connsiteY0" fmla="*/ 155575 h 280458"/>
              <a:gd name="connsiteX1" fmla="*/ 3175 w 257704"/>
              <a:gd name="connsiteY1" fmla="*/ 184150 h 280458"/>
              <a:gd name="connsiteX2" fmla="*/ 25400 w 257704"/>
              <a:gd name="connsiteY2" fmla="*/ 231775 h 280458"/>
              <a:gd name="connsiteX3" fmla="*/ 38100 w 257704"/>
              <a:gd name="connsiteY3" fmla="*/ 266700 h 280458"/>
              <a:gd name="connsiteX4" fmla="*/ 79375 w 257704"/>
              <a:gd name="connsiteY4" fmla="*/ 260350 h 280458"/>
              <a:gd name="connsiteX5" fmla="*/ 139700 w 257704"/>
              <a:gd name="connsiteY5" fmla="*/ 146050 h 280458"/>
              <a:gd name="connsiteX6" fmla="*/ 250825 w 257704"/>
              <a:gd name="connsiteY6" fmla="*/ 19050 h 280458"/>
              <a:gd name="connsiteX7" fmla="*/ 180975 w 257704"/>
              <a:gd name="connsiteY7" fmla="*/ 31750 h 280458"/>
              <a:gd name="connsiteX8" fmla="*/ 101600 w 257704"/>
              <a:gd name="connsiteY8" fmla="*/ 142875 h 280458"/>
              <a:gd name="connsiteX9" fmla="*/ 66675 w 257704"/>
              <a:gd name="connsiteY9" fmla="*/ 209550 h 280458"/>
              <a:gd name="connsiteX10" fmla="*/ 44450 w 257704"/>
              <a:gd name="connsiteY10" fmla="*/ 155575 h 280458"/>
              <a:gd name="connsiteX0" fmla="*/ 44450 w 257704"/>
              <a:gd name="connsiteY0" fmla="*/ 155575 h 280458"/>
              <a:gd name="connsiteX1" fmla="*/ 3175 w 257704"/>
              <a:gd name="connsiteY1" fmla="*/ 184150 h 280458"/>
              <a:gd name="connsiteX2" fmla="*/ 25400 w 257704"/>
              <a:gd name="connsiteY2" fmla="*/ 231775 h 280458"/>
              <a:gd name="connsiteX3" fmla="*/ 38100 w 257704"/>
              <a:gd name="connsiteY3" fmla="*/ 266700 h 280458"/>
              <a:gd name="connsiteX4" fmla="*/ 79375 w 257704"/>
              <a:gd name="connsiteY4" fmla="*/ 260350 h 280458"/>
              <a:gd name="connsiteX5" fmla="*/ 139700 w 257704"/>
              <a:gd name="connsiteY5" fmla="*/ 146050 h 280458"/>
              <a:gd name="connsiteX6" fmla="*/ 250825 w 257704"/>
              <a:gd name="connsiteY6" fmla="*/ 19050 h 280458"/>
              <a:gd name="connsiteX7" fmla="*/ 180975 w 257704"/>
              <a:gd name="connsiteY7" fmla="*/ 31750 h 280458"/>
              <a:gd name="connsiteX8" fmla="*/ 101600 w 257704"/>
              <a:gd name="connsiteY8" fmla="*/ 142875 h 280458"/>
              <a:gd name="connsiteX9" fmla="*/ 66675 w 257704"/>
              <a:gd name="connsiteY9" fmla="*/ 209550 h 280458"/>
              <a:gd name="connsiteX10" fmla="*/ 44450 w 257704"/>
              <a:gd name="connsiteY10" fmla="*/ 155575 h 28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704" h="280458">
                <a:moveTo>
                  <a:pt x="44450" y="155575"/>
                </a:moveTo>
                <a:cubicBezTo>
                  <a:pt x="33867" y="151342"/>
                  <a:pt x="6350" y="171450"/>
                  <a:pt x="3175" y="184150"/>
                </a:cubicBezTo>
                <a:cubicBezTo>
                  <a:pt x="0" y="196850"/>
                  <a:pt x="19579" y="218017"/>
                  <a:pt x="25400" y="231775"/>
                </a:cubicBezTo>
                <a:cubicBezTo>
                  <a:pt x="31221" y="245533"/>
                  <a:pt x="29104" y="261938"/>
                  <a:pt x="38100" y="266700"/>
                </a:cubicBezTo>
                <a:cubicBezTo>
                  <a:pt x="47096" y="271462"/>
                  <a:pt x="62442" y="280458"/>
                  <a:pt x="79375" y="260350"/>
                </a:cubicBezTo>
                <a:cubicBezTo>
                  <a:pt x="96308" y="240242"/>
                  <a:pt x="111125" y="186267"/>
                  <a:pt x="139700" y="146050"/>
                </a:cubicBezTo>
                <a:cubicBezTo>
                  <a:pt x="190500" y="70908"/>
                  <a:pt x="243946" y="38100"/>
                  <a:pt x="250825" y="19050"/>
                </a:cubicBezTo>
                <a:cubicBezTo>
                  <a:pt x="257704" y="0"/>
                  <a:pt x="205846" y="11113"/>
                  <a:pt x="180975" y="31750"/>
                </a:cubicBezTo>
                <a:cubicBezTo>
                  <a:pt x="156104" y="52387"/>
                  <a:pt x="120650" y="113242"/>
                  <a:pt x="101600" y="142875"/>
                </a:cubicBezTo>
                <a:cubicBezTo>
                  <a:pt x="82550" y="172508"/>
                  <a:pt x="76200" y="207433"/>
                  <a:pt x="66675" y="209550"/>
                </a:cubicBezTo>
                <a:cubicBezTo>
                  <a:pt x="57150" y="211667"/>
                  <a:pt x="55033" y="159808"/>
                  <a:pt x="44450" y="155575"/>
                </a:cubicBezTo>
                <a:close/>
              </a:path>
            </a:pathLst>
          </a:custGeom>
          <a:solidFill>
            <a:srgbClr val="0000FF"/>
          </a:solidFill>
          <a:ln w="12700" cap="flat" cmpd="sng" algn="ctr">
            <a:solidFill>
              <a:srgbClr val="FFE87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cs typeface="Arial" charset="0"/>
            </a:endParaRPr>
          </a:p>
        </p:txBody>
      </p:sp>
      <p:sp>
        <p:nvSpPr>
          <p:cNvPr id="99" name="Freeform 98"/>
          <p:cNvSpPr/>
          <p:nvPr/>
        </p:nvSpPr>
        <p:spPr bwMode="auto">
          <a:xfrm rot="21399176">
            <a:off x="5426153" y="1354251"/>
            <a:ext cx="320451" cy="337120"/>
          </a:xfrm>
          <a:custGeom>
            <a:avLst/>
            <a:gdLst>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98425 w 250825"/>
              <a:gd name="connsiteY10" fmla="*/ 134408 h 280458"/>
              <a:gd name="connsiteX11" fmla="*/ 66675 w 250825"/>
              <a:gd name="connsiteY11" fmla="*/ 201083 h 280458"/>
              <a:gd name="connsiteX12" fmla="*/ 44450 w 250825"/>
              <a:gd name="connsiteY12"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7704"/>
              <a:gd name="connsiteY0" fmla="*/ 155575 h 280458"/>
              <a:gd name="connsiteX1" fmla="*/ 3175 w 257704"/>
              <a:gd name="connsiteY1" fmla="*/ 184150 h 280458"/>
              <a:gd name="connsiteX2" fmla="*/ 25400 w 257704"/>
              <a:gd name="connsiteY2" fmla="*/ 231775 h 280458"/>
              <a:gd name="connsiteX3" fmla="*/ 38100 w 257704"/>
              <a:gd name="connsiteY3" fmla="*/ 266700 h 280458"/>
              <a:gd name="connsiteX4" fmla="*/ 79375 w 257704"/>
              <a:gd name="connsiteY4" fmla="*/ 260350 h 280458"/>
              <a:gd name="connsiteX5" fmla="*/ 139700 w 257704"/>
              <a:gd name="connsiteY5" fmla="*/ 146050 h 280458"/>
              <a:gd name="connsiteX6" fmla="*/ 250825 w 257704"/>
              <a:gd name="connsiteY6" fmla="*/ 19050 h 280458"/>
              <a:gd name="connsiteX7" fmla="*/ 180975 w 257704"/>
              <a:gd name="connsiteY7" fmla="*/ 31750 h 280458"/>
              <a:gd name="connsiteX8" fmla="*/ 101600 w 257704"/>
              <a:gd name="connsiteY8" fmla="*/ 142875 h 280458"/>
              <a:gd name="connsiteX9" fmla="*/ 66675 w 257704"/>
              <a:gd name="connsiteY9" fmla="*/ 209550 h 280458"/>
              <a:gd name="connsiteX10" fmla="*/ 44450 w 257704"/>
              <a:gd name="connsiteY10" fmla="*/ 155575 h 280458"/>
              <a:gd name="connsiteX0" fmla="*/ 44450 w 257704"/>
              <a:gd name="connsiteY0" fmla="*/ 155575 h 280458"/>
              <a:gd name="connsiteX1" fmla="*/ 3175 w 257704"/>
              <a:gd name="connsiteY1" fmla="*/ 184150 h 280458"/>
              <a:gd name="connsiteX2" fmla="*/ 25400 w 257704"/>
              <a:gd name="connsiteY2" fmla="*/ 231775 h 280458"/>
              <a:gd name="connsiteX3" fmla="*/ 38100 w 257704"/>
              <a:gd name="connsiteY3" fmla="*/ 266700 h 280458"/>
              <a:gd name="connsiteX4" fmla="*/ 79375 w 257704"/>
              <a:gd name="connsiteY4" fmla="*/ 260350 h 280458"/>
              <a:gd name="connsiteX5" fmla="*/ 139700 w 257704"/>
              <a:gd name="connsiteY5" fmla="*/ 146050 h 280458"/>
              <a:gd name="connsiteX6" fmla="*/ 250825 w 257704"/>
              <a:gd name="connsiteY6" fmla="*/ 19050 h 280458"/>
              <a:gd name="connsiteX7" fmla="*/ 180975 w 257704"/>
              <a:gd name="connsiteY7" fmla="*/ 31750 h 280458"/>
              <a:gd name="connsiteX8" fmla="*/ 101600 w 257704"/>
              <a:gd name="connsiteY8" fmla="*/ 142875 h 280458"/>
              <a:gd name="connsiteX9" fmla="*/ 66675 w 257704"/>
              <a:gd name="connsiteY9" fmla="*/ 209550 h 280458"/>
              <a:gd name="connsiteX10" fmla="*/ 44450 w 257704"/>
              <a:gd name="connsiteY10" fmla="*/ 155575 h 280458"/>
              <a:gd name="connsiteX0" fmla="*/ 44450 w 257704"/>
              <a:gd name="connsiteY0" fmla="*/ 155575 h 280458"/>
              <a:gd name="connsiteX1" fmla="*/ 3175 w 257704"/>
              <a:gd name="connsiteY1" fmla="*/ 184150 h 280458"/>
              <a:gd name="connsiteX2" fmla="*/ 25400 w 257704"/>
              <a:gd name="connsiteY2" fmla="*/ 231775 h 280458"/>
              <a:gd name="connsiteX3" fmla="*/ 38100 w 257704"/>
              <a:gd name="connsiteY3" fmla="*/ 266700 h 280458"/>
              <a:gd name="connsiteX4" fmla="*/ 79375 w 257704"/>
              <a:gd name="connsiteY4" fmla="*/ 260350 h 280458"/>
              <a:gd name="connsiteX5" fmla="*/ 139700 w 257704"/>
              <a:gd name="connsiteY5" fmla="*/ 146050 h 280458"/>
              <a:gd name="connsiteX6" fmla="*/ 250825 w 257704"/>
              <a:gd name="connsiteY6" fmla="*/ 19050 h 280458"/>
              <a:gd name="connsiteX7" fmla="*/ 180975 w 257704"/>
              <a:gd name="connsiteY7" fmla="*/ 31750 h 280458"/>
              <a:gd name="connsiteX8" fmla="*/ 101600 w 257704"/>
              <a:gd name="connsiteY8" fmla="*/ 142875 h 280458"/>
              <a:gd name="connsiteX9" fmla="*/ 66675 w 257704"/>
              <a:gd name="connsiteY9" fmla="*/ 209550 h 280458"/>
              <a:gd name="connsiteX10" fmla="*/ 44450 w 257704"/>
              <a:gd name="connsiteY10" fmla="*/ 155575 h 28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704" h="280458">
                <a:moveTo>
                  <a:pt x="44450" y="155575"/>
                </a:moveTo>
                <a:cubicBezTo>
                  <a:pt x="33867" y="151342"/>
                  <a:pt x="6350" y="171450"/>
                  <a:pt x="3175" y="184150"/>
                </a:cubicBezTo>
                <a:cubicBezTo>
                  <a:pt x="0" y="196850"/>
                  <a:pt x="19579" y="218017"/>
                  <a:pt x="25400" y="231775"/>
                </a:cubicBezTo>
                <a:cubicBezTo>
                  <a:pt x="31221" y="245533"/>
                  <a:pt x="29104" y="261938"/>
                  <a:pt x="38100" y="266700"/>
                </a:cubicBezTo>
                <a:cubicBezTo>
                  <a:pt x="47096" y="271462"/>
                  <a:pt x="62442" y="280458"/>
                  <a:pt x="79375" y="260350"/>
                </a:cubicBezTo>
                <a:cubicBezTo>
                  <a:pt x="96308" y="240242"/>
                  <a:pt x="111125" y="186267"/>
                  <a:pt x="139700" y="146050"/>
                </a:cubicBezTo>
                <a:cubicBezTo>
                  <a:pt x="190500" y="70908"/>
                  <a:pt x="243946" y="38100"/>
                  <a:pt x="250825" y="19050"/>
                </a:cubicBezTo>
                <a:cubicBezTo>
                  <a:pt x="257704" y="0"/>
                  <a:pt x="205846" y="11113"/>
                  <a:pt x="180975" y="31750"/>
                </a:cubicBezTo>
                <a:cubicBezTo>
                  <a:pt x="156104" y="52387"/>
                  <a:pt x="120650" y="113242"/>
                  <a:pt x="101600" y="142875"/>
                </a:cubicBezTo>
                <a:cubicBezTo>
                  <a:pt x="82550" y="172508"/>
                  <a:pt x="76200" y="207433"/>
                  <a:pt x="66675" y="209550"/>
                </a:cubicBezTo>
                <a:cubicBezTo>
                  <a:pt x="57150" y="211667"/>
                  <a:pt x="55033" y="159808"/>
                  <a:pt x="44450" y="155575"/>
                </a:cubicBezTo>
                <a:close/>
              </a:path>
            </a:pathLst>
          </a:custGeom>
          <a:solidFill>
            <a:srgbClr val="0000FF"/>
          </a:solidFill>
          <a:ln w="19050" cap="flat" cmpd="sng" algn="ctr">
            <a:solidFill>
              <a:srgbClr val="FFE87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cs typeface="Arial" charset="0"/>
            </a:endParaRPr>
          </a:p>
        </p:txBody>
      </p:sp>
      <p:pic>
        <p:nvPicPr>
          <p:cNvPr id="102" name="Picture 101" descr="Engineers_NPP_Spacecraft.png"/>
          <p:cNvPicPr>
            <a:picLocks noChangeAspect="1"/>
          </p:cNvPicPr>
          <p:nvPr/>
        </p:nvPicPr>
        <p:blipFill>
          <a:blip r:embed="rId19" cstate="print"/>
          <a:srcRect l="28050" t="9840" b="13871"/>
          <a:stretch>
            <a:fillRect/>
          </a:stretch>
        </p:blipFill>
        <p:spPr>
          <a:xfrm>
            <a:off x="5969001" y="3330287"/>
            <a:ext cx="777469" cy="540173"/>
          </a:xfrm>
          <a:prstGeom prst="rect">
            <a:avLst/>
          </a:prstGeom>
          <a:ln>
            <a:solidFill>
              <a:srgbClr val="22FF37"/>
            </a:solidFill>
          </a:ln>
        </p:spPr>
      </p:pic>
      <p:pic>
        <p:nvPicPr>
          <p:cNvPr id="626720" name="Picture 5"/>
          <p:cNvPicPr>
            <a:picLocks noChangeAspect="1" noChangeArrowheads="1"/>
          </p:cNvPicPr>
          <p:nvPr/>
        </p:nvPicPr>
        <p:blipFill>
          <a:blip r:embed="rId20" cstate="print"/>
          <a:srcRect/>
          <a:stretch>
            <a:fillRect/>
          </a:stretch>
        </p:blipFill>
        <p:spPr bwMode="auto">
          <a:xfrm>
            <a:off x="5063068" y="3561446"/>
            <a:ext cx="654486" cy="475759"/>
          </a:xfrm>
          <a:prstGeom prst="rect">
            <a:avLst/>
          </a:prstGeom>
          <a:noFill/>
          <a:ln w="3175">
            <a:solidFill>
              <a:srgbClr val="3664FF"/>
            </a:solidFill>
            <a:miter lim="800000"/>
            <a:headEnd/>
            <a:tailEnd/>
          </a:ln>
          <a:effectLst>
            <a:outerShdw blurRad="50800" dist="38100" dir="2700000" algn="tl" rotWithShape="0">
              <a:prstClr val="black">
                <a:alpha val="40000"/>
              </a:prstClr>
            </a:outerShdw>
          </a:effectLst>
        </p:spPr>
      </p:pic>
      <p:pic>
        <p:nvPicPr>
          <p:cNvPr id="86" name="Picture 19"/>
          <p:cNvPicPr>
            <a:picLocks noChangeAspect="1" noChangeArrowheads="1"/>
          </p:cNvPicPr>
          <p:nvPr/>
        </p:nvPicPr>
        <p:blipFill>
          <a:blip r:embed="rId4" cstate="print"/>
          <a:srcRect l="39815" t="22895" r="31544" b="30367"/>
          <a:stretch>
            <a:fillRect/>
          </a:stretch>
        </p:blipFill>
        <p:spPr bwMode="auto">
          <a:xfrm>
            <a:off x="6826250" y="3170691"/>
            <a:ext cx="571500" cy="540476"/>
          </a:xfrm>
          <a:prstGeom prst="rect">
            <a:avLst/>
          </a:prstGeom>
          <a:noFill/>
          <a:ln w="12700" cap="flat" cmpd="sng" algn="ctr">
            <a:solidFill>
              <a:srgbClr val="25F758"/>
            </a:solidFill>
            <a:prstDash val="solid"/>
            <a:miter lim="800000"/>
            <a:headEnd type="none" w="med" len="med"/>
            <a:tailEnd type="none" w="med" len="med"/>
          </a:ln>
          <a:effectLst>
            <a:outerShdw blurRad="50800" dist="38100" dir="2700000" algn="tl" rotWithShape="0">
              <a:prstClr val="black">
                <a:alpha val="40000"/>
              </a:prstClr>
            </a:outerShdw>
          </a:effectLst>
        </p:spPr>
      </p:pic>
      <p:sp>
        <p:nvSpPr>
          <p:cNvPr id="84" name="TextBox 68"/>
          <p:cNvSpPr txBox="1">
            <a:spLocks noChangeArrowheads="1"/>
          </p:cNvSpPr>
          <p:nvPr/>
        </p:nvSpPr>
        <p:spPr bwMode="auto">
          <a:xfrm>
            <a:off x="0" y="600803"/>
            <a:ext cx="4267199" cy="461665"/>
          </a:xfrm>
          <a:prstGeom prst="rect">
            <a:avLst/>
          </a:prstGeom>
          <a:noFill/>
          <a:ln w="9525">
            <a:noFill/>
            <a:miter lim="800000"/>
            <a:headEnd/>
            <a:tailEnd/>
          </a:ln>
        </p:spPr>
        <p:txBody>
          <a:bodyPr wrap="square">
            <a:spAutoFit/>
          </a:bodyPr>
          <a:lstStyle/>
          <a:p>
            <a:r>
              <a:rPr lang="en-US" sz="2400" b="1" dirty="0" smtClean="0">
                <a:solidFill>
                  <a:schemeClr val="bg1"/>
                </a:solidFill>
                <a:latin typeface="Times New Roman" pitchFamily="18" charset="0"/>
                <a:cs typeface="Times New Roman" pitchFamily="18" charset="0"/>
              </a:rPr>
              <a:t>DEVELOPMENT</a:t>
            </a:r>
            <a:endParaRPr lang="en-US" sz="2400" b="1" i="1" dirty="0">
              <a:solidFill>
                <a:srgbClr val="FFE87E"/>
              </a:solidFill>
              <a:latin typeface="Times New Roman" pitchFamily="18" charset="0"/>
              <a:cs typeface="Times New Roman" pitchFamily="18" charset="0"/>
            </a:endParaRPr>
          </a:p>
        </p:txBody>
      </p:sp>
      <p:sp>
        <p:nvSpPr>
          <p:cNvPr id="95" name="TextBox 68"/>
          <p:cNvSpPr txBox="1">
            <a:spLocks noChangeArrowheads="1"/>
          </p:cNvSpPr>
          <p:nvPr/>
        </p:nvSpPr>
        <p:spPr bwMode="auto">
          <a:xfrm>
            <a:off x="5943600" y="614451"/>
            <a:ext cx="3200400" cy="461665"/>
          </a:xfrm>
          <a:prstGeom prst="rect">
            <a:avLst/>
          </a:prstGeom>
          <a:noFill/>
          <a:ln w="9525">
            <a:noFill/>
            <a:miter lim="800000"/>
            <a:headEnd/>
            <a:tailEnd/>
          </a:ln>
        </p:spPr>
        <p:txBody>
          <a:bodyPr wrap="square">
            <a:spAutoFit/>
          </a:bodyPr>
          <a:lstStyle/>
          <a:p>
            <a:r>
              <a:rPr lang="en-US" sz="2400" b="1" dirty="0" smtClean="0">
                <a:solidFill>
                  <a:schemeClr val="tx1"/>
                </a:solidFill>
                <a:latin typeface="Times New Roman" pitchFamily="18" charset="0"/>
                <a:cs typeface="Times New Roman" pitchFamily="18" charset="0"/>
              </a:rPr>
              <a:t>PRODUCTION</a:t>
            </a:r>
            <a:endParaRPr lang="en-US" sz="2400" b="1" i="1" dirty="0">
              <a:solidFill>
                <a:schemeClr val="tx1"/>
              </a:solidFill>
              <a:latin typeface="Times New Roman" pitchFamily="18" charset="0"/>
              <a:cs typeface="Times New Roman" pitchFamily="18" charset="0"/>
            </a:endParaRPr>
          </a:p>
        </p:txBody>
      </p:sp>
      <p:sp>
        <p:nvSpPr>
          <p:cNvPr id="120" name="Freeform 224"/>
          <p:cNvSpPr>
            <a:spLocks noChangeArrowheads="1"/>
          </p:cNvSpPr>
          <p:nvPr/>
        </p:nvSpPr>
        <p:spPr bwMode="auto">
          <a:xfrm rot="21399176">
            <a:off x="623390" y="6353282"/>
            <a:ext cx="341383" cy="370886"/>
          </a:xfrm>
          <a:custGeom>
            <a:avLst/>
            <a:gdLst>
              <a:gd name="T0" fmla="*/ 88674 w 257704"/>
              <a:gd name="T1" fmla="*/ 310357 h 280458"/>
              <a:gd name="T2" fmla="*/ 6334 w 257704"/>
              <a:gd name="T3" fmla="*/ 367362 h 280458"/>
              <a:gd name="T4" fmla="*/ 50671 w 257704"/>
              <a:gd name="T5" fmla="*/ 462369 h 280458"/>
              <a:gd name="T6" fmla="*/ 76006 w 257704"/>
              <a:gd name="T7" fmla="*/ 532041 h 280458"/>
              <a:gd name="T8" fmla="*/ 158346 w 257704"/>
              <a:gd name="T9" fmla="*/ 519373 h 280458"/>
              <a:gd name="T10" fmla="*/ 278689 w 257704"/>
              <a:gd name="T11" fmla="*/ 291356 h 280458"/>
              <a:gd name="T12" fmla="*/ 500373 w 257704"/>
              <a:gd name="T13" fmla="*/ 38003 h 280458"/>
              <a:gd name="T14" fmla="*/ 361029 w 257704"/>
              <a:gd name="T15" fmla="*/ 63338 h 280458"/>
              <a:gd name="T16" fmla="*/ 202683 w 257704"/>
              <a:gd name="T17" fmla="*/ 285022 h 280458"/>
              <a:gd name="T18" fmla="*/ 133011 w 257704"/>
              <a:gd name="T19" fmla="*/ 418032 h 280458"/>
              <a:gd name="T20" fmla="*/ 88674 w 257704"/>
              <a:gd name="T21" fmla="*/ 310357 h 2804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7704"/>
              <a:gd name="T34" fmla="*/ 0 h 280458"/>
              <a:gd name="T35" fmla="*/ 257704 w 257704"/>
              <a:gd name="T36" fmla="*/ 280458 h 2804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7704" h="280458">
                <a:moveTo>
                  <a:pt x="44450" y="155575"/>
                </a:moveTo>
                <a:cubicBezTo>
                  <a:pt x="33867" y="151342"/>
                  <a:pt x="6350" y="171450"/>
                  <a:pt x="3175" y="184150"/>
                </a:cubicBezTo>
                <a:cubicBezTo>
                  <a:pt x="0" y="196850"/>
                  <a:pt x="19579" y="218017"/>
                  <a:pt x="25400" y="231775"/>
                </a:cubicBezTo>
                <a:cubicBezTo>
                  <a:pt x="31221" y="245533"/>
                  <a:pt x="29104" y="261938"/>
                  <a:pt x="38100" y="266700"/>
                </a:cubicBezTo>
                <a:cubicBezTo>
                  <a:pt x="47096" y="271462"/>
                  <a:pt x="62442" y="280458"/>
                  <a:pt x="79375" y="260350"/>
                </a:cubicBezTo>
                <a:cubicBezTo>
                  <a:pt x="96308" y="240242"/>
                  <a:pt x="111125" y="186267"/>
                  <a:pt x="139700" y="146050"/>
                </a:cubicBezTo>
                <a:cubicBezTo>
                  <a:pt x="190500" y="70908"/>
                  <a:pt x="243946" y="38100"/>
                  <a:pt x="250825" y="19050"/>
                </a:cubicBezTo>
                <a:cubicBezTo>
                  <a:pt x="257704" y="0"/>
                  <a:pt x="205846" y="11113"/>
                  <a:pt x="180975" y="31750"/>
                </a:cubicBezTo>
                <a:cubicBezTo>
                  <a:pt x="156104" y="52387"/>
                  <a:pt x="120650" y="113242"/>
                  <a:pt x="101600" y="142875"/>
                </a:cubicBezTo>
                <a:cubicBezTo>
                  <a:pt x="82550" y="172508"/>
                  <a:pt x="76200" y="207433"/>
                  <a:pt x="66675" y="209550"/>
                </a:cubicBezTo>
                <a:cubicBezTo>
                  <a:pt x="57150" y="211667"/>
                  <a:pt x="55033" y="159808"/>
                  <a:pt x="44450" y="155575"/>
                </a:cubicBezTo>
                <a:close/>
              </a:path>
            </a:pathLst>
          </a:custGeom>
          <a:solidFill>
            <a:srgbClr val="0000FF"/>
          </a:solidFill>
          <a:ln w="12700" cap="flat" cmpd="sng" algn="ctr">
            <a:solidFill>
              <a:srgbClr val="FFE87E"/>
            </a:solidFill>
            <a:prstDash val="solid"/>
            <a:round/>
            <a:headEnd type="none" w="med" len="med"/>
            <a:tailEnd type="none" w="med" len="med"/>
          </a:ln>
          <a:effectLst>
            <a:outerShdw blurRad="50800" dist="38100" dir="2700000">
              <a:srgbClr val="000000">
                <a:alpha val="43000"/>
              </a:srgbClr>
            </a:outerShdw>
          </a:effectLst>
        </p:spPr>
        <p:txBody>
          <a:bodyPr>
            <a:prstTxWarp prst="textNoShape">
              <a:avLst/>
            </a:prstTxWarp>
          </a:bodyPr>
          <a:lstStyle/>
          <a:p>
            <a:pPr algn="l"/>
            <a:endParaRPr lang="en-US" sz="1400" b="1"/>
          </a:p>
        </p:txBody>
      </p:sp>
      <p:sp>
        <p:nvSpPr>
          <p:cNvPr id="122" name="Text Box 223"/>
          <p:cNvSpPr txBox="1">
            <a:spLocks noChangeArrowheads="1"/>
          </p:cNvSpPr>
          <p:nvPr/>
        </p:nvSpPr>
        <p:spPr bwMode="auto">
          <a:xfrm>
            <a:off x="869650" y="6304974"/>
            <a:ext cx="2818400" cy="584775"/>
          </a:xfrm>
          <a:prstGeom prst="rect">
            <a:avLst/>
          </a:prstGeom>
          <a:noFill/>
          <a:ln w="9525">
            <a:noFill/>
            <a:miter lim="800000"/>
            <a:headEnd/>
            <a:tailEnd/>
          </a:ln>
        </p:spPr>
        <p:txBody>
          <a:bodyPr wrap="none">
            <a:prstTxWarp prst="textNoShape">
              <a:avLst/>
            </a:prstTxWarp>
            <a:spAutoFit/>
          </a:bodyPr>
          <a:lstStyle/>
          <a:p>
            <a:pPr algn="l"/>
            <a:r>
              <a:rPr lang="en-US" sz="1600" b="1" dirty="0" smtClean="0">
                <a:solidFill>
                  <a:schemeClr val="bg1"/>
                </a:solidFill>
                <a:latin typeface="Arial" pitchFamily="-65" charset="0"/>
              </a:rPr>
              <a:t>Completed or On Schedule</a:t>
            </a:r>
            <a:br>
              <a:rPr lang="en-US" sz="1600" b="1" dirty="0" smtClean="0">
                <a:solidFill>
                  <a:schemeClr val="bg1"/>
                </a:solidFill>
                <a:latin typeface="Arial" pitchFamily="-65" charset="0"/>
              </a:rPr>
            </a:br>
            <a:r>
              <a:rPr lang="en-US" sz="1600" b="1" dirty="0" smtClean="0">
                <a:solidFill>
                  <a:schemeClr val="bg1"/>
                </a:solidFill>
                <a:latin typeface="Arial" pitchFamily="-65" charset="0"/>
              </a:rPr>
              <a:t>to Complete near-term </a:t>
            </a:r>
            <a:endParaRPr lang="en-US" sz="1600" b="1" dirty="0">
              <a:solidFill>
                <a:schemeClr val="bg1"/>
              </a:solidFill>
              <a:latin typeface="Arial" pitchFamily="-65" charset="0"/>
            </a:endParaRPr>
          </a:p>
        </p:txBody>
      </p:sp>
      <p:sp>
        <p:nvSpPr>
          <p:cNvPr id="123" name="Text Box 223"/>
          <p:cNvSpPr txBox="1">
            <a:spLocks noChangeArrowheads="1"/>
          </p:cNvSpPr>
          <p:nvPr/>
        </p:nvSpPr>
        <p:spPr bwMode="auto">
          <a:xfrm>
            <a:off x="3892250" y="6304974"/>
            <a:ext cx="2385589" cy="584775"/>
          </a:xfrm>
          <a:prstGeom prst="rect">
            <a:avLst/>
          </a:prstGeom>
          <a:noFill/>
          <a:ln w="9525">
            <a:noFill/>
            <a:miter lim="800000"/>
            <a:headEnd/>
            <a:tailEnd/>
          </a:ln>
        </p:spPr>
        <p:txBody>
          <a:bodyPr wrap="none">
            <a:prstTxWarp prst="textNoShape">
              <a:avLst/>
            </a:prstTxWarp>
            <a:spAutoFit/>
          </a:bodyPr>
          <a:lstStyle/>
          <a:p>
            <a:pPr algn="l"/>
            <a:r>
              <a:rPr lang="en-US" sz="1600" b="1" dirty="0" smtClean="0">
                <a:solidFill>
                  <a:schemeClr val="bg1"/>
                </a:solidFill>
                <a:latin typeface="Arial" pitchFamily="-65" charset="0"/>
              </a:rPr>
              <a:t>On Schedule and </a:t>
            </a:r>
            <a:br>
              <a:rPr lang="en-US" sz="1600" b="1" dirty="0" smtClean="0">
                <a:solidFill>
                  <a:schemeClr val="bg1"/>
                </a:solidFill>
                <a:latin typeface="Arial" pitchFamily="-65" charset="0"/>
              </a:rPr>
            </a:br>
            <a:r>
              <a:rPr lang="en-US" sz="1600" b="1" dirty="0" smtClean="0">
                <a:solidFill>
                  <a:schemeClr val="bg1"/>
                </a:solidFill>
                <a:latin typeface="Arial" pitchFamily="-65" charset="0"/>
              </a:rPr>
              <a:t>progressing nominally</a:t>
            </a:r>
            <a:endParaRPr lang="en-US" sz="1600" b="1" dirty="0">
              <a:solidFill>
                <a:schemeClr val="bg1"/>
              </a:solidFill>
              <a:latin typeface="Arial" pitchFamily="-65" charset="0"/>
            </a:endParaRPr>
          </a:p>
        </p:txBody>
      </p:sp>
      <p:sp>
        <p:nvSpPr>
          <p:cNvPr id="124" name="Freeform 253"/>
          <p:cNvSpPr>
            <a:spLocks noChangeArrowheads="1"/>
          </p:cNvSpPr>
          <p:nvPr/>
        </p:nvSpPr>
        <p:spPr bwMode="auto">
          <a:xfrm rot="21399176">
            <a:off x="6275951" y="6330120"/>
            <a:ext cx="341383" cy="370886"/>
          </a:xfrm>
          <a:custGeom>
            <a:avLst/>
            <a:gdLst>
              <a:gd name="T0" fmla="*/ 88674 w 257704"/>
              <a:gd name="T1" fmla="*/ 310357 h 280458"/>
              <a:gd name="T2" fmla="*/ 6334 w 257704"/>
              <a:gd name="T3" fmla="*/ 367362 h 280458"/>
              <a:gd name="T4" fmla="*/ 50671 w 257704"/>
              <a:gd name="T5" fmla="*/ 462369 h 280458"/>
              <a:gd name="T6" fmla="*/ 76006 w 257704"/>
              <a:gd name="T7" fmla="*/ 532041 h 280458"/>
              <a:gd name="T8" fmla="*/ 158346 w 257704"/>
              <a:gd name="T9" fmla="*/ 519373 h 280458"/>
              <a:gd name="T10" fmla="*/ 278689 w 257704"/>
              <a:gd name="T11" fmla="*/ 291356 h 280458"/>
              <a:gd name="T12" fmla="*/ 500373 w 257704"/>
              <a:gd name="T13" fmla="*/ 38003 h 280458"/>
              <a:gd name="T14" fmla="*/ 361029 w 257704"/>
              <a:gd name="T15" fmla="*/ 63338 h 280458"/>
              <a:gd name="T16" fmla="*/ 202683 w 257704"/>
              <a:gd name="T17" fmla="*/ 285022 h 280458"/>
              <a:gd name="T18" fmla="*/ 133011 w 257704"/>
              <a:gd name="T19" fmla="*/ 418032 h 280458"/>
              <a:gd name="T20" fmla="*/ 88674 w 257704"/>
              <a:gd name="T21" fmla="*/ 310357 h 2804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7704"/>
              <a:gd name="T34" fmla="*/ 0 h 280458"/>
              <a:gd name="T35" fmla="*/ 257704 w 257704"/>
              <a:gd name="T36" fmla="*/ 280458 h 2804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7704" h="280458">
                <a:moveTo>
                  <a:pt x="44450" y="155575"/>
                </a:moveTo>
                <a:cubicBezTo>
                  <a:pt x="33867" y="151342"/>
                  <a:pt x="6350" y="171450"/>
                  <a:pt x="3175" y="184150"/>
                </a:cubicBezTo>
                <a:cubicBezTo>
                  <a:pt x="0" y="196850"/>
                  <a:pt x="19579" y="218017"/>
                  <a:pt x="25400" y="231775"/>
                </a:cubicBezTo>
                <a:cubicBezTo>
                  <a:pt x="31221" y="245533"/>
                  <a:pt x="29104" y="261938"/>
                  <a:pt x="38100" y="266700"/>
                </a:cubicBezTo>
                <a:cubicBezTo>
                  <a:pt x="47096" y="271462"/>
                  <a:pt x="62442" y="280458"/>
                  <a:pt x="79375" y="260350"/>
                </a:cubicBezTo>
                <a:cubicBezTo>
                  <a:pt x="96308" y="240242"/>
                  <a:pt x="111125" y="186267"/>
                  <a:pt x="139700" y="146050"/>
                </a:cubicBezTo>
                <a:cubicBezTo>
                  <a:pt x="190500" y="70908"/>
                  <a:pt x="243946" y="38100"/>
                  <a:pt x="250825" y="19050"/>
                </a:cubicBezTo>
                <a:cubicBezTo>
                  <a:pt x="257704" y="0"/>
                  <a:pt x="205846" y="11113"/>
                  <a:pt x="180975" y="31750"/>
                </a:cubicBezTo>
                <a:cubicBezTo>
                  <a:pt x="156104" y="52387"/>
                  <a:pt x="120650" y="113242"/>
                  <a:pt x="101600" y="142875"/>
                </a:cubicBezTo>
                <a:cubicBezTo>
                  <a:pt x="82550" y="172508"/>
                  <a:pt x="76200" y="207433"/>
                  <a:pt x="66675" y="209550"/>
                </a:cubicBezTo>
                <a:cubicBezTo>
                  <a:pt x="57150" y="211667"/>
                  <a:pt x="55033" y="159808"/>
                  <a:pt x="44450" y="155575"/>
                </a:cubicBezTo>
                <a:close/>
              </a:path>
            </a:pathLst>
          </a:custGeom>
          <a:gradFill rotWithShape="1">
            <a:gsLst>
              <a:gs pos="0">
                <a:srgbClr val="FEEC02"/>
              </a:gs>
              <a:gs pos="64000">
                <a:srgbClr val="FFFFFF"/>
              </a:gs>
              <a:gs pos="100000">
                <a:srgbClr val="FFFFFF"/>
              </a:gs>
            </a:gsLst>
            <a:lin ang="0" scaled="1"/>
          </a:gradFill>
          <a:ln w="12700" cap="flat" cmpd="sng" algn="ctr">
            <a:solidFill>
              <a:srgbClr val="FFE87E"/>
            </a:solidFill>
            <a:prstDash val="solid"/>
            <a:round/>
            <a:headEnd type="none" w="med" len="med"/>
            <a:tailEnd type="none" w="med" len="med"/>
          </a:ln>
          <a:effectLst>
            <a:outerShdw blurRad="50800" dist="38100" dir="2700000">
              <a:srgbClr val="000000">
                <a:alpha val="43000"/>
              </a:srgbClr>
            </a:outerShdw>
          </a:effectLst>
        </p:spPr>
        <p:txBody>
          <a:bodyPr>
            <a:prstTxWarp prst="textNoShape">
              <a:avLst/>
            </a:prstTxWarp>
          </a:bodyPr>
          <a:lstStyle/>
          <a:p>
            <a:pPr algn="l"/>
            <a:endParaRPr lang="en-US" sz="1400" b="1"/>
          </a:p>
        </p:txBody>
      </p:sp>
      <p:sp>
        <p:nvSpPr>
          <p:cNvPr id="130" name="Text Box 223"/>
          <p:cNvSpPr txBox="1">
            <a:spLocks noChangeArrowheads="1"/>
          </p:cNvSpPr>
          <p:nvPr/>
        </p:nvSpPr>
        <p:spPr bwMode="auto">
          <a:xfrm>
            <a:off x="6559250" y="6273224"/>
            <a:ext cx="1973617" cy="584775"/>
          </a:xfrm>
          <a:prstGeom prst="rect">
            <a:avLst/>
          </a:prstGeom>
          <a:noFill/>
          <a:ln w="9525">
            <a:noFill/>
            <a:miter lim="800000"/>
            <a:headEnd/>
            <a:tailEnd/>
          </a:ln>
        </p:spPr>
        <p:txBody>
          <a:bodyPr wrap="none">
            <a:prstTxWarp prst="textNoShape">
              <a:avLst/>
            </a:prstTxWarp>
            <a:spAutoFit/>
          </a:bodyPr>
          <a:lstStyle/>
          <a:p>
            <a:pPr algn="l"/>
            <a:r>
              <a:rPr lang="en-US" sz="1600" b="1" dirty="0" smtClean="0">
                <a:solidFill>
                  <a:schemeClr val="bg1"/>
                </a:solidFill>
                <a:latin typeface="Arial" pitchFamily="-65" charset="0"/>
              </a:rPr>
              <a:t>Behind Schedule; </a:t>
            </a:r>
            <a:br>
              <a:rPr lang="en-US" sz="1600" b="1" dirty="0" smtClean="0">
                <a:solidFill>
                  <a:schemeClr val="bg1"/>
                </a:solidFill>
                <a:latin typeface="Arial" pitchFamily="-65" charset="0"/>
              </a:rPr>
            </a:br>
            <a:r>
              <a:rPr lang="en-US" sz="1600" b="1" dirty="0" smtClean="0">
                <a:solidFill>
                  <a:schemeClr val="bg1"/>
                </a:solidFill>
                <a:latin typeface="Arial" pitchFamily="-65" charset="0"/>
              </a:rPr>
              <a:t>progressing</a:t>
            </a:r>
            <a:endParaRPr lang="en-US" sz="1600" b="1" dirty="0">
              <a:solidFill>
                <a:schemeClr val="bg1"/>
              </a:solidFill>
              <a:latin typeface="Arial" pitchFamily="-65" charset="0"/>
            </a:endParaRPr>
          </a:p>
        </p:txBody>
      </p:sp>
      <p:sp>
        <p:nvSpPr>
          <p:cNvPr id="106" name="Rectangle 105"/>
          <p:cNvSpPr/>
          <p:nvPr/>
        </p:nvSpPr>
        <p:spPr bwMode="auto">
          <a:xfrm>
            <a:off x="5610975" y="3727711"/>
            <a:ext cx="161950" cy="156551"/>
          </a:xfrm>
          <a:prstGeom prst="rect">
            <a:avLst/>
          </a:prstGeom>
          <a:solidFill>
            <a:srgbClr val="FFE87E"/>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cs typeface="Arial" charset="0"/>
            </a:endParaRPr>
          </a:p>
        </p:txBody>
      </p:sp>
      <p:cxnSp>
        <p:nvCxnSpPr>
          <p:cNvPr id="93" name="Straight Connector 92"/>
          <p:cNvCxnSpPr>
            <a:endCxn id="127" idx="0"/>
          </p:cNvCxnSpPr>
          <p:nvPr/>
        </p:nvCxnSpPr>
        <p:spPr>
          <a:xfrm rot="16200000" flipH="1">
            <a:off x="3200054" y="3379828"/>
            <a:ext cx="5332271" cy="338"/>
          </a:xfrm>
          <a:prstGeom prst="line">
            <a:avLst/>
          </a:prstGeom>
          <a:ln w="38100" cap="flat" cmpd="sng" algn="ctr">
            <a:solidFill>
              <a:srgbClr val="FFE87E"/>
            </a:solidFill>
            <a:prstDash val="solid"/>
            <a:round/>
            <a:headEnd type="non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9" name="Freeform 118"/>
          <p:cNvSpPr/>
          <p:nvPr/>
        </p:nvSpPr>
        <p:spPr bwMode="auto">
          <a:xfrm rot="21399176">
            <a:off x="5603949" y="3506896"/>
            <a:ext cx="320451" cy="337120"/>
          </a:xfrm>
          <a:custGeom>
            <a:avLst/>
            <a:gdLst>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98425 w 250825"/>
              <a:gd name="connsiteY10" fmla="*/ 134408 h 280458"/>
              <a:gd name="connsiteX11" fmla="*/ 66675 w 250825"/>
              <a:gd name="connsiteY11" fmla="*/ 201083 h 280458"/>
              <a:gd name="connsiteX12" fmla="*/ 44450 w 250825"/>
              <a:gd name="connsiteY12"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7704"/>
              <a:gd name="connsiteY0" fmla="*/ 155575 h 280458"/>
              <a:gd name="connsiteX1" fmla="*/ 3175 w 257704"/>
              <a:gd name="connsiteY1" fmla="*/ 184150 h 280458"/>
              <a:gd name="connsiteX2" fmla="*/ 25400 w 257704"/>
              <a:gd name="connsiteY2" fmla="*/ 231775 h 280458"/>
              <a:gd name="connsiteX3" fmla="*/ 38100 w 257704"/>
              <a:gd name="connsiteY3" fmla="*/ 266700 h 280458"/>
              <a:gd name="connsiteX4" fmla="*/ 79375 w 257704"/>
              <a:gd name="connsiteY4" fmla="*/ 260350 h 280458"/>
              <a:gd name="connsiteX5" fmla="*/ 139700 w 257704"/>
              <a:gd name="connsiteY5" fmla="*/ 146050 h 280458"/>
              <a:gd name="connsiteX6" fmla="*/ 250825 w 257704"/>
              <a:gd name="connsiteY6" fmla="*/ 19050 h 280458"/>
              <a:gd name="connsiteX7" fmla="*/ 180975 w 257704"/>
              <a:gd name="connsiteY7" fmla="*/ 31750 h 280458"/>
              <a:gd name="connsiteX8" fmla="*/ 101600 w 257704"/>
              <a:gd name="connsiteY8" fmla="*/ 142875 h 280458"/>
              <a:gd name="connsiteX9" fmla="*/ 66675 w 257704"/>
              <a:gd name="connsiteY9" fmla="*/ 209550 h 280458"/>
              <a:gd name="connsiteX10" fmla="*/ 44450 w 257704"/>
              <a:gd name="connsiteY10" fmla="*/ 155575 h 280458"/>
              <a:gd name="connsiteX0" fmla="*/ 44450 w 257704"/>
              <a:gd name="connsiteY0" fmla="*/ 155575 h 280458"/>
              <a:gd name="connsiteX1" fmla="*/ 3175 w 257704"/>
              <a:gd name="connsiteY1" fmla="*/ 184150 h 280458"/>
              <a:gd name="connsiteX2" fmla="*/ 25400 w 257704"/>
              <a:gd name="connsiteY2" fmla="*/ 231775 h 280458"/>
              <a:gd name="connsiteX3" fmla="*/ 38100 w 257704"/>
              <a:gd name="connsiteY3" fmla="*/ 266700 h 280458"/>
              <a:gd name="connsiteX4" fmla="*/ 79375 w 257704"/>
              <a:gd name="connsiteY4" fmla="*/ 260350 h 280458"/>
              <a:gd name="connsiteX5" fmla="*/ 139700 w 257704"/>
              <a:gd name="connsiteY5" fmla="*/ 146050 h 280458"/>
              <a:gd name="connsiteX6" fmla="*/ 250825 w 257704"/>
              <a:gd name="connsiteY6" fmla="*/ 19050 h 280458"/>
              <a:gd name="connsiteX7" fmla="*/ 180975 w 257704"/>
              <a:gd name="connsiteY7" fmla="*/ 31750 h 280458"/>
              <a:gd name="connsiteX8" fmla="*/ 101600 w 257704"/>
              <a:gd name="connsiteY8" fmla="*/ 142875 h 280458"/>
              <a:gd name="connsiteX9" fmla="*/ 66675 w 257704"/>
              <a:gd name="connsiteY9" fmla="*/ 209550 h 280458"/>
              <a:gd name="connsiteX10" fmla="*/ 44450 w 257704"/>
              <a:gd name="connsiteY10" fmla="*/ 155575 h 280458"/>
              <a:gd name="connsiteX0" fmla="*/ 44450 w 257704"/>
              <a:gd name="connsiteY0" fmla="*/ 155575 h 280458"/>
              <a:gd name="connsiteX1" fmla="*/ 3175 w 257704"/>
              <a:gd name="connsiteY1" fmla="*/ 184150 h 280458"/>
              <a:gd name="connsiteX2" fmla="*/ 25400 w 257704"/>
              <a:gd name="connsiteY2" fmla="*/ 231775 h 280458"/>
              <a:gd name="connsiteX3" fmla="*/ 38100 w 257704"/>
              <a:gd name="connsiteY3" fmla="*/ 266700 h 280458"/>
              <a:gd name="connsiteX4" fmla="*/ 79375 w 257704"/>
              <a:gd name="connsiteY4" fmla="*/ 260350 h 280458"/>
              <a:gd name="connsiteX5" fmla="*/ 139700 w 257704"/>
              <a:gd name="connsiteY5" fmla="*/ 146050 h 280458"/>
              <a:gd name="connsiteX6" fmla="*/ 250825 w 257704"/>
              <a:gd name="connsiteY6" fmla="*/ 19050 h 280458"/>
              <a:gd name="connsiteX7" fmla="*/ 180975 w 257704"/>
              <a:gd name="connsiteY7" fmla="*/ 31750 h 280458"/>
              <a:gd name="connsiteX8" fmla="*/ 101600 w 257704"/>
              <a:gd name="connsiteY8" fmla="*/ 142875 h 280458"/>
              <a:gd name="connsiteX9" fmla="*/ 66675 w 257704"/>
              <a:gd name="connsiteY9" fmla="*/ 209550 h 280458"/>
              <a:gd name="connsiteX10" fmla="*/ 44450 w 257704"/>
              <a:gd name="connsiteY10" fmla="*/ 155575 h 28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704" h="280458">
                <a:moveTo>
                  <a:pt x="44450" y="155575"/>
                </a:moveTo>
                <a:cubicBezTo>
                  <a:pt x="33867" y="151342"/>
                  <a:pt x="6350" y="171450"/>
                  <a:pt x="3175" y="184150"/>
                </a:cubicBezTo>
                <a:cubicBezTo>
                  <a:pt x="0" y="196850"/>
                  <a:pt x="19579" y="218017"/>
                  <a:pt x="25400" y="231775"/>
                </a:cubicBezTo>
                <a:cubicBezTo>
                  <a:pt x="31221" y="245533"/>
                  <a:pt x="29104" y="261938"/>
                  <a:pt x="38100" y="266700"/>
                </a:cubicBezTo>
                <a:cubicBezTo>
                  <a:pt x="47096" y="271462"/>
                  <a:pt x="62442" y="280458"/>
                  <a:pt x="79375" y="260350"/>
                </a:cubicBezTo>
                <a:cubicBezTo>
                  <a:pt x="96308" y="240242"/>
                  <a:pt x="111125" y="186267"/>
                  <a:pt x="139700" y="146050"/>
                </a:cubicBezTo>
                <a:cubicBezTo>
                  <a:pt x="190500" y="70908"/>
                  <a:pt x="243946" y="38100"/>
                  <a:pt x="250825" y="19050"/>
                </a:cubicBezTo>
                <a:cubicBezTo>
                  <a:pt x="257704" y="0"/>
                  <a:pt x="205846" y="11113"/>
                  <a:pt x="180975" y="31750"/>
                </a:cubicBezTo>
                <a:cubicBezTo>
                  <a:pt x="156104" y="52387"/>
                  <a:pt x="120650" y="113242"/>
                  <a:pt x="101600" y="142875"/>
                </a:cubicBezTo>
                <a:cubicBezTo>
                  <a:pt x="82550" y="172508"/>
                  <a:pt x="76200" y="207433"/>
                  <a:pt x="66675" y="209550"/>
                </a:cubicBezTo>
                <a:cubicBezTo>
                  <a:pt x="57150" y="211667"/>
                  <a:pt x="55033" y="159808"/>
                  <a:pt x="44450" y="155575"/>
                </a:cubicBezTo>
                <a:close/>
              </a:path>
            </a:pathLst>
          </a:custGeom>
          <a:solidFill>
            <a:srgbClr val="0000FF"/>
          </a:solidFill>
          <a:ln w="19050" cap="flat" cmpd="sng" algn="ctr">
            <a:solidFill>
              <a:srgbClr val="FFE87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cs typeface="Arial" charset="0"/>
            </a:endParaRPr>
          </a:p>
        </p:txBody>
      </p:sp>
      <p:pic>
        <p:nvPicPr>
          <p:cNvPr id="137" name="Picture 4"/>
          <p:cNvPicPr>
            <a:picLocks noChangeAspect="1" noChangeArrowheads="1"/>
          </p:cNvPicPr>
          <p:nvPr/>
        </p:nvPicPr>
        <p:blipFill>
          <a:blip r:embed="rId3" cstate="print">
            <a:lum bright="5000"/>
          </a:blip>
          <a:srcRect/>
          <a:stretch>
            <a:fillRect/>
          </a:stretch>
        </p:blipFill>
        <p:spPr bwMode="auto">
          <a:xfrm>
            <a:off x="5103487" y="617499"/>
            <a:ext cx="701003" cy="665315"/>
          </a:xfrm>
          <a:prstGeom prst="rect">
            <a:avLst/>
          </a:prstGeom>
          <a:noFill/>
          <a:ln w="3175">
            <a:solidFill>
              <a:srgbClr val="3664FF"/>
            </a:solidFill>
            <a:miter lim="800000"/>
            <a:headEnd/>
            <a:tailEnd/>
          </a:ln>
          <a:effectLst>
            <a:outerShdw blurRad="50800" dist="38100" dir="2700000" algn="tl" rotWithShape="0">
              <a:prstClr val="black">
                <a:alpha val="40000"/>
              </a:prstClr>
            </a:outerShdw>
          </a:effectLst>
        </p:spPr>
      </p:pic>
      <p:sp>
        <p:nvSpPr>
          <p:cNvPr id="141" name="Rectangle 140"/>
          <p:cNvSpPr/>
          <p:nvPr/>
        </p:nvSpPr>
        <p:spPr bwMode="auto">
          <a:xfrm>
            <a:off x="5699061" y="650461"/>
            <a:ext cx="161950" cy="156551"/>
          </a:xfrm>
          <a:prstGeom prst="rect">
            <a:avLst/>
          </a:prstGeom>
          <a:solidFill>
            <a:srgbClr val="FFE87E"/>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cs typeface="Arial" charset="0"/>
            </a:endParaRPr>
          </a:p>
        </p:txBody>
      </p:sp>
      <p:sp>
        <p:nvSpPr>
          <p:cNvPr id="140" name="Freeform 139"/>
          <p:cNvSpPr/>
          <p:nvPr/>
        </p:nvSpPr>
        <p:spPr bwMode="auto">
          <a:xfrm rot="21399176">
            <a:off x="5700278" y="433705"/>
            <a:ext cx="320451" cy="348745"/>
          </a:xfrm>
          <a:custGeom>
            <a:avLst/>
            <a:gdLst>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98425 w 250825"/>
              <a:gd name="connsiteY10" fmla="*/ 134408 h 280458"/>
              <a:gd name="connsiteX11" fmla="*/ 66675 w 250825"/>
              <a:gd name="connsiteY11" fmla="*/ 201083 h 280458"/>
              <a:gd name="connsiteX12" fmla="*/ 44450 w 250825"/>
              <a:gd name="connsiteY12"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7704"/>
              <a:gd name="connsiteY0" fmla="*/ 155575 h 280458"/>
              <a:gd name="connsiteX1" fmla="*/ 3175 w 257704"/>
              <a:gd name="connsiteY1" fmla="*/ 184150 h 280458"/>
              <a:gd name="connsiteX2" fmla="*/ 25400 w 257704"/>
              <a:gd name="connsiteY2" fmla="*/ 231775 h 280458"/>
              <a:gd name="connsiteX3" fmla="*/ 38100 w 257704"/>
              <a:gd name="connsiteY3" fmla="*/ 266700 h 280458"/>
              <a:gd name="connsiteX4" fmla="*/ 79375 w 257704"/>
              <a:gd name="connsiteY4" fmla="*/ 260350 h 280458"/>
              <a:gd name="connsiteX5" fmla="*/ 139700 w 257704"/>
              <a:gd name="connsiteY5" fmla="*/ 146050 h 280458"/>
              <a:gd name="connsiteX6" fmla="*/ 250825 w 257704"/>
              <a:gd name="connsiteY6" fmla="*/ 19050 h 280458"/>
              <a:gd name="connsiteX7" fmla="*/ 180975 w 257704"/>
              <a:gd name="connsiteY7" fmla="*/ 31750 h 280458"/>
              <a:gd name="connsiteX8" fmla="*/ 101600 w 257704"/>
              <a:gd name="connsiteY8" fmla="*/ 142875 h 280458"/>
              <a:gd name="connsiteX9" fmla="*/ 66675 w 257704"/>
              <a:gd name="connsiteY9" fmla="*/ 209550 h 280458"/>
              <a:gd name="connsiteX10" fmla="*/ 44450 w 257704"/>
              <a:gd name="connsiteY10" fmla="*/ 155575 h 280458"/>
              <a:gd name="connsiteX0" fmla="*/ 44450 w 257704"/>
              <a:gd name="connsiteY0" fmla="*/ 155575 h 280458"/>
              <a:gd name="connsiteX1" fmla="*/ 3175 w 257704"/>
              <a:gd name="connsiteY1" fmla="*/ 184150 h 280458"/>
              <a:gd name="connsiteX2" fmla="*/ 25400 w 257704"/>
              <a:gd name="connsiteY2" fmla="*/ 231775 h 280458"/>
              <a:gd name="connsiteX3" fmla="*/ 38100 w 257704"/>
              <a:gd name="connsiteY3" fmla="*/ 266700 h 280458"/>
              <a:gd name="connsiteX4" fmla="*/ 79375 w 257704"/>
              <a:gd name="connsiteY4" fmla="*/ 260350 h 280458"/>
              <a:gd name="connsiteX5" fmla="*/ 139700 w 257704"/>
              <a:gd name="connsiteY5" fmla="*/ 146050 h 280458"/>
              <a:gd name="connsiteX6" fmla="*/ 250825 w 257704"/>
              <a:gd name="connsiteY6" fmla="*/ 19050 h 280458"/>
              <a:gd name="connsiteX7" fmla="*/ 180975 w 257704"/>
              <a:gd name="connsiteY7" fmla="*/ 31750 h 280458"/>
              <a:gd name="connsiteX8" fmla="*/ 101600 w 257704"/>
              <a:gd name="connsiteY8" fmla="*/ 142875 h 280458"/>
              <a:gd name="connsiteX9" fmla="*/ 66675 w 257704"/>
              <a:gd name="connsiteY9" fmla="*/ 209550 h 280458"/>
              <a:gd name="connsiteX10" fmla="*/ 44450 w 257704"/>
              <a:gd name="connsiteY10" fmla="*/ 155575 h 280458"/>
              <a:gd name="connsiteX0" fmla="*/ 44450 w 257704"/>
              <a:gd name="connsiteY0" fmla="*/ 155575 h 280458"/>
              <a:gd name="connsiteX1" fmla="*/ 3175 w 257704"/>
              <a:gd name="connsiteY1" fmla="*/ 184150 h 280458"/>
              <a:gd name="connsiteX2" fmla="*/ 25400 w 257704"/>
              <a:gd name="connsiteY2" fmla="*/ 231775 h 280458"/>
              <a:gd name="connsiteX3" fmla="*/ 38100 w 257704"/>
              <a:gd name="connsiteY3" fmla="*/ 266700 h 280458"/>
              <a:gd name="connsiteX4" fmla="*/ 79375 w 257704"/>
              <a:gd name="connsiteY4" fmla="*/ 260350 h 280458"/>
              <a:gd name="connsiteX5" fmla="*/ 139700 w 257704"/>
              <a:gd name="connsiteY5" fmla="*/ 146050 h 280458"/>
              <a:gd name="connsiteX6" fmla="*/ 250825 w 257704"/>
              <a:gd name="connsiteY6" fmla="*/ 19050 h 280458"/>
              <a:gd name="connsiteX7" fmla="*/ 180975 w 257704"/>
              <a:gd name="connsiteY7" fmla="*/ 31750 h 280458"/>
              <a:gd name="connsiteX8" fmla="*/ 101600 w 257704"/>
              <a:gd name="connsiteY8" fmla="*/ 142875 h 280458"/>
              <a:gd name="connsiteX9" fmla="*/ 66675 w 257704"/>
              <a:gd name="connsiteY9" fmla="*/ 209550 h 280458"/>
              <a:gd name="connsiteX10" fmla="*/ 44450 w 257704"/>
              <a:gd name="connsiteY10" fmla="*/ 155575 h 28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704" h="280458">
                <a:moveTo>
                  <a:pt x="44450" y="155575"/>
                </a:moveTo>
                <a:cubicBezTo>
                  <a:pt x="33867" y="151342"/>
                  <a:pt x="6350" y="171450"/>
                  <a:pt x="3175" y="184150"/>
                </a:cubicBezTo>
                <a:cubicBezTo>
                  <a:pt x="0" y="196850"/>
                  <a:pt x="19579" y="218017"/>
                  <a:pt x="25400" y="231775"/>
                </a:cubicBezTo>
                <a:cubicBezTo>
                  <a:pt x="31221" y="245533"/>
                  <a:pt x="29104" y="261938"/>
                  <a:pt x="38100" y="266700"/>
                </a:cubicBezTo>
                <a:cubicBezTo>
                  <a:pt x="47096" y="271462"/>
                  <a:pt x="62442" y="280458"/>
                  <a:pt x="79375" y="260350"/>
                </a:cubicBezTo>
                <a:cubicBezTo>
                  <a:pt x="96308" y="240242"/>
                  <a:pt x="111125" y="186267"/>
                  <a:pt x="139700" y="146050"/>
                </a:cubicBezTo>
                <a:cubicBezTo>
                  <a:pt x="190500" y="70908"/>
                  <a:pt x="243946" y="38100"/>
                  <a:pt x="250825" y="19050"/>
                </a:cubicBezTo>
                <a:cubicBezTo>
                  <a:pt x="257704" y="0"/>
                  <a:pt x="205846" y="11113"/>
                  <a:pt x="180975" y="31750"/>
                </a:cubicBezTo>
                <a:cubicBezTo>
                  <a:pt x="156104" y="52387"/>
                  <a:pt x="120650" y="113242"/>
                  <a:pt x="101600" y="142875"/>
                </a:cubicBezTo>
                <a:cubicBezTo>
                  <a:pt x="82550" y="172508"/>
                  <a:pt x="76200" y="207433"/>
                  <a:pt x="66675" y="209550"/>
                </a:cubicBezTo>
                <a:cubicBezTo>
                  <a:pt x="57150" y="211667"/>
                  <a:pt x="55033" y="159808"/>
                  <a:pt x="44450" y="155575"/>
                </a:cubicBezTo>
                <a:close/>
              </a:path>
            </a:pathLst>
          </a:custGeom>
          <a:solidFill>
            <a:srgbClr val="0000FF"/>
          </a:solidFill>
          <a:ln w="19050" cap="flat" cmpd="sng" algn="ctr">
            <a:solidFill>
              <a:srgbClr val="FFE87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cs typeface="Arial" charset="0"/>
            </a:endParaRPr>
          </a:p>
        </p:txBody>
      </p:sp>
      <p:pic>
        <p:nvPicPr>
          <p:cNvPr id="626734" name="Picture 4"/>
          <p:cNvPicPr>
            <a:picLocks noChangeAspect="1" noChangeArrowheads="1"/>
          </p:cNvPicPr>
          <p:nvPr/>
        </p:nvPicPr>
        <p:blipFill>
          <a:blip r:embed="rId21" cstate="print">
            <a:lum bright="5000"/>
          </a:blip>
          <a:srcRect l="23223" t="30272" r="23787"/>
          <a:stretch>
            <a:fillRect/>
          </a:stretch>
        </p:blipFill>
        <p:spPr bwMode="auto">
          <a:xfrm>
            <a:off x="4505739" y="771744"/>
            <a:ext cx="701262" cy="634847"/>
          </a:xfrm>
          <a:prstGeom prst="rect">
            <a:avLst/>
          </a:prstGeom>
          <a:noFill/>
          <a:ln w="3175">
            <a:solidFill>
              <a:srgbClr val="3664FF"/>
            </a:solidFill>
            <a:miter lim="800000"/>
            <a:headEnd/>
            <a:tailEnd/>
          </a:ln>
          <a:effectLst>
            <a:outerShdw blurRad="50800" dist="38100" dir="2700000" algn="tl" rotWithShape="0">
              <a:prstClr val="black">
                <a:alpha val="40000"/>
              </a:prstClr>
            </a:outerShdw>
          </a:effectLst>
        </p:spPr>
      </p:pic>
      <p:sp>
        <p:nvSpPr>
          <p:cNvPr id="80" name="Rectangle 79"/>
          <p:cNvSpPr/>
          <p:nvPr/>
        </p:nvSpPr>
        <p:spPr bwMode="auto">
          <a:xfrm>
            <a:off x="5118036" y="1126711"/>
            <a:ext cx="161950" cy="156551"/>
          </a:xfrm>
          <a:prstGeom prst="rect">
            <a:avLst/>
          </a:prstGeom>
          <a:solidFill>
            <a:srgbClr val="FFE87E"/>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cs typeface="Arial" charset="0"/>
            </a:endParaRPr>
          </a:p>
        </p:txBody>
      </p:sp>
      <p:sp>
        <p:nvSpPr>
          <p:cNvPr id="100" name="Freeform 99"/>
          <p:cNvSpPr/>
          <p:nvPr/>
        </p:nvSpPr>
        <p:spPr bwMode="auto">
          <a:xfrm rot="21399176">
            <a:off x="5120311" y="890903"/>
            <a:ext cx="320451" cy="348745"/>
          </a:xfrm>
          <a:custGeom>
            <a:avLst/>
            <a:gdLst>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98425 w 250825"/>
              <a:gd name="connsiteY10" fmla="*/ 134408 h 280458"/>
              <a:gd name="connsiteX11" fmla="*/ 66675 w 250825"/>
              <a:gd name="connsiteY11" fmla="*/ 201083 h 280458"/>
              <a:gd name="connsiteX12" fmla="*/ 44450 w 250825"/>
              <a:gd name="connsiteY12"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7704"/>
              <a:gd name="connsiteY0" fmla="*/ 155575 h 280458"/>
              <a:gd name="connsiteX1" fmla="*/ 3175 w 257704"/>
              <a:gd name="connsiteY1" fmla="*/ 184150 h 280458"/>
              <a:gd name="connsiteX2" fmla="*/ 25400 w 257704"/>
              <a:gd name="connsiteY2" fmla="*/ 231775 h 280458"/>
              <a:gd name="connsiteX3" fmla="*/ 38100 w 257704"/>
              <a:gd name="connsiteY3" fmla="*/ 266700 h 280458"/>
              <a:gd name="connsiteX4" fmla="*/ 79375 w 257704"/>
              <a:gd name="connsiteY4" fmla="*/ 260350 h 280458"/>
              <a:gd name="connsiteX5" fmla="*/ 139700 w 257704"/>
              <a:gd name="connsiteY5" fmla="*/ 146050 h 280458"/>
              <a:gd name="connsiteX6" fmla="*/ 250825 w 257704"/>
              <a:gd name="connsiteY6" fmla="*/ 19050 h 280458"/>
              <a:gd name="connsiteX7" fmla="*/ 180975 w 257704"/>
              <a:gd name="connsiteY7" fmla="*/ 31750 h 280458"/>
              <a:gd name="connsiteX8" fmla="*/ 101600 w 257704"/>
              <a:gd name="connsiteY8" fmla="*/ 142875 h 280458"/>
              <a:gd name="connsiteX9" fmla="*/ 66675 w 257704"/>
              <a:gd name="connsiteY9" fmla="*/ 209550 h 280458"/>
              <a:gd name="connsiteX10" fmla="*/ 44450 w 257704"/>
              <a:gd name="connsiteY10" fmla="*/ 155575 h 280458"/>
              <a:gd name="connsiteX0" fmla="*/ 44450 w 257704"/>
              <a:gd name="connsiteY0" fmla="*/ 155575 h 280458"/>
              <a:gd name="connsiteX1" fmla="*/ 3175 w 257704"/>
              <a:gd name="connsiteY1" fmla="*/ 184150 h 280458"/>
              <a:gd name="connsiteX2" fmla="*/ 25400 w 257704"/>
              <a:gd name="connsiteY2" fmla="*/ 231775 h 280458"/>
              <a:gd name="connsiteX3" fmla="*/ 38100 w 257704"/>
              <a:gd name="connsiteY3" fmla="*/ 266700 h 280458"/>
              <a:gd name="connsiteX4" fmla="*/ 79375 w 257704"/>
              <a:gd name="connsiteY4" fmla="*/ 260350 h 280458"/>
              <a:gd name="connsiteX5" fmla="*/ 139700 w 257704"/>
              <a:gd name="connsiteY5" fmla="*/ 146050 h 280458"/>
              <a:gd name="connsiteX6" fmla="*/ 250825 w 257704"/>
              <a:gd name="connsiteY6" fmla="*/ 19050 h 280458"/>
              <a:gd name="connsiteX7" fmla="*/ 180975 w 257704"/>
              <a:gd name="connsiteY7" fmla="*/ 31750 h 280458"/>
              <a:gd name="connsiteX8" fmla="*/ 101600 w 257704"/>
              <a:gd name="connsiteY8" fmla="*/ 142875 h 280458"/>
              <a:gd name="connsiteX9" fmla="*/ 66675 w 257704"/>
              <a:gd name="connsiteY9" fmla="*/ 209550 h 280458"/>
              <a:gd name="connsiteX10" fmla="*/ 44450 w 257704"/>
              <a:gd name="connsiteY10" fmla="*/ 155575 h 280458"/>
              <a:gd name="connsiteX0" fmla="*/ 44450 w 257704"/>
              <a:gd name="connsiteY0" fmla="*/ 155575 h 280458"/>
              <a:gd name="connsiteX1" fmla="*/ 3175 w 257704"/>
              <a:gd name="connsiteY1" fmla="*/ 184150 h 280458"/>
              <a:gd name="connsiteX2" fmla="*/ 25400 w 257704"/>
              <a:gd name="connsiteY2" fmla="*/ 231775 h 280458"/>
              <a:gd name="connsiteX3" fmla="*/ 38100 w 257704"/>
              <a:gd name="connsiteY3" fmla="*/ 266700 h 280458"/>
              <a:gd name="connsiteX4" fmla="*/ 79375 w 257704"/>
              <a:gd name="connsiteY4" fmla="*/ 260350 h 280458"/>
              <a:gd name="connsiteX5" fmla="*/ 139700 w 257704"/>
              <a:gd name="connsiteY5" fmla="*/ 146050 h 280458"/>
              <a:gd name="connsiteX6" fmla="*/ 250825 w 257704"/>
              <a:gd name="connsiteY6" fmla="*/ 19050 h 280458"/>
              <a:gd name="connsiteX7" fmla="*/ 180975 w 257704"/>
              <a:gd name="connsiteY7" fmla="*/ 31750 h 280458"/>
              <a:gd name="connsiteX8" fmla="*/ 101600 w 257704"/>
              <a:gd name="connsiteY8" fmla="*/ 142875 h 280458"/>
              <a:gd name="connsiteX9" fmla="*/ 66675 w 257704"/>
              <a:gd name="connsiteY9" fmla="*/ 209550 h 280458"/>
              <a:gd name="connsiteX10" fmla="*/ 44450 w 257704"/>
              <a:gd name="connsiteY10" fmla="*/ 155575 h 28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704" h="280458">
                <a:moveTo>
                  <a:pt x="44450" y="155575"/>
                </a:moveTo>
                <a:cubicBezTo>
                  <a:pt x="33867" y="151342"/>
                  <a:pt x="6350" y="171450"/>
                  <a:pt x="3175" y="184150"/>
                </a:cubicBezTo>
                <a:cubicBezTo>
                  <a:pt x="0" y="196850"/>
                  <a:pt x="19579" y="218017"/>
                  <a:pt x="25400" y="231775"/>
                </a:cubicBezTo>
                <a:cubicBezTo>
                  <a:pt x="31221" y="245533"/>
                  <a:pt x="29104" y="261938"/>
                  <a:pt x="38100" y="266700"/>
                </a:cubicBezTo>
                <a:cubicBezTo>
                  <a:pt x="47096" y="271462"/>
                  <a:pt x="62442" y="280458"/>
                  <a:pt x="79375" y="260350"/>
                </a:cubicBezTo>
                <a:cubicBezTo>
                  <a:pt x="96308" y="240242"/>
                  <a:pt x="111125" y="186267"/>
                  <a:pt x="139700" y="146050"/>
                </a:cubicBezTo>
                <a:cubicBezTo>
                  <a:pt x="190500" y="70908"/>
                  <a:pt x="243946" y="38100"/>
                  <a:pt x="250825" y="19050"/>
                </a:cubicBezTo>
                <a:cubicBezTo>
                  <a:pt x="257704" y="0"/>
                  <a:pt x="205846" y="11113"/>
                  <a:pt x="180975" y="31750"/>
                </a:cubicBezTo>
                <a:cubicBezTo>
                  <a:pt x="156104" y="52387"/>
                  <a:pt x="120650" y="113242"/>
                  <a:pt x="101600" y="142875"/>
                </a:cubicBezTo>
                <a:cubicBezTo>
                  <a:pt x="82550" y="172508"/>
                  <a:pt x="76200" y="207433"/>
                  <a:pt x="66675" y="209550"/>
                </a:cubicBezTo>
                <a:cubicBezTo>
                  <a:pt x="57150" y="211667"/>
                  <a:pt x="55033" y="159808"/>
                  <a:pt x="44450" y="155575"/>
                </a:cubicBezTo>
                <a:close/>
              </a:path>
            </a:pathLst>
          </a:custGeom>
          <a:solidFill>
            <a:srgbClr val="0000FF"/>
          </a:solidFill>
          <a:ln w="19050" cap="flat" cmpd="sng" algn="ctr">
            <a:solidFill>
              <a:srgbClr val="FFE87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cs typeface="Arial" charset="0"/>
            </a:endParaRPr>
          </a:p>
        </p:txBody>
      </p:sp>
      <p:sp>
        <p:nvSpPr>
          <p:cNvPr id="101" name="TextBox 100"/>
          <p:cNvSpPr txBox="1"/>
          <p:nvPr/>
        </p:nvSpPr>
        <p:spPr>
          <a:xfrm>
            <a:off x="8262926" y="4735916"/>
            <a:ext cx="881074" cy="502702"/>
          </a:xfrm>
          <a:prstGeom prst="rect">
            <a:avLst/>
          </a:prstGeom>
          <a:noFill/>
        </p:spPr>
        <p:txBody>
          <a:bodyPr wrap="square" rtlCol="0">
            <a:spAutoFit/>
          </a:bodyPr>
          <a:lstStyle/>
          <a:p>
            <a:pPr algn="ctr">
              <a:lnSpc>
                <a:spcPts val="1580"/>
              </a:lnSpc>
            </a:pPr>
            <a:r>
              <a:rPr lang="en-US" sz="1600" b="1" dirty="0" smtClean="0">
                <a:ln w="12700">
                  <a:solidFill>
                    <a:srgbClr val="25F758"/>
                  </a:solidFill>
                </a:ln>
                <a:latin typeface="Arial Narrow"/>
                <a:cs typeface="Arial Narrow"/>
              </a:rPr>
              <a:t>C1</a:t>
            </a:r>
            <a:br>
              <a:rPr lang="en-US" sz="1600" b="1" dirty="0" smtClean="0">
                <a:ln w="12700">
                  <a:solidFill>
                    <a:srgbClr val="25F758"/>
                  </a:solidFill>
                </a:ln>
                <a:latin typeface="Arial Narrow"/>
                <a:cs typeface="Arial Narrow"/>
              </a:rPr>
            </a:br>
            <a:r>
              <a:rPr lang="en-US" sz="1600" b="1" dirty="0" smtClean="0">
                <a:ln w="12700">
                  <a:solidFill>
                    <a:srgbClr val="25F758"/>
                  </a:solidFill>
                </a:ln>
                <a:latin typeface="Arial Narrow"/>
                <a:cs typeface="Arial Narrow"/>
              </a:rPr>
              <a:t>Launch</a:t>
            </a:r>
            <a:endParaRPr lang="en-US" sz="1600" b="1" dirty="0">
              <a:ln w="12700">
                <a:solidFill>
                  <a:srgbClr val="25F758"/>
                </a:solidFill>
              </a:ln>
              <a:latin typeface="Arial Narrow"/>
              <a:cs typeface="Arial Narrow"/>
            </a:endParaRPr>
          </a:p>
        </p:txBody>
      </p:sp>
      <p:sp>
        <p:nvSpPr>
          <p:cNvPr id="142" name="Right Arrow 141"/>
          <p:cNvSpPr/>
          <p:nvPr/>
        </p:nvSpPr>
        <p:spPr>
          <a:xfrm>
            <a:off x="3700669" y="6321288"/>
            <a:ext cx="195470" cy="470452"/>
          </a:xfrm>
          <a:prstGeom prst="rightArrow">
            <a:avLst>
              <a:gd name="adj1" fmla="val 60772"/>
              <a:gd name="adj2" fmla="val 28584"/>
            </a:avLst>
          </a:prstGeom>
          <a:solidFill>
            <a:srgbClr val="00B050"/>
          </a:solidFill>
          <a:ln w="19050" cap="flat" cmpd="sng" algn="ctr">
            <a:solidFill>
              <a:srgbClr val="FFE87E"/>
            </a:solidFill>
            <a:prstDash val="solid"/>
            <a:round/>
            <a:headEnd type="none" w="med" len="med"/>
            <a:tailEnd type="none" w="med" len="med"/>
          </a:ln>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sz="1200"/>
          </a:p>
        </p:txBody>
      </p:sp>
      <p:pic>
        <p:nvPicPr>
          <p:cNvPr id="626699" name="Picture 45"/>
          <p:cNvPicPr>
            <a:picLocks noChangeAspect="1" noChangeArrowheads="1"/>
          </p:cNvPicPr>
          <p:nvPr/>
        </p:nvPicPr>
        <p:blipFill>
          <a:blip r:embed="rId22" cstate="print"/>
          <a:srcRect/>
          <a:stretch>
            <a:fillRect/>
          </a:stretch>
        </p:blipFill>
        <p:spPr bwMode="auto">
          <a:xfrm>
            <a:off x="4805981" y="4161687"/>
            <a:ext cx="922082" cy="655398"/>
          </a:xfrm>
          <a:prstGeom prst="rect">
            <a:avLst/>
          </a:prstGeom>
          <a:noFill/>
          <a:ln w="3175">
            <a:solidFill>
              <a:srgbClr val="3664FF"/>
            </a:solidFill>
            <a:miter lim="800000"/>
            <a:headEnd/>
            <a:tailEnd/>
          </a:ln>
          <a:effectLst>
            <a:outerShdw blurRad="50800" dist="38100" dir="2700000" algn="tl" rotWithShape="0">
              <a:prstClr val="black">
                <a:alpha val="40000"/>
              </a:prstClr>
            </a:outerShdw>
          </a:effectLst>
        </p:spPr>
      </p:pic>
      <p:sp>
        <p:nvSpPr>
          <p:cNvPr id="131" name="Right Arrow 130"/>
          <p:cNvSpPr/>
          <p:nvPr/>
        </p:nvSpPr>
        <p:spPr>
          <a:xfrm>
            <a:off x="0" y="2862824"/>
            <a:ext cx="5143500" cy="1909287"/>
          </a:xfrm>
          <a:prstGeom prst="rightArrow">
            <a:avLst>
              <a:gd name="adj1" fmla="val 80772"/>
              <a:gd name="adj2" fmla="val 23644"/>
            </a:avLst>
          </a:prstGeom>
          <a:solidFill>
            <a:srgbClr val="00B050"/>
          </a:solidFill>
          <a:ln w="19050" cap="flat" cmpd="sng" algn="ctr">
            <a:solidFill>
              <a:srgbClr val="FFE87E"/>
            </a:solidFill>
            <a:prstDash val="solid"/>
            <a:round/>
            <a:headEnd type="none" w="med" len="med"/>
            <a:tailEnd type="none" w="med" len="med"/>
          </a:ln>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sz="2800"/>
          </a:p>
        </p:txBody>
      </p:sp>
      <p:sp>
        <p:nvSpPr>
          <p:cNvPr id="132" name="TextBox 68"/>
          <p:cNvSpPr txBox="1">
            <a:spLocks noChangeArrowheads="1"/>
          </p:cNvSpPr>
          <p:nvPr/>
        </p:nvSpPr>
        <p:spPr bwMode="auto">
          <a:xfrm>
            <a:off x="137160" y="3326328"/>
            <a:ext cx="2880360" cy="954107"/>
          </a:xfrm>
          <a:prstGeom prst="rect">
            <a:avLst/>
          </a:prstGeom>
          <a:noFill/>
          <a:ln w="9525">
            <a:noFill/>
            <a:miter lim="800000"/>
            <a:headEnd/>
            <a:tailEnd/>
          </a:ln>
        </p:spPr>
        <p:txBody>
          <a:bodyPr wrap="square">
            <a:spAutoFit/>
          </a:bodyPr>
          <a:lstStyle/>
          <a:p>
            <a:r>
              <a:rPr lang="en-US" sz="2800" b="1" dirty="0" smtClean="0">
                <a:solidFill>
                  <a:schemeClr val="bg1"/>
                </a:solidFill>
                <a:latin typeface="Times New Roman" pitchFamily="18" charset="0"/>
                <a:cs typeface="Times New Roman" pitchFamily="18" charset="0"/>
              </a:rPr>
              <a:t>Ground Segment </a:t>
            </a:r>
            <a:r>
              <a:rPr lang="en-US" sz="2800" b="1" i="1" dirty="0" smtClean="0">
                <a:solidFill>
                  <a:srgbClr val="FFE87E"/>
                </a:solidFill>
                <a:latin typeface="Times New Roman" pitchFamily="18" charset="0"/>
                <a:cs typeface="Times New Roman" pitchFamily="18" charset="0"/>
              </a:rPr>
              <a:t>Mature</a:t>
            </a:r>
            <a:endParaRPr lang="en-US" sz="2800" b="1" i="1" dirty="0">
              <a:solidFill>
                <a:srgbClr val="FFE87E"/>
              </a:solidFill>
              <a:latin typeface="Times New Roman" pitchFamily="18" charset="0"/>
              <a:cs typeface="Times New Roman" pitchFamily="18" charset="0"/>
            </a:endParaRPr>
          </a:p>
        </p:txBody>
      </p:sp>
      <p:sp>
        <p:nvSpPr>
          <p:cNvPr id="133" name="TextBox 57"/>
          <p:cNvSpPr txBox="1">
            <a:spLocks noChangeArrowheads="1"/>
          </p:cNvSpPr>
          <p:nvPr/>
        </p:nvSpPr>
        <p:spPr bwMode="auto">
          <a:xfrm>
            <a:off x="2795468" y="3070525"/>
            <a:ext cx="2132132" cy="1541448"/>
          </a:xfrm>
          <a:prstGeom prst="rect">
            <a:avLst/>
          </a:prstGeom>
          <a:noFill/>
          <a:ln w="9525">
            <a:noFill/>
            <a:miter lim="800000"/>
            <a:headEnd/>
            <a:tailEnd/>
          </a:ln>
        </p:spPr>
        <p:txBody>
          <a:bodyPr wrap="square">
            <a:spAutoFit/>
          </a:bodyPr>
          <a:lstStyle/>
          <a:p>
            <a:pPr marL="169863" indent="-169863">
              <a:lnSpc>
                <a:spcPts val="1300"/>
              </a:lnSpc>
              <a:spcBef>
                <a:spcPts val="300"/>
              </a:spcBef>
              <a:buFont typeface="Arial" pitchFamily="34" charset="0"/>
              <a:buChar char="•"/>
            </a:pPr>
            <a:r>
              <a:rPr lang="en-US" sz="1200" dirty="0" smtClean="0">
                <a:solidFill>
                  <a:schemeClr val="bg1"/>
                </a:solidFill>
                <a:latin typeface="Arial" charset="0"/>
              </a:rPr>
              <a:t>Command &amp; Control </a:t>
            </a:r>
            <a:r>
              <a:rPr lang="en-US" sz="1200" b="1" i="1" dirty="0" smtClean="0">
                <a:solidFill>
                  <a:srgbClr val="FFE87E"/>
                </a:solidFill>
                <a:latin typeface="Arial" charset="0"/>
              </a:rPr>
              <a:t>Operational</a:t>
            </a:r>
          </a:p>
          <a:p>
            <a:pPr marL="169863" indent="-169863">
              <a:lnSpc>
                <a:spcPts val="1300"/>
              </a:lnSpc>
              <a:spcBef>
                <a:spcPts val="300"/>
              </a:spcBef>
              <a:buFont typeface="Arial" pitchFamily="34" charset="0"/>
              <a:buChar char="•"/>
            </a:pPr>
            <a:r>
              <a:rPr lang="en-US" sz="1200" b="1" dirty="0" smtClean="0">
                <a:solidFill>
                  <a:schemeClr val="bg1"/>
                </a:solidFill>
                <a:latin typeface="Arial" charset="0"/>
              </a:rPr>
              <a:t>Data processing  </a:t>
            </a:r>
            <a:r>
              <a:rPr lang="en-US" sz="1200" b="1" i="1" dirty="0" smtClean="0">
                <a:solidFill>
                  <a:srgbClr val="FFE87E"/>
                </a:solidFill>
                <a:latin typeface="Arial" charset="0"/>
              </a:rPr>
              <a:t>Installed at 2 sites</a:t>
            </a:r>
          </a:p>
          <a:p>
            <a:pPr marL="169863" indent="-169863">
              <a:lnSpc>
                <a:spcPts val="1300"/>
              </a:lnSpc>
              <a:spcBef>
                <a:spcPts val="300"/>
              </a:spcBef>
              <a:buFont typeface="Arial" pitchFamily="34" charset="0"/>
              <a:buChar char="•"/>
            </a:pPr>
            <a:r>
              <a:rPr lang="en-US" sz="1200" dirty="0" smtClean="0">
                <a:solidFill>
                  <a:schemeClr val="bg1"/>
                </a:solidFill>
                <a:latin typeface="Arial" charset="0"/>
              </a:rPr>
              <a:t>Algorithms</a:t>
            </a:r>
            <a:br>
              <a:rPr lang="en-US" sz="1200" dirty="0" smtClean="0">
                <a:solidFill>
                  <a:schemeClr val="bg1"/>
                </a:solidFill>
                <a:latin typeface="Arial" charset="0"/>
              </a:rPr>
            </a:br>
            <a:r>
              <a:rPr lang="en-US" sz="1200" b="1" i="1" dirty="0" smtClean="0">
                <a:solidFill>
                  <a:srgbClr val="FFE87E"/>
                </a:solidFill>
                <a:latin typeface="Arial" charset="0"/>
              </a:rPr>
              <a:t>Delivered</a:t>
            </a:r>
          </a:p>
          <a:p>
            <a:pPr marL="169863" indent="-169863">
              <a:lnSpc>
                <a:spcPts val="1300"/>
              </a:lnSpc>
              <a:spcBef>
                <a:spcPts val="300"/>
              </a:spcBef>
              <a:buFont typeface="Arial" pitchFamily="34" charset="0"/>
              <a:buChar char="•"/>
            </a:pPr>
            <a:r>
              <a:rPr lang="en-US" sz="1200" b="1" dirty="0" smtClean="0">
                <a:solidFill>
                  <a:schemeClr val="bg1"/>
                </a:solidFill>
                <a:latin typeface="Arial" charset="0"/>
              </a:rPr>
              <a:t>Operations</a:t>
            </a:r>
            <a:br>
              <a:rPr lang="en-US" sz="1200" b="1" dirty="0" smtClean="0">
                <a:solidFill>
                  <a:schemeClr val="bg1"/>
                </a:solidFill>
                <a:latin typeface="Arial" charset="0"/>
              </a:rPr>
            </a:br>
            <a:r>
              <a:rPr lang="en-US" sz="1200" b="1" i="1" dirty="0" smtClean="0">
                <a:solidFill>
                  <a:srgbClr val="FFE87E"/>
                </a:solidFill>
                <a:latin typeface="Arial" charset="0"/>
              </a:rPr>
              <a:t>Ready</a:t>
            </a:r>
          </a:p>
        </p:txBody>
      </p:sp>
      <p:sp>
        <p:nvSpPr>
          <p:cNvPr id="112" name="Freeform 111"/>
          <p:cNvSpPr/>
          <p:nvPr/>
        </p:nvSpPr>
        <p:spPr bwMode="auto">
          <a:xfrm rot="21399176">
            <a:off x="5608180" y="4149371"/>
            <a:ext cx="320451" cy="337120"/>
          </a:xfrm>
          <a:custGeom>
            <a:avLst/>
            <a:gdLst>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98425 w 250825"/>
              <a:gd name="connsiteY10" fmla="*/ 134408 h 280458"/>
              <a:gd name="connsiteX11" fmla="*/ 66675 w 250825"/>
              <a:gd name="connsiteY11" fmla="*/ 201083 h 280458"/>
              <a:gd name="connsiteX12" fmla="*/ 44450 w 250825"/>
              <a:gd name="connsiteY12"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98425 w 250825"/>
              <a:gd name="connsiteY9" fmla="*/ 134408 h 280458"/>
              <a:gd name="connsiteX10" fmla="*/ 66675 w 250825"/>
              <a:gd name="connsiteY10" fmla="*/ 201083 h 280458"/>
              <a:gd name="connsiteX11" fmla="*/ 44450 w 250825"/>
              <a:gd name="connsiteY11"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0825"/>
              <a:gd name="connsiteY0" fmla="*/ 147108 h 280458"/>
              <a:gd name="connsiteX1" fmla="*/ 3175 w 250825"/>
              <a:gd name="connsiteY1" fmla="*/ 175683 h 280458"/>
              <a:gd name="connsiteX2" fmla="*/ 25400 w 250825"/>
              <a:gd name="connsiteY2" fmla="*/ 223308 h 280458"/>
              <a:gd name="connsiteX3" fmla="*/ 38100 w 250825"/>
              <a:gd name="connsiteY3" fmla="*/ 258233 h 280458"/>
              <a:gd name="connsiteX4" fmla="*/ 79375 w 250825"/>
              <a:gd name="connsiteY4" fmla="*/ 251883 h 280458"/>
              <a:gd name="connsiteX5" fmla="*/ 180975 w 250825"/>
              <a:gd name="connsiteY5" fmla="*/ 86783 h 280458"/>
              <a:gd name="connsiteX6" fmla="*/ 250825 w 250825"/>
              <a:gd name="connsiteY6" fmla="*/ 10583 h 280458"/>
              <a:gd name="connsiteX7" fmla="*/ 180975 w 250825"/>
              <a:gd name="connsiteY7" fmla="*/ 23283 h 280458"/>
              <a:gd name="connsiteX8" fmla="*/ 101600 w 250825"/>
              <a:gd name="connsiteY8" fmla="*/ 134408 h 280458"/>
              <a:gd name="connsiteX9" fmla="*/ 66675 w 250825"/>
              <a:gd name="connsiteY9" fmla="*/ 201083 h 280458"/>
              <a:gd name="connsiteX10" fmla="*/ 44450 w 250825"/>
              <a:gd name="connsiteY10" fmla="*/ 147108 h 280458"/>
              <a:gd name="connsiteX0" fmla="*/ 44450 w 257704"/>
              <a:gd name="connsiteY0" fmla="*/ 155575 h 280458"/>
              <a:gd name="connsiteX1" fmla="*/ 3175 w 257704"/>
              <a:gd name="connsiteY1" fmla="*/ 184150 h 280458"/>
              <a:gd name="connsiteX2" fmla="*/ 25400 w 257704"/>
              <a:gd name="connsiteY2" fmla="*/ 231775 h 280458"/>
              <a:gd name="connsiteX3" fmla="*/ 38100 w 257704"/>
              <a:gd name="connsiteY3" fmla="*/ 266700 h 280458"/>
              <a:gd name="connsiteX4" fmla="*/ 79375 w 257704"/>
              <a:gd name="connsiteY4" fmla="*/ 260350 h 280458"/>
              <a:gd name="connsiteX5" fmla="*/ 139700 w 257704"/>
              <a:gd name="connsiteY5" fmla="*/ 146050 h 280458"/>
              <a:gd name="connsiteX6" fmla="*/ 250825 w 257704"/>
              <a:gd name="connsiteY6" fmla="*/ 19050 h 280458"/>
              <a:gd name="connsiteX7" fmla="*/ 180975 w 257704"/>
              <a:gd name="connsiteY7" fmla="*/ 31750 h 280458"/>
              <a:gd name="connsiteX8" fmla="*/ 101600 w 257704"/>
              <a:gd name="connsiteY8" fmla="*/ 142875 h 280458"/>
              <a:gd name="connsiteX9" fmla="*/ 66675 w 257704"/>
              <a:gd name="connsiteY9" fmla="*/ 209550 h 280458"/>
              <a:gd name="connsiteX10" fmla="*/ 44450 w 257704"/>
              <a:gd name="connsiteY10" fmla="*/ 155575 h 280458"/>
              <a:gd name="connsiteX0" fmla="*/ 44450 w 257704"/>
              <a:gd name="connsiteY0" fmla="*/ 155575 h 280458"/>
              <a:gd name="connsiteX1" fmla="*/ 3175 w 257704"/>
              <a:gd name="connsiteY1" fmla="*/ 184150 h 280458"/>
              <a:gd name="connsiteX2" fmla="*/ 25400 w 257704"/>
              <a:gd name="connsiteY2" fmla="*/ 231775 h 280458"/>
              <a:gd name="connsiteX3" fmla="*/ 38100 w 257704"/>
              <a:gd name="connsiteY3" fmla="*/ 266700 h 280458"/>
              <a:gd name="connsiteX4" fmla="*/ 79375 w 257704"/>
              <a:gd name="connsiteY4" fmla="*/ 260350 h 280458"/>
              <a:gd name="connsiteX5" fmla="*/ 139700 w 257704"/>
              <a:gd name="connsiteY5" fmla="*/ 146050 h 280458"/>
              <a:gd name="connsiteX6" fmla="*/ 250825 w 257704"/>
              <a:gd name="connsiteY6" fmla="*/ 19050 h 280458"/>
              <a:gd name="connsiteX7" fmla="*/ 180975 w 257704"/>
              <a:gd name="connsiteY7" fmla="*/ 31750 h 280458"/>
              <a:gd name="connsiteX8" fmla="*/ 101600 w 257704"/>
              <a:gd name="connsiteY8" fmla="*/ 142875 h 280458"/>
              <a:gd name="connsiteX9" fmla="*/ 66675 w 257704"/>
              <a:gd name="connsiteY9" fmla="*/ 209550 h 280458"/>
              <a:gd name="connsiteX10" fmla="*/ 44450 w 257704"/>
              <a:gd name="connsiteY10" fmla="*/ 155575 h 280458"/>
              <a:gd name="connsiteX0" fmla="*/ 44450 w 257704"/>
              <a:gd name="connsiteY0" fmla="*/ 155575 h 280458"/>
              <a:gd name="connsiteX1" fmla="*/ 3175 w 257704"/>
              <a:gd name="connsiteY1" fmla="*/ 184150 h 280458"/>
              <a:gd name="connsiteX2" fmla="*/ 25400 w 257704"/>
              <a:gd name="connsiteY2" fmla="*/ 231775 h 280458"/>
              <a:gd name="connsiteX3" fmla="*/ 38100 w 257704"/>
              <a:gd name="connsiteY3" fmla="*/ 266700 h 280458"/>
              <a:gd name="connsiteX4" fmla="*/ 79375 w 257704"/>
              <a:gd name="connsiteY4" fmla="*/ 260350 h 280458"/>
              <a:gd name="connsiteX5" fmla="*/ 139700 w 257704"/>
              <a:gd name="connsiteY5" fmla="*/ 146050 h 280458"/>
              <a:gd name="connsiteX6" fmla="*/ 250825 w 257704"/>
              <a:gd name="connsiteY6" fmla="*/ 19050 h 280458"/>
              <a:gd name="connsiteX7" fmla="*/ 180975 w 257704"/>
              <a:gd name="connsiteY7" fmla="*/ 31750 h 280458"/>
              <a:gd name="connsiteX8" fmla="*/ 101600 w 257704"/>
              <a:gd name="connsiteY8" fmla="*/ 142875 h 280458"/>
              <a:gd name="connsiteX9" fmla="*/ 66675 w 257704"/>
              <a:gd name="connsiteY9" fmla="*/ 209550 h 280458"/>
              <a:gd name="connsiteX10" fmla="*/ 44450 w 257704"/>
              <a:gd name="connsiteY10" fmla="*/ 155575 h 28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704" h="280458">
                <a:moveTo>
                  <a:pt x="44450" y="155575"/>
                </a:moveTo>
                <a:cubicBezTo>
                  <a:pt x="33867" y="151342"/>
                  <a:pt x="6350" y="171450"/>
                  <a:pt x="3175" y="184150"/>
                </a:cubicBezTo>
                <a:cubicBezTo>
                  <a:pt x="0" y="196850"/>
                  <a:pt x="19579" y="218017"/>
                  <a:pt x="25400" y="231775"/>
                </a:cubicBezTo>
                <a:cubicBezTo>
                  <a:pt x="31221" y="245533"/>
                  <a:pt x="29104" y="261938"/>
                  <a:pt x="38100" y="266700"/>
                </a:cubicBezTo>
                <a:cubicBezTo>
                  <a:pt x="47096" y="271462"/>
                  <a:pt x="62442" y="280458"/>
                  <a:pt x="79375" y="260350"/>
                </a:cubicBezTo>
                <a:cubicBezTo>
                  <a:pt x="96308" y="240242"/>
                  <a:pt x="111125" y="186267"/>
                  <a:pt x="139700" y="146050"/>
                </a:cubicBezTo>
                <a:cubicBezTo>
                  <a:pt x="190500" y="70908"/>
                  <a:pt x="243946" y="38100"/>
                  <a:pt x="250825" y="19050"/>
                </a:cubicBezTo>
                <a:cubicBezTo>
                  <a:pt x="257704" y="0"/>
                  <a:pt x="205846" y="11113"/>
                  <a:pt x="180975" y="31750"/>
                </a:cubicBezTo>
                <a:cubicBezTo>
                  <a:pt x="156104" y="52387"/>
                  <a:pt x="120650" y="113242"/>
                  <a:pt x="101600" y="142875"/>
                </a:cubicBezTo>
                <a:cubicBezTo>
                  <a:pt x="82550" y="172508"/>
                  <a:pt x="76200" y="207433"/>
                  <a:pt x="66675" y="209550"/>
                </a:cubicBezTo>
                <a:cubicBezTo>
                  <a:pt x="57150" y="211667"/>
                  <a:pt x="55033" y="159808"/>
                  <a:pt x="44450" y="155575"/>
                </a:cubicBezTo>
                <a:close/>
              </a:path>
            </a:pathLst>
          </a:custGeom>
          <a:solidFill>
            <a:srgbClr val="0000FF"/>
          </a:solidFill>
          <a:ln w="19050" cap="flat" cmpd="sng" algn="ctr">
            <a:solidFill>
              <a:srgbClr val="FFE87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cs typeface="Arial" charset="0"/>
            </a:endParaRPr>
          </a:p>
        </p:txBody>
      </p:sp>
      <p:sp>
        <p:nvSpPr>
          <p:cNvPr id="134" name="Right Arrow 133"/>
          <p:cNvSpPr/>
          <p:nvPr/>
        </p:nvSpPr>
        <p:spPr>
          <a:xfrm>
            <a:off x="0" y="828624"/>
            <a:ext cx="4754880" cy="2078433"/>
          </a:xfrm>
          <a:prstGeom prst="rightArrow">
            <a:avLst>
              <a:gd name="adj1" fmla="val 80772"/>
              <a:gd name="adj2" fmla="val 24407"/>
            </a:avLst>
          </a:prstGeom>
          <a:solidFill>
            <a:srgbClr val="00B050"/>
          </a:solidFill>
          <a:ln w="19050" cap="flat" cmpd="sng" algn="ctr">
            <a:solidFill>
              <a:srgbClr val="FFE87E"/>
            </a:solidFill>
            <a:prstDash val="solid"/>
            <a:round/>
            <a:headEnd type="none" w="med" len="med"/>
            <a:tailEnd type="none" w="med" len="med"/>
          </a:ln>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sz="2800" b="1" dirty="0"/>
          </a:p>
        </p:txBody>
      </p:sp>
      <p:sp>
        <p:nvSpPr>
          <p:cNvPr id="705582" name="TextBox 68"/>
          <p:cNvSpPr txBox="1">
            <a:spLocks noChangeArrowheads="1"/>
          </p:cNvSpPr>
          <p:nvPr/>
        </p:nvSpPr>
        <p:spPr bwMode="auto">
          <a:xfrm>
            <a:off x="177654" y="1408609"/>
            <a:ext cx="2800678" cy="1107996"/>
          </a:xfrm>
          <a:prstGeom prst="rect">
            <a:avLst/>
          </a:prstGeom>
          <a:noFill/>
          <a:ln w="9525">
            <a:noFill/>
            <a:miter lim="800000"/>
            <a:headEnd/>
            <a:tailEnd/>
          </a:ln>
        </p:spPr>
        <p:txBody>
          <a:bodyPr wrap="square">
            <a:spAutoFit/>
          </a:bodyPr>
          <a:lstStyle/>
          <a:p>
            <a:pPr>
              <a:spcBef>
                <a:spcPts val="0"/>
              </a:spcBef>
            </a:pPr>
            <a:r>
              <a:rPr lang="en-US" sz="2800" b="1" dirty="0" smtClean="0">
                <a:solidFill>
                  <a:schemeClr val="bg1"/>
                </a:solidFill>
                <a:latin typeface="Times New Roman" pitchFamily="18" charset="0"/>
                <a:cs typeface="Times New Roman" pitchFamily="18" charset="0"/>
              </a:rPr>
              <a:t>Initial Sensors </a:t>
            </a:r>
            <a:br>
              <a:rPr lang="en-US" sz="2800" b="1" dirty="0" smtClean="0">
                <a:solidFill>
                  <a:schemeClr val="bg1"/>
                </a:solidFill>
                <a:latin typeface="Times New Roman" pitchFamily="18" charset="0"/>
                <a:cs typeface="Times New Roman" pitchFamily="18" charset="0"/>
              </a:rPr>
            </a:br>
            <a:r>
              <a:rPr lang="en-US" sz="2400" b="1" i="1" dirty="0" smtClean="0">
                <a:solidFill>
                  <a:srgbClr val="FFE87E"/>
                </a:solidFill>
                <a:latin typeface="Times New Roman" pitchFamily="18" charset="0"/>
                <a:cs typeface="Times New Roman" pitchFamily="18" charset="0"/>
              </a:rPr>
              <a:t>All sensors delivered</a:t>
            </a:r>
          </a:p>
          <a:p>
            <a:pPr>
              <a:spcBef>
                <a:spcPts val="0"/>
              </a:spcBef>
            </a:pPr>
            <a:r>
              <a:rPr lang="en-US" sz="1400" b="1" i="1" dirty="0" smtClean="0">
                <a:solidFill>
                  <a:srgbClr val="FFE87E"/>
                </a:solidFill>
                <a:latin typeface="Times New Roman" pitchFamily="18" charset="0"/>
                <a:cs typeface="Times New Roman" pitchFamily="18" charset="0"/>
              </a:rPr>
              <a:t>[as of June 2010]</a:t>
            </a:r>
            <a:endParaRPr lang="en-US" sz="1400" b="1" i="1" dirty="0">
              <a:solidFill>
                <a:srgbClr val="FFE87E"/>
              </a:solidFill>
              <a:latin typeface="Times New Roman" pitchFamily="18" charset="0"/>
              <a:cs typeface="Times New Roman" pitchFamily="18" charset="0"/>
            </a:endParaRPr>
          </a:p>
        </p:txBody>
      </p:sp>
      <p:sp>
        <p:nvSpPr>
          <p:cNvPr id="76" name="TextBox 57"/>
          <p:cNvSpPr txBox="1">
            <a:spLocks noChangeArrowheads="1"/>
          </p:cNvSpPr>
          <p:nvPr/>
        </p:nvSpPr>
        <p:spPr bwMode="auto">
          <a:xfrm>
            <a:off x="2928190" y="1213298"/>
            <a:ext cx="1646654" cy="1413207"/>
          </a:xfrm>
          <a:prstGeom prst="rect">
            <a:avLst/>
          </a:prstGeom>
          <a:noFill/>
          <a:ln w="9525">
            <a:noFill/>
            <a:miter lim="800000"/>
            <a:headEnd/>
            <a:tailEnd/>
          </a:ln>
        </p:spPr>
        <p:txBody>
          <a:bodyPr wrap="square">
            <a:spAutoFit/>
          </a:bodyPr>
          <a:lstStyle/>
          <a:p>
            <a:pPr>
              <a:lnSpc>
                <a:spcPts val="1300"/>
              </a:lnSpc>
              <a:spcBef>
                <a:spcPts val="200"/>
              </a:spcBef>
            </a:pPr>
            <a:r>
              <a:rPr lang="en-US" sz="1200" b="1" i="1" dirty="0" smtClean="0">
                <a:solidFill>
                  <a:srgbClr val="FFE87E"/>
                </a:solidFill>
                <a:latin typeface="Arial" charset="0"/>
              </a:rPr>
              <a:t>Delivered:</a:t>
            </a:r>
          </a:p>
          <a:p>
            <a:pPr marL="112713" indent="-112713">
              <a:lnSpc>
                <a:spcPts val="1300"/>
              </a:lnSpc>
              <a:spcBef>
                <a:spcPts val="200"/>
              </a:spcBef>
              <a:buFont typeface="Arial" pitchFamily="34" charset="0"/>
              <a:buChar char="•"/>
            </a:pPr>
            <a:r>
              <a:rPr lang="en-US" sz="1200" b="1" dirty="0" smtClean="0">
                <a:solidFill>
                  <a:schemeClr val="bg1"/>
                </a:solidFill>
                <a:latin typeface="Arial" charset="0"/>
              </a:rPr>
              <a:t>ATMS Flight 1</a:t>
            </a:r>
          </a:p>
          <a:p>
            <a:pPr marL="112713" indent="-112713">
              <a:lnSpc>
                <a:spcPts val="1300"/>
              </a:lnSpc>
              <a:spcBef>
                <a:spcPts val="200"/>
              </a:spcBef>
              <a:buFont typeface="Arial" pitchFamily="34" charset="0"/>
              <a:buChar char="•"/>
            </a:pPr>
            <a:r>
              <a:rPr lang="en-US" sz="1200" b="1" dirty="0" smtClean="0">
                <a:solidFill>
                  <a:schemeClr val="bg1"/>
                </a:solidFill>
                <a:latin typeface="Arial" charset="0"/>
              </a:rPr>
              <a:t>CERES Flight 5</a:t>
            </a:r>
          </a:p>
          <a:p>
            <a:pPr marL="112713" indent="-112713">
              <a:lnSpc>
                <a:spcPts val="1300"/>
              </a:lnSpc>
              <a:spcBef>
                <a:spcPts val="200"/>
              </a:spcBef>
              <a:buFont typeface="Arial" pitchFamily="34" charset="0"/>
              <a:buChar char="•"/>
            </a:pPr>
            <a:r>
              <a:rPr lang="en-US" sz="1200" b="1" dirty="0" smtClean="0">
                <a:solidFill>
                  <a:schemeClr val="bg1"/>
                </a:solidFill>
                <a:latin typeface="Arial" charset="0"/>
              </a:rPr>
              <a:t>OMPS Flight 1</a:t>
            </a:r>
          </a:p>
          <a:p>
            <a:pPr marL="112713" indent="-112713">
              <a:lnSpc>
                <a:spcPts val="1300"/>
              </a:lnSpc>
              <a:spcBef>
                <a:spcPts val="200"/>
              </a:spcBef>
              <a:buFont typeface="Arial" pitchFamily="34" charset="0"/>
              <a:buChar char="•"/>
            </a:pPr>
            <a:r>
              <a:rPr lang="en-US" sz="1200" b="1" dirty="0" smtClean="0">
                <a:solidFill>
                  <a:schemeClr val="bg1"/>
                </a:solidFill>
                <a:latin typeface="Arial" charset="0"/>
              </a:rPr>
              <a:t>VIIRS Flight 1</a:t>
            </a:r>
          </a:p>
          <a:p>
            <a:pPr marL="112713" indent="-112713">
              <a:lnSpc>
                <a:spcPts val="1300"/>
              </a:lnSpc>
              <a:spcBef>
                <a:spcPts val="200"/>
              </a:spcBef>
              <a:buFont typeface="Arial" pitchFamily="34" charset="0"/>
              <a:buChar char="•"/>
            </a:pPr>
            <a:r>
              <a:rPr lang="en-US" sz="1200" b="1" dirty="0" err="1" smtClean="0">
                <a:solidFill>
                  <a:schemeClr val="bg1"/>
                </a:solidFill>
                <a:latin typeface="Arial" charset="0"/>
              </a:rPr>
              <a:t>CrIS</a:t>
            </a:r>
            <a:r>
              <a:rPr lang="en-US" sz="1200" b="1" dirty="0" smtClean="0">
                <a:solidFill>
                  <a:schemeClr val="bg1"/>
                </a:solidFill>
                <a:latin typeface="Arial" charset="0"/>
              </a:rPr>
              <a:t> Flight 1</a:t>
            </a:r>
          </a:p>
          <a:p>
            <a:pPr>
              <a:lnSpc>
                <a:spcPts val="1300"/>
              </a:lnSpc>
              <a:spcBef>
                <a:spcPts val="200"/>
              </a:spcBef>
            </a:pPr>
            <a:endParaRPr lang="en-US" sz="1200" b="1" dirty="0">
              <a:solidFill>
                <a:schemeClr val="bg1"/>
              </a:solidFill>
              <a:latin typeface="Arial" charset="0"/>
            </a:endParaRPr>
          </a:p>
        </p:txBody>
      </p:sp>
    </p:spTree>
  </p:cSld>
  <p:clrMapOvr>
    <a:masterClrMapping/>
  </p:clrMapOvr>
  <p:transition advTm="7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108418" name="Rectangle 2"/>
          <p:cNvSpPr>
            <a:spLocks noGrp="1" noChangeArrowheads="1"/>
          </p:cNvSpPr>
          <p:nvPr>
            <p:ph type="title"/>
          </p:nvPr>
        </p:nvSpPr>
        <p:spPr>
          <a:xfrm>
            <a:off x="1" y="627797"/>
            <a:ext cx="9144000" cy="482545"/>
          </a:xfrm>
          <a:noFill/>
          <a:ln/>
        </p:spPr>
        <p:txBody>
          <a:bodyPr/>
          <a:lstStyle/>
          <a:p>
            <a:pPr algn="ctr"/>
            <a:r>
              <a:rPr lang="en-US" sz="3200" b="1" dirty="0" smtClean="0">
                <a:solidFill>
                  <a:srgbClr val="FFFF00"/>
                </a:solidFill>
                <a:latin typeface="Times New Roman" pitchFamily="18" charset="0"/>
                <a:cs typeface="Times New Roman" pitchFamily="18" charset="0"/>
              </a:rPr>
              <a:t/>
            </a:r>
            <a:br>
              <a:rPr lang="en-US" sz="3200" b="1" dirty="0" smtClean="0">
                <a:solidFill>
                  <a:srgbClr val="FFFF00"/>
                </a:solidFill>
                <a:latin typeface="Times New Roman" pitchFamily="18" charset="0"/>
                <a:cs typeface="Times New Roman" pitchFamily="18" charset="0"/>
              </a:rPr>
            </a:br>
            <a:r>
              <a:rPr lang="en-US" sz="3200" b="1" dirty="0" smtClean="0">
                <a:solidFill>
                  <a:schemeClr val="bg1"/>
                </a:solidFill>
                <a:latin typeface="Times New Roman" pitchFamily="18" charset="0"/>
                <a:cs typeface="Times New Roman" pitchFamily="18" charset="0"/>
              </a:rPr>
              <a:t>All </a:t>
            </a:r>
            <a:r>
              <a:rPr lang="en-US" sz="3200" b="1" dirty="0">
                <a:solidFill>
                  <a:schemeClr val="bg1"/>
                </a:solidFill>
                <a:latin typeface="Times New Roman" pitchFamily="18" charset="0"/>
                <a:cs typeface="Times New Roman" pitchFamily="18" charset="0"/>
              </a:rPr>
              <a:t>Five </a:t>
            </a:r>
            <a:r>
              <a:rPr lang="en-US" sz="3200" b="1" dirty="0" smtClean="0">
                <a:solidFill>
                  <a:schemeClr val="bg1"/>
                </a:solidFill>
                <a:latin typeface="Times New Roman" pitchFamily="18" charset="0"/>
                <a:cs typeface="Times New Roman" pitchFamily="18" charset="0"/>
              </a:rPr>
              <a:t>Sensors </a:t>
            </a:r>
            <a:r>
              <a:rPr lang="en-US" sz="3200" b="1" dirty="0">
                <a:solidFill>
                  <a:schemeClr val="bg1"/>
                </a:solidFill>
                <a:latin typeface="Times New Roman" pitchFamily="18" charset="0"/>
                <a:cs typeface="Times New Roman" pitchFamily="18" charset="0"/>
              </a:rPr>
              <a:t>Installed on </a:t>
            </a:r>
            <a:r>
              <a:rPr lang="en-US" sz="3200" b="1" dirty="0" smtClean="0">
                <a:solidFill>
                  <a:schemeClr val="bg1"/>
                </a:solidFill>
                <a:latin typeface="Times New Roman" pitchFamily="18" charset="0"/>
                <a:cs typeface="Times New Roman" pitchFamily="18" charset="0"/>
              </a:rPr>
              <a:t>NPP</a:t>
            </a:r>
            <a:r>
              <a:rPr lang="en-US" sz="4000" b="1" dirty="0" smtClean="0">
                <a:solidFill>
                  <a:srgbClr val="FFFF00"/>
                </a:solidFill>
                <a:latin typeface="Times New Roman" pitchFamily="18" charset="0"/>
                <a:cs typeface="Times New Roman" pitchFamily="18" charset="0"/>
              </a:rPr>
              <a:t/>
            </a:r>
            <a:br>
              <a:rPr lang="en-US" sz="4000" b="1" dirty="0" smtClean="0">
                <a:solidFill>
                  <a:srgbClr val="FFFF00"/>
                </a:solidFill>
                <a:latin typeface="Times New Roman" pitchFamily="18" charset="0"/>
                <a:cs typeface="Times New Roman" pitchFamily="18" charset="0"/>
              </a:rPr>
            </a:br>
            <a:endParaRPr lang="en-US" sz="4000" b="1" dirty="0">
              <a:solidFill>
                <a:srgbClr val="FFFF00"/>
              </a:solidFill>
              <a:latin typeface="Times New Roman" pitchFamily="18" charset="0"/>
              <a:cs typeface="Times New Roman" pitchFamily="18" charset="0"/>
            </a:endParaRPr>
          </a:p>
        </p:txBody>
      </p:sp>
      <p:sp>
        <p:nvSpPr>
          <p:cNvPr id="2108419" name="Text Box 3"/>
          <p:cNvSpPr txBox="1">
            <a:spLocks noChangeArrowheads="1"/>
          </p:cNvSpPr>
          <p:nvPr/>
        </p:nvSpPr>
        <p:spPr bwMode="auto">
          <a:xfrm>
            <a:off x="209187" y="6287071"/>
            <a:ext cx="8686800" cy="400110"/>
          </a:xfrm>
          <a:prstGeom prst="rect">
            <a:avLst/>
          </a:prstGeom>
          <a:solidFill>
            <a:srgbClr val="0033CC"/>
          </a:solidFill>
          <a:ln w="9525">
            <a:noFill/>
            <a:miter lim="800000"/>
            <a:headEnd/>
            <a:tailEnd/>
          </a:ln>
          <a:effectLst/>
        </p:spPr>
        <p:txBody>
          <a:bodyPr wrap="square">
            <a:spAutoFit/>
          </a:bodyPr>
          <a:lstStyle/>
          <a:p>
            <a:pPr>
              <a:spcBef>
                <a:spcPct val="0"/>
              </a:spcBef>
              <a:buClrTx/>
            </a:pPr>
            <a:r>
              <a:rPr lang="en-US" sz="2000" b="1" dirty="0">
                <a:solidFill>
                  <a:srgbClr val="FFFFFF"/>
                </a:solidFill>
                <a:latin typeface="Times New Roman" pitchFamily="18" charset="0"/>
                <a:cs typeface="Times New Roman" pitchFamily="18" charset="0"/>
              </a:rPr>
              <a:t>NPOESS</a:t>
            </a:r>
            <a:r>
              <a:rPr lang="en-US" sz="2000" b="1" dirty="0">
                <a:solidFill>
                  <a:schemeClr val="bg1"/>
                </a:solidFill>
                <a:latin typeface="Times New Roman" pitchFamily="18" charset="0"/>
                <a:cs typeface="Times New Roman" pitchFamily="18" charset="0"/>
              </a:rPr>
              <a:t> Preparatory Project (NPP) in </a:t>
            </a:r>
            <a:r>
              <a:rPr lang="en-US" sz="2000" b="1" dirty="0" smtClean="0">
                <a:solidFill>
                  <a:schemeClr val="bg1"/>
                </a:solidFill>
                <a:latin typeface="Times New Roman" pitchFamily="18" charset="0"/>
                <a:cs typeface="Times New Roman" pitchFamily="18" charset="0"/>
              </a:rPr>
              <a:t>system integration &amp; test phase</a:t>
            </a:r>
            <a:endParaRPr lang="en-US" sz="2000" b="1" dirty="0">
              <a:solidFill>
                <a:schemeClr val="bg1"/>
              </a:solidFill>
              <a:latin typeface="Times New Roman" pitchFamily="18" charset="0"/>
              <a:cs typeface="Times New Roman" pitchFamily="18" charset="0"/>
            </a:endParaRPr>
          </a:p>
        </p:txBody>
      </p:sp>
      <p:pic>
        <p:nvPicPr>
          <p:cNvPr id="2108420" name="Picture 8"/>
          <p:cNvPicPr>
            <a:picLocks noChangeAspect="1" noChangeArrowheads="1"/>
          </p:cNvPicPr>
          <p:nvPr/>
        </p:nvPicPr>
        <p:blipFill>
          <a:blip r:embed="rId3" cstate="print">
            <a:lum bright="10000"/>
          </a:blip>
          <a:srcRect r="23401"/>
          <a:stretch>
            <a:fillRect/>
          </a:stretch>
        </p:blipFill>
        <p:spPr bwMode="auto">
          <a:xfrm>
            <a:off x="6553200" y="3581400"/>
            <a:ext cx="2509838" cy="2190750"/>
          </a:xfrm>
          <a:prstGeom prst="rect">
            <a:avLst/>
          </a:prstGeom>
          <a:noFill/>
          <a:ln w="12700">
            <a:solidFill>
              <a:srgbClr val="000000"/>
            </a:solidFill>
            <a:miter lim="800000"/>
            <a:headEnd/>
            <a:tailEnd/>
          </a:ln>
        </p:spPr>
      </p:pic>
      <p:grpSp>
        <p:nvGrpSpPr>
          <p:cNvPr id="2108421" name="Group 5"/>
          <p:cNvGrpSpPr>
            <a:grpSpLocks/>
          </p:cNvGrpSpPr>
          <p:nvPr/>
        </p:nvGrpSpPr>
        <p:grpSpPr bwMode="auto">
          <a:xfrm>
            <a:off x="76200" y="1295400"/>
            <a:ext cx="6400800" cy="4519613"/>
            <a:chOff x="0" y="816"/>
            <a:chExt cx="4032" cy="2847"/>
          </a:xfrm>
        </p:grpSpPr>
        <p:pic>
          <p:nvPicPr>
            <p:cNvPr id="2108422" name="Picture 6"/>
            <p:cNvPicPr>
              <a:picLocks noChangeAspect="1" noChangeArrowheads="1"/>
            </p:cNvPicPr>
            <p:nvPr/>
          </p:nvPicPr>
          <p:blipFill>
            <a:blip r:embed="rId4" cstate="print"/>
            <a:srcRect/>
            <a:stretch>
              <a:fillRect/>
            </a:stretch>
          </p:blipFill>
          <p:spPr bwMode="auto">
            <a:xfrm>
              <a:off x="48" y="816"/>
              <a:ext cx="3984" cy="2847"/>
            </a:xfrm>
            <a:prstGeom prst="rect">
              <a:avLst/>
            </a:prstGeom>
            <a:noFill/>
            <a:ln w="12700" algn="ctr">
              <a:solidFill>
                <a:schemeClr val="tx1"/>
              </a:solidFill>
              <a:miter lim="800000"/>
              <a:headEnd/>
              <a:tailEnd/>
            </a:ln>
            <a:effectLst/>
          </p:spPr>
        </p:pic>
        <p:sp>
          <p:nvSpPr>
            <p:cNvPr id="2108423" name="Line 7"/>
            <p:cNvSpPr>
              <a:spLocks noChangeShapeType="1"/>
            </p:cNvSpPr>
            <p:nvPr/>
          </p:nvSpPr>
          <p:spPr bwMode="auto">
            <a:xfrm>
              <a:off x="1478" y="1293"/>
              <a:ext cx="687" cy="345"/>
            </a:xfrm>
            <a:prstGeom prst="line">
              <a:avLst/>
            </a:prstGeom>
            <a:noFill/>
            <a:ln w="9525">
              <a:solidFill>
                <a:schemeClr val="tx1"/>
              </a:solidFill>
              <a:round/>
              <a:headEnd/>
              <a:tailEnd type="triangle" w="med" len="med"/>
            </a:ln>
            <a:effectLst/>
          </p:spPr>
          <p:txBody>
            <a:bodyPr wrap="none" anchor="ctr"/>
            <a:lstStyle/>
            <a:p>
              <a:endParaRPr lang="en-US" dirty="0"/>
            </a:p>
          </p:txBody>
        </p:sp>
        <p:sp>
          <p:nvSpPr>
            <p:cNvPr id="2108424" name="Line 8"/>
            <p:cNvSpPr>
              <a:spLocks noChangeShapeType="1"/>
            </p:cNvSpPr>
            <p:nvPr/>
          </p:nvSpPr>
          <p:spPr bwMode="auto">
            <a:xfrm flipH="1">
              <a:off x="2486" y="1115"/>
              <a:ext cx="168" cy="236"/>
            </a:xfrm>
            <a:prstGeom prst="line">
              <a:avLst/>
            </a:prstGeom>
            <a:noFill/>
            <a:ln w="9525">
              <a:solidFill>
                <a:schemeClr val="tx1"/>
              </a:solidFill>
              <a:round/>
              <a:headEnd/>
              <a:tailEnd type="triangle" w="med" len="med"/>
            </a:ln>
            <a:effectLst/>
          </p:spPr>
          <p:txBody>
            <a:bodyPr wrap="none" anchor="ctr"/>
            <a:lstStyle/>
            <a:p>
              <a:endParaRPr lang="en-US" dirty="0"/>
            </a:p>
          </p:txBody>
        </p:sp>
        <p:sp>
          <p:nvSpPr>
            <p:cNvPr id="2108425" name="Line 9"/>
            <p:cNvSpPr>
              <a:spLocks noChangeShapeType="1"/>
            </p:cNvSpPr>
            <p:nvPr/>
          </p:nvSpPr>
          <p:spPr bwMode="auto">
            <a:xfrm flipH="1">
              <a:off x="2869" y="1176"/>
              <a:ext cx="490" cy="555"/>
            </a:xfrm>
            <a:prstGeom prst="line">
              <a:avLst/>
            </a:prstGeom>
            <a:noFill/>
            <a:ln w="9525">
              <a:solidFill>
                <a:schemeClr val="tx1"/>
              </a:solidFill>
              <a:round/>
              <a:headEnd/>
              <a:tailEnd type="triangle" w="med" len="med"/>
            </a:ln>
            <a:effectLst/>
          </p:spPr>
          <p:txBody>
            <a:bodyPr wrap="none" anchor="ctr"/>
            <a:lstStyle/>
            <a:p>
              <a:endParaRPr lang="en-US" dirty="0"/>
            </a:p>
          </p:txBody>
        </p:sp>
        <p:sp>
          <p:nvSpPr>
            <p:cNvPr id="2108426" name="Text Box 10"/>
            <p:cNvSpPr txBox="1">
              <a:spLocks noChangeArrowheads="1"/>
            </p:cNvSpPr>
            <p:nvPr/>
          </p:nvSpPr>
          <p:spPr bwMode="auto">
            <a:xfrm>
              <a:off x="3216" y="988"/>
              <a:ext cx="493" cy="212"/>
            </a:xfrm>
            <a:prstGeom prst="rect">
              <a:avLst/>
            </a:prstGeom>
            <a:noFill/>
            <a:ln w="9525" algn="ctr">
              <a:noFill/>
              <a:miter lim="800000"/>
              <a:headEnd/>
              <a:tailEnd/>
            </a:ln>
            <a:effectLst/>
          </p:spPr>
          <p:txBody>
            <a:bodyPr wrap="none" lIns="91429" tIns="45719" rIns="91429" bIns="45719">
              <a:spAutoFit/>
            </a:bodyPr>
            <a:lstStyle/>
            <a:p>
              <a:pPr defTabSz="917575"/>
              <a:r>
                <a:rPr lang="en-US" sz="1600" b="1" dirty="0">
                  <a:solidFill>
                    <a:schemeClr val="tx1"/>
                  </a:solidFill>
                  <a:latin typeface="Arial" charset="0"/>
                  <a:cs typeface="Arial" charset="0"/>
                </a:rPr>
                <a:t>OMPS</a:t>
              </a:r>
            </a:p>
          </p:txBody>
        </p:sp>
        <p:sp>
          <p:nvSpPr>
            <p:cNvPr id="2108427" name="Text Box 11"/>
            <p:cNvSpPr txBox="1">
              <a:spLocks noChangeArrowheads="1"/>
            </p:cNvSpPr>
            <p:nvPr/>
          </p:nvSpPr>
          <p:spPr bwMode="auto">
            <a:xfrm>
              <a:off x="2373" y="940"/>
              <a:ext cx="555" cy="212"/>
            </a:xfrm>
            <a:prstGeom prst="rect">
              <a:avLst/>
            </a:prstGeom>
            <a:noFill/>
            <a:ln w="9525" algn="ctr">
              <a:noFill/>
              <a:miter lim="800000"/>
              <a:headEnd/>
              <a:tailEnd/>
            </a:ln>
            <a:effectLst/>
          </p:spPr>
          <p:txBody>
            <a:bodyPr wrap="none" lIns="91429" tIns="45719" rIns="91429" bIns="45719">
              <a:spAutoFit/>
            </a:bodyPr>
            <a:lstStyle/>
            <a:p>
              <a:pPr defTabSz="917575"/>
              <a:r>
                <a:rPr lang="en-US" sz="1600" b="1" dirty="0">
                  <a:solidFill>
                    <a:schemeClr val="tx1"/>
                  </a:solidFill>
                  <a:latin typeface="Arial" charset="0"/>
                  <a:cs typeface="Arial" charset="0"/>
                </a:rPr>
                <a:t>CERES</a:t>
              </a:r>
            </a:p>
          </p:txBody>
        </p:sp>
        <p:sp>
          <p:nvSpPr>
            <p:cNvPr id="2108428" name="Text Box 12"/>
            <p:cNvSpPr txBox="1">
              <a:spLocks noChangeArrowheads="1"/>
            </p:cNvSpPr>
            <p:nvPr/>
          </p:nvSpPr>
          <p:spPr bwMode="auto">
            <a:xfrm>
              <a:off x="960" y="1152"/>
              <a:ext cx="478" cy="212"/>
            </a:xfrm>
            <a:prstGeom prst="rect">
              <a:avLst/>
            </a:prstGeom>
            <a:noFill/>
            <a:ln w="9525" algn="ctr">
              <a:noFill/>
              <a:miter lim="800000"/>
              <a:headEnd/>
              <a:tailEnd/>
            </a:ln>
            <a:effectLst/>
          </p:spPr>
          <p:txBody>
            <a:bodyPr wrap="none" lIns="91429" tIns="45719" rIns="91429" bIns="45719">
              <a:spAutoFit/>
            </a:bodyPr>
            <a:lstStyle/>
            <a:p>
              <a:pPr defTabSz="917575"/>
              <a:r>
                <a:rPr lang="en-US" sz="1600" b="1" dirty="0">
                  <a:solidFill>
                    <a:schemeClr val="tx1"/>
                  </a:solidFill>
                  <a:latin typeface="Arial" charset="0"/>
                  <a:cs typeface="Arial" charset="0"/>
                </a:rPr>
                <a:t>ATMS</a:t>
              </a:r>
            </a:p>
          </p:txBody>
        </p:sp>
        <p:sp>
          <p:nvSpPr>
            <p:cNvPr id="2108429" name="Text Box 13"/>
            <p:cNvSpPr txBox="1">
              <a:spLocks noChangeArrowheads="1"/>
            </p:cNvSpPr>
            <p:nvPr/>
          </p:nvSpPr>
          <p:spPr bwMode="auto">
            <a:xfrm>
              <a:off x="0" y="1104"/>
              <a:ext cx="866" cy="366"/>
            </a:xfrm>
            <a:prstGeom prst="rect">
              <a:avLst/>
            </a:prstGeom>
            <a:noFill/>
            <a:ln w="9525" algn="ctr">
              <a:noFill/>
              <a:miter lim="800000"/>
              <a:headEnd/>
              <a:tailEnd/>
            </a:ln>
            <a:effectLst/>
          </p:spPr>
          <p:txBody>
            <a:bodyPr lIns="91429" tIns="45719" rIns="91429" bIns="45719">
              <a:spAutoFit/>
            </a:bodyPr>
            <a:lstStyle/>
            <a:p>
              <a:pPr defTabSz="917575"/>
              <a:r>
                <a:rPr lang="en-US" sz="1600" b="1" dirty="0">
                  <a:solidFill>
                    <a:schemeClr val="tx1"/>
                  </a:solidFill>
                  <a:latin typeface="Arial" charset="0"/>
                  <a:cs typeface="Arial" charset="0"/>
                </a:rPr>
                <a:t>NPP Spacecraft</a:t>
              </a:r>
            </a:p>
          </p:txBody>
        </p:sp>
        <p:sp>
          <p:nvSpPr>
            <p:cNvPr id="2108430" name="Line 14"/>
            <p:cNvSpPr>
              <a:spLocks noChangeShapeType="1"/>
            </p:cNvSpPr>
            <p:nvPr/>
          </p:nvSpPr>
          <p:spPr bwMode="auto">
            <a:xfrm>
              <a:off x="528" y="1440"/>
              <a:ext cx="687" cy="345"/>
            </a:xfrm>
            <a:prstGeom prst="line">
              <a:avLst/>
            </a:prstGeom>
            <a:noFill/>
            <a:ln w="9525">
              <a:solidFill>
                <a:schemeClr val="tx1"/>
              </a:solidFill>
              <a:round/>
              <a:headEnd/>
              <a:tailEnd type="triangle" w="med" len="med"/>
            </a:ln>
            <a:effectLst/>
          </p:spPr>
          <p:txBody>
            <a:bodyPr wrap="none" anchor="ctr"/>
            <a:lstStyle/>
            <a:p>
              <a:endParaRPr lang="en-US" dirty="0"/>
            </a:p>
          </p:txBody>
        </p:sp>
      </p:grpSp>
      <p:sp>
        <p:nvSpPr>
          <p:cNvPr id="2108431" name="Text Box 15"/>
          <p:cNvSpPr txBox="1">
            <a:spLocks noChangeArrowheads="1"/>
          </p:cNvSpPr>
          <p:nvPr/>
        </p:nvSpPr>
        <p:spPr bwMode="auto">
          <a:xfrm>
            <a:off x="6564313" y="5728063"/>
            <a:ext cx="2503487" cy="523218"/>
          </a:xfrm>
          <a:prstGeom prst="rect">
            <a:avLst/>
          </a:prstGeom>
          <a:noFill/>
          <a:ln w="9525" algn="ctr">
            <a:noFill/>
            <a:miter lim="800000"/>
            <a:headEnd/>
            <a:tailEnd/>
          </a:ln>
          <a:effectLst/>
        </p:spPr>
        <p:txBody>
          <a:bodyPr lIns="91429" tIns="45719" rIns="91429" bIns="45719">
            <a:spAutoFit/>
          </a:bodyPr>
          <a:lstStyle/>
          <a:p>
            <a:pPr defTabSz="917575"/>
            <a:r>
              <a:rPr lang="en-US" sz="1400" b="1" dirty="0">
                <a:solidFill>
                  <a:schemeClr val="bg1"/>
                </a:solidFill>
                <a:latin typeface="Arial" charset="0"/>
                <a:cs typeface="Arial" charset="0"/>
              </a:rPr>
              <a:t>VIIRS in Thermal Vacuum Chamber</a:t>
            </a:r>
          </a:p>
        </p:txBody>
      </p:sp>
      <p:sp>
        <p:nvSpPr>
          <p:cNvPr id="2108432" name="Text Box 16"/>
          <p:cNvSpPr txBox="1">
            <a:spLocks noChangeArrowheads="1"/>
          </p:cNvSpPr>
          <p:nvPr/>
        </p:nvSpPr>
        <p:spPr bwMode="auto">
          <a:xfrm>
            <a:off x="1143000" y="5859598"/>
            <a:ext cx="3962400" cy="336550"/>
          </a:xfrm>
          <a:prstGeom prst="rect">
            <a:avLst/>
          </a:prstGeom>
          <a:noFill/>
          <a:ln w="9525" algn="ctr">
            <a:noFill/>
            <a:miter lim="800000"/>
            <a:headEnd/>
            <a:tailEnd/>
          </a:ln>
          <a:effectLst/>
        </p:spPr>
        <p:txBody>
          <a:bodyPr lIns="91429" tIns="45719" rIns="91429" bIns="45719">
            <a:spAutoFit/>
          </a:bodyPr>
          <a:lstStyle/>
          <a:p>
            <a:pPr defTabSz="917575"/>
            <a:r>
              <a:rPr lang="en-US" sz="1600" b="1" dirty="0">
                <a:solidFill>
                  <a:schemeClr val="bg1"/>
                </a:solidFill>
                <a:latin typeface="Arial" charset="0"/>
                <a:cs typeface="Arial" charset="0"/>
              </a:rPr>
              <a:t>NPP Satellite at Spacecraft facility</a:t>
            </a:r>
          </a:p>
        </p:txBody>
      </p:sp>
      <p:sp>
        <p:nvSpPr>
          <p:cNvPr id="2108433" name="Text Box 17"/>
          <p:cNvSpPr txBox="1">
            <a:spLocks noChangeArrowheads="1"/>
          </p:cNvSpPr>
          <p:nvPr/>
        </p:nvSpPr>
        <p:spPr bwMode="auto">
          <a:xfrm>
            <a:off x="6570619" y="3226526"/>
            <a:ext cx="2503488" cy="336550"/>
          </a:xfrm>
          <a:prstGeom prst="rect">
            <a:avLst/>
          </a:prstGeom>
          <a:noFill/>
          <a:ln w="9525" algn="ctr">
            <a:noFill/>
            <a:miter lim="800000"/>
            <a:headEnd/>
            <a:tailEnd/>
          </a:ln>
          <a:effectLst/>
        </p:spPr>
        <p:txBody>
          <a:bodyPr lIns="91429" tIns="45719" rIns="91429" bIns="45719">
            <a:spAutoFit/>
          </a:bodyPr>
          <a:lstStyle/>
          <a:p>
            <a:pPr defTabSz="917575"/>
            <a:r>
              <a:rPr lang="en-US" sz="1600" b="1" dirty="0">
                <a:solidFill>
                  <a:schemeClr val="bg1"/>
                </a:solidFill>
                <a:latin typeface="Arial" charset="0"/>
                <a:cs typeface="Arial" charset="0"/>
              </a:rPr>
              <a:t>CrIS Instrument </a:t>
            </a:r>
          </a:p>
        </p:txBody>
      </p:sp>
      <p:pic>
        <p:nvPicPr>
          <p:cNvPr id="2108434" name="Picture 55" descr="DSC000A57 (17)"/>
          <p:cNvPicPr>
            <a:picLocks noChangeAspect="1" noChangeArrowheads="1"/>
          </p:cNvPicPr>
          <p:nvPr/>
        </p:nvPicPr>
        <p:blipFill>
          <a:blip r:embed="rId5" cstate="print">
            <a:lum bright="10000" contrast="-12000"/>
          </a:blip>
          <a:srcRect/>
          <a:stretch>
            <a:fillRect/>
          </a:stretch>
        </p:blipFill>
        <p:spPr bwMode="auto">
          <a:xfrm>
            <a:off x="6705600" y="1295400"/>
            <a:ext cx="2286000" cy="1963738"/>
          </a:xfrm>
          <a:prstGeom prst="rect">
            <a:avLst/>
          </a:prstGeom>
          <a:noFill/>
          <a:ln w="12700">
            <a:solidFill>
              <a:srgbClr val="000000"/>
            </a:solidFill>
            <a:miter lim="800000"/>
            <a:headEnd/>
            <a:tailEnd/>
          </a:ln>
        </p:spPr>
      </p:pic>
      <p:sp>
        <p:nvSpPr>
          <p:cNvPr id="19" name="Rectangle 2"/>
          <p:cNvSpPr txBox="1">
            <a:spLocks noChangeArrowheads="1"/>
          </p:cNvSpPr>
          <p:nvPr/>
        </p:nvSpPr>
        <p:spPr bwMode="auto">
          <a:xfrm>
            <a:off x="152401" y="152400"/>
            <a:ext cx="9144000" cy="502694"/>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7575"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dirty="0" smtClean="0">
              <a:ln>
                <a:noFill/>
              </a:ln>
              <a:solidFill>
                <a:srgbClr val="FFFF00"/>
              </a:solidFill>
              <a:effectLst/>
              <a:uLnTx/>
              <a:uFillTx/>
              <a:latin typeface="Times New Roman" pitchFamily="18" charset="0"/>
              <a:ea typeface="+mj-ea"/>
              <a:cs typeface="Times New Roman" pitchFamily="18" charset="0"/>
            </a:endParaRPr>
          </a:p>
          <a:p>
            <a:pPr marL="0" marR="0" lvl="0" indent="0" algn="ctr" defTabSz="917575"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FFFF00"/>
                </a:solidFill>
                <a:effectLst/>
                <a:uLnTx/>
                <a:uFillTx/>
                <a:latin typeface="Times New Roman" pitchFamily="18" charset="0"/>
                <a:ea typeface="+mj-ea"/>
                <a:cs typeface="Times New Roman" pitchFamily="18" charset="0"/>
              </a:rPr>
              <a:t>NPP Launch – October 2011</a:t>
            </a:r>
            <a:r>
              <a:rPr kumimoji="0" lang="en-US" sz="4000" b="1" i="0" u="none" strike="noStrike" kern="0" cap="none" spc="0" normalizeH="0" baseline="0" noProof="0" dirty="0" smtClean="0">
                <a:ln>
                  <a:noFill/>
                </a:ln>
                <a:solidFill>
                  <a:srgbClr val="FFFF00"/>
                </a:solidFill>
                <a:effectLst/>
                <a:uLnTx/>
                <a:uFillTx/>
                <a:latin typeface="Times New Roman" pitchFamily="18" charset="0"/>
                <a:ea typeface="+mj-ea"/>
                <a:cs typeface="Times New Roman" pitchFamily="18" charset="0"/>
              </a:rPr>
              <a:t/>
            </a:r>
            <a:br>
              <a:rPr kumimoji="0" lang="en-US" sz="4000" b="1" i="0" u="none" strike="noStrike" kern="0" cap="none" spc="0" normalizeH="0" baseline="0" noProof="0" dirty="0" smtClean="0">
                <a:ln>
                  <a:noFill/>
                </a:ln>
                <a:solidFill>
                  <a:srgbClr val="FFFF00"/>
                </a:solidFill>
                <a:effectLst/>
                <a:uLnTx/>
                <a:uFillTx/>
                <a:latin typeface="Times New Roman" pitchFamily="18" charset="0"/>
                <a:ea typeface="+mj-ea"/>
                <a:cs typeface="Times New Roman" pitchFamily="18" charset="0"/>
              </a:rPr>
            </a:br>
            <a:endParaRPr kumimoji="0" lang="en-US" sz="4000" b="1" i="0" u="none" strike="noStrike" kern="0" cap="none" spc="0" normalizeH="0" baseline="0" noProof="0" dirty="0">
              <a:ln>
                <a:noFill/>
              </a:ln>
              <a:solidFill>
                <a:srgbClr val="FFFF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anim calcmode="lin" valueType="num">
                                      <p:cBhvr additive="base">
                                        <p:cTn id="7"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allAtOnce"/>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061314" name="Rectangle 2"/>
          <p:cNvSpPr>
            <a:spLocks noChangeArrowheads="1"/>
          </p:cNvSpPr>
          <p:nvPr/>
        </p:nvSpPr>
        <p:spPr bwMode="auto">
          <a:xfrm>
            <a:off x="3043237" y="3357279"/>
            <a:ext cx="3044825" cy="584775"/>
          </a:xfrm>
          <a:prstGeom prst="rect">
            <a:avLst/>
          </a:prstGeom>
          <a:noFill/>
          <a:ln w="12700" algn="ctr">
            <a:noFill/>
            <a:miter lim="800000"/>
            <a:headEnd/>
            <a:tailEnd/>
          </a:ln>
          <a:effectLst/>
        </p:spPr>
        <p:txBody>
          <a:bodyPr anchor="ctr">
            <a:spAutoFit/>
          </a:bodyPr>
          <a:lstStyle/>
          <a:p>
            <a:pPr>
              <a:spcBef>
                <a:spcPts val="0"/>
              </a:spcBef>
            </a:pPr>
            <a:r>
              <a:rPr lang="en-US" sz="1600" b="1" dirty="0" smtClean="0">
                <a:solidFill>
                  <a:schemeClr val="bg1"/>
                </a:solidFill>
                <a:latin typeface="Times New Roman" pitchFamily="18" charset="0"/>
                <a:cs typeface="Times New Roman" pitchFamily="18" charset="0"/>
              </a:rPr>
              <a:t>Clouds and Earth’s </a:t>
            </a:r>
            <a:br>
              <a:rPr lang="en-US" sz="1600" b="1" dirty="0" smtClean="0">
                <a:solidFill>
                  <a:schemeClr val="bg1"/>
                </a:solidFill>
                <a:latin typeface="Times New Roman" pitchFamily="18" charset="0"/>
                <a:cs typeface="Times New Roman" pitchFamily="18" charset="0"/>
              </a:rPr>
            </a:br>
            <a:r>
              <a:rPr lang="en-US" sz="1600" b="1" dirty="0" smtClean="0">
                <a:solidFill>
                  <a:schemeClr val="bg1"/>
                </a:solidFill>
                <a:latin typeface="Times New Roman" pitchFamily="18" charset="0"/>
                <a:cs typeface="Times New Roman" pitchFamily="18" charset="0"/>
              </a:rPr>
              <a:t>Radiant Energy System</a:t>
            </a:r>
            <a:endParaRPr lang="en-US" sz="1600" dirty="0">
              <a:solidFill>
                <a:schemeClr val="bg1"/>
              </a:solidFill>
              <a:latin typeface="Times New Roman" pitchFamily="18" charset="0"/>
              <a:cs typeface="Times New Roman" pitchFamily="18" charset="0"/>
            </a:endParaRPr>
          </a:p>
        </p:txBody>
      </p:sp>
      <p:pic>
        <p:nvPicPr>
          <p:cNvPr id="2061317" name="Picture 5" descr="CrIS ready for EMI 1"/>
          <p:cNvPicPr>
            <a:picLocks noChangeAspect="1" noChangeArrowheads="1"/>
          </p:cNvPicPr>
          <p:nvPr/>
        </p:nvPicPr>
        <p:blipFill>
          <a:blip r:embed="rId3" cstate="print"/>
          <a:srcRect/>
          <a:stretch>
            <a:fillRect/>
          </a:stretch>
        </p:blipFill>
        <p:spPr bwMode="auto">
          <a:xfrm>
            <a:off x="441325" y="1220899"/>
            <a:ext cx="2406378" cy="2146189"/>
          </a:xfrm>
          <a:prstGeom prst="rect">
            <a:avLst/>
          </a:prstGeom>
          <a:noFill/>
        </p:spPr>
      </p:pic>
      <p:sp>
        <p:nvSpPr>
          <p:cNvPr id="2061318" name="Rectangle 6"/>
          <p:cNvSpPr>
            <a:spLocks noGrp="1" noChangeArrowheads="1"/>
          </p:cNvSpPr>
          <p:nvPr>
            <p:ph type="title"/>
          </p:nvPr>
        </p:nvSpPr>
        <p:spPr>
          <a:xfrm>
            <a:off x="273050" y="95536"/>
            <a:ext cx="8543403" cy="461665"/>
          </a:xfrm>
        </p:spPr>
        <p:txBody>
          <a:bodyPr/>
          <a:lstStyle/>
          <a:p>
            <a:pPr algn="ctr"/>
            <a:r>
              <a:rPr lang="en-US" sz="3200" b="1" dirty="0" smtClean="0">
                <a:solidFill>
                  <a:srgbClr val="FFFF00"/>
                </a:solidFill>
                <a:latin typeface="Times New Roman" pitchFamily="18" charset="0"/>
                <a:cs typeface="Times New Roman" pitchFamily="18" charset="0"/>
              </a:rPr>
              <a:t>JPSS-1 [was NPOESS C1] Payloads [LAN 1330] </a:t>
            </a:r>
            <a:endParaRPr lang="en-US" sz="3200" b="1" dirty="0">
              <a:solidFill>
                <a:srgbClr val="FFFF00"/>
              </a:solidFill>
              <a:latin typeface="Times New Roman" pitchFamily="18" charset="0"/>
              <a:cs typeface="Times New Roman" pitchFamily="18" charset="0"/>
            </a:endParaRPr>
          </a:p>
        </p:txBody>
      </p:sp>
      <p:sp>
        <p:nvSpPr>
          <p:cNvPr id="2061319" name="Text Box 7"/>
          <p:cNvSpPr txBox="1">
            <a:spLocks noChangeArrowheads="1"/>
          </p:cNvSpPr>
          <p:nvPr/>
        </p:nvSpPr>
        <p:spPr bwMode="auto">
          <a:xfrm>
            <a:off x="382137" y="668741"/>
            <a:ext cx="2497541" cy="516172"/>
          </a:xfrm>
          <a:prstGeom prst="rect">
            <a:avLst/>
          </a:prstGeom>
          <a:noFill/>
          <a:ln w="9525" algn="ctr">
            <a:noFill/>
            <a:miter lim="800000"/>
            <a:headEnd/>
            <a:tailEnd/>
          </a:ln>
          <a:effectLst/>
        </p:spPr>
        <p:txBody>
          <a:bodyPr wrap="square" lIns="96653" tIns="48326" rIns="96653" bIns="48326">
            <a:spAutoFit/>
          </a:bodyPr>
          <a:lstStyle/>
          <a:p>
            <a:pPr marL="171450" indent="-171450" defTabSz="966788">
              <a:lnSpc>
                <a:spcPct val="85000"/>
              </a:lnSpc>
              <a:spcBef>
                <a:spcPct val="35000"/>
              </a:spcBef>
              <a:buClr>
                <a:srgbClr val="006699"/>
              </a:buClr>
              <a:buFont typeface="Wingdings" pitchFamily="2" charset="2"/>
              <a:buNone/>
            </a:pPr>
            <a:r>
              <a:rPr lang="en-US" sz="1600" b="1" dirty="0">
                <a:solidFill>
                  <a:schemeClr val="bg1"/>
                </a:solidFill>
                <a:latin typeface="Times New Roman" pitchFamily="18" charset="0"/>
                <a:cs typeface="Times New Roman" pitchFamily="18" charset="0"/>
              </a:rPr>
              <a:t>Cross-track Infrared Sounder </a:t>
            </a:r>
            <a:endParaRPr lang="en-US" sz="1600" dirty="0">
              <a:solidFill>
                <a:schemeClr val="bg1"/>
              </a:solidFill>
              <a:latin typeface="Times New Roman" pitchFamily="18" charset="0"/>
              <a:cs typeface="Times New Roman" pitchFamily="18" charset="0"/>
            </a:endParaRPr>
          </a:p>
        </p:txBody>
      </p:sp>
      <p:sp>
        <p:nvSpPr>
          <p:cNvPr id="2061321" name="Text Box 9"/>
          <p:cNvSpPr txBox="1">
            <a:spLocks noChangeArrowheads="1"/>
          </p:cNvSpPr>
          <p:nvPr/>
        </p:nvSpPr>
        <p:spPr bwMode="auto">
          <a:xfrm>
            <a:off x="3060700" y="3411538"/>
            <a:ext cx="2995613" cy="280723"/>
          </a:xfrm>
          <a:prstGeom prst="rect">
            <a:avLst/>
          </a:prstGeom>
          <a:noFill/>
          <a:ln w="9525" algn="ctr">
            <a:noFill/>
            <a:miter lim="800000"/>
            <a:headEnd/>
            <a:tailEnd/>
          </a:ln>
          <a:effectLst/>
        </p:spPr>
        <p:txBody>
          <a:bodyPr lIns="96653" tIns="48326" rIns="96653" bIns="48326">
            <a:spAutoFit/>
          </a:bodyPr>
          <a:lstStyle/>
          <a:p>
            <a:pPr marL="171450" indent="-171450" defTabSz="966788">
              <a:lnSpc>
                <a:spcPct val="85000"/>
              </a:lnSpc>
              <a:spcBef>
                <a:spcPct val="35000"/>
              </a:spcBef>
              <a:buClr>
                <a:srgbClr val="006699"/>
              </a:buClr>
              <a:buFont typeface="Wingdings" pitchFamily="2" charset="2"/>
              <a:buNone/>
            </a:pPr>
            <a:r>
              <a:rPr lang="en-US" sz="1400" dirty="0">
                <a:solidFill>
                  <a:schemeClr val="tx1"/>
                </a:solidFill>
                <a:latin typeface="Tahoma" pitchFamily="34" charset="0"/>
              </a:rPr>
              <a:t>	</a:t>
            </a:r>
            <a:endParaRPr lang="en-US" sz="1400" dirty="0">
              <a:solidFill>
                <a:schemeClr val="tx1"/>
              </a:solidFill>
              <a:latin typeface="Arial" charset="0"/>
            </a:endParaRPr>
          </a:p>
        </p:txBody>
      </p:sp>
      <p:pic>
        <p:nvPicPr>
          <p:cNvPr id="2061322" name="Picture 10" descr="VIIRS"/>
          <p:cNvPicPr>
            <a:picLocks noChangeAspect="1" noChangeArrowheads="1"/>
          </p:cNvPicPr>
          <p:nvPr/>
        </p:nvPicPr>
        <p:blipFill>
          <a:blip r:embed="rId4" cstate="print"/>
          <a:srcRect/>
          <a:stretch>
            <a:fillRect/>
          </a:stretch>
        </p:blipFill>
        <p:spPr bwMode="auto">
          <a:xfrm>
            <a:off x="3241675" y="1187450"/>
            <a:ext cx="2782888" cy="1949450"/>
          </a:xfrm>
          <a:prstGeom prst="rect">
            <a:avLst/>
          </a:prstGeom>
          <a:noFill/>
        </p:spPr>
      </p:pic>
      <p:sp>
        <p:nvSpPr>
          <p:cNvPr id="2061323" name="Rectangle 11"/>
          <p:cNvSpPr>
            <a:spLocks noChangeArrowheads="1"/>
          </p:cNvSpPr>
          <p:nvPr/>
        </p:nvSpPr>
        <p:spPr bwMode="auto">
          <a:xfrm>
            <a:off x="442914" y="3110819"/>
            <a:ext cx="2404790" cy="276999"/>
          </a:xfrm>
          <a:prstGeom prst="rect">
            <a:avLst/>
          </a:prstGeom>
          <a:solidFill>
            <a:srgbClr val="0066FF"/>
          </a:solidFill>
          <a:ln w="12700" algn="ctr">
            <a:noFill/>
            <a:miter lim="800000"/>
            <a:headEnd/>
            <a:tailEnd/>
          </a:ln>
          <a:effectLst/>
        </p:spPr>
        <p:txBody>
          <a:bodyPr wrap="square" anchor="ctr">
            <a:spAutoFit/>
          </a:bodyPr>
          <a:lstStyle/>
          <a:p>
            <a:pPr eaLnBrk="0" hangingPunct="0">
              <a:spcBef>
                <a:spcPct val="0"/>
              </a:spcBef>
              <a:buClrTx/>
            </a:pPr>
            <a:r>
              <a:rPr lang="en-US" sz="1200" b="1" dirty="0">
                <a:solidFill>
                  <a:schemeClr val="bg1"/>
                </a:solidFill>
                <a:latin typeface="Times New Roman" pitchFamily="18" charset="0"/>
                <a:cs typeface="Times New Roman" pitchFamily="18" charset="0"/>
              </a:rPr>
              <a:t>CrIS Instrument (ITT)</a:t>
            </a:r>
          </a:p>
        </p:txBody>
      </p:sp>
      <p:sp>
        <p:nvSpPr>
          <p:cNvPr id="2061324" name="Rectangle 12"/>
          <p:cNvSpPr>
            <a:spLocks noChangeArrowheads="1"/>
          </p:cNvSpPr>
          <p:nvPr/>
        </p:nvSpPr>
        <p:spPr bwMode="auto">
          <a:xfrm>
            <a:off x="3239725" y="3107939"/>
            <a:ext cx="2789237" cy="276999"/>
          </a:xfrm>
          <a:prstGeom prst="rect">
            <a:avLst/>
          </a:prstGeom>
          <a:solidFill>
            <a:srgbClr val="0066FF"/>
          </a:solidFill>
          <a:ln w="12700" algn="ctr">
            <a:noFill/>
            <a:miter lim="800000"/>
            <a:headEnd/>
            <a:tailEnd/>
          </a:ln>
          <a:effectLst/>
        </p:spPr>
        <p:txBody>
          <a:bodyPr anchor="ctr">
            <a:spAutoFit/>
          </a:bodyPr>
          <a:lstStyle/>
          <a:p>
            <a:pPr eaLnBrk="0" hangingPunct="0">
              <a:spcBef>
                <a:spcPct val="0"/>
              </a:spcBef>
              <a:buClrTx/>
            </a:pPr>
            <a:r>
              <a:rPr lang="en-US" sz="1200" b="1" dirty="0">
                <a:solidFill>
                  <a:schemeClr val="bg1"/>
                </a:solidFill>
                <a:latin typeface="Times New Roman" pitchFamily="18" charset="0"/>
                <a:cs typeface="Times New Roman" pitchFamily="18" charset="0"/>
              </a:rPr>
              <a:t>VIIRS Instrument (Raytheon)</a:t>
            </a:r>
          </a:p>
        </p:txBody>
      </p:sp>
      <p:sp>
        <p:nvSpPr>
          <p:cNvPr id="2061325" name="Rectangle 13"/>
          <p:cNvSpPr>
            <a:spLocks noChangeArrowheads="1"/>
          </p:cNvSpPr>
          <p:nvPr/>
        </p:nvSpPr>
        <p:spPr bwMode="auto">
          <a:xfrm>
            <a:off x="6200775" y="3024097"/>
            <a:ext cx="2786471" cy="308066"/>
          </a:xfrm>
          <a:prstGeom prst="rect">
            <a:avLst/>
          </a:prstGeom>
          <a:solidFill>
            <a:srgbClr val="0066FF"/>
          </a:solidFill>
          <a:ln w="12700" algn="ctr">
            <a:noFill/>
            <a:miter lim="800000"/>
            <a:headEnd/>
            <a:tailEnd/>
          </a:ln>
          <a:effectLst/>
        </p:spPr>
        <p:txBody>
          <a:bodyPr anchor="ctr"/>
          <a:lstStyle/>
          <a:p>
            <a:pPr eaLnBrk="0" hangingPunct="0">
              <a:spcBef>
                <a:spcPct val="0"/>
              </a:spcBef>
              <a:buClrTx/>
            </a:pPr>
            <a:r>
              <a:rPr lang="en-US" sz="1200" b="1" dirty="0">
                <a:solidFill>
                  <a:schemeClr val="bg1"/>
                </a:solidFill>
                <a:latin typeface="Times New Roman" pitchFamily="18" charset="0"/>
                <a:cs typeface="Times New Roman" pitchFamily="18" charset="0"/>
              </a:rPr>
              <a:t>OMPS  Instrument (Ball)</a:t>
            </a:r>
          </a:p>
        </p:txBody>
      </p:sp>
      <p:pic>
        <p:nvPicPr>
          <p:cNvPr id="2061326" name="Picture 14"/>
          <p:cNvPicPr>
            <a:picLocks noChangeAspect="1" noChangeArrowheads="1"/>
          </p:cNvPicPr>
          <p:nvPr/>
        </p:nvPicPr>
        <p:blipFill>
          <a:blip r:embed="rId5" cstate="print"/>
          <a:srcRect/>
          <a:stretch>
            <a:fillRect/>
          </a:stretch>
        </p:blipFill>
        <p:spPr bwMode="auto">
          <a:xfrm>
            <a:off x="6181725" y="1203325"/>
            <a:ext cx="2845988" cy="1801132"/>
          </a:xfrm>
          <a:prstGeom prst="rect">
            <a:avLst/>
          </a:prstGeom>
          <a:noFill/>
          <a:ln w="12700" algn="ctr">
            <a:noFill/>
            <a:miter lim="800000"/>
            <a:headEnd/>
            <a:tailEnd/>
          </a:ln>
          <a:effectLst/>
        </p:spPr>
      </p:pic>
      <p:pic>
        <p:nvPicPr>
          <p:cNvPr id="15" name="Picture 11"/>
          <p:cNvPicPr>
            <a:picLocks noChangeAspect="1" noChangeArrowheads="1"/>
          </p:cNvPicPr>
          <p:nvPr/>
        </p:nvPicPr>
        <p:blipFill>
          <a:blip r:embed="rId6" cstate="print"/>
          <a:srcRect/>
          <a:stretch>
            <a:fillRect/>
          </a:stretch>
        </p:blipFill>
        <p:spPr bwMode="auto">
          <a:xfrm>
            <a:off x="391260" y="3905795"/>
            <a:ext cx="2351940" cy="2571206"/>
          </a:xfrm>
          <a:prstGeom prst="rect">
            <a:avLst/>
          </a:prstGeom>
          <a:noFill/>
          <a:ln w="9525">
            <a:noFill/>
            <a:miter lim="800000"/>
            <a:headEnd/>
            <a:tailEnd/>
          </a:ln>
          <a:effectLst/>
        </p:spPr>
      </p:pic>
      <p:sp>
        <p:nvSpPr>
          <p:cNvPr id="16" name="Rectangle 11"/>
          <p:cNvSpPr>
            <a:spLocks noChangeArrowheads="1"/>
          </p:cNvSpPr>
          <p:nvPr/>
        </p:nvSpPr>
        <p:spPr bwMode="auto">
          <a:xfrm>
            <a:off x="381001" y="6469306"/>
            <a:ext cx="2362200" cy="276999"/>
          </a:xfrm>
          <a:prstGeom prst="rect">
            <a:avLst/>
          </a:prstGeom>
          <a:solidFill>
            <a:srgbClr val="0066FF"/>
          </a:solidFill>
          <a:ln w="12700" algn="ctr">
            <a:noFill/>
            <a:miter lim="800000"/>
            <a:headEnd/>
            <a:tailEnd/>
          </a:ln>
          <a:effectLst/>
        </p:spPr>
        <p:txBody>
          <a:bodyPr wrap="square" anchor="ctr">
            <a:spAutoFit/>
          </a:bodyPr>
          <a:lstStyle/>
          <a:p>
            <a:pPr eaLnBrk="0" hangingPunct="0">
              <a:spcBef>
                <a:spcPct val="0"/>
              </a:spcBef>
              <a:buClrTx/>
            </a:pPr>
            <a:r>
              <a:rPr lang="en-US" sz="1200" b="1" dirty="0" smtClean="0">
                <a:solidFill>
                  <a:schemeClr val="bg1"/>
                </a:solidFill>
                <a:latin typeface="Times New Roman" pitchFamily="18" charset="0"/>
                <a:cs typeface="Times New Roman" pitchFamily="18" charset="0"/>
              </a:rPr>
              <a:t>ATMS </a:t>
            </a:r>
            <a:r>
              <a:rPr lang="en-US" sz="1200" b="1" dirty="0">
                <a:solidFill>
                  <a:schemeClr val="bg1"/>
                </a:solidFill>
                <a:latin typeface="Times New Roman" pitchFamily="18" charset="0"/>
                <a:cs typeface="Times New Roman" pitchFamily="18" charset="0"/>
              </a:rPr>
              <a:t>Instrument </a:t>
            </a:r>
            <a:r>
              <a:rPr lang="en-US" sz="1200" b="1" dirty="0" smtClean="0">
                <a:solidFill>
                  <a:schemeClr val="bg1"/>
                </a:solidFill>
                <a:latin typeface="Times New Roman" pitchFamily="18" charset="0"/>
                <a:cs typeface="Times New Roman" pitchFamily="18" charset="0"/>
              </a:rPr>
              <a:t>(NGES)</a:t>
            </a:r>
            <a:endParaRPr lang="en-US" sz="1200" b="1" dirty="0">
              <a:solidFill>
                <a:schemeClr val="bg1"/>
              </a:solidFill>
              <a:latin typeface="Times New Roman" pitchFamily="18" charset="0"/>
              <a:cs typeface="Times New Roman" pitchFamily="18" charset="0"/>
            </a:endParaRPr>
          </a:p>
        </p:txBody>
      </p:sp>
      <p:sp>
        <p:nvSpPr>
          <p:cNvPr id="17" name="TextBox 16"/>
          <p:cNvSpPr txBox="1"/>
          <p:nvPr/>
        </p:nvSpPr>
        <p:spPr>
          <a:xfrm>
            <a:off x="250305" y="3398293"/>
            <a:ext cx="2547486" cy="584775"/>
          </a:xfrm>
          <a:prstGeom prst="rect">
            <a:avLst/>
          </a:prstGeom>
          <a:noFill/>
        </p:spPr>
        <p:txBody>
          <a:bodyPr wrap="square" rtlCol="0">
            <a:spAutoFit/>
          </a:bodyPr>
          <a:lstStyle/>
          <a:p>
            <a:pPr>
              <a:spcBef>
                <a:spcPts val="0"/>
              </a:spcBef>
            </a:pPr>
            <a:r>
              <a:rPr lang="en-US" sz="1600" b="1" dirty="0" smtClean="0">
                <a:solidFill>
                  <a:schemeClr val="bg1"/>
                </a:solidFill>
                <a:latin typeface="Times New Roman" pitchFamily="18" charset="0"/>
                <a:cs typeface="Times New Roman" pitchFamily="18" charset="0"/>
              </a:rPr>
              <a:t>Advanced Technology</a:t>
            </a:r>
            <a:br>
              <a:rPr lang="en-US" sz="1600" b="1" dirty="0" smtClean="0">
                <a:solidFill>
                  <a:schemeClr val="bg1"/>
                </a:solidFill>
                <a:latin typeface="Times New Roman" pitchFamily="18" charset="0"/>
                <a:cs typeface="Times New Roman" pitchFamily="18" charset="0"/>
              </a:rPr>
            </a:br>
            <a:r>
              <a:rPr lang="en-US" sz="1600" b="1" dirty="0" smtClean="0">
                <a:solidFill>
                  <a:schemeClr val="bg1"/>
                </a:solidFill>
                <a:latin typeface="Times New Roman" pitchFamily="18" charset="0"/>
                <a:cs typeface="Times New Roman" pitchFamily="18" charset="0"/>
              </a:rPr>
              <a:t>Microwave Sounder</a:t>
            </a:r>
            <a:endParaRPr lang="en-US" sz="1600" dirty="0">
              <a:solidFill>
                <a:schemeClr val="bg1"/>
              </a:solidFill>
              <a:latin typeface="Times New Roman" pitchFamily="18" charset="0"/>
              <a:cs typeface="Times New Roman" pitchFamily="18" charset="0"/>
            </a:endParaRPr>
          </a:p>
        </p:txBody>
      </p:sp>
      <p:sp>
        <p:nvSpPr>
          <p:cNvPr id="18" name="TextBox 17"/>
          <p:cNvSpPr txBox="1"/>
          <p:nvPr/>
        </p:nvSpPr>
        <p:spPr>
          <a:xfrm>
            <a:off x="3276601" y="564510"/>
            <a:ext cx="2667000" cy="584775"/>
          </a:xfrm>
          <a:prstGeom prst="rect">
            <a:avLst/>
          </a:prstGeom>
          <a:noFill/>
        </p:spPr>
        <p:txBody>
          <a:bodyPr wrap="square" rtlCol="0">
            <a:spAutoFit/>
          </a:bodyPr>
          <a:lstStyle/>
          <a:p>
            <a:r>
              <a:rPr lang="en-US" sz="1600" b="1" dirty="0" smtClean="0">
                <a:solidFill>
                  <a:schemeClr val="bg1"/>
                </a:solidFill>
                <a:latin typeface="Times New Roman" pitchFamily="18" charset="0"/>
                <a:cs typeface="Times New Roman" pitchFamily="18" charset="0"/>
              </a:rPr>
              <a:t>Visible/Infrared Imager/ Radiometer Suite</a:t>
            </a:r>
            <a:endParaRPr lang="en-US" sz="1600" dirty="0">
              <a:solidFill>
                <a:schemeClr val="bg1"/>
              </a:solidFill>
              <a:latin typeface="Times New Roman" pitchFamily="18" charset="0"/>
              <a:cs typeface="Times New Roman" pitchFamily="18" charset="0"/>
            </a:endParaRPr>
          </a:p>
        </p:txBody>
      </p:sp>
      <p:pic>
        <p:nvPicPr>
          <p:cNvPr id="19" name="Picture 10" descr="ceres_pair1"/>
          <p:cNvPicPr>
            <a:picLocks noChangeAspect="1" noChangeArrowheads="1"/>
          </p:cNvPicPr>
          <p:nvPr/>
        </p:nvPicPr>
        <p:blipFill>
          <a:blip r:embed="rId7" cstate="print"/>
          <a:srcRect/>
          <a:stretch>
            <a:fillRect/>
          </a:stretch>
        </p:blipFill>
        <p:spPr bwMode="auto">
          <a:xfrm>
            <a:off x="3200400" y="3901562"/>
            <a:ext cx="2526241" cy="2575438"/>
          </a:xfrm>
          <a:prstGeom prst="rect">
            <a:avLst/>
          </a:prstGeom>
          <a:noFill/>
        </p:spPr>
      </p:pic>
      <p:sp>
        <p:nvSpPr>
          <p:cNvPr id="21" name="Rectangle 12"/>
          <p:cNvSpPr>
            <a:spLocks noChangeArrowheads="1"/>
          </p:cNvSpPr>
          <p:nvPr/>
        </p:nvSpPr>
        <p:spPr bwMode="auto">
          <a:xfrm>
            <a:off x="3200400" y="6452801"/>
            <a:ext cx="2560637" cy="276999"/>
          </a:xfrm>
          <a:prstGeom prst="rect">
            <a:avLst/>
          </a:prstGeom>
          <a:solidFill>
            <a:srgbClr val="0066FF"/>
          </a:solidFill>
          <a:ln w="12700" algn="ctr">
            <a:noFill/>
            <a:miter lim="800000"/>
            <a:headEnd/>
            <a:tailEnd/>
          </a:ln>
          <a:effectLst/>
        </p:spPr>
        <p:txBody>
          <a:bodyPr wrap="square" anchor="ctr">
            <a:spAutoFit/>
          </a:bodyPr>
          <a:lstStyle/>
          <a:p>
            <a:pPr eaLnBrk="0" hangingPunct="0">
              <a:spcBef>
                <a:spcPct val="0"/>
              </a:spcBef>
              <a:buClrTx/>
            </a:pPr>
            <a:r>
              <a:rPr lang="en-US" sz="1200" b="1" dirty="0" smtClean="0">
                <a:solidFill>
                  <a:schemeClr val="bg1"/>
                </a:solidFill>
                <a:latin typeface="Times New Roman" pitchFamily="18" charset="0"/>
                <a:cs typeface="Times New Roman" pitchFamily="18" charset="0"/>
              </a:rPr>
              <a:t>CERES </a:t>
            </a:r>
            <a:r>
              <a:rPr lang="en-US" sz="1200" b="1" dirty="0">
                <a:solidFill>
                  <a:schemeClr val="bg1"/>
                </a:solidFill>
                <a:latin typeface="Times New Roman" pitchFamily="18" charset="0"/>
                <a:cs typeface="Times New Roman" pitchFamily="18" charset="0"/>
              </a:rPr>
              <a:t>Instrument </a:t>
            </a:r>
            <a:r>
              <a:rPr lang="en-US" sz="1200" b="1" dirty="0" smtClean="0">
                <a:solidFill>
                  <a:schemeClr val="bg1"/>
                </a:solidFill>
                <a:latin typeface="Times New Roman" pitchFamily="18" charset="0"/>
                <a:cs typeface="Times New Roman" pitchFamily="18" charset="0"/>
              </a:rPr>
              <a:t>(NGAS)</a:t>
            </a:r>
            <a:endParaRPr lang="en-US" sz="1200" b="1" dirty="0">
              <a:solidFill>
                <a:schemeClr val="bg1"/>
              </a:solidFill>
              <a:latin typeface="Times New Roman" pitchFamily="18" charset="0"/>
              <a:cs typeface="Times New Roman" pitchFamily="18" charset="0"/>
            </a:endParaRPr>
          </a:p>
        </p:txBody>
      </p:sp>
      <p:sp>
        <p:nvSpPr>
          <p:cNvPr id="22" name="Rectangle 21"/>
          <p:cNvSpPr/>
          <p:nvPr/>
        </p:nvSpPr>
        <p:spPr>
          <a:xfrm>
            <a:off x="6096000" y="728788"/>
            <a:ext cx="3048000" cy="301621"/>
          </a:xfrm>
          <a:prstGeom prst="rect">
            <a:avLst/>
          </a:prstGeom>
        </p:spPr>
        <p:txBody>
          <a:bodyPr wrap="square">
            <a:spAutoFit/>
          </a:bodyPr>
          <a:lstStyle/>
          <a:p>
            <a:pPr marL="228600" indent="-228600" defTabSz="966788">
              <a:lnSpc>
                <a:spcPct val="85000"/>
              </a:lnSpc>
              <a:spcBef>
                <a:spcPct val="35000"/>
              </a:spcBef>
              <a:buClr>
                <a:srgbClr val="006699"/>
              </a:buClr>
              <a:buFont typeface="Wingdings" pitchFamily="2" charset="2"/>
              <a:buNone/>
            </a:pPr>
            <a:r>
              <a:rPr lang="en-US" sz="1600" b="1" dirty="0" smtClean="0">
                <a:solidFill>
                  <a:schemeClr val="bg1"/>
                </a:solidFill>
                <a:latin typeface="Times New Roman" pitchFamily="18" charset="0"/>
                <a:cs typeface="Times New Roman" pitchFamily="18" charset="0"/>
              </a:rPr>
              <a:t>Ozone Mapping &amp; Profiler Suite</a:t>
            </a:r>
            <a:endParaRPr lang="en-US" sz="1600" b="1" dirty="0">
              <a:solidFill>
                <a:schemeClr val="bg1"/>
              </a:solidFill>
              <a:latin typeface="Times New Roman" pitchFamily="18" charset="0"/>
              <a:cs typeface="Times New Roman" pitchFamily="18" charset="0"/>
            </a:endParaRPr>
          </a:p>
        </p:txBody>
      </p:sp>
      <p:pic>
        <p:nvPicPr>
          <p:cNvPr id="23" name="Picture 9" descr="TSIS_GLORY_1330_DP"/>
          <p:cNvPicPr>
            <a:picLocks noChangeAspect="1" noChangeArrowheads="1"/>
          </p:cNvPicPr>
          <p:nvPr/>
        </p:nvPicPr>
        <p:blipFill>
          <a:blip r:embed="rId8" cstate="print">
            <a:clrChange>
              <a:clrFrom>
                <a:srgbClr val="FFFFFF"/>
              </a:clrFrom>
              <a:clrTo>
                <a:srgbClr val="FFFFFF">
                  <a:alpha val="0"/>
                </a:srgbClr>
              </a:clrTo>
            </a:clrChange>
          </a:blip>
          <a:srcRect l="21886" t="67274" r="69370" b="22585"/>
          <a:stretch>
            <a:fillRect/>
          </a:stretch>
        </p:blipFill>
        <p:spPr bwMode="auto">
          <a:xfrm>
            <a:off x="6248399" y="4067625"/>
            <a:ext cx="2568055" cy="2336591"/>
          </a:xfrm>
          <a:prstGeom prst="rect">
            <a:avLst/>
          </a:prstGeom>
          <a:solidFill>
            <a:srgbClr val="C0C0C0"/>
          </a:solidFill>
          <a:ln w="9525">
            <a:noFill/>
            <a:miter lim="800000"/>
            <a:headEnd/>
            <a:tailEnd/>
          </a:ln>
        </p:spPr>
      </p:pic>
      <p:sp>
        <p:nvSpPr>
          <p:cNvPr id="24" name="TextBox 23"/>
          <p:cNvSpPr txBox="1"/>
          <p:nvPr/>
        </p:nvSpPr>
        <p:spPr>
          <a:xfrm>
            <a:off x="6223379" y="3425590"/>
            <a:ext cx="2511188" cy="584775"/>
          </a:xfrm>
          <a:prstGeom prst="rect">
            <a:avLst/>
          </a:prstGeom>
          <a:noFill/>
        </p:spPr>
        <p:txBody>
          <a:bodyPr wrap="square" rtlCol="0">
            <a:spAutoFit/>
          </a:bodyPr>
          <a:lstStyle/>
          <a:p>
            <a:pPr>
              <a:spcBef>
                <a:spcPts val="0"/>
              </a:spcBef>
            </a:pPr>
            <a:r>
              <a:rPr lang="en-US" sz="1600" b="1" dirty="0" smtClean="0">
                <a:solidFill>
                  <a:schemeClr val="bg1"/>
                </a:solidFill>
                <a:latin typeface="Times New Roman" pitchFamily="18" charset="0"/>
                <a:cs typeface="Times New Roman" pitchFamily="18" charset="0"/>
              </a:rPr>
              <a:t>Total Solar </a:t>
            </a:r>
            <a:br>
              <a:rPr lang="en-US" sz="1600" b="1" dirty="0" smtClean="0">
                <a:solidFill>
                  <a:schemeClr val="bg1"/>
                </a:solidFill>
                <a:latin typeface="Times New Roman" pitchFamily="18" charset="0"/>
                <a:cs typeface="Times New Roman" pitchFamily="18" charset="0"/>
              </a:rPr>
            </a:br>
            <a:r>
              <a:rPr lang="en-US" sz="1600" b="1" dirty="0" smtClean="0">
                <a:solidFill>
                  <a:schemeClr val="bg1"/>
                </a:solidFill>
                <a:latin typeface="Times New Roman" pitchFamily="18" charset="0"/>
                <a:cs typeface="Times New Roman" pitchFamily="18" charset="0"/>
              </a:rPr>
              <a:t>Irradiance Sensor</a:t>
            </a:r>
            <a:endParaRPr lang="en-US" sz="1600" dirty="0">
              <a:solidFill>
                <a:schemeClr val="bg1"/>
              </a:solidFill>
              <a:latin typeface="Times New Roman" pitchFamily="18" charset="0"/>
              <a:cs typeface="Times New Roman" pitchFamily="18" charset="0"/>
            </a:endParaRPr>
          </a:p>
        </p:txBody>
      </p:sp>
      <p:sp>
        <p:nvSpPr>
          <p:cNvPr id="25" name="Rectangle 13"/>
          <p:cNvSpPr>
            <a:spLocks noChangeArrowheads="1"/>
          </p:cNvSpPr>
          <p:nvPr/>
        </p:nvSpPr>
        <p:spPr bwMode="auto">
          <a:xfrm>
            <a:off x="6250675" y="6373504"/>
            <a:ext cx="2565779" cy="305350"/>
          </a:xfrm>
          <a:prstGeom prst="rect">
            <a:avLst/>
          </a:prstGeom>
          <a:solidFill>
            <a:srgbClr val="0066FF"/>
          </a:solidFill>
          <a:ln w="12700" algn="ctr">
            <a:noFill/>
            <a:miter lim="800000"/>
            <a:headEnd/>
            <a:tailEnd/>
          </a:ln>
          <a:effectLst/>
        </p:spPr>
        <p:txBody>
          <a:bodyPr anchor="ctr"/>
          <a:lstStyle/>
          <a:p>
            <a:pPr eaLnBrk="0" hangingPunct="0">
              <a:spcBef>
                <a:spcPct val="0"/>
              </a:spcBef>
              <a:buClrTx/>
            </a:pPr>
            <a:r>
              <a:rPr lang="en-US" sz="1200" b="1" dirty="0" smtClean="0">
                <a:solidFill>
                  <a:schemeClr val="bg1"/>
                </a:solidFill>
                <a:latin typeface="Times New Roman" pitchFamily="18" charset="0"/>
                <a:cs typeface="Times New Roman" pitchFamily="18" charset="0"/>
              </a:rPr>
              <a:t>TSIS  </a:t>
            </a:r>
            <a:r>
              <a:rPr lang="en-US" sz="1200" b="1" dirty="0">
                <a:solidFill>
                  <a:schemeClr val="bg1"/>
                </a:solidFill>
                <a:latin typeface="Times New Roman" pitchFamily="18" charset="0"/>
                <a:cs typeface="Times New Roman" pitchFamily="18" charset="0"/>
              </a:rPr>
              <a:t>Instrument </a:t>
            </a:r>
            <a:r>
              <a:rPr lang="en-US" sz="1200" b="1" dirty="0" smtClean="0">
                <a:solidFill>
                  <a:schemeClr val="bg1"/>
                </a:solidFill>
                <a:latin typeface="Times New Roman" pitchFamily="18" charset="0"/>
                <a:cs typeface="Times New Roman" pitchFamily="18" charset="0"/>
              </a:rPr>
              <a:t>(LASP)</a:t>
            </a:r>
            <a:endParaRPr lang="en-US" sz="1200" b="1" dirty="0">
              <a:solidFill>
                <a:schemeClr val="bg1"/>
              </a:solidFill>
              <a:latin typeface="Times New Roman" pitchFamily="18" charset="0"/>
              <a:cs typeface="Times New Roman" pitchFamily="18" charset="0"/>
            </a:endParaRPr>
          </a:p>
        </p:txBody>
      </p:sp>
      <p:sp>
        <p:nvSpPr>
          <p:cNvPr id="26" name="Rectangle 25"/>
          <p:cNvSpPr/>
          <p:nvPr/>
        </p:nvSpPr>
        <p:spPr>
          <a:xfrm>
            <a:off x="6796586" y="4127395"/>
            <a:ext cx="1392071" cy="707886"/>
          </a:xfrm>
          <a:prstGeom prst="rect">
            <a:avLst/>
          </a:prstGeom>
          <a:ln/>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S/C ?</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
          <p:cNvSpPr>
            <a:spLocks noGrp="1"/>
          </p:cNvSpPr>
          <p:nvPr>
            <p:ph type="ctrTitle"/>
          </p:nvPr>
        </p:nvSpPr>
        <p:spPr>
          <a:xfrm>
            <a:off x="714375" y="171450"/>
            <a:ext cx="7772400" cy="1470025"/>
          </a:xfrm>
        </p:spPr>
        <p:txBody>
          <a:bodyPr/>
          <a:lstStyle/>
          <a:p>
            <a:pPr eaLnBrk="1" hangingPunct="1"/>
            <a:r>
              <a:rPr lang="en-US" sz="2400" dirty="0" smtClean="0">
                <a:ea typeface="ＭＳ Ｐゴシック"/>
                <a:cs typeface="ＭＳ Ｐゴシック"/>
              </a:rPr>
              <a:t>A Next Generation Perspective </a:t>
            </a:r>
            <a:br>
              <a:rPr lang="en-US" sz="2400" dirty="0" smtClean="0">
                <a:ea typeface="ＭＳ Ｐゴシック"/>
                <a:cs typeface="ＭＳ Ｐゴシック"/>
              </a:rPr>
            </a:br>
            <a:r>
              <a:rPr lang="en-US" sz="2400" dirty="0" smtClean="0">
                <a:ea typeface="ＭＳ Ｐゴシック"/>
                <a:cs typeface="ＭＳ Ｐゴシック"/>
              </a:rPr>
              <a:t>for Approaching A Hybrid DWL</a:t>
            </a:r>
          </a:p>
        </p:txBody>
      </p:sp>
      <p:sp>
        <p:nvSpPr>
          <p:cNvPr id="23556" name="Slide Number Placeholder 3"/>
          <p:cNvSpPr>
            <a:spLocks noGrp="1"/>
          </p:cNvSpPr>
          <p:nvPr>
            <p:ph type="sldNum" sz="quarter" idx="12"/>
          </p:nvPr>
        </p:nvSpPr>
        <p:spPr>
          <a:noFill/>
        </p:spPr>
        <p:txBody>
          <a:bodyPr/>
          <a:lstStyle/>
          <a:p>
            <a:fld id="{30237B3C-01E2-4D98-8ADD-074FBC4EE508}" type="slidenum">
              <a:rPr lang="en-US" smtClean="0">
                <a:solidFill>
                  <a:srgbClr val="000000"/>
                </a:solidFill>
                <a:latin typeface="Arial" pitchFamily="34" charset="0"/>
                <a:ea typeface="ＭＳ Ｐゴシック"/>
                <a:cs typeface="ＭＳ Ｐゴシック"/>
              </a:rPr>
              <a:pPr/>
              <a:t>15</a:t>
            </a:fld>
            <a:endParaRPr lang="en-US" smtClean="0">
              <a:solidFill>
                <a:srgbClr val="000000"/>
              </a:solidFill>
              <a:latin typeface="Arial" pitchFamily="34" charset="0"/>
              <a:ea typeface="ＭＳ Ｐゴシック"/>
              <a:cs typeface="ＭＳ Ｐゴシック"/>
            </a:endParaRPr>
          </a:p>
        </p:txBody>
      </p:sp>
      <p:pic>
        <p:nvPicPr>
          <p:cNvPr id="6" name="Picture 2" descr="H:\My Pictures\ISS Photo 1.jpg"/>
          <p:cNvPicPr>
            <a:picLocks noChangeAspect="1" noChangeArrowheads="1"/>
          </p:cNvPicPr>
          <p:nvPr/>
        </p:nvPicPr>
        <p:blipFill>
          <a:blip r:embed="rId3" cstate="print"/>
          <a:srcRect/>
          <a:stretch>
            <a:fillRect/>
          </a:stretch>
        </p:blipFill>
        <p:spPr bwMode="auto">
          <a:xfrm>
            <a:off x="771743" y="2335373"/>
            <a:ext cx="2679286" cy="2679286"/>
          </a:xfrm>
          <a:prstGeom prst="rect">
            <a:avLst/>
          </a:prstGeom>
          <a:noFill/>
          <a:ln w="9525">
            <a:noFill/>
            <a:miter lim="800000"/>
            <a:headEnd/>
            <a:tailEnd/>
          </a:ln>
          <a:effectLst/>
        </p:spPr>
      </p:pic>
      <p:pic>
        <p:nvPicPr>
          <p:cNvPr id="7" name="Picture 3" descr="FreeFlier Windplot-3"/>
          <p:cNvPicPr>
            <a:picLocks noChangeAspect="1" noChangeArrowheads="1"/>
          </p:cNvPicPr>
          <p:nvPr/>
        </p:nvPicPr>
        <p:blipFill>
          <a:blip r:embed="rId4" cstate="print"/>
          <a:srcRect/>
          <a:stretch>
            <a:fillRect/>
          </a:stretch>
        </p:blipFill>
        <p:spPr>
          <a:xfrm>
            <a:off x="3642935" y="2335373"/>
            <a:ext cx="4714898" cy="2693249"/>
          </a:xfrm>
          <a:prstGeom prst="rect">
            <a:avLst/>
          </a:prstGeom>
          <a:noFill/>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438912" y="1621536"/>
            <a:ext cx="8266176" cy="2755392"/>
          </a:xfrm>
          <a:prstGeom prst="rect">
            <a:avLst/>
          </a:prstGeom>
          <a:solidFill>
            <a:srgbClr val="0000FF"/>
          </a:solidFill>
          <a:ln w="9525">
            <a:noFill/>
            <a:miter lim="800000"/>
            <a:headEnd/>
            <a:tailEnd/>
          </a:ln>
          <a:effectLst/>
        </p:spPr>
        <p:txBody>
          <a:bodyPr vert="horz" wrap="square" lIns="91429" tIns="45719" rIns="91429" bIns="45719" numCol="1" anchor="ctr" anchorCtr="0" compatLnSpc="1">
            <a:prstTxWarp prst="textNoShape">
              <a:avLst/>
            </a:prstTxWarp>
          </a:bodyPr>
          <a:lstStyle/>
          <a:p>
            <a:pPr marL="0" marR="0" lvl="0" indent="0" algn="ctr" defTabSz="917575" rtl="0" eaLnBrk="1" fontAlgn="base" latinLnBrk="0" hangingPunct="1">
              <a:lnSpc>
                <a:spcPct val="85000"/>
              </a:lnSpc>
              <a:spcBef>
                <a:spcPct val="0"/>
              </a:spcBef>
              <a:spcAft>
                <a:spcPts val="600"/>
              </a:spcAft>
              <a:buClrTx/>
              <a:buSzTx/>
              <a:buFontTx/>
              <a:buNone/>
              <a:tabLst/>
              <a:defRPr/>
            </a:pPr>
            <a:r>
              <a:rPr kumimoji="0" lang="en-US" sz="3200" b="1" i="0" u="none" strike="noStrike" kern="0" cap="none" spc="0" normalizeH="0" baseline="0" noProof="0" dirty="0" smtClean="0">
                <a:ln>
                  <a:noFill/>
                </a:ln>
                <a:solidFill>
                  <a:srgbClr val="FFFF00"/>
                </a:solidFill>
                <a:effectLst/>
                <a:uLnTx/>
                <a:uFillTx/>
                <a:latin typeface="Times New Roman" pitchFamily="18" charset="0"/>
                <a:ea typeface="+mj-ea"/>
                <a:cs typeface="Times New Roman" pitchFamily="18" charset="0"/>
              </a:rPr>
              <a:t>The Need for an operational, sustainable</a:t>
            </a:r>
          </a:p>
          <a:p>
            <a:pPr marL="0" marR="0" lvl="0" indent="0" algn="ctr" defTabSz="917575" rtl="0" eaLnBrk="1" fontAlgn="base" latinLnBrk="0" hangingPunct="1">
              <a:lnSpc>
                <a:spcPct val="85000"/>
              </a:lnSpc>
              <a:spcBef>
                <a:spcPct val="0"/>
              </a:spcBef>
              <a:spcAft>
                <a:spcPts val="600"/>
              </a:spcAft>
              <a:buClrTx/>
              <a:buSzTx/>
              <a:buFontTx/>
              <a:buNone/>
              <a:tabLst/>
              <a:defRPr/>
            </a:pPr>
            <a:r>
              <a:rPr kumimoji="0" lang="en-US" sz="3200" b="1" i="0" u="none" strike="noStrike" kern="0" cap="none" spc="0" normalizeH="0" baseline="0" noProof="0" dirty="0" smtClean="0">
                <a:ln>
                  <a:noFill/>
                </a:ln>
                <a:solidFill>
                  <a:srgbClr val="FFFF00"/>
                </a:solidFill>
                <a:effectLst/>
                <a:uLnTx/>
                <a:uFillTx/>
                <a:latin typeface="Times New Roman" pitchFamily="18" charset="0"/>
                <a:ea typeface="+mj-ea"/>
                <a:cs typeface="Times New Roman" pitchFamily="18" charset="0"/>
              </a:rPr>
              <a:t>Doppler Wind </a:t>
            </a:r>
            <a:r>
              <a:rPr kumimoji="0" lang="en-US" sz="3200" b="1" i="0" u="none" strike="noStrike" kern="0" cap="none" spc="0" normalizeH="0" baseline="0" noProof="0" dirty="0" err="1" smtClean="0">
                <a:ln>
                  <a:noFill/>
                </a:ln>
                <a:solidFill>
                  <a:srgbClr val="FFFF00"/>
                </a:solidFill>
                <a:effectLst/>
                <a:uLnTx/>
                <a:uFillTx/>
                <a:latin typeface="Times New Roman" pitchFamily="18" charset="0"/>
                <a:ea typeface="+mj-ea"/>
                <a:cs typeface="Times New Roman" pitchFamily="18" charset="0"/>
              </a:rPr>
              <a:t>Lidar</a:t>
            </a:r>
            <a:r>
              <a:rPr kumimoji="0" lang="en-US" sz="3200" b="1" i="0" u="none" strike="noStrike" kern="0" cap="none" spc="0" normalizeH="0" baseline="0" noProof="0" dirty="0" smtClean="0">
                <a:ln>
                  <a:noFill/>
                </a:ln>
                <a:solidFill>
                  <a:srgbClr val="FFFF00"/>
                </a:solidFill>
                <a:effectLst/>
                <a:uLnTx/>
                <a:uFillTx/>
                <a:latin typeface="Times New Roman" pitchFamily="18" charset="0"/>
                <a:ea typeface="+mj-ea"/>
                <a:cs typeface="Times New Roman" pitchFamily="18" charset="0"/>
              </a:rPr>
              <a:t> [DWL]</a:t>
            </a:r>
          </a:p>
          <a:p>
            <a:pPr marL="0" marR="0" lvl="0" indent="0" algn="ctr" defTabSz="917575" rtl="0" eaLnBrk="1" fontAlgn="base" latinLnBrk="0" hangingPunct="1">
              <a:lnSpc>
                <a:spcPct val="85000"/>
              </a:lnSpc>
              <a:spcBef>
                <a:spcPct val="0"/>
              </a:spcBef>
              <a:spcAft>
                <a:spcPts val="600"/>
              </a:spcAft>
              <a:buClrTx/>
              <a:buSzTx/>
              <a:buFontTx/>
              <a:buNone/>
              <a:tabLst/>
              <a:defRPr/>
            </a:pPr>
            <a:r>
              <a:rPr lang="en-US" sz="3200" b="1" kern="0" dirty="0" smtClean="0">
                <a:solidFill>
                  <a:srgbClr val="FFFF00"/>
                </a:solidFill>
                <a:latin typeface="Times New Roman" pitchFamily="18" charset="0"/>
                <a:ea typeface="+mj-ea"/>
                <a:cs typeface="Times New Roman" pitchFamily="18" charset="0"/>
              </a:rPr>
              <a:t>Still Exists</a:t>
            </a:r>
            <a:endParaRPr kumimoji="0" lang="en-US" sz="3200" b="1" i="0" u="none" strike="noStrike" kern="0" cap="none" spc="0" normalizeH="0" baseline="0" noProof="0" dirty="0">
              <a:ln>
                <a:noFill/>
              </a:ln>
              <a:solidFill>
                <a:srgbClr val="FFFF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
          <p:cNvSpPr>
            <a:spLocks noGrp="1"/>
          </p:cNvSpPr>
          <p:nvPr>
            <p:ph type="ctrTitle"/>
          </p:nvPr>
        </p:nvSpPr>
        <p:spPr>
          <a:xfrm>
            <a:off x="714375" y="171450"/>
            <a:ext cx="7772400" cy="1470025"/>
          </a:xfrm>
        </p:spPr>
        <p:txBody>
          <a:bodyPr/>
          <a:lstStyle/>
          <a:p>
            <a:pPr eaLnBrk="1" hangingPunct="1"/>
            <a:r>
              <a:rPr lang="en-US" sz="2800" dirty="0" smtClean="0">
                <a:ea typeface="ＭＳ Ｐゴシック"/>
                <a:cs typeface="ＭＳ Ｐゴシック"/>
              </a:rPr>
              <a:t>NOAA / NESDIS Wind </a:t>
            </a:r>
            <a:r>
              <a:rPr lang="en-US" sz="2800" dirty="0" err="1" smtClean="0">
                <a:ea typeface="ＭＳ Ｐゴシック"/>
                <a:cs typeface="ＭＳ Ｐゴシック"/>
              </a:rPr>
              <a:t>Lidar</a:t>
            </a:r>
            <a:r>
              <a:rPr lang="en-US" sz="2800" dirty="0" smtClean="0">
                <a:ea typeface="ＭＳ Ｐゴシック"/>
                <a:cs typeface="ＭＳ Ｐゴシック"/>
              </a:rPr>
              <a:t> Activities</a:t>
            </a:r>
          </a:p>
        </p:txBody>
      </p:sp>
      <p:sp>
        <p:nvSpPr>
          <p:cNvPr id="23556" name="Slide Number Placeholder 3"/>
          <p:cNvSpPr>
            <a:spLocks noGrp="1"/>
          </p:cNvSpPr>
          <p:nvPr>
            <p:ph type="sldNum" sz="quarter" idx="12"/>
          </p:nvPr>
        </p:nvSpPr>
        <p:spPr>
          <a:noFill/>
        </p:spPr>
        <p:txBody>
          <a:bodyPr/>
          <a:lstStyle/>
          <a:p>
            <a:fld id="{30237B3C-01E2-4D98-8ADD-074FBC4EE508}" type="slidenum">
              <a:rPr lang="en-US" smtClean="0">
                <a:solidFill>
                  <a:srgbClr val="000000"/>
                </a:solidFill>
                <a:latin typeface="Arial" pitchFamily="34" charset="0"/>
                <a:ea typeface="ＭＳ Ｐゴシック"/>
                <a:cs typeface="ＭＳ Ｐゴシック"/>
              </a:rPr>
              <a:pPr/>
              <a:t>17</a:t>
            </a:fld>
            <a:endParaRPr lang="en-US" smtClean="0">
              <a:solidFill>
                <a:srgbClr val="000000"/>
              </a:solidFill>
              <a:latin typeface="Arial" pitchFamily="34" charset="0"/>
              <a:ea typeface="ＭＳ Ｐゴシック"/>
              <a:cs typeface="ＭＳ Ｐゴシック"/>
            </a:endParaRPr>
          </a:p>
        </p:txBody>
      </p:sp>
      <p:sp>
        <p:nvSpPr>
          <p:cNvPr id="9" name="Rectangle 3"/>
          <p:cNvSpPr txBox="1">
            <a:spLocks noChangeArrowheads="1"/>
          </p:cNvSpPr>
          <p:nvPr/>
        </p:nvSpPr>
        <p:spPr>
          <a:xfrm>
            <a:off x="302904" y="1418656"/>
            <a:ext cx="8483600" cy="5248275"/>
          </a:xfrm>
          <a:prstGeom prst="rect">
            <a:avLst/>
          </a:prstGeom>
        </p:spPr>
        <p:txBody>
          <a:bodyPr/>
          <a:lstStyle/>
          <a:p>
            <a:pPr marL="0" marR="0" lvl="0" indent="0" algn="l" defTabSz="914400" rtl="0" eaLnBrk="0" fontAlgn="base" latinLnBrk="0" hangingPunct="0">
              <a:lnSpc>
                <a:spcPct val="80000"/>
              </a:lnSpc>
              <a:spcBef>
                <a:spcPct val="20000"/>
              </a:spcBef>
              <a:spcAft>
                <a:spcPct val="0"/>
              </a:spcAft>
              <a:buClrTx/>
              <a:buSzTx/>
              <a:tabLst/>
              <a:defRPr/>
            </a:pPr>
            <a:r>
              <a:rPr kumimoji="0" lang="en-US" sz="1800" b="1"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NOAA</a:t>
            </a:r>
            <a:r>
              <a:rPr kumimoji="0" lang="en-US" sz="1800" b="1" i="0" u="none" strike="noStrike" kern="0" cap="none" spc="0" normalizeH="0" noProof="0" dirty="0" smtClean="0">
                <a:ln>
                  <a:noFill/>
                </a:ln>
                <a:solidFill>
                  <a:schemeClr val="tx1"/>
                </a:solidFill>
                <a:effectLst/>
                <a:uLnTx/>
                <a:uFillTx/>
                <a:latin typeface="+mn-lt"/>
                <a:ea typeface="ＭＳ Ｐゴシック" pitchFamily="-65" charset="-128"/>
                <a:cs typeface="ＭＳ Ｐゴシック" pitchFamily="-65" charset="-128"/>
              </a:rPr>
              <a:t> and </a:t>
            </a:r>
            <a:r>
              <a:rPr kumimoji="0" lang="en-US" sz="1800" b="1" i="0" u="none" strike="noStrike" kern="0" cap="none" spc="0" normalizeH="0" noProof="0" dirty="0" err="1" smtClean="0">
                <a:ln>
                  <a:noFill/>
                </a:ln>
                <a:solidFill>
                  <a:schemeClr val="tx1"/>
                </a:solidFill>
                <a:effectLst/>
                <a:uLnTx/>
                <a:uFillTx/>
                <a:latin typeface="+mn-lt"/>
                <a:ea typeface="ＭＳ Ｐゴシック" pitchFamily="-65" charset="-128"/>
                <a:cs typeface="ＭＳ Ｐゴシック" pitchFamily="-65" charset="-128"/>
              </a:rPr>
              <a:t>DoD</a:t>
            </a:r>
            <a:r>
              <a:rPr kumimoji="0" lang="en-US" sz="1800" b="1" i="0" u="none" strike="noStrike" kern="0" cap="none" spc="0" normalizeH="0" noProof="0" dirty="0" smtClean="0">
                <a:ln>
                  <a:noFill/>
                </a:ln>
                <a:solidFill>
                  <a:schemeClr val="tx1"/>
                </a:solidFill>
                <a:effectLst/>
                <a:uLnTx/>
                <a:uFillTx/>
                <a:latin typeface="+mn-lt"/>
                <a:ea typeface="ＭＳ Ｐゴシック" pitchFamily="-65" charset="-128"/>
                <a:cs typeface="ＭＳ Ｐゴシック" pitchFamily="-65" charset="-128"/>
              </a:rPr>
              <a:t>, through NPOESS/IPO, have</a:t>
            </a:r>
            <a:r>
              <a:rPr kumimoji="0" lang="en-US" sz="1800" b="1"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 been funding risk reduction, calibration/validation, research and simulation studies related to Wind Profiling LIDAR for several years.</a:t>
            </a:r>
            <a:r>
              <a:rPr kumimoji="0" lang="en-US" sz="1800" b="0"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 </a:t>
            </a:r>
          </a:p>
          <a:p>
            <a:pPr lvl="1" algn="l" eaLnBrk="0" hangingPunct="0">
              <a:lnSpc>
                <a:spcPct val="80000"/>
              </a:lnSpc>
              <a:buClrTx/>
              <a:buFont typeface="Arial" pitchFamily="34" charset="0"/>
              <a:buChar char="•"/>
            </a:pPr>
            <a:r>
              <a:rPr kumimoji="0" lang="en-US" sz="1600" b="1"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  Risk Reduction Efforts</a:t>
            </a:r>
          </a:p>
          <a:p>
            <a:pPr lvl="2" algn="l" eaLnBrk="0" hangingPunct="0">
              <a:lnSpc>
                <a:spcPct val="80000"/>
              </a:lnSpc>
              <a:buClrTx/>
              <a:buFont typeface="Arial" pitchFamily="34" charset="0"/>
              <a:buChar char="•"/>
            </a:pPr>
            <a:r>
              <a:rPr kumimoji="0" lang="en-US" sz="1200" b="1"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a:rPr>
              <a:t>Requirements definitions and refinements, </a:t>
            </a:r>
            <a:r>
              <a:rPr kumimoji="0" lang="en-US" sz="1200" b="1" i="0" u="none" strike="noStrike" kern="0" cap="none" spc="0" normalizeH="0" baseline="0" noProof="0" dirty="0" err="1" smtClean="0">
                <a:ln>
                  <a:noFill/>
                </a:ln>
                <a:solidFill>
                  <a:schemeClr val="tx1"/>
                </a:solidFill>
                <a:effectLst/>
                <a:uLnTx/>
                <a:uFillTx/>
                <a:latin typeface="+mn-lt"/>
                <a:ea typeface="ＭＳ Ｐゴシック" pitchFamily="-65" charset="-128"/>
                <a:cs typeface="ＭＳ Ｐゴシック"/>
              </a:rPr>
              <a:t>realizability</a:t>
            </a:r>
            <a:r>
              <a:rPr kumimoji="0" lang="en-US" sz="1200" b="1"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a:rPr>
              <a:t> studies</a:t>
            </a:r>
          </a:p>
          <a:p>
            <a:pPr lvl="2" algn="l" eaLnBrk="0" hangingPunct="0">
              <a:lnSpc>
                <a:spcPct val="80000"/>
              </a:lnSpc>
              <a:buClrTx/>
              <a:buFont typeface="Arial" pitchFamily="34" charset="0"/>
              <a:buChar char="•"/>
            </a:pPr>
            <a:r>
              <a:rPr kumimoji="0" lang="en-US" sz="1200" b="1"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a:rPr>
              <a:t>LIDAR </a:t>
            </a:r>
            <a:r>
              <a:rPr kumimoji="0" lang="en-US" sz="1200" b="1" i="0" u="none" strike="noStrike" kern="0" cap="none" spc="0" normalizeH="0" baseline="0" noProof="0" dirty="0" err="1" smtClean="0">
                <a:ln>
                  <a:noFill/>
                </a:ln>
                <a:solidFill>
                  <a:schemeClr val="tx1"/>
                </a:solidFill>
                <a:effectLst/>
                <a:uLnTx/>
                <a:uFillTx/>
                <a:latin typeface="+mn-lt"/>
                <a:ea typeface="ＭＳ Ｐゴシック" pitchFamily="-65" charset="-128"/>
                <a:cs typeface="ＭＳ Ｐゴシック"/>
              </a:rPr>
              <a:t>scatterers’</a:t>
            </a:r>
            <a:r>
              <a:rPr kumimoji="0" lang="en-US" sz="1200" b="1"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a:rPr>
              <a:t> distributions and characterization studies</a:t>
            </a:r>
          </a:p>
          <a:p>
            <a:pPr lvl="2" algn="l" eaLnBrk="0" hangingPunct="0">
              <a:lnSpc>
                <a:spcPct val="80000"/>
              </a:lnSpc>
              <a:buClrTx/>
              <a:buFont typeface="Arial" pitchFamily="34" charset="0"/>
              <a:buChar char="•"/>
            </a:pPr>
            <a:r>
              <a:rPr kumimoji="0" lang="en-US" sz="1200" b="1"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a:rPr>
              <a:t>Ground based Wind LIDAR Validation Systems </a:t>
            </a:r>
          </a:p>
          <a:p>
            <a:pPr lvl="2" algn="l" eaLnBrk="0" hangingPunct="0">
              <a:lnSpc>
                <a:spcPct val="80000"/>
              </a:lnSpc>
              <a:buClrTx/>
              <a:buFont typeface="Arial" pitchFamily="34" charset="0"/>
              <a:buChar char="•"/>
            </a:pPr>
            <a:r>
              <a:rPr kumimoji="0" lang="en-US" sz="1200" b="1"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a:rPr>
              <a:t>Airborne Validation of the Concept [DDWL (various), CDWL, Hybrid] </a:t>
            </a:r>
          </a:p>
          <a:p>
            <a:pPr lvl="2" algn="l" eaLnBrk="0" hangingPunct="0">
              <a:lnSpc>
                <a:spcPct val="80000"/>
              </a:lnSpc>
              <a:buClrTx/>
              <a:buFont typeface="Arial" pitchFamily="34" charset="0"/>
              <a:buChar char="•"/>
            </a:pPr>
            <a:r>
              <a:rPr kumimoji="0" lang="en-US" sz="1200" b="1"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a:rPr>
              <a:t>LIDAR Technology Studies e.g. HOE, Tunable LOs, Detectors, efficient, long-life, high-rep Lasers</a:t>
            </a:r>
          </a:p>
          <a:p>
            <a:pPr lvl="2" algn="l" eaLnBrk="0" hangingPunct="0">
              <a:lnSpc>
                <a:spcPct val="80000"/>
              </a:lnSpc>
              <a:buClrTx/>
              <a:buFont typeface="Arial" pitchFamily="34" charset="0"/>
              <a:buChar char="•"/>
            </a:pPr>
            <a:r>
              <a:rPr kumimoji="0" lang="en-US" sz="1200" b="1"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a:rPr>
              <a:t>Hybrid DWL feasibility studies; Adaptive Targeting studies</a:t>
            </a:r>
          </a:p>
          <a:p>
            <a:pPr lvl="2" algn="l" eaLnBrk="0" hangingPunct="0">
              <a:lnSpc>
                <a:spcPct val="80000"/>
              </a:lnSpc>
              <a:buClrTx/>
              <a:buFont typeface="Arial" pitchFamily="34" charset="0"/>
              <a:buChar char="•"/>
            </a:pPr>
            <a:r>
              <a:rPr kumimoji="0" lang="en-US" sz="1200" b="1"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a:rPr>
              <a:t>Platform Accommodation Studies [airborne &amp; </a:t>
            </a:r>
            <a:r>
              <a:rPr kumimoji="0" lang="en-US" sz="1200" b="1" i="0" u="none" strike="noStrike" kern="0" cap="none" spc="0" normalizeH="0" baseline="0" noProof="0" dirty="0" err="1" smtClean="0">
                <a:ln>
                  <a:noFill/>
                </a:ln>
                <a:solidFill>
                  <a:schemeClr val="tx1"/>
                </a:solidFill>
                <a:effectLst/>
                <a:uLnTx/>
                <a:uFillTx/>
                <a:latin typeface="+mn-lt"/>
                <a:ea typeface="ＭＳ Ｐゴシック" pitchFamily="-65" charset="-128"/>
                <a:cs typeface="ＭＳ Ｐゴシック"/>
              </a:rPr>
              <a:t>spaceborne</a:t>
            </a:r>
            <a:r>
              <a:rPr kumimoji="0" lang="en-US" sz="1200" b="1"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a:rPr>
              <a:t> (incl. NPOESS, NPOESS </a:t>
            </a:r>
            <a:r>
              <a:rPr kumimoji="0" lang="en-US" sz="1200" b="1" i="0" u="none" strike="noStrike" kern="0" cap="none" spc="0" normalizeH="0" baseline="0" noProof="0" dirty="0" err="1" smtClean="0">
                <a:ln>
                  <a:noFill/>
                </a:ln>
                <a:solidFill>
                  <a:schemeClr val="tx1"/>
                </a:solidFill>
                <a:effectLst/>
                <a:uLnTx/>
                <a:uFillTx/>
                <a:latin typeface="+mn-lt"/>
                <a:ea typeface="ＭＳ Ｐゴシック" pitchFamily="-65" charset="-128"/>
                <a:cs typeface="ＭＳ Ｐゴシック"/>
              </a:rPr>
              <a:t>Lite</a:t>
            </a:r>
            <a:r>
              <a:rPr kumimoji="0" lang="en-US" sz="1200" b="1"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a:rPr>
              <a:t>)]</a:t>
            </a:r>
          </a:p>
          <a:p>
            <a:pPr lvl="1" algn="l" eaLnBrk="0" hangingPunct="0">
              <a:lnSpc>
                <a:spcPct val="80000"/>
              </a:lnSpc>
              <a:buClrTx/>
              <a:buFont typeface="Arial" pitchFamily="34" charset="0"/>
              <a:buChar char="•"/>
            </a:pPr>
            <a:endParaRPr kumimoji="0" lang="en-US" sz="800" b="1"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endParaRPr>
          </a:p>
          <a:p>
            <a:pPr lvl="1" algn="l" eaLnBrk="0" hangingPunct="0">
              <a:lnSpc>
                <a:spcPct val="80000"/>
              </a:lnSpc>
              <a:buClrTx/>
              <a:buFont typeface="Arial" pitchFamily="34" charset="0"/>
              <a:buChar char="•"/>
            </a:pPr>
            <a:r>
              <a:rPr kumimoji="0" lang="en-US" sz="1600" b="1"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  Calibration/Validation of space-based WL</a:t>
            </a:r>
          </a:p>
          <a:p>
            <a:pPr lvl="2" algn="l" eaLnBrk="0" hangingPunct="0">
              <a:lnSpc>
                <a:spcPct val="80000"/>
              </a:lnSpc>
              <a:buClrTx/>
              <a:buFont typeface="Arial" pitchFamily="34" charset="0"/>
              <a:buChar char="•"/>
            </a:pPr>
            <a:r>
              <a:rPr kumimoji="0" lang="en-US" sz="1200" b="1"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a:rPr>
              <a:t>Ground ( stationary and mobile) system development &amp; demonstrations</a:t>
            </a:r>
          </a:p>
          <a:p>
            <a:pPr lvl="2" algn="l" eaLnBrk="0" hangingPunct="0">
              <a:lnSpc>
                <a:spcPct val="80000"/>
              </a:lnSpc>
              <a:buClrTx/>
              <a:buFont typeface="Arial" pitchFamily="34" charset="0"/>
              <a:buChar char="•"/>
            </a:pPr>
            <a:r>
              <a:rPr kumimoji="0" lang="en-US" sz="1200" b="1"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a:rPr>
              <a:t>Airborne system development &amp; demonstrations</a:t>
            </a:r>
          </a:p>
          <a:p>
            <a:pPr lvl="2" algn="l" eaLnBrk="0" hangingPunct="0">
              <a:lnSpc>
                <a:spcPct val="80000"/>
              </a:lnSpc>
              <a:buClrTx/>
              <a:buFont typeface="Arial" pitchFamily="34" charset="0"/>
              <a:buChar char="•"/>
            </a:pPr>
            <a:r>
              <a:rPr kumimoji="0" lang="en-US" sz="1200" b="1"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a:rPr>
              <a:t>Utilization of </a:t>
            </a:r>
            <a:r>
              <a:rPr kumimoji="0" lang="en-US" sz="1200" b="1" i="0" u="none" strike="noStrike" kern="0" cap="none" spc="0" normalizeH="0" baseline="0" noProof="0" dirty="0" err="1" smtClean="0">
                <a:ln>
                  <a:noFill/>
                </a:ln>
                <a:solidFill>
                  <a:schemeClr val="tx1"/>
                </a:solidFill>
                <a:effectLst/>
                <a:uLnTx/>
                <a:uFillTx/>
                <a:latin typeface="+mn-lt"/>
                <a:ea typeface="ＭＳ Ｐゴシック" pitchFamily="-65" charset="-128"/>
                <a:cs typeface="ＭＳ Ｐゴシック"/>
              </a:rPr>
              <a:t>Sondes</a:t>
            </a:r>
            <a:r>
              <a:rPr kumimoji="0" lang="en-US" sz="1200" b="1"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a:rPr>
              <a:t> [</a:t>
            </a:r>
            <a:r>
              <a:rPr kumimoji="0" lang="en-US" sz="1200" b="1" i="0" u="none" strike="noStrike" kern="0" cap="none" spc="0" normalizeH="0" baseline="0" noProof="0" dirty="0" err="1" smtClean="0">
                <a:ln>
                  <a:noFill/>
                </a:ln>
                <a:solidFill>
                  <a:schemeClr val="tx1"/>
                </a:solidFill>
                <a:effectLst/>
                <a:uLnTx/>
                <a:uFillTx/>
                <a:latin typeface="+mn-lt"/>
                <a:ea typeface="ＭＳ Ｐゴシック" pitchFamily="-65" charset="-128"/>
                <a:cs typeface="ＭＳ Ｐゴシック"/>
              </a:rPr>
              <a:t>Rawinsondes</a:t>
            </a:r>
            <a:r>
              <a:rPr kumimoji="0" lang="en-US" sz="1200" b="1"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a:rPr>
              <a:t>, </a:t>
            </a:r>
            <a:r>
              <a:rPr kumimoji="0" lang="en-US" sz="1200" b="1" i="0" u="none" strike="noStrike" kern="0" cap="none" spc="0" normalizeH="0" baseline="0" noProof="0" dirty="0" err="1" smtClean="0">
                <a:ln>
                  <a:noFill/>
                </a:ln>
                <a:solidFill>
                  <a:schemeClr val="tx1"/>
                </a:solidFill>
                <a:effectLst/>
                <a:uLnTx/>
                <a:uFillTx/>
                <a:latin typeface="+mn-lt"/>
                <a:ea typeface="ＭＳ Ｐゴシック" pitchFamily="-65" charset="-128"/>
                <a:cs typeface="ＭＳ Ｐゴシック"/>
              </a:rPr>
              <a:t>Dropsondes</a:t>
            </a:r>
            <a:r>
              <a:rPr kumimoji="0" lang="en-US" sz="1200" b="1"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a:rPr>
              <a:t>]; Collateral measurements req. (e.g. aerosols)</a:t>
            </a:r>
          </a:p>
          <a:p>
            <a:pPr lvl="2" algn="l" eaLnBrk="0" hangingPunct="0">
              <a:lnSpc>
                <a:spcPct val="80000"/>
              </a:lnSpc>
              <a:buClrTx/>
              <a:buFont typeface="Arial" pitchFamily="34" charset="0"/>
              <a:buChar char="•"/>
            </a:pPr>
            <a:r>
              <a:rPr kumimoji="0" lang="en-US" sz="1200" b="1"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a:rPr>
              <a:t>Comparison of “truth techniques” for space based WL</a:t>
            </a:r>
          </a:p>
          <a:p>
            <a:pPr lvl="1" algn="l" eaLnBrk="0" hangingPunct="0">
              <a:lnSpc>
                <a:spcPct val="80000"/>
              </a:lnSpc>
              <a:buClrTx/>
              <a:buFont typeface="Arial" pitchFamily="34" charset="0"/>
              <a:buChar char="•"/>
            </a:pPr>
            <a:endParaRPr kumimoji="0" lang="en-US" sz="800" b="1"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endParaRPr>
          </a:p>
          <a:p>
            <a:pPr lvl="1" algn="l" eaLnBrk="0" hangingPunct="0">
              <a:lnSpc>
                <a:spcPct val="80000"/>
              </a:lnSpc>
              <a:buClrTx/>
              <a:buFont typeface="Arial" pitchFamily="34" charset="0"/>
              <a:buChar char="•"/>
            </a:pPr>
            <a:r>
              <a:rPr kumimoji="0" lang="en-US" sz="1600" b="1"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  OSSEs [Observing System Simulation Experiments] &amp; OSEs</a:t>
            </a:r>
          </a:p>
          <a:p>
            <a:pPr lvl="2" algn="l" eaLnBrk="0" hangingPunct="0">
              <a:lnSpc>
                <a:spcPct val="80000"/>
              </a:lnSpc>
              <a:buClrTx/>
              <a:buFont typeface="Arial" pitchFamily="34" charset="0"/>
              <a:buChar char="•"/>
            </a:pPr>
            <a:r>
              <a:rPr kumimoji="0" lang="en-US" sz="1200" b="1"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a:rPr>
              <a:t>Showing the relative benefits of various Space-based DWL concepts.</a:t>
            </a:r>
          </a:p>
          <a:p>
            <a:pPr lvl="2" algn="l" eaLnBrk="0" hangingPunct="0">
              <a:lnSpc>
                <a:spcPct val="80000"/>
              </a:lnSpc>
              <a:buClrTx/>
              <a:buFont typeface="Arial" pitchFamily="34" charset="0"/>
              <a:buChar char="•"/>
            </a:pPr>
            <a:endParaRPr kumimoji="0" lang="en-US" sz="800" b="1"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a:endParaRPr>
          </a:p>
          <a:p>
            <a:pPr lvl="1" algn="l" eaLnBrk="0" hangingPunct="0">
              <a:lnSpc>
                <a:spcPct val="80000"/>
              </a:lnSpc>
              <a:buClrTx/>
              <a:buFont typeface="Arial" pitchFamily="34" charset="0"/>
              <a:buChar char="•"/>
            </a:pPr>
            <a:r>
              <a:rPr kumimoji="0" lang="en-US" sz="1600" b="1"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  Space </a:t>
            </a:r>
            <a:r>
              <a:rPr kumimoji="0" lang="en-US" sz="1800" b="1"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based Doppler Wind LIDAR Mission Studies – Demonstration NWOS</a:t>
            </a:r>
          </a:p>
          <a:p>
            <a:pPr algn="l" eaLnBrk="0" hangingPunct="0">
              <a:lnSpc>
                <a:spcPct val="80000"/>
              </a:lnSpc>
              <a:buClrTx/>
            </a:pPr>
            <a:endParaRPr lang="en-US" sz="800" b="1" kern="0" dirty="0" smtClean="0">
              <a:solidFill>
                <a:schemeClr val="tx1"/>
              </a:solidFill>
              <a:latin typeface="+mn-lt"/>
              <a:ea typeface="ＭＳ Ｐゴシック" pitchFamily="-65" charset="-128"/>
              <a:cs typeface="ＭＳ Ｐゴシック" pitchFamily="-65" charset="-128"/>
            </a:endParaRPr>
          </a:p>
          <a:p>
            <a:pPr algn="l" eaLnBrk="0" hangingPunct="0">
              <a:lnSpc>
                <a:spcPct val="80000"/>
              </a:lnSpc>
              <a:buClrTx/>
            </a:pPr>
            <a:r>
              <a:rPr lang="en-US" sz="2000" b="1" kern="0" dirty="0" err="1" smtClean="0">
                <a:solidFill>
                  <a:schemeClr val="tx1"/>
                </a:solidFill>
                <a:latin typeface="+mn-lt"/>
                <a:ea typeface="ＭＳ Ｐゴシック" pitchFamily="-65" charset="-128"/>
                <a:cs typeface="ＭＳ Ｐゴシック" pitchFamily="-65" charset="-128"/>
              </a:rPr>
              <a:t>BalloonWinds</a:t>
            </a:r>
            <a:r>
              <a:rPr lang="en-US" sz="2000" b="1" kern="0" dirty="0" smtClean="0">
                <a:solidFill>
                  <a:schemeClr val="tx1"/>
                </a:solidFill>
                <a:latin typeface="+mn-lt"/>
                <a:ea typeface="ＭＳ Ｐゴシック" pitchFamily="-65" charset="-128"/>
                <a:cs typeface="ＭＳ Ｐゴシック" pitchFamily="-65" charset="-128"/>
              </a:rPr>
              <a:t> – NOAA/NESDIS Office of Systems Development</a:t>
            </a:r>
          </a:p>
          <a:p>
            <a:pPr algn="l" eaLnBrk="0" hangingPunct="0">
              <a:lnSpc>
                <a:spcPct val="80000"/>
              </a:lnSpc>
              <a:buClrTx/>
            </a:pPr>
            <a:endParaRPr kumimoji="0" lang="en-US" sz="800" b="1"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endParaRPr>
          </a:p>
          <a:p>
            <a:pPr algn="l" eaLnBrk="0" hangingPunct="0">
              <a:lnSpc>
                <a:spcPct val="80000"/>
              </a:lnSpc>
              <a:buClrTx/>
            </a:pPr>
            <a:r>
              <a:rPr lang="en-US" sz="2000" b="1" kern="0" dirty="0" smtClean="0">
                <a:solidFill>
                  <a:schemeClr val="tx1"/>
                </a:solidFill>
                <a:latin typeface="+mn-lt"/>
                <a:ea typeface="ＭＳ Ｐゴシック" pitchFamily="-65" charset="-128"/>
                <a:cs typeface="ＭＳ Ｐゴシック" pitchFamily="-65" charset="-128"/>
              </a:rPr>
              <a:t>International Space Station Wind </a:t>
            </a:r>
            <a:r>
              <a:rPr lang="en-US" sz="2000" b="1" kern="0" dirty="0" err="1" smtClean="0">
                <a:solidFill>
                  <a:schemeClr val="tx1"/>
                </a:solidFill>
                <a:latin typeface="+mn-lt"/>
                <a:ea typeface="ＭＳ Ｐゴシック" pitchFamily="-65" charset="-128"/>
                <a:cs typeface="ＭＳ Ｐゴシック" pitchFamily="-65" charset="-128"/>
              </a:rPr>
              <a:t>Lidar</a:t>
            </a:r>
            <a:r>
              <a:rPr lang="en-US" sz="2000" b="1" kern="0" dirty="0" smtClean="0">
                <a:solidFill>
                  <a:schemeClr val="tx1"/>
                </a:solidFill>
                <a:latin typeface="+mn-lt"/>
                <a:ea typeface="ＭＳ Ｐゴシック" pitchFamily="-65" charset="-128"/>
                <a:cs typeface="ＭＳ Ｐゴシック" pitchFamily="-65" charset="-128"/>
              </a:rPr>
              <a:t> Study- NASA/GSFC IDL/MDL</a:t>
            </a:r>
          </a:p>
          <a:p>
            <a:pPr lvl="1" algn="l" eaLnBrk="0" hangingPunct="0">
              <a:lnSpc>
                <a:spcPct val="80000"/>
              </a:lnSpc>
              <a:buClrTx/>
              <a:buFont typeface="Arial" pitchFamily="34" charset="0"/>
              <a:buChar char="•"/>
            </a:pPr>
            <a:r>
              <a:rPr lang="en-US" sz="1600" b="1" kern="0" dirty="0" smtClean="0">
                <a:solidFill>
                  <a:schemeClr val="tx1"/>
                </a:solidFill>
                <a:latin typeface="+mn-lt"/>
                <a:ea typeface="ＭＳ Ｐゴシック" pitchFamily="-65" charset="-128"/>
                <a:cs typeface="ＭＳ Ｐゴシック" pitchFamily="-65" charset="-128"/>
              </a:rPr>
              <a:t>  NOAA/NESDIS/OSD co-sponsoring w/NASA &amp; USAF</a:t>
            </a:r>
            <a:endParaRPr kumimoji="0" lang="en-US" sz="1600" b="1"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a:noFill/>
        </p:spPr>
        <p:txBody>
          <a:bodyPr/>
          <a:lstStyle/>
          <a:p>
            <a:fld id="{F2513E6B-2E32-4916-A4C5-3155884EC940}" type="slidenum">
              <a:rPr lang="en-US" smtClean="0">
                <a:solidFill>
                  <a:srgbClr val="000000"/>
                </a:solidFill>
                <a:latin typeface="Arial" pitchFamily="34" charset="0"/>
                <a:ea typeface="ＭＳ Ｐゴシック"/>
                <a:cs typeface="ＭＳ Ｐゴシック"/>
              </a:rPr>
              <a:pPr/>
              <a:t>18</a:t>
            </a:fld>
            <a:endParaRPr lang="en-US" smtClean="0">
              <a:solidFill>
                <a:srgbClr val="000000"/>
              </a:solidFill>
              <a:latin typeface="Arial" pitchFamily="34" charset="0"/>
              <a:ea typeface="ＭＳ Ｐゴシック"/>
              <a:cs typeface="ＭＳ Ｐゴシック"/>
            </a:endParaRPr>
          </a:p>
        </p:txBody>
      </p:sp>
      <p:sp>
        <p:nvSpPr>
          <p:cNvPr id="14" name="Title 1"/>
          <p:cNvSpPr>
            <a:spLocks noGrp="1"/>
          </p:cNvSpPr>
          <p:nvPr>
            <p:ph type="title"/>
          </p:nvPr>
        </p:nvSpPr>
        <p:spPr>
          <a:xfrm>
            <a:off x="1371600" y="457200"/>
            <a:ext cx="6400800" cy="927100"/>
          </a:xfrm>
        </p:spPr>
        <p:txBody>
          <a:bodyPr anchor="ctr"/>
          <a:lstStyle/>
          <a:p>
            <a:pPr algn="ctr">
              <a:defRPr/>
            </a:pPr>
            <a:r>
              <a:rPr lang="en-US" sz="2400" b="0" dirty="0" smtClean="0"/>
              <a:t>NOAA P</a:t>
            </a:r>
            <a:r>
              <a:rPr lang="en-US" sz="2400" b="0" cap="none" dirty="0" smtClean="0"/>
              <a:t>rograms</a:t>
            </a:r>
            <a:r>
              <a:rPr lang="en-US" sz="2400" b="0" dirty="0" smtClean="0"/>
              <a:t/>
            </a:r>
            <a:br>
              <a:rPr lang="en-US" sz="2400" b="0" dirty="0" smtClean="0"/>
            </a:br>
            <a:r>
              <a:rPr lang="en-US" sz="2400" b="0" dirty="0" smtClean="0"/>
              <a:t>R</a:t>
            </a:r>
            <a:r>
              <a:rPr lang="en-US" sz="2400" b="0" cap="none" dirty="0" smtClean="0"/>
              <a:t>equiring</a:t>
            </a:r>
            <a:r>
              <a:rPr lang="en-US" sz="2400" b="0" dirty="0" smtClean="0"/>
              <a:t> A</a:t>
            </a:r>
            <a:r>
              <a:rPr lang="en-US" sz="2400" b="0" cap="none" dirty="0" smtClean="0"/>
              <a:t>tmospheric</a:t>
            </a:r>
            <a:r>
              <a:rPr lang="en-US" sz="2400" b="0" dirty="0" smtClean="0"/>
              <a:t> W</a:t>
            </a:r>
            <a:r>
              <a:rPr lang="en-US" sz="2400" b="0" cap="none" dirty="0" smtClean="0"/>
              <a:t>inds</a:t>
            </a:r>
            <a:r>
              <a:rPr lang="en-US" sz="2400" b="0" dirty="0" smtClean="0"/>
              <a:t>* </a:t>
            </a:r>
            <a:endParaRPr lang="en-US" sz="2400" b="0" dirty="0"/>
          </a:p>
        </p:txBody>
      </p:sp>
      <p:sp>
        <p:nvSpPr>
          <p:cNvPr id="5" name="Text Box 3"/>
          <p:cNvSpPr txBox="1">
            <a:spLocks noChangeArrowheads="1"/>
          </p:cNvSpPr>
          <p:nvPr/>
        </p:nvSpPr>
        <p:spPr bwMode="auto">
          <a:xfrm>
            <a:off x="1447800" y="6019800"/>
            <a:ext cx="7315200" cy="584775"/>
          </a:xfrm>
          <a:prstGeom prst="rect">
            <a:avLst/>
          </a:prstGeom>
          <a:noFill/>
          <a:ln w="9525">
            <a:noFill/>
            <a:miter lim="800000"/>
            <a:headEnd/>
            <a:tailEnd/>
          </a:ln>
        </p:spPr>
        <p:txBody>
          <a:bodyPr>
            <a:spAutoFit/>
          </a:bodyPr>
          <a:lstStyle/>
          <a:p>
            <a:pPr algn="l" eaLnBrk="0" hangingPunct="0">
              <a:spcBef>
                <a:spcPts val="0"/>
              </a:spcBef>
              <a:buClrTx/>
              <a:buFont typeface="Arial" charset="0"/>
              <a:buChar char="•"/>
            </a:pPr>
            <a:r>
              <a:rPr lang="en-US" sz="1600" b="1" dirty="0" smtClean="0">
                <a:solidFill>
                  <a:srgbClr val="000000"/>
                </a:solidFill>
                <a:latin typeface="Arial" charset="0"/>
              </a:rPr>
              <a:t>Data provided by NOAA/ Technology, Planning and Integration Office/</a:t>
            </a:r>
          </a:p>
          <a:p>
            <a:pPr algn="l" eaLnBrk="0" hangingPunct="0">
              <a:spcBef>
                <a:spcPts val="0"/>
              </a:spcBef>
              <a:buClrTx/>
            </a:pPr>
            <a:r>
              <a:rPr lang="en-US" sz="1600" b="1" dirty="0" smtClean="0">
                <a:solidFill>
                  <a:srgbClr val="000000"/>
                </a:solidFill>
                <a:latin typeface="Arial" charset="0"/>
              </a:rPr>
              <a:t> </a:t>
            </a:r>
            <a:r>
              <a:rPr lang="en-US" sz="1600" b="1" i="1" dirty="0" smtClean="0">
                <a:solidFill>
                  <a:srgbClr val="000000"/>
                </a:solidFill>
                <a:latin typeface="Arial" charset="0"/>
              </a:rPr>
              <a:t>Consolidated Operational Requirements List</a:t>
            </a:r>
            <a:r>
              <a:rPr lang="en-US" sz="1600" b="1" dirty="0" smtClean="0">
                <a:solidFill>
                  <a:srgbClr val="000000"/>
                </a:solidFill>
                <a:latin typeface="Arial" charset="0"/>
              </a:rPr>
              <a:t>  </a:t>
            </a:r>
            <a:r>
              <a:rPr lang="en-US" sz="1600" b="1" i="1" dirty="0" smtClean="0">
                <a:solidFill>
                  <a:srgbClr val="000000"/>
                </a:solidFill>
                <a:latin typeface="Arial" charset="0"/>
              </a:rPr>
              <a:t>[CORL]</a:t>
            </a:r>
            <a:r>
              <a:rPr lang="en-US" sz="1600" b="1" dirty="0" smtClean="0">
                <a:solidFill>
                  <a:srgbClr val="000000"/>
                </a:solidFill>
                <a:latin typeface="Arial" charset="0"/>
              </a:rPr>
              <a:t> Team</a:t>
            </a:r>
          </a:p>
        </p:txBody>
      </p:sp>
      <p:graphicFrame>
        <p:nvGraphicFramePr>
          <p:cNvPr id="6" name="Group 121"/>
          <p:cNvGraphicFramePr>
            <a:graphicFrameLocks/>
          </p:cNvGraphicFramePr>
          <p:nvPr/>
        </p:nvGraphicFramePr>
        <p:xfrm>
          <a:off x="382137" y="1477963"/>
          <a:ext cx="8457063" cy="4468811"/>
        </p:xfrm>
        <a:graphic>
          <a:graphicData uri="http://schemas.openxmlformats.org/drawingml/2006/table">
            <a:tbl>
              <a:tblPr/>
              <a:tblGrid>
                <a:gridCol w="1623875"/>
                <a:gridCol w="3496050"/>
                <a:gridCol w="1191835"/>
                <a:gridCol w="1112379"/>
                <a:gridCol w="1032924"/>
              </a:tblGrid>
              <a:tr h="731320">
                <a:tc>
                  <a:txBody>
                    <a:bodyPr/>
                    <a:lstStyle/>
                    <a:p>
                      <a:pPr marL="111125" marR="0" lvl="0" indent="-111125" algn="ctr" defTabSz="914400" rtl="0" eaLnBrk="1" fontAlgn="ctr"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smtClean="0">
                          <a:ln>
                            <a:noFill/>
                          </a:ln>
                          <a:solidFill>
                            <a:srgbClr val="0066FF"/>
                          </a:solidFill>
                          <a:effectLst/>
                          <a:latin typeface="Arial" pitchFamily="34" charset="0"/>
                        </a:rPr>
                        <a:t>GOAL</a:t>
                      </a:r>
                      <a:endParaRPr kumimoji="0" lang="en-US" sz="1600" b="0" i="0" u="none" strike="noStrike" cap="none" normalizeH="0" baseline="0" smtClean="0">
                        <a:ln>
                          <a:noFill/>
                        </a:ln>
                        <a:solidFill>
                          <a:srgbClr val="0066FF"/>
                        </a:solidFill>
                        <a:effectLst/>
                        <a:latin typeface="Arial"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111125" marR="0" lvl="0" indent="-111125" algn="ctr" defTabSz="914400" rtl="0" eaLnBrk="1" fontAlgn="ctr"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smtClean="0">
                          <a:ln>
                            <a:noFill/>
                          </a:ln>
                          <a:solidFill>
                            <a:srgbClr val="0066FF"/>
                          </a:solidFill>
                          <a:effectLst/>
                          <a:latin typeface="Arial" pitchFamily="34" charset="0"/>
                        </a:rPr>
                        <a:t>Program</a:t>
                      </a:r>
                      <a:endParaRPr kumimoji="0" lang="en-US" sz="1600" b="0" i="0" u="none" strike="noStrike" cap="none" normalizeH="0" baseline="0" smtClean="0">
                        <a:ln>
                          <a:noFill/>
                        </a:ln>
                        <a:solidFill>
                          <a:srgbClr val="0066FF"/>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111125" marR="0" lvl="0" indent="-111125" algn="ctr" defTabSz="914400" rtl="0" eaLnBrk="1" fontAlgn="ctr"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smtClean="0">
                          <a:ln>
                            <a:noFill/>
                          </a:ln>
                          <a:solidFill>
                            <a:srgbClr val="0066FF"/>
                          </a:solidFill>
                          <a:effectLst/>
                          <a:latin typeface="Arial" pitchFamily="34" charset="0"/>
                        </a:rPr>
                        <a:t>Priority 1</a:t>
                      </a:r>
                      <a:endParaRPr kumimoji="0" lang="en-US" sz="1600" b="0" i="0" u="none" strike="noStrike" cap="none" normalizeH="0" baseline="0" smtClean="0">
                        <a:ln>
                          <a:noFill/>
                        </a:ln>
                        <a:solidFill>
                          <a:srgbClr val="0066FF"/>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111125" marR="0" lvl="0" indent="-111125" algn="ctr" defTabSz="914400" rtl="0" eaLnBrk="1" fontAlgn="ctr"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smtClean="0">
                          <a:ln>
                            <a:noFill/>
                          </a:ln>
                          <a:solidFill>
                            <a:srgbClr val="0066FF"/>
                          </a:solidFill>
                          <a:effectLst/>
                          <a:latin typeface="Arial" pitchFamily="34" charset="0"/>
                        </a:rPr>
                        <a:t>Priority 2</a:t>
                      </a:r>
                      <a:endParaRPr kumimoji="0" lang="en-US" sz="1600" b="0" i="0" u="none" strike="noStrike" cap="none" normalizeH="0" baseline="0" smtClean="0">
                        <a:ln>
                          <a:noFill/>
                        </a:ln>
                        <a:solidFill>
                          <a:srgbClr val="0066FF"/>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111125" marR="0" lvl="0" indent="-111125" algn="ctr" defTabSz="914400" rtl="0" eaLnBrk="1" fontAlgn="ctr"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smtClean="0">
                          <a:ln>
                            <a:noFill/>
                          </a:ln>
                          <a:solidFill>
                            <a:srgbClr val="0066FF"/>
                          </a:solidFill>
                          <a:effectLst/>
                          <a:latin typeface="Arial" pitchFamily="34" charset="0"/>
                        </a:rPr>
                        <a:t>Totals</a:t>
                      </a:r>
                      <a:endParaRPr kumimoji="0" lang="en-US" sz="1600" b="0" i="0" u="none" strike="noStrike" cap="none" normalizeH="0" baseline="0" smtClean="0">
                        <a:ln>
                          <a:noFill/>
                        </a:ln>
                        <a:solidFill>
                          <a:srgbClr val="0066FF"/>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427567">
                <a:tc>
                  <a:txBody>
                    <a:bodyPr/>
                    <a:lstStyle/>
                    <a:p>
                      <a:pPr marL="111125" marR="0" lvl="0" indent="-111125" algn="l" defTabSz="914400" rtl="0" eaLnBrk="1" fontAlgn="ctr"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smtClean="0">
                          <a:ln>
                            <a:noFill/>
                          </a:ln>
                          <a:solidFill>
                            <a:srgbClr val="0033CC"/>
                          </a:solidFill>
                          <a:effectLst/>
                          <a:latin typeface="Arial" pitchFamily="34" charset="0"/>
                        </a:rPr>
                        <a:t>Climate (CL)</a:t>
                      </a:r>
                      <a:endParaRPr kumimoji="0" lang="en-US" sz="1200" b="0" i="0" u="none" strike="noStrike" cap="none" normalizeH="0" baseline="0" smtClean="0">
                        <a:ln>
                          <a:noFill/>
                        </a:ln>
                        <a:solidFill>
                          <a:srgbClr val="0033CC"/>
                        </a:solidFill>
                        <a:effectLst/>
                        <a:latin typeface="Arial"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111125" marR="0" lvl="0" indent="-111125" algn="l" defTabSz="914400" rtl="0" eaLnBrk="1" fontAlgn="t"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smtClean="0">
                          <a:ln>
                            <a:noFill/>
                          </a:ln>
                          <a:solidFill>
                            <a:srgbClr val="0033CC"/>
                          </a:solidFill>
                          <a:effectLst/>
                          <a:latin typeface="Arial" pitchFamily="34" charset="0"/>
                        </a:rPr>
                        <a:t>Climate Observations &amp; Modeling (COM)</a:t>
                      </a:r>
                      <a:endParaRPr kumimoji="0" lang="en-US" sz="1200" b="0" i="0" u="none" strike="noStrike" cap="none" normalizeH="0" baseline="0" smtClean="0">
                        <a:ln>
                          <a:noFill/>
                        </a:ln>
                        <a:solidFill>
                          <a:srgbClr val="0033CC"/>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111125" marR="0" lvl="0" indent="-111125" algn="ctr" defTabSz="914400" rtl="0" eaLnBrk="1" fontAlgn="ctr"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smtClean="0">
                          <a:ln>
                            <a:noFill/>
                          </a:ln>
                          <a:solidFill>
                            <a:srgbClr val="0033CC"/>
                          </a:solidFill>
                          <a:effectLst/>
                          <a:latin typeface="Arial" pitchFamily="34" charset="0"/>
                        </a:rPr>
                        <a:t>1</a:t>
                      </a:r>
                      <a:endParaRPr kumimoji="0" lang="en-US" sz="1200" b="0" i="0" u="none" strike="noStrike" cap="none" normalizeH="0" baseline="0" smtClean="0">
                        <a:ln>
                          <a:noFill/>
                        </a:ln>
                        <a:solidFill>
                          <a:srgbClr val="0033CC"/>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1125" marR="0" lvl="0" indent="-111125" algn="l" defTabSz="914400" rtl="0" eaLnBrk="0" fontAlgn="ctr" latinLnBrk="0" hangingPunct="0">
                        <a:lnSpc>
                          <a:spcPct val="100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rgbClr val="0033CC"/>
                          </a:solidFill>
                          <a:effectLst/>
                          <a:latin typeface="Arial" pitchFamily="34" charset="0"/>
                          <a:cs typeface="Arial" pitchFamily="34" charset="0"/>
                        </a:rPr>
                        <a:t> </a:t>
                      </a:r>
                      <a:endParaRPr kumimoji="0" lang="en-US" sz="1200" b="0" i="0" u="none" strike="noStrike" cap="none" normalizeH="0" baseline="0" smtClean="0">
                        <a:ln>
                          <a:noFill/>
                        </a:ln>
                        <a:solidFill>
                          <a:srgbClr val="0033CC"/>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1125" marR="0" lvl="0" indent="-111125" algn="ctr" defTabSz="914400" rtl="0" eaLnBrk="1" fontAlgn="ctr"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smtClean="0">
                          <a:ln>
                            <a:noFill/>
                          </a:ln>
                          <a:solidFill>
                            <a:srgbClr val="0033CC"/>
                          </a:solidFill>
                          <a:effectLst/>
                          <a:latin typeface="Arial" pitchFamily="34" charset="0"/>
                        </a:rPr>
                        <a:t>1</a:t>
                      </a:r>
                      <a:endParaRPr kumimoji="0" lang="en-US" sz="1200" b="0" i="0" u="none" strike="noStrike" cap="none" normalizeH="0" baseline="0" smtClean="0">
                        <a:ln>
                          <a:noFill/>
                        </a:ln>
                        <a:solidFill>
                          <a:srgbClr val="0033CC"/>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r>
              <a:tr h="287245">
                <a:tc rowSpan="3">
                  <a:txBody>
                    <a:bodyPr/>
                    <a:lstStyle/>
                    <a:p>
                      <a:pPr marL="111125" marR="0" lvl="0" indent="-111125" algn="l" defTabSz="914400" rtl="0" eaLnBrk="1" fontAlgn="ctr"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smtClean="0">
                          <a:ln>
                            <a:noFill/>
                          </a:ln>
                          <a:solidFill>
                            <a:srgbClr val="0033CC"/>
                          </a:solidFill>
                          <a:effectLst/>
                          <a:latin typeface="Arial" pitchFamily="34" charset="0"/>
                        </a:rPr>
                        <a:t>Commerce &amp; Transportation </a:t>
                      </a:r>
                    </a:p>
                    <a:p>
                      <a:pPr marL="111125" marR="0" lvl="0" indent="-111125" algn="l" defTabSz="914400" rtl="0" eaLnBrk="1" fontAlgn="ctr"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smtClean="0">
                          <a:ln>
                            <a:noFill/>
                          </a:ln>
                          <a:solidFill>
                            <a:srgbClr val="0033CC"/>
                          </a:solidFill>
                          <a:effectLst/>
                          <a:latin typeface="Arial" pitchFamily="34" charset="0"/>
                        </a:rPr>
                        <a:t>   (C&amp;T)</a:t>
                      </a:r>
                      <a:endParaRPr kumimoji="0" lang="en-US" sz="1200" b="0" i="0" u="none" strike="noStrike" cap="none" normalizeH="0" baseline="0" smtClean="0">
                        <a:ln>
                          <a:noFill/>
                        </a:ln>
                        <a:solidFill>
                          <a:srgbClr val="0033CC"/>
                        </a:solidFill>
                        <a:effectLst/>
                        <a:latin typeface="Arial"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111125" marR="0" lvl="0" indent="-111125" algn="l" defTabSz="914400" rtl="0" eaLnBrk="1" fontAlgn="t"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smtClean="0">
                          <a:ln>
                            <a:noFill/>
                          </a:ln>
                          <a:solidFill>
                            <a:srgbClr val="0033CC"/>
                          </a:solidFill>
                          <a:effectLst/>
                          <a:latin typeface="Arial" pitchFamily="34" charset="0"/>
                        </a:rPr>
                        <a:t>Aviation Weather (AWX)</a:t>
                      </a:r>
                      <a:endParaRPr kumimoji="0" lang="en-US" sz="1200" b="0" i="0" u="none" strike="noStrike" cap="none" normalizeH="0" baseline="0" smtClean="0">
                        <a:ln>
                          <a:noFill/>
                        </a:ln>
                        <a:solidFill>
                          <a:srgbClr val="0033CC"/>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111125" marR="0" lvl="0" indent="-111125" algn="ctr" defTabSz="914400" rtl="0" eaLnBrk="1" fontAlgn="ctr"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smtClean="0">
                          <a:ln>
                            <a:noFill/>
                          </a:ln>
                          <a:solidFill>
                            <a:srgbClr val="0033CC"/>
                          </a:solidFill>
                          <a:effectLst/>
                          <a:latin typeface="Arial" pitchFamily="34" charset="0"/>
                        </a:rPr>
                        <a:t>4</a:t>
                      </a:r>
                      <a:endParaRPr kumimoji="0" lang="en-US" sz="1200" b="0" i="0" u="none" strike="noStrike" cap="none" normalizeH="0" baseline="0" smtClean="0">
                        <a:ln>
                          <a:noFill/>
                        </a:ln>
                        <a:solidFill>
                          <a:srgbClr val="0033CC"/>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1125" marR="0" lvl="0" indent="-111125" algn="l" defTabSz="914400" rtl="0" eaLnBrk="0" fontAlgn="ctr" latinLnBrk="0" hangingPunct="0">
                        <a:lnSpc>
                          <a:spcPct val="100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rgbClr val="0033CC"/>
                          </a:solidFill>
                          <a:effectLst/>
                          <a:latin typeface="Arial" pitchFamily="34" charset="0"/>
                          <a:cs typeface="Arial" pitchFamily="34" charset="0"/>
                        </a:rPr>
                        <a:t> </a:t>
                      </a:r>
                      <a:endParaRPr kumimoji="0" lang="en-US" sz="1200" b="0" i="0" u="none" strike="noStrike" cap="none" normalizeH="0" baseline="0" smtClean="0">
                        <a:ln>
                          <a:noFill/>
                        </a:ln>
                        <a:solidFill>
                          <a:srgbClr val="0033CC"/>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1125" marR="0" lvl="0" indent="-111125" algn="ctr" defTabSz="914400" rtl="0" eaLnBrk="0" fontAlgn="ctr" latinLnBrk="0" hangingPunct="0">
                        <a:lnSpc>
                          <a:spcPct val="100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rgbClr val="0033CC"/>
                          </a:solidFill>
                          <a:effectLst/>
                          <a:latin typeface="Arial" pitchFamily="34" charset="0"/>
                        </a:rPr>
                        <a:t>4</a:t>
                      </a:r>
                      <a:endParaRPr kumimoji="0" lang="en-US" sz="1200" b="0" i="0" u="none" strike="noStrike" cap="none" normalizeH="0" baseline="0" smtClean="0">
                        <a:ln>
                          <a:noFill/>
                        </a:ln>
                        <a:solidFill>
                          <a:srgbClr val="0033CC"/>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r>
              <a:tr h="285595">
                <a:tc vMerge="1">
                  <a:txBody>
                    <a:bodyPr/>
                    <a:lstStyle/>
                    <a:p>
                      <a:endParaRPr lang="en-US"/>
                    </a:p>
                  </a:txBody>
                  <a:tcPr/>
                </a:tc>
                <a:tc>
                  <a:txBody>
                    <a:bodyPr/>
                    <a:lstStyle/>
                    <a:p>
                      <a:pPr marL="111125" marR="0" lvl="0" indent="-111125" algn="l" defTabSz="914400" rtl="0" eaLnBrk="1" fontAlgn="t"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smtClean="0">
                          <a:ln>
                            <a:noFill/>
                          </a:ln>
                          <a:solidFill>
                            <a:srgbClr val="0033CC"/>
                          </a:solidFill>
                          <a:effectLst/>
                          <a:latin typeface="Arial" pitchFamily="34" charset="0"/>
                        </a:rPr>
                        <a:t>Marine Weather (MWX) </a:t>
                      </a:r>
                      <a:endParaRPr kumimoji="0" lang="en-US" sz="1200" b="0" i="0" u="none" strike="noStrike" cap="none" normalizeH="0" baseline="0" smtClean="0">
                        <a:ln>
                          <a:noFill/>
                        </a:ln>
                        <a:solidFill>
                          <a:srgbClr val="0033CC"/>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111125" marR="0" lvl="0" indent="-111125" algn="ctr" defTabSz="914400" rtl="0" eaLnBrk="1" fontAlgn="ctr"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smtClean="0">
                          <a:ln>
                            <a:noFill/>
                          </a:ln>
                          <a:solidFill>
                            <a:srgbClr val="0033CC"/>
                          </a:solidFill>
                          <a:effectLst/>
                          <a:latin typeface="Arial" pitchFamily="34" charset="0"/>
                        </a:rPr>
                        <a:t>1</a:t>
                      </a:r>
                      <a:endParaRPr kumimoji="0" lang="en-US" sz="1200" b="0" i="0" u="none" strike="noStrike" cap="none" normalizeH="0" baseline="0" smtClean="0">
                        <a:ln>
                          <a:noFill/>
                        </a:ln>
                        <a:solidFill>
                          <a:srgbClr val="0033CC"/>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1125" marR="0" lvl="0" indent="-111125" algn="l" defTabSz="914400" rtl="0" eaLnBrk="0" fontAlgn="ctr" latinLnBrk="0" hangingPunct="0">
                        <a:lnSpc>
                          <a:spcPct val="100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rgbClr val="0033CC"/>
                          </a:solidFill>
                          <a:effectLst/>
                          <a:latin typeface="Arial" pitchFamily="34" charset="0"/>
                          <a:cs typeface="Arial" pitchFamily="34" charset="0"/>
                        </a:rPr>
                        <a:t> </a:t>
                      </a:r>
                      <a:endParaRPr kumimoji="0" lang="en-US" sz="1200" b="0" i="0" u="none" strike="noStrike" cap="none" normalizeH="0" baseline="0" smtClean="0">
                        <a:ln>
                          <a:noFill/>
                        </a:ln>
                        <a:solidFill>
                          <a:srgbClr val="0033CC"/>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1125" marR="0" lvl="0" indent="-111125" algn="ctr" defTabSz="914400" rtl="0" eaLnBrk="0" fontAlgn="ctr" latinLnBrk="0" hangingPunct="0">
                        <a:lnSpc>
                          <a:spcPct val="100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rgbClr val="0033CC"/>
                          </a:solidFill>
                          <a:effectLst/>
                          <a:latin typeface="Arial" pitchFamily="34" charset="0"/>
                        </a:rPr>
                        <a:t>1</a:t>
                      </a:r>
                      <a:endParaRPr kumimoji="0" lang="en-US" sz="1200" b="0" i="0" u="none" strike="noStrike" cap="none" normalizeH="0" baseline="0" smtClean="0">
                        <a:ln>
                          <a:noFill/>
                        </a:ln>
                        <a:solidFill>
                          <a:srgbClr val="0033CC"/>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r>
              <a:tr h="288897">
                <a:tc vMerge="1">
                  <a:txBody>
                    <a:bodyPr/>
                    <a:lstStyle/>
                    <a:p>
                      <a:endParaRPr lang="en-US"/>
                    </a:p>
                  </a:txBody>
                  <a:tcPr/>
                </a:tc>
                <a:tc>
                  <a:txBody>
                    <a:bodyPr/>
                    <a:lstStyle/>
                    <a:p>
                      <a:pPr marL="111125" marR="0" lvl="0" indent="-111125" algn="l" defTabSz="914400" rtl="0" eaLnBrk="1" fontAlgn="t"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smtClean="0">
                          <a:ln>
                            <a:noFill/>
                          </a:ln>
                          <a:solidFill>
                            <a:srgbClr val="0033CC"/>
                          </a:solidFill>
                          <a:effectLst/>
                          <a:latin typeface="Arial" pitchFamily="34" charset="0"/>
                        </a:rPr>
                        <a:t>Surface Weather (SWX)</a:t>
                      </a:r>
                      <a:endParaRPr kumimoji="0" lang="en-US" sz="1200" b="0" i="0" u="none" strike="noStrike" cap="none" normalizeH="0" baseline="0" smtClean="0">
                        <a:ln>
                          <a:noFill/>
                        </a:ln>
                        <a:solidFill>
                          <a:srgbClr val="0033CC"/>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111125" marR="0" lvl="0" indent="-111125" algn="ctr" defTabSz="914400" rtl="0" eaLnBrk="1" fontAlgn="ctr"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smtClean="0">
                          <a:ln>
                            <a:noFill/>
                          </a:ln>
                          <a:solidFill>
                            <a:srgbClr val="0033CC"/>
                          </a:solidFill>
                          <a:effectLst/>
                          <a:latin typeface="Arial" pitchFamily="34" charset="0"/>
                        </a:rPr>
                        <a:t>2</a:t>
                      </a:r>
                      <a:endParaRPr kumimoji="0" lang="en-US" sz="1200" b="0" i="0" u="none" strike="noStrike" cap="none" normalizeH="0" baseline="0" smtClean="0">
                        <a:ln>
                          <a:noFill/>
                        </a:ln>
                        <a:solidFill>
                          <a:srgbClr val="0033CC"/>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1125" marR="0" lvl="0" indent="-111125" algn="l" defTabSz="914400" rtl="0" eaLnBrk="0" fontAlgn="ctr" latinLnBrk="0" hangingPunct="0">
                        <a:lnSpc>
                          <a:spcPct val="100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rgbClr val="0033CC"/>
                          </a:solidFill>
                          <a:effectLst/>
                          <a:latin typeface="Arial" pitchFamily="34" charset="0"/>
                          <a:cs typeface="Arial" pitchFamily="34" charset="0"/>
                        </a:rPr>
                        <a:t> </a:t>
                      </a:r>
                      <a:endParaRPr kumimoji="0" lang="en-US" sz="1200" b="0" i="0" u="none" strike="noStrike" cap="none" normalizeH="0" baseline="0" smtClean="0">
                        <a:ln>
                          <a:noFill/>
                        </a:ln>
                        <a:solidFill>
                          <a:srgbClr val="0033CC"/>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1125" marR="0" lvl="0" indent="-111125" algn="ctr" defTabSz="914400" rtl="0" eaLnBrk="0" fontAlgn="ctr" latinLnBrk="0" hangingPunct="0">
                        <a:lnSpc>
                          <a:spcPct val="100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rgbClr val="0033CC"/>
                          </a:solidFill>
                          <a:effectLst/>
                          <a:latin typeface="Arial" pitchFamily="34" charset="0"/>
                        </a:rPr>
                        <a:t>2</a:t>
                      </a:r>
                      <a:endParaRPr kumimoji="0" lang="en-US" sz="1200" b="0" i="0" u="none" strike="noStrike" cap="none" normalizeH="0" baseline="0" smtClean="0">
                        <a:ln>
                          <a:noFill/>
                        </a:ln>
                        <a:solidFill>
                          <a:srgbClr val="0033CC"/>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r>
              <a:tr h="287245">
                <a:tc rowSpan="6">
                  <a:txBody>
                    <a:bodyPr/>
                    <a:lstStyle/>
                    <a:p>
                      <a:pPr marL="111125" marR="0" lvl="0" indent="-111125" algn="l" defTabSz="914400" rtl="0" eaLnBrk="1" fontAlgn="ctr"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smtClean="0">
                          <a:ln>
                            <a:noFill/>
                          </a:ln>
                          <a:solidFill>
                            <a:srgbClr val="0033CC"/>
                          </a:solidFill>
                          <a:effectLst/>
                          <a:latin typeface="Arial" pitchFamily="34" charset="0"/>
                        </a:rPr>
                        <a:t>Weather &amp; Water (W&amp;W)</a:t>
                      </a:r>
                    </a:p>
                    <a:p>
                      <a:pPr marL="111125" marR="0" lvl="0" indent="-111125" algn="l" defTabSz="914400" rtl="0" eaLnBrk="1" fontAlgn="ctr" latinLnBrk="0" hangingPunct="1">
                        <a:lnSpc>
                          <a:spcPct val="100000"/>
                        </a:lnSpc>
                        <a:spcBef>
                          <a:spcPct val="20000"/>
                        </a:spcBef>
                        <a:spcAft>
                          <a:spcPct val="0"/>
                        </a:spcAft>
                        <a:buClrTx/>
                        <a:buSzTx/>
                        <a:buFont typeface="Wingdings" pitchFamily="2" charset="2"/>
                        <a:buNone/>
                        <a:tabLst/>
                      </a:pPr>
                      <a:endParaRPr kumimoji="0" lang="en-US" sz="1200" b="1" i="0" u="none" strike="noStrike" cap="none" normalizeH="0" baseline="0" smtClean="0">
                        <a:ln>
                          <a:noFill/>
                        </a:ln>
                        <a:solidFill>
                          <a:srgbClr val="0033CC"/>
                        </a:solidFill>
                        <a:effectLst/>
                        <a:latin typeface="Arial" pitchFamily="34" charset="0"/>
                      </a:endParaRPr>
                    </a:p>
                    <a:p>
                      <a:pPr marL="111125" marR="0" lvl="0" indent="-111125" algn="l" defTabSz="914400" rtl="0" eaLnBrk="1" fontAlgn="ctr" latinLnBrk="0" hangingPunct="1">
                        <a:lnSpc>
                          <a:spcPct val="100000"/>
                        </a:lnSpc>
                        <a:spcBef>
                          <a:spcPct val="20000"/>
                        </a:spcBef>
                        <a:spcAft>
                          <a:spcPct val="0"/>
                        </a:spcAft>
                        <a:buClrTx/>
                        <a:buSzTx/>
                        <a:buFont typeface="Wingdings" pitchFamily="2" charset="2"/>
                        <a:buNone/>
                        <a:tabLst/>
                      </a:pPr>
                      <a:endParaRPr kumimoji="0" lang="en-US" sz="1200" b="1" i="0" u="none" strike="noStrike" cap="none" normalizeH="0" baseline="0" smtClean="0">
                        <a:ln>
                          <a:noFill/>
                        </a:ln>
                        <a:solidFill>
                          <a:srgbClr val="0033CC"/>
                        </a:solidFill>
                        <a:effectLst/>
                        <a:latin typeface="Arial" pitchFamily="34" charset="0"/>
                      </a:endParaRPr>
                    </a:p>
                    <a:p>
                      <a:pPr marL="111125" marR="0" lvl="0" indent="-111125" algn="l" defTabSz="914400" rtl="0" eaLnBrk="1" fontAlgn="ctr"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smtClean="0">
                          <a:ln>
                            <a:noFill/>
                          </a:ln>
                          <a:solidFill>
                            <a:srgbClr val="0033CC"/>
                          </a:solidFill>
                          <a:effectLst/>
                          <a:latin typeface="Arial" pitchFamily="34" charset="0"/>
                        </a:rPr>
                        <a:t>Mission Support (MS)</a:t>
                      </a:r>
                    </a:p>
                    <a:p>
                      <a:pPr marL="111125" marR="0" lvl="0" indent="-111125" algn="l" defTabSz="914400" rtl="0" eaLnBrk="1" fontAlgn="ctr" latinLnBrk="0" hangingPunct="1">
                        <a:lnSpc>
                          <a:spcPct val="100000"/>
                        </a:lnSpc>
                        <a:spcBef>
                          <a:spcPct val="20000"/>
                        </a:spcBef>
                        <a:spcAft>
                          <a:spcPct val="0"/>
                        </a:spcAft>
                        <a:buClrTx/>
                        <a:buSzTx/>
                        <a:buFont typeface="Wingdings" pitchFamily="2" charset="2"/>
                        <a:buNone/>
                        <a:tabLst/>
                      </a:pPr>
                      <a:endParaRPr kumimoji="0" lang="en-US" sz="1200" b="1" i="0" u="none" strike="noStrike" cap="none" normalizeH="0" baseline="0" smtClean="0">
                        <a:ln>
                          <a:noFill/>
                        </a:ln>
                        <a:solidFill>
                          <a:srgbClr val="0033CC"/>
                        </a:solidFill>
                        <a:effectLst/>
                        <a:latin typeface="Arial" pitchFamily="34" charset="0"/>
                      </a:endParaRPr>
                    </a:p>
                    <a:p>
                      <a:pPr marL="111125" marR="0" lvl="0" indent="-111125" algn="l" defTabSz="914400" rtl="0" eaLnBrk="1" fontAlgn="ctr"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smtClean="0">
                        <a:ln>
                          <a:noFill/>
                        </a:ln>
                        <a:solidFill>
                          <a:srgbClr val="0033CC"/>
                        </a:solidFill>
                        <a:effectLst/>
                        <a:latin typeface="Arial"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111125" marR="0" lvl="0" indent="-111125" algn="l" defTabSz="914400" rtl="0" eaLnBrk="1" fontAlgn="t"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smtClean="0">
                          <a:ln>
                            <a:noFill/>
                          </a:ln>
                          <a:solidFill>
                            <a:srgbClr val="0033CC"/>
                          </a:solidFill>
                          <a:effectLst/>
                          <a:latin typeface="Arial" pitchFamily="34" charset="0"/>
                        </a:rPr>
                        <a:t>Air Quality (AQL)</a:t>
                      </a:r>
                      <a:endParaRPr kumimoji="0" lang="en-US" sz="1200" b="0" i="0" u="none" strike="noStrike" cap="none" normalizeH="0" baseline="0" smtClean="0">
                        <a:ln>
                          <a:noFill/>
                        </a:ln>
                        <a:solidFill>
                          <a:srgbClr val="0033CC"/>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111125" marR="0" lvl="0" indent="-111125" algn="ctr" defTabSz="914400" rtl="0" eaLnBrk="1" fontAlgn="ctr"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smtClean="0">
                          <a:ln>
                            <a:noFill/>
                          </a:ln>
                          <a:solidFill>
                            <a:srgbClr val="0033CC"/>
                          </a:solidFill>
                          <a:effectLst/>
                          <a:latin typeface="Arial" pitchFamily="34" charset="0"/>
                        </a:rPr>
                        <a:t>1</a:t>
                      </a:r>
                      <a:endParaRPr kumimoji="0" lang="en-US" sz="1200" b="0" i="0" u="none" strike="noStrike" cap="none" normalizeH="0" baseline="0" smtClean="0">
                        <a:ln>
                          <a:noFill/>
                        </a:ln>
                        <a:solidFill>
                          <a:srgbClr val="0033CC"/>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1125" marR="0" lvl="0" indent="-111125" algn="l" defTabSz="914400" rtl="0" eaLnBrk="0" fontAlgn="ctr" latinLnBrk="0" hangingPunct="0">
                        <a:lnSpc>
                          <a:spcPct val="100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rgbClr val="0033CC"/>
                          </a:solidFill>
                          <a:effectLst/>
                          <a:latin typeface="Arial" pitchFamily="34" charset="0"/>
                          <a:cs typeface="Arial" pitchFamily="34" charset="0"/>
                        </a:rPr>
                        <a:t> </a:t>
                      </a:r>
                      <a:endParaRPr kumimoji="0" lang="en-US" sz="1200" b="0" i="0" u="none" strike="noStrike" cap="none" normalizeH="0" baseline="0" smtClean="0">
                        <a:ln>
                          <a:noFill/>
                        </a:ln>
                        <a:solidFill>
                          <a:srgbClr val="0033CC"/>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1125" marR="0" lvl="0" indent="-111125" algn="ctr" defTabSz="914400" rtl="0" eaLnBrk="0" fontAlgn="ctr" latinLnBrk="0" hangingPunct="0">
                        <a:lnSpc>
                          <a:spcPct val="100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rgbClr val="0033CC"/>
                          </a:solidFill>
                          <a:effectLst/>
                          <a:latin typeface="Arial" pitchFamily="34" charset="0"/>
                        </a:rPr>
                        <a:t>1</a:t>
                      </a:r>
                      <a:endParaRPr kumimoji="0" lang="en-US" sz="1200" b="0" i="0" u="none" strike="noStrike" cap="none" normalizeH="0" baseline="0" smtClean="0">
                        <a:ln>
                          <a:noFill/>
                        </a:ln>
                        <a:solidFill>
                          <a:srgbClr val="0033CC"/>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r>
              <a:tr h="287245">
                <a:tc vMerge="1">
                  <a:txBody>
                    <a:bodyPr/>
                    <a:lstStyle/>
                    <a:p>
                      <a:endParaRPr lang="en-US"/>
                    </a:p>
                  </a:txBody>
                  <a:tcPr/>
                </a:tc>
                <a:tc>
                  <a:txBody>
                    <a:bodyPr/>
                    <a:lstStyle/>
                    <a:p>
                      <a:pPr marL="111125" marR="0" lvl="0" indent="-111125" algn="l" defTabSz="914400" rtl="0" eaLnBrk="1" fontAlgn="t"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smtClean="0">
                          <a:ln>
                            <a:noFill/>
                          </a:ln>
                          <a:solidFill>
                            <a:srgbClr val="0033CC"/>
                          </a:solidFill>
                          <a:effectLst/>
                          <a:latin typeface="Arial" pitchFamily="34" charset="0"/>
                        </a:rPr>
                        <a:t>Hydrology (HYD)</a:t>
                      </a:r>
                      <a:endParaRPr kumimoji="0" lang="en-US" sz="1200" b="0" i="0" u="none" strike="noStrike" cap="none" normalizeH="0" baseline="0" smtClean="0">
                        <a:ln>
                          <a:noFill/>
                        </a:ln>
                        <a:solidFill>
                          <a:srgbClr val="0033CC"/>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111125" marR="0" lvl="0" indent="-111125" algn="ctr" defTabSz="914400" rtl="0" eaLnBrk="1" fontAlgn="ctr"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smtClean="0">
                        <a:ln>
                          <a:noFill/>
                        </a:ln>
                        <a:solidFill>
                          <a:srgbClr val="0033CC"/>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1125" marR="0" lvl="0" indent="-111125" algn="ctr" defTabSz="914400" rtl="0" eaLnBrk="1" fontAlgn="ctr"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smtClean="0">
                          <a:ln>
                            <a:noFill/>
                          </a:ln>
                          <a:solidFill>
                            <a:srgbClr val="0033CC"/>
                          </a:solidFill>
                          <a:effectLst/>
                          <a:latin typeface="Arial" pitchFamily="34" charset="0"/>
                        </a:rPr>
                        <a:t> 1</a:t>
                      </a:r>
                      <a:endParaRPr kumimoji="0" lang="en-US" sz="1200" b="0" i="0" u="none" strike="noStrike" cap="none" normalizeH="0" baseline="0" smtClean="0">
                        <a:ln>
                          <a:noFill/>
                        </a:ln>
                        <a:solidFill>
                          <a:srgbClr val="0033CC"/>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1125" marR="0" lvl="0" indent="-111125" algn="ctr" defTabSz="914400" rtl="0" eaLnBrk="0" fontAlgn="ctr" latinLnBrk="0" hangingPunct="0">
                        <a:lnSpc>
                          <a:spcPct val="100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rgbClr val="0033CC"/>
                          </a:solidFill>
                          <a:effectLst/>
                          <a:latin typeface="Arial" pitchFamily="34" charset="0"/>
                        </a:rPr>
                        <a:t>1</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r>
              <a:tr h="285595">
                <a:tc vMerge="1">
                  <a:txBody>
                    <a:bodyPr/>
                    <a:lstStyle/>
                    <a:p>
                      <a:endParaRPr lang="en-US"/>
                    </a:p>
                  </a:txBody>
                  <a:tcPr/>
                </a:tc>
                <a:tc>
                  <a:txBody>
                    <a:bodyPr/>
                    <a:lstStyle/>
                    <a:p>
                      <a:pPr marL="111125" marR="0" lvl="0" indent="-111125" algn="l" defTabSz="914400" rtl="0" eaLnBrk="1" fontAlgn="t"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smtClean="0">
                          <a:ln>
                            <a:noFill/>
                          </a:ln>
                          <a:solidFill>
                            <a:srgbClr val="0033CC"/>
                          </a:solidFill>
                          <a:effectLst/>
                          <a:latin typeface="Arial" pitchFamily="34" charset="0"/>
                        </a:rPr>
                        <a:t>Local Forecasts &amp; Warnings (LFW)</a:t>
                      </a:r>
                      <a:endParaRPr kumimoji="0" lang="en-US" sz="1200" b="0" i="0" u="none" strike="noStrike" cap="none" normalizeH="0" baseline="0" smtClean="0">
                        <a:ln>
                          <a:noFill/>
                        </a:ln>
                        <a:solidFill>
                          <a:srgbClr val="0033CC"/>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111125" marR="0" lvl="0" indent="-111125" algn="ctr" defTabSz="914400" rtl="0" eaLnBrk="1" fontAlgn="ctr"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smtClean="0">
                          <a:ln>
                            <a:noFill/>
                          </a:ln>
                          <a:solidFill>
                            <a:srgbClr val="0033CC"/>
                          </a:solidFill>
                          <a:effectLst/>
                          <a:latin typeface="Arial" pitchFamily="34" charset="0"/>
                        </a:rPr>
                        <a:t>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1125" marR="0" lvl="0" indent="-111125" algn="l" defTabSz="914400" rtl="0" eaLnBrk="0" fontAlgn="ctr" latinLnBrk="0" hangingPunct="0">
                        <a:lnSpc>
                          <a:spcPct val="100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rgbClr val="0033CC"/>
                          </a:solidFill>
                          <a:effectLst/>
                          <a:latin typeface="Arial" pitchFamily="34" charset="0"/>
                          <a:cs typeface="Arial" pitchFamily="34" charset="0"/>
                        </a:rPr>
                        <a:t>          1</a:t>
                      </a:r>
                      <a:endParaRPr kumimoji="0" lang="en-US" sz="1200" b="0" i="0" u="none" strike="noStrike" cap="none" normalizeH="0" baseline="0" smtClean="0">
                        <a:ln>
                          <a:noFill/>
                        </a:ln>
                        <a:solidFill>
                          <a:srgbClr val="0033CC"/>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1125" marR="0" lvl="0" indent="-111125" algn="ctr" defTabSz="914400" rtl="0" eaLnBrk="0" fontAlgn="ctr" latinLnBrk="0" hangingPunct="0">
                        <a:lnSpc>
                          <a:spcPct val="100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rgbClr val="0033CC"/>
                          </a:solidFill>
                          <a:effectLst/>
                          <a:latin typeface="Arial" pitchFamily="34" charset="0"/>
                        </a:rPr>
                        <a:t>4</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r>
              <a:tr h="475440">
                <a:tc vMerge="1">
                  <a:txBody>
                    <a:bodyPr/>
                    <a:lstStyle/>
                    <a:p>
                      <a:endParaRPr lang="en-US"/>
                    </a:p>
                  </a:txBody>
                  <a:tcPr/>
                </a:tc>
                <a:tc>
                  <a:txBody>
                    <a:bodyPr/>
                    <a:lstStyle/>
                    <a:p>
                      <a:pPr marL="111125" marR="0" lvl="0" indent="-111125" algn="l" defTabSz="914400" rtl="0" eaLnBrk="1" fontAlgn="t"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smtClean="0">
                          <a:ln>
                            <a:noFill/>
                          </a:ln>
                          <a:solidFill>
                            <a:srgbClr val="0033CC"/>
                          </a:solidFill>
                          <a:effectLst/>
                          <a:latin typeface="Arial" pitchFamily="34" charset="0"/>
                        </a:rPr>
                        <a:t>Modeling and Observing Infrastructure (MOBI)/Environmental Modeling (EMP)</a:t>
                      </a:r>
                      <a:endParaRPr kumimoji="0" lang="en-US" sz="1200" b="0" i="0" u="none" strike="noStrike" cap="none" normalizeH="0" baseline="0" smtClean="0">
                        <a:ln>
                          <a:noFill/>
                        </a:ln>
                        <a:solidFill>
                          <a:srgbClr val="0033CC"/>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111125" marR="0" lvl="0" indent="-111125" algn="ctr" defTabSz="914400" rtl="0" eaLnBrk="1" fontAlgn="ctr"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smtClean="0">
                          <a:ln>
                            <a:noFill/>
                          </a:ln>
                          <a:solidFill>
                            <a:srgbClr val="0033CC"/>
                          </a:solidFill>
                          <a:effectLst/>
                          <a:latin typeface="Arial" pitchFamily="34" charset="0"/>
                        </a:rPr>
                        <a:t>1</a:t>
                      </a:r>
                      <a:endParaRPr kumimoji="0" lang="en-US" sz="1200" b="0" i="0" u="none" strike="noStrike" cap="none" normalizeH="0" baseline="0" smtClean="0">
                        <a:ln>
                          <a:noFill/>
                        </a:ln>
                        <a:solidFill>
                          <a:srgbClr val="0033CC"/>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1125" marR="0" lvl="0" indent="-111125" algn="l" defTabSz="914400" rtl="0" eaLnBrk="0" fontAlgn="ctr" latinLnBrk="0" hangingPunct="0">
                        <a:lnSpc>
                          <a:spcPct val="100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rgbClr val="0033CC"/>
                          </a:solidFill>
                          <a:effectLst/>
                          <a:latin typeface="Arial" pitchFamily="34" charset="0"/>
                          <a:cs typeface="Arial" pitchFamily="34" charset="0"/>
                        </a:rPr>
                        <a:t> </a:t>
                      </a:r>
                      <a:endParaRPr kumimoji="0" lang="en-US" sz="1200" b="0" i="0" u="none" strike="noStrike" cap="none" normalizeH="0" baseline="0" smtClean="0">
                        <a:ln>
                          <a:noFill/>
                        </a:ln>
                        <a:solidFill>
                          <a:srgbClr val="0033CC"/>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1125" marR="0" lvl="0" indent="-111125" algn="ctr" defTabSz="914400" rtl="0" eaLnBrk="0" fontAlgn="ctr" latinLnBrk="0" hangingPunct="0">
                        <a:lnSpc>
                          <a:spcPct val="100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rgbClr val="0033CC"/>
                          </a:solidFill>
                          <a:effectLst/>
                          <a:latin typeface="Arial" pitchFamily="34" charset="0"/>
                        </a:rPr>
                        <a:t>1</a:t>
                      </a:r>
                      <a:endParaRPr kumimoji="0" lang="en-US" sz="1200" b="0" i="0" u="none" strike="noStrike" cap="none" normalizeH="0" baseline="0" smtClean="0">
                        <a:ln>
                          <a:noFill/>
                        </a:ln>
                        <a:solidFill>
                          <a:srgbClr val="0033CC"/>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r>
              <a:tr h="287245">
                <a:tc vMerge="1">
                  <a:txBody>
                    <a:bodyPr/>
                    <a:lstStyle/>
                    <a:p>
                      <a:endParaRPr lang="en-US"/>
                    </a:p>
                  </a:txBody>
                  <a:tcPr/>
                </a:tc>
                <a:tc>
                  <a:txBody>
                    <a:bodyPr/>
                    <a:lstStyle/>
                    <a:p>
                      <a:pPr marL="111125" marR="0" lvl="0" indent="-111125" algn="l" defTabSz="914400" rtl="0" eaLnBrk="1" fontAlgn="t"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smtClean="0">
                        <a:ln>
                          <a:noFill/>
                        </a:ln>
                        <a:solidFill>
                          <a:srgbClr val="0033CC"/>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111125" marR="0" lvl="0" indent="-111125" algn="ctr" defTabSz="914400" rtl="0" eaLnBrk="1" fontAlgn="ctr"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smtClean="0">
                        <a:ln>
                          <a:noFill/>
                        </a:ln>
                        <a:solidFill>
                          <a:srgbClr val="0033CC"/>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1125" marR="0" lvl="0" indent="-111125" algn="l" defTabSz="914400" rtl="0" eaLnBrk="0" fontAlgn="ctr" latinLnBrk="0" hangingPunct="0">
                        <a:lnSpc>
                          <a:spcPct val="100000"/>
                        </a:lnSpc>
                        <a:spcBef>
                          <a:spcPct val="0"/>
                        </a:spcBef>
                        <a:spcAft>
                          <a:spcPct val="0"/>
                        </a:spcAft>
                        <a:buClrTx/>
                        <a:buSzTx/>
                        <a:buFont typeface="Wingdings" pitchFamily="2" charset="2"/>
                        <a:buNone/>
                        <a:tabLst/>
                      </a:pPr>
                      <a:endParaRPr kumimoji="0" lang="en-US" sz="1200" b="0" i="0" u="none" strike="noStrike" cap="none" normalizeH="0" baseline="0" smtClean="0">
                        <a:ln>
                          <a:noFill/>
                        </a:ln>
                        <a:solidFill>
                          <a:srgbClr val="0033CC"/>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1125" marR="0" lvl="0" indent="-111125" algn="ctr" defTabSz="914400" rtl="0" eaLnBrk="0" fontAlgn="ctr" latinLnBrk="0" hangingPunct="0">
                        <a:lnSpc>
                          <a:spcPct val="100000"/>
                        </a:lnSpc>
                        <a:spcBef>
                          <a:spcPct val="0"/>
                        </a:spcBef>
                        <a:spcAft>
                          <a:spcPct val="0"/>
                        </a:spcAft>
                        <a:buClrTx/>
                        <a:buSzTx/>
                        <a:buFont typeface="Wingdings" pitchFamily="2" charset="2"/>
                        <a:buNone/>
                        <a:tabLst/>
                      </a:pPr>
                      <a:endParaRPr kumimoji="0" lang="en-US" sz="1200" b="0" i="0" u="none" strike="noStrike" cap="none" normalizeH="0" baseline="0" smtClean="0">
                        <a:ln>
                          <a:noFill/>
                        </a:ln>
                        <a:solidFill>
                          <a:srgbClr val="0033CC"/>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r>
              <a:tr h="287245">
                <a:tc vMerge="1">
                  <a:txBody>
                    <a:bodyPr/>
                    <a:lstStyle/>
                    <a:p>
                      <a:endParaRPr lang="en-US"/>
                    </a:p>
                  </a:txBody>
                  <a:tcPr/>
                </a:tc>
                <a:tc>
                  <a:txBody>
                    <a:bodyPr/>
                    <a:lstStyle/>
                    <a:p>
                      <a:pPr marL="111125" marR="0" lvl="0" indent="-111125" algn="l" defTabSz="914400" rtl="0" eaLnBrk="1" fontAlgn="t"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smtClean="0">
                        <a:ln>
                          <a:noFill/>
                        </a:ln>
                        <a:solidFill>
                          <a:srgbClr val="0033CC"/>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111125" marR="0" lvl="0" indent="-111125" algn="ctr" defTabSz="914400" rtl="0" eaLnBrk="1" fontAlgn="ctr"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smtClean="0">
                        <a:ln>
                          <a:noFill/>
                        </a:ln>
                        <a:solidFill>
                          <a:srgbClr val="0033CC"/>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1125" marR="0" lvl="0" indent="-111125" algn="l" defTabSz="914400" rtl="0" eaLnBrk="0" fontAlgn="ctr" latinLnBrk="0" hangingPunct="0">
                        <a:lnSpc>
                          <a:spcPct val="100000"/>
                        </a:lnSpc>
                        <a:spcBef>
                          <a:spcPct val="0"/>
                        </a:spcBef>
                        <a:spcAft>
                          <a:spcPct val="0"/>
                        </a:spcAft>
                        <a:buClrTx/>
                        <a:buSzTx/>
                        <a:buFont typeface="Wingdings" pitchFamily="2" charset="2"/>
                        <a:buNone/>
                        <a:tabLst/>
                      </a:pPr>
                      <a:endParaRPr kumimoji="0" lang="en-US" sz="1200" b="0" i="0" u="none" strike="noStrike" cap="none" normalizeH="0" baseline="0" smtClean="0">
                        <a:ln>
                          <a:noFill/>
                        </a:ln>
                        <a:solidFill>
                          <a:srgbClr val="0033CC"/>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1125" marR="0" lvl="0" indent="-111125" algn="ctr" defTabSz="914400" rtl="0" eaLnBrk="0" fontAlgn="ctr" latinLnBrk="0" hangingPunct="0">
                        <a:lnSpc>
                          <a:spcPct val="100000"/>
                        </a:lnSpc>
                        <a:spcBef>
                          <a:spcPct val="0"/>
                        </a:spcBef>
                        <a:spcAft>
                          <a:spcPct val="0"/>
                        </a:spcAft>
                        <a:buClrTx/>
                        <a:buSzTx/>
                        <a:buFont typeface="Wingdings" pitchFamily="2" charset="2"/>
                        <a:buNone/>
                        <a:tabLst/>
                      </a:pPr>
                      <a:endParaRPr kumimoji="0" lang="en-US" sz="1200" b="0" i="0" u="none" strike="noStrike" cap="none" normalizeH="0" baseline="0" smtClean="0">
                        <a:ln>
                          <a:noFill/>
                        </a:ln>
                        <a:solidFill>
                          <a:srgbClr val="0033CC"/>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r>
              <a:tr h="538172">
                <a:tc>
                  <a:txBody>
                    <a:bodyPr/>
                    <a:lstStyle/>
                    <a:p>
                      <a:pPr marL="111125" marR="0" lvl="0" indent="-111125" algn="l" defTabSz="914400" rtl="0" eaLnBrk="1" fontAlgn="ctr"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smtClean="0">
                          <a:ln>
                            <a:noFill/>
                          </a:ln>
                          <a:solidFill>
                            <a:srgbClr val="0033CC"/>
                          </a:solidFill>
                          <a:effectLst/>
                          <a:latin typeface="Arial" pitchFamily="34" charset="0"/>
                        </a:rPr>
                        <a:t>Total: 4 Goals</a:t>
                      </a:r>
                      <a:endParaRPr kumimoji="0" lang="en-US" sz="1200" b="0" i="0" u="none" strike="noStrike" cap="none" normalizeH="0" baseline="0" smtClean="0">
                        <a:ln>
                          <a:noFill/>
                        </a:ln>
                        <a:solidFill>
                          <a:srgbClr val="0033CC"/>
                        </a:solidFill>
                        <a:effectLst/>
                        <a:latin typeface="Arial"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A74F"/>
                    </a:solidFill>
                  </a:tcPr>
                </a:tc>
                <a:tc>
                  <a:txBody>
                    <a:bodyPr/>
                    <a:lstStyle/>
                    <a:p>
                      <a:pPr marL="111125" marR="0" lvl="0" indent="-111125" algn="ctr" defTabSz="914400" rtl="0" eaLnBrk="1" fontAlgn="ctr"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smtClean="0">
                          <a:ln>
                            <a:noFill/>
                          </a:ln>
                          <a:solidFill>
                            <a:srgbClr val="0033CC"/>
                          </a:solidFill>
                          <a:effectLst/>
                          <a:latin typeface="Arial" pitchFamily="34" charset="0"/>
                        </a:rPr>
                        <a:t>8 PROGRAMS</a:t>
                      </a:r>
                      <a:endParaRPr kumimoji="0" lang="en-US" sz="1200" b="0" i="0" u="none" strike="noStrike" cap="none" normalizeH="0" baseline="0" smtClean="0">
                        <a:ln>
                          <a:noFill/>
                        </a:ln>
                        <a:solidFill>
                          <a:srgbClr val="0033CC"/>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A74F"/>
                    </a:solidFill>
                  </a:tcPr>
                </a:tc>
                <a:tc>
                  <a:txBody>
                    <a:bodyPr/>
                    <a:lstStyle/>
                    <a:p>
                      <a:pPr marL="111125" marR="0" lvl="0" indent="-111125" algn="ctr" defTabSz="914400" rtl="0" eaLnBrk="1" fontAlgn="ctr"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smtClean="0">
                          <a:ln>
                            <a:noFill/>
                          </a:ln>
                          <a:solidFill>
                            <a:srgbClr val="0033CC"/>
                          </a:solidFill>
                          <a:effectLst/>
                          <a:latin typeface="Arial" pitchFamily="34" charset="0"/>
                        </a:rPr>
                        <a:t>13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A74F"/>
                    </a:solidFill>
                  </a:tcPr>
                </a:tc>
                <a:tc>
                  <a:txBody>
                    <a:bodyPr/>
                    <a:lstStyle/>
                    <a:p>
                      <a:pPr marL="111125" marR="0" lvl="0" indent="-111125" algn="ctr" defTabSz="914400" rtl="0" eaLnBrk="1" fontAlgn="ctr"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smtClean="0">
                          <a:ln>
                            <a:noFill/>
                          </a:ln>
                          <a:solidFill>
                            <a:srgbClr val="0033CC"/>
                          </a:solidFill>
                          <a:effectLst/>
                          <a:latin typeface="Arial" pitchFamily="34" charset="0"/>
                        </a:rPr>
                        <a:t>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A74F"/>
                    </a:solidFill>
                  </a:tcPr>
                </a:tc>
                <a:tc>
                  <a:txBody>
                    <a:bodyPr/>
                    <a:lstStyle/>
                    <a:p>
                      <a:pPr marL="111125" marR="0" lvl="0" indent="-111125" algn="ctr" defTabSz="914400" rtl="0" eaLnBrk="0" fontAlgn="ctr" latinLnBrk="0" hangingPunct="0">
                        <a:lnSpc>
                          <a:spcPct val="10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rgbClr val="0033CC"/>
                          </a:solidFill>
                          <a:effectLst/>
                          <a:latin typeface="Arial" pitchFamily="34" charset="0"/>
                        </a:rPr>
                        <a:t>15</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r>
            </a:tbl>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685800" y="266700"/>
            <a:ext cx="7772400" cy="1004888"/>
          </a:xfrm>
          <a:prstGeom prst="rect">
            <a:avLst/>
          </a:prstGeom>
          <a:solidFill>
            <a:srgbClr val="0033CC"/>
          </a:solidFill>
          <a:ln w="9525">
            <a:noFill/>
            <a:miter lim="800000"/>
            <a:headEnd/>
            <a:tailEnd/>
          </a:ln>
          <a:effectLst/>
        </p:spPr>
        <p:txBody>
          <a:bodyPr vert="horz" wrap="square" lIns="91429" tIns="45719" rIns="91429" bIns="45719" numCol="1" anchor="ctr" anchorCtr="0" compatLnSpc="1">
            <a:prstTxWarp prst="textNoShape">
              <a:avLst/>
            </a:prstTxWarp>
          </a:bodyPr>
          <a:lstStyle/>
          <a:p>
            <a:pPr marL="0" marR="0" lvl="0" indent="0" algn="ctr" defTabSz="917575"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FFFF00"/>
                </a:solidFill>
                <a:effectLst/>
                <a:uLnTx/>
                <a:uFillTx/>
                <a:latin typeface="Times New Roman" pitchFamily="18" charset="0"/>
                <a:ea typeface="+mj-ea"/>
                <a:cs typeface="Times New Roman" pitchFamily="18" charset="0"/>
              </a:rPr>
              <a:t>The Needed Measures of the Atmosphere</a:t>
            </a:r>
          </a:p>
          <a:p>
            <a:pPr marL="0" marR="0" lvl="0" indent="0" algn="ctr" defTabSz="917575" rtl="0" eaLnBrk="1" fontAlgn="base" latinLnBrk="0" hangingPunct="1">
              <a:lnSpc>
                <a:spcPct val="100000"/>
              </a:lnSpc>
              <a:spcBef>
                <a:spcPct val="0"/>
              </a:spcBef>
              <a:spcAft>
                <a:spcPct val="0"/>
              </a:spcAft>
              <a:buClrTx/>
              <a:buSzTx/>
              <a:buFontTx/>
              <a:buNone/>
              <a:tabLst/>
              <a:defRPr/>
            </a:pPr>
            <a:r>
              <a:rPr lang="en-US" sz="3200" b="1" kern="0" dirty="0" smtClean="0">
                <a:solidFill>
                  <a:srgbClr val="FFFF00"/>
                </a:solidFill>
                <a:latin typeface="Times New Roman" pitchFamily="18" charset="0"/>
                <a:ea typeface="+mj-ea"/>
                <a:cs typeface="Times New Roman" pitchFamily="18" charset="0"/>
              </a:rPr>
              <a:t>For NWP</a:t>
            </a:r>
            <a:endParaRPr kumimoji="0" lang="en-US" sz="3200" b="1" i="0" u="none" strike="noStrike" kern="0" cap="none" spc="0" normalizeH="0" baseline="0" noProof="0" dirty="0">
              <a:ln>
                <a:noFill/>
              </a:ln>
              <a:solidFill>
                <a:srgbClr val="FFFF00"/>
              </a:solidFill>
              <a:effectLst/>
              <a:uLnTx/>
              <a:uFillTx/>
              <a:latin typeface="Times New Roman" pitchFamily="18" charset="0"/>
              <a:ea typeface="+mj-ea"/>
              <a:cs typeface="Times New Roman" pitchFamily="18" charset="0"/>
            </a:endParaRPr>
          </a:p>
        </p:txBody>
      </p:sp>
      <p:sp>
        <p:nvSpPr>
          <p:cNvPr id="4" name="Rectangle 3"/>
          <p:cNvSpPr txBox="1">
            <a:spLocks noChangeArrowheads="1"/>
          </p:cNvSpPr>
          <p:nvPr/>
        </p:nvSpPr>
        <p:spPr bwMode="auto">
          <a:xfrm>
            <a:off x="304800" y="1663700"/>
            <a:ext cx="8534400" cy="3619500"/>
          </a:xfrm>
          <a:prstGeom prst="rect">
            <a:avLst/>
          </a:prstGeom>
          <a:noFill/>
          <a:ln w="9525">
            <a:noFill/>
            <a:miter lim="800000"/>
            <a:headEnd/>
            <a:tailEnd/>
          </a:ln>
          <a:effectLst/>
        </p:spPr>
        <p:txBody>
          <a:bodyPr vert="horz" wrap="square" lIns="91429" tIns="45719" rIns="91429" bIns="45719" numCol="1" anchor="t" anchorCtr="0" compatLnSpc="1">
            <a:prstTxWarp prst="textNoShape">
              <a:avLst/>
            </a:prstTxWarp>
          </a:bodyPr>
          <a:lstStyle/>
          <a:p>
            <a:pPr marL="0" marR="0" lvl="0" indent="0" algn="l" defTabSz="917575" rtl="0" eaLnBrk="1" fontAlgn="base" latinLnBrk="0" hangingPunct="1">
              <a:lnSpc>
                <a:spcPct val="80000"/>
              </a:lnSpc>
              <a:spcBef>
                <a:spcPct val="20000"/>
              </a:spcBef>
              <a:spcAft>
                <a:spcPct val="0"/>
              </a:spcAft>
              <a:buClr>
                <a:srgbClr val="FFFF00"/>
              </a:buClr>
              <a:buSzTx/>
              <a:buFont typeface="Arial" pitchFamily="34" charset="0"/>
              <a:buChar char="•"/>
              <a:tabLst/>
              <a:defRPr/>
            </a:pPr>
            <a:r>
              <a:rPr kumimoji="0" lang="en-US" sz="2400" b="1"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rPr>
              <a:t> </a:t>
            </a:r>
            <a:r>
              <a:rPr kumimoji="0" lang="en-US" sz="24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n-US" sz="2400" b="1"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rPr>
              <a:t>Mass Field</a:t>
            </a:r>
            <a:r>
              <a:rPr kumimoji="0" lang="en-US" sz="2400" b="1" i="0" u="none" strike="noStrike" kern="0" cap="none" spc="0" normalizeH="0" baseline="0" noProof="0" dirty="0" smtClean="0">
                <a:ln>
                  <a:noFill/>
                </a:ln>
                <a:solidFill>
                  <a:schemeClr val="bg1"/>
                </a:solidFill>
                <a:effectLst/>
                <a:uLnTx/>
                <a:uFillTx/>
                <a:latin typeface="Times New Roman" pitchFamily="18" charset="0"/>
                <a:ea typeface="+mn-ea"/>
                <a:cs typeface="Times New Roman" pitchFamily="18" charset="0"/>
              </a:rPr>
              <a:t>   </a:t>
            </a:r>
            <a:r>
              <a:rPr kumimoji="0" lang="en-US" sz="24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T (z),   P (z),  g (z),  mu (z)</a:t>
            </a:r>
          </a:p>
          <a:p>
            <a:pPr marL="0" marR="0" lvl="0" indent="0" algn="l" defTabSz="917575" rtl="0" eaLnBrk="1" fontAlgn="base" latinLnBrk="0" hangingPunct="1">
              <a:lnSpc>
                <a:spcPct val="80000"/>
              </a:lnSpc>
              <a:spcBef>
                <a:spcPct val="20000"/>
              </a:spcBef>
              <a:spcAft>
                <a:spcPct val="0"/>
              </a:spcAft>
              <a:buClr>
                <a:srgbClr val="0B3D91"/>
              </a:buClr>
              <a:buSzTx/>
              <a:buFontTx/>
              <a:buNone/>
              <a:tabLst/>
              <a:defRPr/>
            </a:pPr>
            <a:r>
              <a:rPr lang="en-US" sz="2400" b="1" kern="0" dirty="0" smtClean="0">
                <a:solidFill>
                  <a:schemeClr val="tx1"/>
                </a:solidFill>
                <a:latin typeface="Times New Roman" pitchFamily="18" charset="0"/>
                <a:cs typeface="Times New Roman" pitchFamily="18" charset="0"/>
              </a:rPr>
              <a:t>    </a:t>
            </a:r>
            <a:r>
              <a:rPr kumimoji="0" lang="en-US" sz="24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NPOESS </a:t>
            </a:r>
            <a:r>
              <a:rPr kumimoji="0" lang="en-US" sz="2400" b="1" i="1"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Atmospheric Sounders – </a:t>
            </a:r>
            <a:r>
              <a:rPr kumimoji="0" lang="en-US" sz="2400" b="1" i="1" u="none" strike="noStrike" kern="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CrIS</a:t>
            </a:r>
            <a:r>
              <a:rPr kumimoji="0" lang="en-US" sz="2400" b="1" i="1"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ATMS, OMPS, MIS</a:t>
            </a:r>
          </a:p>
          <a:p>
            <a:pPr marL="0" marR="0" lvl="0" indent="0" algn="l" defTabSz="917575" rtl="0" eaLnBrk="1" fontAlgn="base" latinLnBrk="0" hangingPunct="1">
              <a:lnSpc>
                <a:spcPct val="80000"/>
              </a:lnSpc>
              <a:spcBef>
                <a:spcPct val="20000"/>
              </a:spcBef>
              <a:spcAft>
                <a:spcPct val="0"/>
              </a:spcAft>
              <a:buClr>
                <a:srgbClr val="0B3D91"/>
              </a:buClr>
              <a:buSzTx/>
              <a:buFontTx/>
              <a:buNone/>
              <a:tabLst/>
              <a:defRPr/>
            </a:pPr>
            <a:endParaRPr kumimoji="0" lang="en-US" sz="2400" b="1" i="1" u="none" strike="noStrike" kern="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0" marR="0" lvl="0" indent="0" algn="l" defTabSz="917575" rtl="0" eaLnBrk="1" fontAlgn="base" latinLnBrk="0" hangingPunct="1">
              <a:lnSpc>
                <a:spcPct val="80000"/>
              </a:lnSpc>
              <a:spcBef>
                <a:spcPct val="20000"/>
              </a:spcBef>
              <a:spcAft>
                <a:spcPct val="0"/>
              </a:spcAft>
              <a:buClr>
                <a:srgbClr val="FFFF00"/>
              </a:buClr>
              <a:buSzTx/>
              <a:buFont typeface="Arial" pitchFamily="34" charset="0"/>
              <a:buChar char="•"/>
              <a:tabLst/>
              <a:defRPr/>
            </a:pPr>
            <a:r>
              <a:rPr kumimoji="0" lang="en-US" sz="2400" b="1"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rPr>
              <a:t>  Moisture Field</a:t>
            </a:r>
            <a:r>
              <a:rPr kumimoji="0" lang="en-US" sz="2400" b="1" i="0" u="none" strike="noStrike" kern="0" cap="none" spc="0" normalizeH="0" baseline="0" noProof="0" dirty="0" smtClean="0">
                <a:ln>
                  <a:noFill/>
                </a:ln>
                <a:solidFill>
                  <a:schemeClr val="bg1"/>
                </a:solidFill>
                <a:effectLst/>
                <a:uLnTx/>
                <a:uFillTx/>
                <a:latin typeface="Times New Roman" pitchFamily="18" charset="0"/>
                <a:ea typeface="+mn-ea"/>
                <a:cs typeface="Times New Roman" pitchFamily="18" charset="0"/>
              </a:rPr>
              <a:t> </a:t>
            </a:r>
            <a:r>
              <a:rPr kumimoji="0" lang="en-US" sz="24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q (z)</a:t>
            </a:r>
          </a:p>
          <a:p>
            <a:pPr marL="0" marR="0" lvl="0" indent="0" algn="l" defTabSz="917575" rtl="0" eaLnBrk="1" fontAlgn="base" latinLnBrk="0" hangingPunct="1">
              <a:lnSpc>
                <a:spcPct val="80000"/>
              </a:lnSpc>
              <a:spcBef>
                <a:spcPct val="20000"/>
              </a:spcBef>
              <a:spcAft>
                <a:spcPct val="0"/>
              </a:spcAft>
              <a:buClr>
                <a:srgbClr val="0B3D91"/>
              </a:buClr>
              <a:buSzTx/>
              <a:buFontTx/>
              <a:buNone/>
              <a:tabLst/>
              <a:defRPr/>
            </a:pPr>
            <a:r>
              <a:rPr lang="en-US" sz="2400" b="1" kern="0" dirty="0" smtClean="0">
                <a:solidFill>
                  <a:schemeClr val="tx1"/>
                </a:solidFill>
                <a:latin typeface="Times New Roman" pitchFamily="18" charset="0"/>
                <a:cs typeface="Times New Roman" pitchFamily="18" charset="0"/>
              </a:rPr>
              <a:t>    </a:t>
            </a:r>
            <a:r>
              <a:rPr kumimoji="0" lang="en-US" sz="24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NPOESS </a:t>
            </a:r>
            <a:r>
              <a:rPr kumimoji="0" lang="en-US" sz="2400" b="1" i="1"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Atmospheric Sounders – </a:t>
            </a:r>
            <a:r>
              <a:rPr kumimoji="0" lang="en-US" sz="2400" b="1" i="1" u="none" strike="noStrike" kern="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CrIS</a:t>
            </a:r>
            <a:r>
              <a:rPr kumimoji="0" lang="en-US" sz="2400" b="1" i="1"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ATMS, OMPS, MIS</a:t>
            </a:r>
            <a:endParaRPr kumimoji="0" lang="en-US" sz="24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l" defTabSz="917575" rtl="0" eaLnBrk="1" fontAlgn="base" latinLnBrk="0" hangingPunct="1">
              <a:lnSpc>
                <a:spcPct val="80000"/>
              </a:lnSpc>
              <a:spcBef>
                <a:spcPct val="20000"/>
              </a:spcBef>
              <a:spcAft>
                <a:spcPct val="0"/>
              </a:spcAft>
              <a:buClr>
                <a:srgbClr val="0B3D91"/>
              </a:buClr>
              <a:buSzTx/>
              <a:buFontTx/>
              <a:buNone/>
              <a:tabLst/>
              <a:defRPr/>
            </a:pPr>
            <a:endParaRPr kumimoji="0" lang="en-US" sz="2400" b="1" i="0" u="none" strike="noStrike" kern="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0" marR="0" lvl="0" indent="0" algn="l" defTabSz="917575" rtl="0" eaLnBrk="1" fontAlgn="base" latinLnBrk="0" hangingPunct="1">
              <a:lnSpc>
                <a:spcPct val="80000"/>
              </a:lnSpc>
              <a:spcBef>
                <a:spcPct val="20000"/>
              </a:spcBef>
              <a:spcAft>
                <a:spcPct val="0"/>
              </a:spcAft>
              <a:buClr>
                <a:srgbClr val="FFFF00"/>
              </a:buClr>
              <a:buSzTx/>
              <a:buFont typeface="Arial" pitchFamily="34" charset="0"/>
              <a:buChar char="•"/>
              <a:tabLst/>
              <a:defRPr/>
            </a:pPr>
            <a:r>
              <a:rPr kumimoji="0" lang="en-US" sz="2400" b="1"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rPr>
              <a:t>  Motion Field</a:t>
            </a:r>
            <a:r>
              <a:rPr kumimoji="0" lang="en-US" sz="2400" b="1" i="0" u="none" strike="noStrike" kern="0" cap="none" spc="0" normalizeH="0" baseline="0" noProof="0" dirty="0" smtClean="0">
                <a:ln>
                  <a:noFill/>
                </a:ln>
                <a:solidFill>
                  <a:schemeClr val="bg1"/>
                </a:solidFill>
                <a:effectLst/>
                <a:uLnTx/>
                <a:uFillTx/>
                <a:latin typeface="Times New Roman" pitchFamily="18" charset="0"/>
                <a:ea typeface="+mn-ea"/>
                <a:cs typeface="Times New Roman" pitchFamily="18" charset="0"/>
              </a:rPr>
              <a:t> </a:t>
            </a:r>
            <a:r>
              <a:rPr kumimoji="0" lang="en-US" sz="24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v (</a:t>
            </a:r>
            <a:r>
              <a:rPr kumimoji="0" lang="en-US" sz="2400" b="1" i="0" u="none" strike="noStrike" kern="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u,v,z</a:t>
            </a:r>
            <a:r>
              <a:rPr kumimoji="0" lang="en-US" sz="24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 3D Winds”</a:t>
            </a:r>
          </a:p>
          <a:p>
            <a:pPr marL="0" marR="0" lvl="0" indent="0" algn="l" defTabSz="917575" rtl="0" eaLnBrk="1" fontAlgn="base" latinLnBrk="0" hangingPunct="1">
              <a:lnSpc>
                <a:spcPct val="80000"/>
              </a:lnSpc>
              <a:spcBef>
                <a:spcPct val="20000"/>
              </a:spcBef>
              <a:spcAft>
                <a:spcPct val="0"/>
              </a:spcAft>
              <a:buClr>
                <a:srgbClr val="0B3D91"/>
              </a:buClr>
              <a:buSzTx/>
              <a:buFontTx/>
              <a:buNone/>
              <a:tabLst/>
              <a:defRPr/>
            </a:pPr>
            <a:r>
              <a:rPr lang="en-US" sz="2400" b="1" kern="0" dirty="0" smtClean="0">
                <a:solidFill>
                  <a:schemeClr val="tx1"/>
                </a:solidFill>
                <a:latin typeface="Times New Roman" pitchFamily="18" charset="0"/>
                <a:cs typeface="Times New Roman" pitchFamily="18" charset="0"/>
              </a:rPr>
              <a:t>    </a:t>
            </a:r>
            <a:r>
              <a:rPr kumimoji="0" lang="en-US" sz="2400" b="1" i="1"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Doppler Wind </a:t>
            </a:r>
            <a:r>
              <a:rPr kumimoji="0" lang="en-US" sz="2400" b="1" i="1" u="none" strike="noStrike" kern="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Lidar</a:t>
            </a:r>
            <a:r>
              <a:rPr kumimoji="0" lang="en-US" sz="2400" b="1" i="1"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p>
          <a:p>
            <a:pPr marL="0" marR="0" lvl="0" indent="0" algn="l" defTabSz="917575" rtl="0" eaLnBrk="1" fontAlgn="base" latinLnBrk="0" hangingPunct="1">
              <a:lnSpc>
                <a:spcPct val="80000"/>
              </a:lnSpc>
              <a:spcBef>
                <a:spcPct val="20000"/>
              </a:spcBef>
              <a:spcAft>
                <a:spcPct val="0"/>
              </a:spcAft>
              <a:buClr>
                <a:srgbClr val="0B3D91"/>
              </a:buClr>
              <a:buSzTx/>
              <a:buFontTx/>
              <a:buNone/>
              <a:tabLst/>
              <a:defRPr/>
            </a:pPr>
            <a:r>
              <a:rPr lang="en-US" sz="2400" b="1" i="1" kern="0" dirty="0" smtClean="0">
                <a:solidFill>
                  <a:schemeClr val="tx1"/>
                </a:solidFill>
                <a:latin typeface="Times New Roman" pitchFamily="18" charset="0"/>
                <a:cs typeface="Times New Roman" pitchFamily="18" charset="0"/>
              </a:rPr>
              <a:t>    Hybrid Doppler Wind </a:t>
            </a:r>
            <a:r>
              <a:rPr lang="en-US" sz="2400" b="1" i="1" kern="0" dirty="0" err="1" smtClean="0">
                <a:solidFill>
                  <a:schemeClr val="tx1"/>
                </a:solidFill>
                <a:latin typeface="Times New Roman" pitchFamily="18" charset="0"/>
                <a:cs typeface="Times New Roman" pitchFamily="18" charset="0"/>
              </a:rPr>
              <a:t>Lidar</a:t>
            </a:r>
            <a:r>
              <a:rPr lang="en-US" sz="2400" b="1" i="1" kern="0" dirty="0" smtClean="0">
                <a:solidFill>
                  <a:schemeClr val="tx1"/>
                </a:solidFill>
                <a:latin typeface="Times New Roman" pitchFamily="18" charset="0"/>
                <a:cs typeface="Times New Roman" pitchFamily="18" charset="0"/>
              </a:rPr>
              <a:t> </a:t>
            </a:r>
            <a:r>
              <a:rPr kumimoji="0" lang="en-US" sz="2400" b="1" i="1"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for full atmosphere 3-D Winds</a:t>
            </a:r>
          </a:p>
          <a:p>
            <a:pPr marL="0" marR="0" lvl="0" indent="0" algn="l" defTabSz="917575" rtl="0" eaLnBrk="1" fontAlgn="base" latinLnBrk="0" hangingPunct="1">
              <a:lnSpc>
                <a:spcPct val="80000"/>
              </a:lnSpc>
              <a:spcBef>
                <a:spcPct val="20000"/>
              </a:spcBef>
              <a:spcAft>
                <a:spcPct val="0"/>
              </a:spcAft>
              <a:buClr>
                <a:srgbClr val="0B3D91"/>
              </a:buClr>
              <a:buSzTx/>
              <a:buFontTx/>
              <a:buNone/>
              <a:tabLst/>
              <a:defRPr/>
            </a:pPr>
            <a:r>
              <a:rPr kumimoji="0" lang="en-US" sz="2400" b="1" i="1" u="none" strike="noStrike" kern="0" cap="none" spc="0" normalizeH="0" baseline="0" noProof="0" dirty="0" smtClean="0">
                <a:ln>
                  <a:noFill/>
                </a:ln>
                <a:solidFill>
                  <a:schemeClr val="bg1"/>
                </a:solidFill>
                <a:effectLst/>
                <a:uLnTx/>
                <a:uFillTx/>
                <a:latin typeface="Times New Roman" pitchFamily="18" charset="0"/>
                <a:ea typeface="+mn-ea"/>
                <a:cs typeface="Times New Roman" pitchFamily="18" charset="0"/>
              </a:rPr>
              <a:t>[DWL]</a:t>
            </a:r>
            <a:endParaRPr kumimoji="0" lang="en-US" sz="2400" b="1" i="0" u="none" strike="noStrike" kern="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0" marR="0" lvl="0" indent="0" algn="l" defTabSz="917575" rtl="0" eaLnBrk="1" fontAlgn="base" latinLnBrk="0" hangingPunct="1">
              <a:lnSpc>
                <a:spcPct val="80000"/>
              </a:lnSpc>
              <a:spcBef>
                <a:spcPct val="20000"/>
              </a:spcBef>
              <a:spcAft>
                <a:spcPct val="0"/>
              </a:spcAft>
              <a:buClr>
                <a:srgbClr val="0B3D91"/>
              </a:buClr>
              <a:buSzTx/>
              <a:buFontTx/>
              <a:buNone/>
              <a:tabLst/>
              <a:defRPr/>
            </a:pPr>
            <a:r>
              <a:rPr kumimoji="0" lang="en-US" sz="2400" b="1" i="0" u="none" strike="noStrike" kern="0" cap="none" spc="0" normalizeH="0" baseline="0" noProof="0" dirty="0" smtClean="0">
                <a:ln>
                  <a:noFill/>
                </a:ln>
                <a:solidFill>
                  <a:schemeClr val="bg1"/>
                </a:solidFill>
                <a:effectLst/>
                <a:uLnTx/>
                <a:uFillTx/>
                <a:latin typeface="Times New Roman" pitchFamily="18" charset="0"/>
                <a:ea typeface="+mn-ea"/>
                <a:cs typeface="Times New Roman" pitchFamily="18" charset="0"/>
              </a:rPr>
              <a:t>	</a:t>
            </a:r>
            <a:endParaRPr kumimoji="0" lang="en-US" sz="2400" b="1" i="0" u="none" strike="noStrike" kern="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5" name="Rectangle 4"/>
          <p:cNvSpPr>
            <a:spLocks noChangeArrowheads="1"/>
          </p:cNvSpPr>
          <p:nvPr/>
        </p:nvSpPr>
        <p:spPr bwMode="auto">
          <a:xfrm>
            <a:off x="825500" y="5194300"/>
            <a:ext cx="7620000" cy="1295400"/>
          </a:xfrm>
          <a:prstGeom prst="rect">
            <a:avLst/>
          </a:prstGeom>
          <a:solidFill>
            <a:srgbClr val="0000FF"/>
          </a:solidFill>
          <a:ln w="9525" algn="ctr">
            <a:noFill/>
            <a:miter lim="800000"/>
            <a:headEnd/>
            <a:tailEnd/>
          </a:ln>
          <a:effectLst>
            <a:outerShdw dist="117088" dir="18636078" algn="ctr" rotWithShape="0">
              <a:schemeClr val="folHlink">
                <a:alpha val="50000"/>
              </a:schemeClr>
            </a:outerShdw>
          </a:effectLst>
        </p:spPr>
        <p:txBody>
          <a:bodyPr wrap="none" anchor="ctr"/>
          <a:lstStyle/>
          <a:p>
            <a:pPr eaLnBrk="0" hangingPunct="0">
              <a:spcBef>
                <a:spcPct val="0"/>
              </a:spcBef>
              <a:buClrTx/>
            </a:pPr>
            <a:r>
              <a:rPr lang="en-US" sz="2800" b="1" dirty="0" smtClean="0">
                <a:solidFill>
                  <a:srgbClr val="FFFFFF"/>
                </a:solidFill>
                <a:latin typeface="Times New Roman" pitchFamily="84" charset="0"/>
              </a:rPr>
              <a:t>Vertical Wind Profiles</a:t>
            </a:r>
          </a:p>
          <a:p>
            <a:pPr eaLnBrk="0" hangingPunct="0">
              <a:spcBef>
                <a:spcPct val="0"/>
              </a:spcBef>
              <a:buClrTx/>
            </a:pPr>
            <a:r>
              <a:rPr lang="en-US" sz="2800" b="1" dirty="0" smtClean="0">
                <a:solidFill>
                  <a:srgbClr val="FFFFFF"/>
                </a:solidFill>
                <a:latin typeface="Times New Roman" pitchFamily="84" charset="0"/>
              </a:rPr>
              <a:t># 1 </a:t>
            </a:r>
            <a:r>
              <a:rPr lang="en-US" sz="2800" b="1" dirty="0" err="1" smtClean="0">
                <a:solidFill>
                  <a:srgbClr val="FFFFFF"/>
                </a:solidFill>
                <a:latin typeface="Times New Roman" pitchFamily="84" charset="0"/>
              </a:rPr>
              <a:t>Unaccommodated</a:t>
            </a:r>
            <a:r>
              <a:rPr lang="en-US" sz="2800" b="1" dirty="0" smtClean="0">
                <a:solidFill>
                  <a:srgbClr val="FFFFFF"/>
                </a:solidFill>
                <a:latin typeface="Times New Roman" pitchFamily="84" charset="0"/>
              </a:rPr>
              <a:t> EDR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
          <p:cNvSpPr>
            <a:spLocks noGrp="1"/>
          </p:cNvSpPr>
          <p:nvPr>
            <p:ph type="ctrTitle"/>
          </p:nvPr>
        </p:nvSpPr>
        <p:spPr>
          <a:xfrm>
            <a:off x="714375" y="171450"/>
            <a:ext cx="7772400" cy="1470025"/>
          </a:xfrm>
        </p:spPr>
        <p:txBody>
          <a:bodyPr/>
          <a:lstStyle/>
          <a:p>
            <a:pPr eaLnBrk="1" hangingPunct="1"/>
            <a:r>
              <a:rPr lang="en-US" sz="1800" dirty="0" smtClean="0">
                <a:ea typeface="ＭＳ Ｐゴシック"/>
                <a:cs typeface="ＭＳ Ｐゴシック"/>
              </a:rPr>
              <a:t>Restructuring the NPOESS [OSTP – Feb 1, 2010]</a:t>
            </a:r>
            <a:br>
              <a:rPr lang="en-US" sz="1800" dirty="0" smtClean="0">
                <a:ea typeface="ＭＳ Ｐゴシック"/>
                <a:cs typeface="ＭＳ Ｐゴシック"/>
              </a:rPr>
            </a:br>
            <a:r>
              <a:rPr lang="en-US" sz="1800" dirty="0" smtClean="0">
                <a:ea typeface="ＭＳ Ｐゴシック"/>
                <a:cs typeface="ＭＳ Ｐゴシック"/>
              </a:rPr>
              <a:t>U.S. Polar-orbiting Operational Satellite Systems [1 of 3]</a:t>
            </a:r>
          </a:p>
        </p:txBody>
      </p:sp>
      <p:sp>
        <p:nvSpPr>
          <p:cNvPr id="23556" name="Slide Number Placeholder 3"/>
          <p:cNvSpPr>
            <a:spLocks noGrp="1"/>
          </p:cNvSpPr>
          <p:nvPr>
            <p:ph type="sldNum" sz="quarter" idx="12"/>
          </p:nvPr>
        </p:nvSpPr>
        <p:spPr>
          <a:noFill/>
        </p:spPr>
        <p:txBody>
          <a:bodyPr/>
          <a:lstStyle/>
          <a:p>
            <a:fld id="{30237B3C-01E2-4D98-8ADD-074FBC4EE508}" type="slidenum">
              <a:rPr lang="en-US" smtClean="0">
                <a:solidFill>
                  <a:srgbClr val="000000"/>
                </a:solidFill>
                <a:latin typeface="Arial" pitchFamily="34" charset="0"/>
                <a:ea typeface="ＭＳ Ｐゴシック"/>
                <a:cs typeface="ＭＳ Ｐゴシック"/>
              </a:rPr>
              <a:pPr/>
              <a:t>2</a:t>
            </a:fld>
            <a:endParaRPr lang="en-US" smtClean="0">
              <a:solidFill>
                <a:srgbClr val="000000"/>
              </a:solidFill>
              <a:latin typeface="Arial" pitchFamily="34" charset="0"/>
              <a:ea typeface="ＭＳ Ｐゴシック"/>
              <a:cs typeface="ＭＳ Ｐゴシック"/>
            </a:endParaRPr>
          </a:p>
        </p:txBody>
      </p:sp>
      <p:sp>
        <p:nvSpPr>
          <p:cNvPr id="11" name="Rectangle 10"/>
          <p:cNvSpPr/>
          <p:nvPr/>
        </p:nvSpPr>
        <p:spPr>
          <a:xfrm>
            <a:off x="368489" y="1454792"/>
            <a:ext cx="8420669" cy="4862870"/>
          </a:xfrm>
          <a:prstGeom prst="rect">
            <a:avLst/>
          </a:prstGeom>
        </p:spPr>
        <p:txBody>
          <a:bodyPr wrap="square">
            <a:spAutoFit/>
          </a:bodyPr>
          <a:lstStyle/>
          <a:p>
            <a:pPr algn="l"/>
            <a:r>
              <a:rPr lang="en-US" sz="1400" dirty="0" smtClean="0">
                <a:latin typeface="Times New Roman" pitchFamily="18" charset="0"/>
                <a:cs typeface="Times New Roman" pitchFamily="18" charset="0"/>
              </a:rPr>
              <a:t>After reviewing options, including those suggested by an Independent Review Team (IRT) and Congressional Committees, the President’s FY2011 budget takes significant new steps. Today the </a:t>
            </a:r>
            <a:r>
              <a:rPr lang="en-US" sz="1400" b="1" dirty="0" smtClean="0">
                <a:solidFill>
                  <a:schemeClr val="tx1"/>
                </a:solidFill>
                <a:latin typeface="Times New Roman" pitchFamily="18" charset="0"/>
                <a:cs typeface="Times New Roman" pitchFamily="18" charset="0"/>
              </a:rPr>
              <a:t>White House is announcing that NOAA and the Air Force will no longer continue to jointly </a:t>
            </a:r>
            <a:r>
              <a:rPr lang="en-US" sz="1400" b="1" i="1" dirty="0" smtClean="0">
                <a:solidFill>
                  <a:schemeClr val="tx1"/>
                </a:solidFill>
                <a:latin typeface="Times New Roman" pitchFamily="18" charset="0"/>
                <a:cs typeface="Times New Roman" pitchFamily="18" charset="0"/>
              </a:rPr>
              <a:t>procure</a:t>
            </a:r>
            <a:r>
              <a:rPr lang="en-US" sz="1400" b="1" dirty="0" smtClean="0">
                <a:solidFill>
                  <a:schemeClr val="tx1"/>
                </a:solidFill>
                <a:latin typeface="Times New Roman" pitchFamily="18" charset="0"/>
                <a:cs typeface="Times New Roman" pitchFamily="18" charset="0"/>
              </a:rPr>
              <a:t> the polar-orbiting satellite system called NPOESS. This decision is in the best interest of the American public to preserve critical operational weather and climate observations into the future. </a:t>
            </a:r>
          </a:p>
          <a:p>
            <a:endParaRPr lang="en-US" sz="800" dirty="0" smtClean="0">
              <a:solidFill>
                <a:schemeClr val="tx1"/>
              </a:solidFill>
            </a:endParaRPr>
          </a:p>
          <a:p>
            <a:pPr algn="l"/>
            <a:r>
              <a:rPr lang="en-US" sz="1400" b="1" dirty="0" smtClean="0">
                <a:solidFill>
                  <a:schemeClr val="tx1"/>
                </a:solidFill>
                <a:latin typeface="Times New Roman" pitchFamily="18" charset="0"/>
                <a:cs typeface="Times New Roman" pitchFamily="18" charset="0"/>
              </a:rPr>
              <a:t>The three agencies (DOD, NOAA and NASA) have and will continue to partner to ensure a successful way forward for the respective programs, while utilizing international partnerships to sustain and enhance weather and climate observation from space. </a:t>
            </a:r>
          </a:p>
          <a:p>
            <a:pPr algn="l"/>
            <a:endParaRPr lang="en-US" sz="800" dirty="0" smtClean="0">
              <a:latin typeface="Times New Roman" pitchFamily="18" charset="0"/>
              <a:cs typeface="Times New Roman" pitchFamily="18" charset="0"/>
            </a:endParaRPr>
          </a:p>
          <a:p>
            <a:pPr algn="l">
              <a:spcBef>
                <a:spcPts val="0"/>
              </a:spcBef>
            </a:pPr>
            <a:r>
              <a:rPr lang="en-US" sz="1400" dirty="0" smtClean="0">
                <a:latin typeface="Times New Roman" pitchFamily="18" charset="0"/>
                <a:cs typeface="Times New Roman" pitchFamily="18" charset="0"/>
              </a:rPr>
              <a:t>• The major challenge of NPOESS was jointly executing the program between three agencies of different size with </a:t>
            </a:r>
          </a:p>
          <a:p>
            <a:pPr algn="l">
              <a:spcBef>
                <a:spcPts val="0"/>
              </a:spcBef>
            </a:pPr>
            <a:r>
              <a:rPr lang="en-US" sz="1400" dirty="0" smtClean="0">
                <a:latin typeface="Times New Roman" pitchFamily="18" charset="0"/>
                <a:cs typeface="Times New Roman" pitchFamily="18" charset="0"/>
              </a:rPr>
              <a:t>  divergent objectives and different acquisition procedures. </a:t>
            </a:r>
            <a:r>
              <a:rPr lang="en-US" sz="1400" b="1" dirty="0" smtClean="0">
                <a:solidFill>
                  <a:schemeClr val="tx1"/>
                </a:solidFill>
                <a:latin typeface="Times New Roman" pitchFamily="18" charset="0"/>
                <a:cs typeface="Times New Roman" pitchFamily="18" charset="0"/>
              </a:rPr>
              <a:t>The new system will resolve this challenge by   </a:t>
            </a:r>
          </a:p>
          <a:p>
            <a:pPr algn="l">
              <a:spcBef>
                <a:spcPts val="0"/>
              </a:spcBef>
            </a:pPr>
            <a:r>
              <a:rPr lang="en-US" sz="1400" b="1" dirty="0" smtClean="0">
                <a:solidFill>
                  <a:schemeClr val="tx1"/>
                </a:solidFill>
                <a:latin typeface="Times New Roman" pitchFamily="18" charset="0"/>
                <a:cs typeface="Times New Roman" pitchFamily="18" charset="0"/>
              </a:rPr>
              <a:t>  splitting the procurements. NOAA and NASA will take primary responsibility for the afternoon orbit, </a:t>
            </a:r>
          </a:p>
          <a:p>
            <a:pPr algn="l">
              <a:spcBef>
                <a:spcPts val="0"/>
              </a:spcBef>
            </a:pPr>
            <a:r>
              <a:rPr lang="en-US" sz="1400" b="1" dirty="0" smtClean="0">
                <a:solidFill>
                  <a:schemeClr val="tx1"/>
                </a:solidFill>
                <a:latin typeface="Times New Roman" pitchFamily="18" charset="0"/>
                <a:cs typeface="Times New Roman" pitchFamily="18" charset="0"/>
              </a:rPr>
              <a:t>  and DOD will take primary responsibility for the morning orbit. </a:t>
            </a:r>
          </a:p>
          <a:p>
            <a:pPr algn="l">
              <a:spcBef>
                <a:spcPts val="0"/>
              </a:spcBef>
            </a:pPr>
            <a:r>
              <a:rPr lang="en-US" sz="1400" b="1" dirty="0" smtClean="0">
                <a:solidFill>
                  <a:schemeClr val="tx1"/>
                </a:solidFill>
                <a:latin typeface="Times New Roman" pitchFamily="18" charset="0"/>
                <a:cs typeface="Times New Roman" pitchFamily="18" charset="0"/>
              </a:rPr>
              <a:t>  The agencies will continue to partner in those areas that have  been successful in the past, such as a shared </a:t>
            </a:r>
          </a:p>
          <a:p>
            <a:pPr algn="l">
              <a:spcBef>
                <a:spcPts val="0"/>
              </a:spcBef>
            </a:pPr>
            <a:r>
              <a:rPr lang="en-US" sz="1400" b="1" dirty="0" smtClean="0">
                <a:solidFill>
                  <a:schemeClr val="tx1"/>
                </a:solidFill>
                <a:latin typeface="Times New Roman" pitchFamily="18" charset="0"/>
                <a:cs typeface="Times New Roman" pitchFamily="18" charset="0"/>
              </a:rPr>
              <a:t>  ground system. The restructured programs will also eliminate the NPOESS tri-agency structure that </a:t>
            </a:r>
          </a:p>
          <a:p>
            <a:pPr algn="l">
              <a:spcBef>
                <a:spcPts val="0"/>
              </a:spcBef>
            </a:pPr>
            <a:r>
              <a:rPr lang="en-US" sz="1400" b="1" dirty="0" smtClean="0">
                <a:solidFill>
                  <a:schemeClr val="tx1"/>
                </a:solidFill>
                <a:latin typeface="Times New Roman" pitchFamily="18" charset="0"/>
                <a:cs typeface="Times New Roman" pitchFamily="18" charset="0"/>
              </a:rPr>
              <a:t>  has made management and oversight difficult, contributing to the poor performance  of the program. </a:t>
            </a:r>
          </a:p>
          <a:p>
            <a:pPr algn="l">
              <a:spcBef>
                <a:spcPts val="0"/>
              </a:spcBef>
            </a:pPr>
            <a:endParaRPr lang="en-US" sz="800" dirty="0" smtClean="0">
              <a:latin typeface="Times New Roman" pitchFamily="18" charset="0"/>
              <a:cs typeface="Times New Roman" pitchFamily="18" charset="0"/>
            </a:endParaRPr>
          </a:p>
          <a:p>
            <a:pPr algn="l">
              <a:spcBef>
                <a:spcPts val="0"/>
              </a:spcBef>
            </a:pPr>
            <a:r>
              <a:rPr lang="en-US" sz="1400" dirty="0" smtClean="0">
                <a:latin typeface="Times New Roman" pitchFamily="18" charset="0"/>
                <a:cs typeface="Times New Roman" pitchFamily="18" charset="0"/>
              </a:rPr>
              <a:t>• NOAA and the Air Force have already begun to move into a transition period during which the current joint </a:t>
            </a:r>
          </a:p>
          <a:p>
            <a:pPr algn="l">
              <a:spcBef>
                <a:spcPts val="0"/>
              </a:spcBef>
            </a:pPr>
            <a:r>
              <a:rPr lang="en-US" sz="1400" dirty="0" smtClean="0">
                <a:latin typeface="Times New Roman" pitchFamily="18" charset="0"/>
                <a:cs typeface="Times New Roman" pitchFamily="18" charset="0"/>
              </a:rPr>
              <a:t>  procurement will end. A detailed plan for this transition period will be available in a few weeks</a:t>
            </a:r>
            <a:r>
              <a:rPr lang="en-US" sz="1400" dirty="0" smtClean="0">
                <a:solidFill>
                  <a:schemeClr val="tx1"/>
                </a:solidFill>
                <a:latin typeface="Times New Roman" pitchFamily="18" charset="0"/>
                <a:cs typeface="Times New Roman" pitchFamily="18" charset="0"/>
              </a:rPr>
              <a:t>. </a:t>
            </a:r>
            <a:r>
              <a:rPr lang="en-US" sz="1400" b="1" dirty="0" smtClean="0">
                <a:solidFill>
                  <a:schemeClr val="tx1"/>
                </a:solidFill>
                <a:latin typeface="Times New Roman" pitchFamily="18" charset="0"/>
                <a:cs typeface="Times New Roman" pitchFamily="18" charset="0"/>
              </a:rPr>
              <a:t>The agencies </a:t>
            </a:r>
          </a:p>
          <a:p>
            <a:pPr algn="l">
              <a:spcBef>
                <a:spcPts val="0"/>
              </a:spcBef>
            </a:pPr>
            <a:r>
              <a:rPr lang="en-US" sz="1400" b="1" dirty="0" smtClean="0">
                <a:solidFill>
                  <a:schemeClr val="tx1"/>
                </a:solidFill>
                <a:latin typeface="Times New Roman" pitchFamily="18" charset="0"/>
                <a:cs typeface="Times New Roman" pitchFamily="18" charset="0"/>
              </a:rPr>
              <a:t>  will continue a successful relationship that that they have developed for their polar and geostationary  </a:t>
            </a:r>
          </a:p>
          <a:p>
            <a:pPr algn="l">
              <a:spcBef>
                <a:spcPts val="0"/>
              </a:spcBef>
            </a:pPr>
            <a:r>
              <a:rPr lang="en-US" sz="1400" b="1" dirty="0" smtClean="0">
                <a:solidFill>
                  <a:schemeClr val="tx1"/>
                </a:solidFill>
                <a:latin typeface="Times New Roman" pitchFamily="18" charset="0"/>
                <a:cs typeface="Times New Roman" pitchFamily="18" charset="0"/>
              </a:rPr>
              <a:t>  satellite  programs to date. NOAA’s portion will notionally be named the “Joint Polar Satellite System”  </a:t>
            </a:r>
          </a:p>
          <a:p>
            <a:pPr algn="l">
              <a:spcBef>
                <a:spcPts val="0"/>
              </a:spcBef>
            </a:pPr>
            <a:r>
              <a:rPr lang="en-US" sz="1400" b="1" dirty="0" smtClean="0">
                <a:solidFill>
                  <a:schemeClr val="tx1"/>
                </a:solidFill>
                <a:latin typeface="Times New Roman" pitchFamily="18" charset="0"/>
                <a:cs typeface="Times New Roman" pitchFamily="18" charset="0"/>
              </a:rPr>
              <a:t>  (JPSS) and</a:t>
            </a:r>
            <a:r>
              <a:rPr lang="en-US" sz="1400" dirty="0" smtClean="0">
                <a:solidFill>
                  <a:schemeClr val="tx1"/>
                </a:solidFill>
                <a:latin typeface="Times New Roman" pitchFamily="18" charset="0"/>
                <a:cs typeface="Times New Roman" pitchFamily="18" charset="0"/>
              </a:rPr>
              <a:t> </a:t>
            </a:r>
            <a:r>
              <a:rPr lang="en-US" sz="1400" b="1" dirty="0" smtClean="0">
                <a:solidFill>
                  <a:schemeClr val="tx1"/>
                </a:solidFill>
                <a:latin typeface="Times New Roman" pitchFamily="18" charset="0"/>
                <a:cs typeface="Times New Roman" pitchFamily="18" charset="0"/>
              </a:rPr>
              <a:t>will consist of platforms based on the NPP satellite.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396814" y="1374000"/>
            <a:ext cx="8367623" cy="5233988"/>
          </a:xfrm>
          <a:prstGeom prst="rect">
            <a:avLst/>
          </a:prstGeom>
          <a:noFill/>
          <a:ln w="9525">
            <a:noFill/>
            <a:miter lim="800000"/>
            <a:headEnd/>
            <a:tailEnd/>
          </a:ln>
          <a:effectLst/>
        </p:spPr>
        <p:txBody>
          <a:bodyPr vert="horz" wrap="square" lIns="91429" tIns="45719" rIns="91429" bIns="45719" numCol="1" anchor="t" anchorCtr="0" compatLnSpc="1">
            <a:prstTxWarp prst="textNoShape">
              <a:avLst/>
            </a:prstTxWarp>
          </a:bodyPr>
          <a:lstStyle/>
          <a:p>
            <a:pPr marL="0" marR="0" lvl="0" indent="0" algn="l" defTabSz="917575" rtl="0" eaLnBrk="1" fontAlgn="base" latinLnBrk="0" hangingPunct="1">
              <a:lnSpc>
                <a:spcPct val="100000"/>
              </a:lnSpc>
              <a:spcBef>
                <a:spcPct val="20000"/>
              </a:spcBef>
              <a:spcAft>
                <a:spcPct val="0"/>
              </a:spcAft>
              <a:buClr>
                <a:schemeClr val="tx1"/>
              </a:buClr>
              <a:buSzTx/>
              <a:buFont typeface="Arial" pitchFamily="34" charset="0"/>
              <a:buChar char="•"/>
              <a:tabLst/>
              <a:defRPr/>
            </a:pPr>
            <a:r>
              <a:rPr kumimoji="0" lang="en-US" sz="2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n-US" sz="20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Improved reanalysis data sets are needed to provide a more accurate </a:t>
            </a:r>
          </a:p>
          <a:p>
            <a:pPr marL="0" marR="0" lvl="0" indent="0" algn="l" defTabSz="917575" rtl="0" eaLnBrk="1" fontAlgn="base" latinLnBrk="0" hangingPunct="1">
              <a:lnSpc>
                <a:spcPct val="100000"/>
              </a:lnSpc>
              <a:spcBef>
                <a:spcPct val="20000"/>
              </a:spcBef>
              <a:spcAft>
                <a:spcPct val="0"/>
              </a:spcAft>
              <a:buClr>
                <a:srgbClr val="0B3D91"/>
              </a:buClr>
              <a:buSzTx/>
              <a:buFont typeface="Wingdings" pitchFamily="2" charset="2"/>
              <a:buNone/>
              <a:tabLst/>
              <a:defRPr/>
            </a:pPr>
            <a:r>
              <a:rPr kumimoji="0" lang="en-US" sz="20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environmental data record to study global warming; for example, </a:t>
            </a:r>
          </a:p>
          <a:p>
            <a:pPr marL="0" marR="0" lvl="0" indent="0" algn="l" defTabSz="917575" rtl="0" eaLnBrk="1" fontAlgn="base" latinLnBrk="0" hangingPunct="1">
              <a:lnSpc>
                <a:spcPct val="100000"/>
              </a:lnSpc>
              <a:spcBef>
                <a:spcPct val="20000"/>
              </a:spcBef>
              <a:spcAft>
                <a:spcPct val="0"/>
              </a:spcAft>
              <a:buClr>
                <a:srgbClr val="0B3D91"/>
              </a:buClr>
              <a:buSzTx/>
              <a:buFont typeface="Wingdings" pitchFamily="2" charset="2"/>
              <a:buNone/>
              <a:tabLst/>
              <a:defRPr/>
            </a:pPr>
            <a:r>
              <a:rPr lang="en-US" sz="2000" b="1" kern="0" dirty="0" smtClean="0">
                <a:solidFill>
                  <a:schemeClr val="tx1"/>
                </a:solidFill>
                <a:latin typeface="Times New Roman" pitchFamily="18" charset="0"/>
                <a:cs typeface="Times New Roman" pitchFamily="18" charset="0"/>
              </a:rPr>
              <a:t>    </a:t>
            </a:r>
            <a:r>
              <a:rPr kumimoji="0" lang="en-US" sz="20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recent studies</a:t>
            </a:r>
            <a:r>
              <a:rPr kumimoji="0" lang="en-US" sz="2000" b="1" i="0" u="none" strike="noStrike" kern="0" cap="none" spc="0" normalizeH="0" baseline="30000" noProof="0" dirty="0" smtClean="0">
                <a:ln>
                  <a:noFill/>
                </a:ln>
                <a:solidFill>
                  <a:schemeClr val="tx1"/>
                </a:solidFill>
                <a:effectLst/>
                <a:uLnTx/>
                <a:uFillTx/>
                <a:latin typeface="Times New Roman" pitchFamily="18" charset="0"/>
                <a:ea typeface="+mn-ea"/>
                <a:cs typeface="Times New Roman" pitchFamily="18" charset="0"/>
              </a:rPr>
              <a:t>1,2   </a:t>
            </a:r>
            <a:r>
              <a:rPr kumimoji="0" lang="en-US" sz="20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indicate that the recent dramatic reduction in sea ice  </a:t>
            </a:r>
          </a:p>
          <a:p>
            <a:pPr marL="0" marR="0" lvl="0" indent="0" algn="l" defTabSz="917575" rtl="0" eaLnBrk="1" fontAlgn="base" latinLnBrk="0" hangingPunct="1">
              <a:lnSpc>
                <a:spcPct val="100000"/>
              </a:lnSpc>
              <a:spcBef>
                <a:spcPct val="20000"/>
              </a:spcBef>
              <a:spcAft>
                <a:spcPct val="0"/>
              </a:spcAft>
              <a:buClr>
                <a:srgbClr val="0B3D91"/>
              </a:buClr>
              <a:buSzTx/>
              <a:buFont typeface="Wingdings" pitchFamily="2" charset="2"/>
              <a:buNone/>
              <a:tabLst/>
              <a:defRPr/>
            </a:pPr>
            <a:r>
              <a:rPr lang="en-US" sz="2000" b="1" kern="0" noProof="0" dirty="0" smtClean="0">
                <a:solidFill>
                  <a:schemeClr val="tx1"/>
                </a:solidFill>
                <a:latin typeface="Times New Roman" pitchFamily="18" charset="0"/>
                <a:cs typeface="Times New Roman" pitchFamily="18" charset="0"/>
              </a:rPr>
              <a:t>    </a:t>
            </a:r>
            <a:r>
              <a:rPr kumimoji="0" lang="en-US" sz="20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extent observed in the Arctic may be due, in large part, to heat transport </a:t>
            </a:r>
          </a:p>
          <a:p>
            <a:pPr marL="0" marR="0" lvl="0" indent="0" algn="l" defTabSz="917575" rtl="0" eaLnBrk="1" fontAlgn="base" latinLnBrk="0" hangingPunct="1">
              <a:lnSpc>
                <a:spcPct val="100000"/>
              </a:lnSpc>
              <a:spcBef>
                <a:spcPct val="20000"/>
              </a:spcBef>
              <a:spcAft>
                <a:spcPct val="0"/>
              </a:spcAft>
              <a:buClr>
                <a:srgbClr val="0B3D91"/>
              </a:buClr>
              <a:buSzTx/>
              <a:buFont typeface="Wingdings" pitchFamily="2" charset="2"/>
              <a:buNone/>
              <a:tabLst/>
              <a:defRPr/>
            </a:pPr>
            <a:r>
              <a:rPr lang="en-US" sz="2000" b="1" kern="0" dirty="0" smtClean="0">
                <a:solidFill>
                  <a:schemeClr val="tx1"/>
                </a:solidFill>
                <a:latin typeface="Times New Roman" pitchFamily="18" charset="0"/>
                <a:cs typeface="Times New Roman" pitchFamily="18" charset="0"/>
              </a:rPr>
              <a:t>   </a:t>
            </a:r>
            <a:r>
              <a:rPr kumimoji="0" lang="en-US" sz="20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into the Arctic, but this finding is based on reanalysis wind data with  </a:t>
            </a:r>
          </a:p>
          <a:p>
            <a:pPr marL="0" marR="0" lvl="0" indent="0" algn="l" defTabSz="917575" rtl="0" eaLnBrk="1" fontAlgn="base" latinLnBrk="0" hangingPunct="1">
              <a:lnSpc>
                <a:spcPct val="100000"/>
              </a:lnSpc>
              <a:spcBef>
                <a:spcPct val="20000"/>
              </a:spcBef>
              <a:spcAft>
                <a:spcPct val="0"/>
              </a:spcAft>
              <a:buClr>
                <a:srgbClr val="0B3D91"/>
              </a:buClr>
              <a:buSzTx/>
              <a:buFont typeface="Wingdings" pitchFamily="2" charset="2"/>
              <a:buNone/>
              <a:tabLst/>
              <a:defRPr/>
            </a:pPr>
            <a:r>
              <a:rPr lang="en-US" sz="2000" b="1" kern="0" dirty="0" smtClean="0">
                <a:solidFill>
                  <a:schemeClr val="tx1"/>
                </a:solidFill>
                <a:latin typeface="Times New Roman" pitchFamily="18" charset="0"/>
                <a:cs typeface="Times New Roman" pitchFamily="18" charset="0"/>
              </a:rPr>
              <a:t>    </a:t>
            </a:r>
            <a:r>
              <a:rPr kumimoji="0" lang="en-US" sz="20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large uncertainty in the Arctic because of lack of  actual wind  </a:t>
            </a:r>
          </a:p>
          <a:p>
            <a:pPr marL="0" marR="0" lvl="0" indent="0" algn="l" defTabSz="917575" rtl="0" eaLnBrk="1" fontAlgn="base" latinLnBrk="0" hangingPunct="1">
              <a:lnSpc>
                <a:spcPct val="100000"/>
              </a:lnSpc>
              <a:spcBef>
                <a:spcPct val="20000"/>
              </a:spcBef>
              <a:spcAft>
                <a:spcPct val="0"/>
              </a:spcAft>
              <a:buClr>
                <a:srgbClr val="0B3D91"/>
              </a:buClr>
              <a:buSzTx/>
              <a:buFont typeface="Wingdings" pitchFamily="2" charset="2"/>
              <a:buNone/>
              <a:tabLst/>
              <a:defRPr/>
            </a:pPr>
            <a:r>
              <a:rPr lang="en-US" sz="2000" b="1" kern="0" dirty="0" smtClean="0">
                <a:solidFill>
                  <a:schemeClr val="tx1"/>
                </a:solidFill>
                <a:latin typeface="Times New Roman" pitchFamily="18" charset="0"/>
                <a:cs typeface="Times New Roman" pitchFamily="18" charset="0"/>
              </a:rPr>
              <a:t>   </a:t>
            </a:r>
            <a:r>
              <a:rPr kumimoji="0" lang="en-US" sz="20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measurements </a:t>
            </a:r>
          </a:p>
          <a:p>
            <a:pPr marL="0" marR="0" lvl="0" indent="0" algn="l" defTabSz="917575" rtl="0" eaLnBrk="1" fontAlgn="base" latinLnBrk="0" hangingPunct="1">
              <a:lnSpc>
                <a:spcPct val="100000"/>
              </a:lnSpc>
              <a:spcBef>
                <a:spcPct val="20000"/>
              </a:spcBef>
              <a:spcAft>
                <a:spcPct val="0"/>
              </a:spcAft>
              <a:buClr>
                <a:srgbClr val="0B3D91"/>
              </a:buClr>
              <a:buSzTx/>
              <a:buFont typeface="Wingdings" pitchFamily="2" charset="2"/>
              <a:buNone/>
              <a:tabLst/>
              <a:defRPr/>
            </a:pPr>
            <a:endParaRPr kumimoji="0" lang="en-US" sz="12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l" defTabSz="917575" rtl="0" eaLnBrk="1" fontAlgn="base" latinLnBrk="0" hangingPunct="1">
              <a:lnSpc>
                <a:spcPct val="100000"/>
              </a:lnSpc>
              <a:spcBef>
                <a:spcPct val="20000"/>
              </a:spcBef>
              <a:spcAft>
                <a:spcPct val="0"/>
              </a:spcAft>
              <a:buClr>
                <a:schemeClr val="tx1"/>
              </a:buClr>
              <a:buSzTx/>
              <a:buFont typeface="Arial" pitchFamily="34" charset="0"/>
              <a:buChar char="•"/>
              <a:tabLst/>
              <a:defRPr/>
            </a:pPr>
            <a:r>
              <a:rPr kumimoji="0" lang="en-US" sz="20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The measurement of accurate, global winds is critical for climate  </a:t>
            </a:r>
          </a:p>
          <a:p>
            <a:pPr marL="0" marR="0" lvl="0" indent="0" algn="l" defTabSz="917575" rtl="0" eaLnBrk="1" fontAlgn="base" latinLnBrk="0" hangingPunct="1">
              <a:lnSpc>
                <a:spcPct val="100000"/>
              </a:lnSpc>
              <a:spcBef>
                <a:spcPct val="20000"/>
              </a:spcBef>
              <a:spcAft>
                <a:spcPct val="0"/>
              </a:spcAft>
              <a:buClr>
                <a:schemeClr val="tx1"/>
              </a:buClr>
              <a:buSzTx/>
              <a:tabLst/>
              <a:defRPr/>
            </a:pPr>
            <a:r>
              <a:rPr lang="en-US" sz="2000" b="1" kern="0" dirty="0" smtClean="0">
                <a:solidFill>
                  <a:schemeClr val="tx1"/>
                </a:solidFill>
                <a:latin typeface="Times New Roman" pitchFamily="18" charset="0"/>
                <a:cs typeface="Times New Roman" pitchFamily="18" charset="0"/>
              </a:rPr>
              <a:t>   </a:t>
            </a:r>
            <a:r>
              <a:rPr kumimoji="0" lang="en-US" sz="20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monitoring:  </a:t>
            </a:r>
          </a:p>
          <a:p>
            <a:pPr marL="0" marR="0" lvl="0" indent="0" algn="l" defTabSz="917575" rtl="0" eaLnBrk="1" fontAlgn="base" latinLnBrk="0" hangingPunct="1">
              <a:lnSpc>
                <a:spcPct val="100000"/>
              </a:lnSpc>
              <a:spcBef>
                <a:spcPct val="20000"/>
              </a:spcBef>
              <a:spcAft>
                <a:spcPct val="0"/>
              </a:spcAft>
              <a:buClr>
                <a:srgbClr val="0B3D91"/>
              </a:buClr>
              <a:buSzTx/>
              <a:buFont typeface="Wingdings" pitchFamily="2" charset="2"/>
              <a:buNone/>
              <a:tabLst/>
              <a:defRPr/>
            </a:pPr>
            <a:r>
              <a:rPr kumimoji="0" lang="en-US" sz="2000" b="1" i="0" u="none" strike="noStrike" kern="0" cap="none" spc="0" normalizeH="0" baseline="0" noProof="0" dirty="0" smtClean="0">
                <a:ln>
                  <a:noFill/>
                </a:ln>
                <a:solidFill>
                  <a:schemeClr val="hlink"/>
                </a:solidFill>
                <a:effectLst/>
                <a:uLnTx/>
                <a:uFillTx/>
                <a:latin typeface="Times New Roman" pitchFamily="18" charset="0"/>
                <a:ea typeface="+mn-ea"/>
                <a:cs typeface="Times New Roman" pitchFamily="18" charset="0"/>
              </a:rPr>
              <a:t>    </a:t>
            </a:r>
            <a:r>
              <a:rPr kumimoji="0" lang="en-US" sz="2000" b="1"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rPr>
              <a:t>“The  nation needs an objective, authoritative, and consistent source of</a:t>
            </a:r>
          </a:p>
          <a:p>
            <a:pPr marL="0" marR="0" lvl="0" indent="0" algn="l" defTabSz="917575" rtl="0" eaLnBrk="1" fontAlgn="base" latinLnBrk="0" hangingPunct="1">
              <a:lnSpc>
                <a:spcPct val="100000"/>
              </a:lnSpc>
              <a:spcBef>
                <a:spcPct val="20000"/>
              </a:spcBef>
              <a:spcAft>
                <a:spcPct val="0"/>
              </a:spcAft>
              <a:buClr>
                <a:srgbClr val="0B3D91"/>
              </a:buClr>
              <a:buSzTx/>
              <a:buFont typeface="Wingdings" pitchFamily="2" charset="2"/>
              <a:buNone/>
              <a:tabLst/>
              <a:defRPr/>
            </a:pPr>
            <a:r>
              <a:rPr kumimoji="0" lang="en-US" sz="2000" b="1"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rPr>
              <a:t>    . . . reliable. . . climate information to support decision-making. . .”</a:t>
            </a:r>
            <a:r>
              <a:rPr kumimoji="0" lang="en-US" sz="2000" b="1" i="0" u="none" strike="noStrike" kern="0" cap="none" spc="0" normalizeH="0" baseline="30000" noProof="0" dirty="0" smtClean="0">
                <a:ln>
                  <a:noFill/>
                </a:ln>
                <a:solidFill>
                  <a:srgbClr val="FFFF00"/>
                </a:solidFill>
                <a:effectLst/>
                <a:uLnTx/>
                <a:uFillTx/>
                <a:latin typeface="Times New Roman" pitchFamily="18" charset="0"/>
                <a:ea typeface="+mn-ea"/>
                <a:cs typeface="Times New Roman" pitchFamily="18" charset="0"/>
              </a:rPr>
              <a:t>3</a:t>
            </a:r>
            <a:endParaRPr lang="en-US" sz="2000" kern="0" dirty="0" smtClean="0">
              <a:solidFill>
                <a:srgbClr val="FFFF00"/>
              </a:solidFill>
              <a:latin typeface="Times New Roman" pitchFamily="18" charset="0"/>
              <a:cs typeface="Times New Roman" pitchFamily="18" charset="0"/>
            </a:endParaRPr>
          </a:p>
          <a:p>
            <a:pPr marL="0" marR="0" lvl="0" indent="0" algn="l" defTabSz="917575" rtl="0" eaLnBrk="1" fontAlgn="base" latinLnBrk="0" hangingPunct="1">
              <a:lnSpc>
                <a:spcPct val="100000"/>
              </a:lnSpc>
              <a:spcBef>
                <a:spcPct val="20000"/>
              </a:spcBef>
              <a:spcAft>
                <a:spcPct val="0"/>
              </a:spcAft>
              <a:buClr>
                <a:srgbClr val="0B3D91"/>
              </a:buClr>
              <a:buSzTx/>
              <a:buFont typeface="Wingdings" pitchFamily="2" charset="2"/>
              <a:buNone/>
              <a:tabLst/>
              <a:defRPr/>
            </a:pPr>
            <a:r>
              <a:rPr kumimoji="0" lang="en-US" sz="2000" b="0"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rPr>
              <a:t>___</a:t>
            </a:r>
            <a:endParaRPr lang="en-US" sz="800" kern="0" dirty="0" smtClean="0">
              <a:solidFill>
                <a:srgbClr val="FFFF00"/>
              </a:solidFill>
              <a:latin typeface="Times New Roman" pitchFamily="18" charset="0"/>
              <a:cs typeface="Times New Roman" pitchFamily="18" charset="0"/>
            </a:endParaRPr>
          </a:p>
          <a:p>
            <a:pPr marL="0" marR="0" lvl="0" indent="0" algn="l" defTabSz="917575" rtl="0" eaLnBrk="1" fontAlgn="base" latinLnBrk="0" hangingPunct="1">
              <a:lnSpc>
                <a:spcPct val="100000"/>
              </a:lnSpc>
              <a:spcBef>
                <a:spcPts val="0"/>
              </a:spcBef>
              <a:spcAft>
                <a:spcPct val="0"/>
              </a:spcAft>
              <a:buClr>
                <a:srgbClr val="0B3D91"/>
              </a:buClr>
              <a:buSzTx/>
              <a:buFont typeface="Wingdings" pitchFamily="2" charset="2"/>
              <a:buNone/>
              <a:tabLst/>
              <a:defRPr/>
            </a:pPr>
            <a:r>
              <a:rPr kumimoji="0" lang="en-US" sz="1600" b="1" i="0" u="none" strike="noStrike" kern="0" cap="none" spc="0" normalizeH="0" baseline="30000" noProof="0" dirty="0" smtClean="0">
                <a:ln>
                  <a:noFill/>
                </a:ln>
                <a:solidFill>
                  <a:schemeClr val="tx1"/>
                </a:solidFill>
                <a:effectLst/>
                <a:uLnTx/>
                <a:uFillTx/>
                <a:latin typeface="Times New Roman" pitchFamily="18" charset="0"/>
                <a:ea typeface="+mn-ea"/>
                <a:cs typeface="Times New Roman" pitchFamily="18" charset="0"/>
              </a:rPr>
              <a:t>1  </a:t>
            </a:r>
            <a:r>
              <a:rPr kumimoji="0" lang="en-US" sz="16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JCSDA Seminar by </a:t>
            </a:r>
            <a:r>
              <a:rPr kumimoji="0" lang="en-US" sz="1600" b="1" i="0" u="none" strike="noStrike" kern="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Erland</a:t>
            </a:r>
            <a:r>
              <a:rPr kumimoji="0" lang="en-US" sz="16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n-US" sz="1600" b="1" i="0" u="none" strike="noStrike" kern="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Kallen</a:t>
            </a:r>
            <a:r>
              <a:rPr kumimoji="0" lang="en-US" sz="16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April 23, 2009</a:t>
            </a:r>
          </a:p>
          <a:p>
            <a:pPr marL="0" marR="0" lvl="0" indent="0" algn="l" defTabSz="917575" rtl="0" eaLnBrk="1" fontAlgn="base" latinLnBrk="0" hangingPunct="1">
              <a:lnSpc>
                <a:spcPct val="100000"/>
              </a:lnSpc>
              <a:spcBef>
                <a:spcPts val="0"/>
              </a:spcBef>
              <a:spcAft>
                <a:spcPct val="0"/>
              </a:spcAft>
              <a:buClr>
                <a:srgbClr val="0B3D91"/>
              </a:buClr>
              <a:buSzTx/>
              <a:buFont typeface="Wingdings" pitchFamily="2" charset="2"/>
              <a:buNone/>
              <a:tabLst/>
              <a:defRPr/>
            </a:pPr>
            <a:r>
              <a:rPr kumimoji="0" lang="en-US" sz="1600" b="1" i="0" u="none" strike="noStrike" kern="0" cap="none" spc="0" normalizeH="0" baseline="30000" noProof="0" dirty="0" smtClean="0">
                <a:ln>
                  <a:noFill/>
                </a:ln>
                <a:solidFill>
                  <a:schemeClr val="tx1"/>
                </a:solidFill>
                <a:effectLst/>
                <a:uLnTx/>
                <a:uFillTx/>
                <a:latin typeface="Times New Roman" pitchFamily="18" charset="0"/>
                <a:ea typeface="+mn-ea"/>
                <a:cs typeface="Times New Roman" pitchFamily="18" charset="0"/>
              </a:rPr>
              <a:t>2  </a:t>
            </a:r>
            <a:r>
              <a:rPr kumimoji="0" lang="en-US" sz="1600" b="1" i="0" u="none" strike="noStrike" kern="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Graverson</a:t>
            </a:r>
            <a:r>
              <a:rPr kumimoji="0" lang="en-US" sz="16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et al., 2008, in </a:t>
            </a:r>
            <a:r>
              <a:rPr kumimoji="0" lang="en-US" sz="1600" b="1" i="1"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Nature</a:t>
            </a:r>
            <a:r>
              <a:rPr kumimoji="0" lang="en-US" sz="16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n-US" sz="1600" b="1" i="0" u="none" strike="noStrike" kern="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Graverson</a:t>
            </a:r>
            <a:r>
              <a:rPr kumimoji="0" lang="en-US" sz="1600" b="1" i="1"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n-US" sz="16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et al., 2006, in</a:t>
            </a:r>
            <a:r>
              <a:rPr kumimoji="0" lang="en-US" sz="1600" b="1" i="1"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J. </a:t>
            </a:r>
            <a:r>
              <a:rPr kumimoji="0" lang="en-US" sz="1600" b="1" i="1" u="none" strike="noStrike" kern="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Clim</a:t>
            </a:r>
            <a:r>
              <a:rPr kumimoji="0" lang="en-US" sz="1600" b="1" i="1"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a:p>
            <a:pPr marL="0" marR="0" lvl="0" indent="0" algn="l" defTabSz="917575" rtl="0" eaLnBrk="1" fontAlgn="base" latinLnBrk="0" hangingPunct="1">
              <a:lnSpc>
                <a:spcPct val="100000"/>
              </a:lnSpc>
              <a:spcBef>
                <a:spcPts val="0"/>
              </a:spcBef>
              <a:spcAft>
                <a:spcPct val="0"/>
              </a:spcAft>
              <a:buClr>
                <a:srgbClr val="0B3D91"/>
              </a:buClr>
              <a:buSzTx/>
              <a:buFont typeface="Wingdings" pitchFamily="2" charset="2"/>
              <a:buNone/>
              <a:tabLst/>
              <a:defRPr/>
            </a:pPr>
            <a:r>
              <a:rPr kumimoji="0" lang="en-US" sz="1600" b="1" i="0" u="none" strike="noStrike" kern="0" cap="none" spc="0" normalizeH="0" baseline="30000" noProof="0" dirty="0" smtClean="0">
                <a:ln>
                  <a:noFill/>
                </a:ln>
                <a:solidFill>
                  <a:schemeClr val="tx1"/>
                </a:solidFill>
                <a:effectLst/>
                <a:uLnTx/>
                <a:uFillTx/>
                <a:latin typeface="Times New Roman" pitchFamily="18" charset="0"/>
                <a:ea typeface="+mn-ea"/>
                <a:cs typeface="Times New Roman" pitchFamily="18" charset="0"/>
              </a:rPr>
              <a:t>3</a:t>
            </a:r>
            <a:r>
              <a:rPr kumimoji="0" lang="en-US" sz="16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NOAA Annual Guidance Memorandum, Internal Draft, May 10, 2009</a:t>
            </a:r>
          </a:p>
          <a:p>
            <a:pPr marL="0" marR="0" lvl="0" indent="0" algn="l" defTabSz="917575" rtl="0" eaLnBrk="1" fontAlgn="base" latinLnBrk="0" hangingPunct="1">
              <a:lnSpc>
                <a:spcPct val="100000"/>
              </a:lnSpc>
              <a:spcBef>
                <a:spcPct val="20000"/>
              </a:spcBef>
              <a:spcAft>
                <a:spcPct val="0"/>
              </a:spcAft>
              <a:buClr>
                <a:srgbClr val="0B3D91"/>
              </a:buClr>
              <a:buSzTx/>
              <a:buFont typeface="ZapfDingbats" pitchFamily="82" charset="2"/>
              <a:buNone/>
              <a:tabLst/>
              <a:defRPr/>
            </a:pPr>
            <a:endParaRPr kumimoji="0" lang="en-US" sz="20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5" name="Rectangle 4"/>
          <p:cNvSpPr/>
          <p:nvPr/>
        </p:nvSpPr>
        <p:spPr>
          <a:xfrm>
            <a:off x="231648" y="206312"/>
            <a:ext cx="8680704" cy="1077218"/>
          </a:xfrm>
          <a:prstGeom prst="rect">
            <a:avLst/>
          </a:prstGeom>
          <a:solidFill>
            <a:srgbClr val="0033CC"/>
          </a:solidFill>
        </p:spPr>
        <p:txBody>
          <a:bodyPr wrap="square" anchor="ctr">
            <a:spAutoFit/>
          </a:bodyPr>
          <a:lstStyle/>
          <a:p>
            <a:pPr>
              <a:spcBef>
                <a:spcPts val="0"/>
              </a:spcBef>
              <a:buClrTx/>
              <a:buFont typeface="Wingdings" pitchFamily="2" charset="2"/>
              <a:buNone/>
            </a:pPr>
            <a:r>
              <a:rPr lang="en-US" sz="3200" b="1" dirty="0" smtClean="0">
                <a:solidFill>
                  <a:srgbClr val="FFFF00"/>
                </a:solidFill>
                <a:latin typeface="Times New Roman" pitchFamily="18" charset="0"/>
                <a:cs typeface="Times New Roman" pitchFamily="18" charset="0"/>
              </a:rPr>
              <a:t>Need for Improved Accuracy of Transport Estimates for Climate Applications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32361" name="Rectangle 9"/>
          <p:cNvSpPr>
            <a:spLocks noGrp="1" noChangeArrowheads="1"/>
          </p:cNvSpPr>
          <p:nvPr>
            <p:ph type="title"/>
          </p:nvPr>
        </p:nvSpPr>
        <p:spPr>
          <a:xfrm>
            <a:off x="685800" y="254000"/>
            <a:ext cx="7772400" cy="736600"/>
          </a:xfrm>
          <a:solidFill>
            <a:srgbClr val="0000FF"/>
          </a:solidFill>
          <a:ln/>
        </p:spPr>
        <p:txBody>
          <a:bodyPr/>
          <a:lstStyle/>
          <a:p>
            <a:pPr>
              <a:lnSpc>
                <a:spcPct val="85000"/>
              </a:lnSpc>
            </a:pPr>
            <a:r>
              <a:rPr lang="en-US" sz="2800" b="1" dirty="0">
                <a:solidFill>
                  <a:srgbClr val="FFFF00"/>
                </a:solidFill>
              </a:rPr>
              <a:t>Conventional </a:t>
            </a:r>
            <a:r>
              <a:rPr lang="en-US" sz="2800" b="1" dirty="0" smtClean="0">
                <a:solidFill>
                  <a:srgbClr val="FFFF00"/>
                </a:solidFill>
              </a:rPr>
              <a:t>&amp; HDWL Methods </a:t>
            </a:r>
            <a:r>
              <a:rPr lang="en-US" sz="2800" b="1" dirty="0">
                <a:solidFill>
                  <a:srgbClr val="FFFF00"/>
                </a:solidFill>
              </a:rPr>
              <a:t>of </a:t>
            </a:r>
            <a:r>
              <a:rPr lang="en-US" sz="2800" b="1" dirty="0" err="1">
                <a:solidFill>
                  <a:srgbClr val="FFFF00"/>
                </a:solidFill>
              </a:rPr>
              <a:t>Spaceborne</a:t>
            </a:r>
            <a:r>
              <a:rPr lang="en-US" sz="2800" b="1" dirty="0">
                <a:solidFill>
                  <a:srgbClr val="FFFF00"/>
                </a:solidFill>
              </a:rPr>
              <a:t> Measurements of Atmospheric Winds</a:t>
            </a:r>
          </a:p>
        </p:txBody>
      </p:sp>
      <p:sp>
        <p:nvSpPr>
          <p:cNvPr id="2532364" name="Line 12"/>
          <p:cNvSpPr>
            <a:spLocks noChangeShapeType="1"/>
          </p:cNvSpPr>
          <p:nvPr/>
        </p:nvSpPr>
        <p:spPr bwMode="auto">
          <a:xfrm>
            <a:off x="76200" y="3810000"/>
            <a:ext cx="8915400" cy="0"/>
          </a:xfrm>
          <a:prstGeom prst="line">
            <a:avLst/>
          </a:prstGeom>
          <a:noFill/>
          <a:ln w="38100">
            <a:solidFill>
              <a:schemeClr val="bg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532365" name="Line 13"/>
          <p:cNvSpPr>
            <a:spLocks noChangeShapeType="1"/>
          </p:cNvSpPr>
          <p:nvPr/>
        </p:nvSpPr>
        <p:spPr bwMode="auto">
          <a:xfrm>
            <a:off x="4495800" y="1219200"/>
            <a:ext cx="0" cy="5638800"/>
          </a:xfrm>
          <a:prstGeom prst="line">
            <a:avLst/>
          </a:prstGeom>
          <a:noFill/>
          <a:ln w="38100">
            <a:solidFill>
              <a:schemeClr val="bg1"/>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532367" name="Rectangle 15"/>
          <p:cNvSpPr>
            <a:spLocks noChangeArrowheads="1"/>
          </p:cNvSpPr>
          <p:nvPr/>
        </p:nvSpPr>
        <p:spPr bwMode="auto">
          <a:xfrm>
            <a:off x="4572000" y="3886200"/>
            <a:ext cx="1371600" cy="381000"/>
          </a:xfrm>
          <a:prstGeom prst="rect">
            <a:avLst/>
          </a:prstGeom>
          <a:solidFill>
            <a:srgbClr val="0066FF"/>
          </a:solidFill>
          <a:ln w="9525">
            <a:solidFill>
              <a:schemeClr val="tx1"/>
            </a:solidFill>
            <a:miter lim="800000"/>
            <a:headEnd/>
            <a:tailEnd/>
          </a:ln>
          <a:effectLst/>
        </p:spPr>
        <p:txBody>
          <a:bodyPr wrap="none" anchor="ctr"/>
          <a:lstStyle/>
          <a:p>
            <a:pPr>
              <a:spcBef>
                <a:spcPct val="0"/>
              </a:spcBef>
              <a:buClrTx/>
            </a:pPr>
            <a:r>
              <a:rPr lang="en-US" sz="2000" b="1" smtClean="0">
                <a:solidFill>
                  <a:srgbClr val="FFFF00"/>
                </a:solidFill>
                <a:latin typeface="Times New Roman" pitchFamily="84" charset="0"/>
              </a:rPr>
              <a:t>HDWL 3D</a:t>
            </a:r>
          </a:p>
        </p:txBody>
      </p:sp>
      <p:sp>
        <p:nvSpPr>
          <p:cNvPr id="2532369" name="Rectangle 17"/>
          <p:cNvSpPr>
            <a:spLocks noChangeArrowheads="1"/>
          </p:cNvSpPr>
          <p:nvPr/>
        </p:nvSpPr>
        <p:spPr bwMode="auto">
          <a:xfrm>
            <a:off x="4648200" y="1143000"/>
            <a:ext cx="1066800" cy="381000"/>
          </a:xfrm>
          <a:prstGeom prst="rect">
            <a:avLst/>
          </a:prstGeom>
          <a:solidFill>
            <a:srgbClr val="0066FF"/>
          </a:solidFill>
          <a:ln w="9525">
            <a:solidFill>
              <a:schemeClr val="tx1"/>
            </a:solidFill>
            <a:miter lim="800000"/>
            <a:headEnd/>
            <a:tailEnd/>
          </a:ln>
          <a:effectLst/>
        </p:spPr>
        <p:txBody>
          <a:bodyPr wrap="none" anchor="ctr"/>
          <a:lstStyle/>
          <a:p>
            <a:pPr>
              <a:spcBef>
                <a:spcPct val="0"/>
              </a:spcBef>
              <a:buClrTx/>
            </a:pPr>
            <a:r>
              <a:rPr lang="en-US" sz="2000" b="1" smtClean="0">
                <a:solidFill>
                  <a:srgbClr val="FFFF00"/>
                </a:solidFill>
                <a:latin typeface="Times New Roman" pitchFamily="84" charset="0"/>
              </a:rPr>
              <a:t>CMV</a:t>
            </a:r>
          </a:p>
        </p:txBody>
      </p:sp>
      <p:grpSp>
        <p:nvGrpSpPr>
          <p:cNvPr id="2" name="Group 64"/>
          <p:cNvGrpSpPr>
            <a:grpSpLocks/>
          </p:cNvGrpSpPr>
          <p:nvPr/>
        </p:nvGrpSpPr>
        <p:grpSpPr bwMode="auto">
          <a:xfrm>
            <a:off x="4800600" y="4343400"/>
            <a:ext cx="4076700" cy="2514600"/>
            <a:chOff x="3024" y="2736"/>
            <a:chExt cx="2568" cy="1584"/>
          </a:xfrm>
        </p:grpSpPr>
        <p:sp>
          <p:nvSpPr>
            <p:cNvPr id="2532371" name="Rectangle 19"/>
            <p:cNvSpPr>
              <a:spLocks noChangeArrowheads="1"/>
            </p:cNvSpPr>
            <p:nvPr/>
          </p:nvSpPr>
          <p:spPr bwMode="auto">
            <a:xfrm>
              <a:off x="3024" y="2736"/>
              <a:ext cx="2568" cy="1584"/>
            </a:xfrm>
            <a:prstGeom prst="rect">
              <a:avLst/>
            </a:prstGeom>
            <a:solidFill>
              <a:srgbClr val="FFFFFF"/>
            </a:solidFill>
            <a:ln w="9525" algn="ctr">
              <a:noFill/>
              <a:miter lim="800000"/>
              <a:headEnd/>
              <a:tailEnd/>
            </a:ln>
            <a:effectLst/>
          </p:spPr>
          <p:txBody>
            <a:bodyPr wrap="none" anchor="ctr"/>
            <a:lstStyle/>
            <a:p>
              <a:pPr algn="l">
                <a:spcBef>
                  <a:spcPct val="0"/>
                </a:spcBef>
                <a:buClrTx/>
              </a:pPr>
              <a:endParaRPr lang="en-US" sz="1200" smtClean="0">
                <a:solidFill>
                  <a:srgbClr val="000000"/>
                </a:solidFill>
                <a:latin typeface="Times New Roman" pitchFamily="84" charset="0"/>
              </a:endParaRPr>
            </a:p>
          </p:txBody>
        </p:sp>
        <p:grpSp>
          <p:nvGrpSpPr>
            <p:cNvPr id="3" name="Group 63"/>
            <p:cNvGrpSpPr>
              <a:grpSpLocks/>
            </p:cNvGrpSpPr>
            <p:nvPr/>
          </p:nvGrpSpPr>
          <p:grpSpPr bwMode="auto">
            <a:xfrm>
              <a:off x="3046" y="2749"/>
              <a:ext cx="2498" cy="1544"/>
              <a:chOff x="3046" y="2749"/>
              <a:chExt cx="2498" cy="1544"/>
            </a:xfrm>
          </p:grpSpPr>
          <p:sp>
            <p:nvSpPr>
              <p:cNvPr id="2532373" name="Freeform 21"/>
              <p:cNvSpPr>
                <a:spLocks/>
              </p:cNvSpPr>
              <p:nvPr/>
            </p:nvSpPr>
            <p:spPr bwMode="auto">
              <a:xfrm rot="-2936044">
                <a:off x="4058" y="3499"/>
                <a:ext cx="11" cy="73"/>
              </a:xfrm>
              <a:custGeom>
                <a:avLst/>
                <a:gdLst/>
                <a:ahLst/>
                <a:cxnLst>
                  <a:cxn ang="0">
                    <a:pos x="14" y="845"/>
                  </a:cxn>
                  <a:cxn ang="0">
                    <a:pos x="30" y="839"/>
                  </a:cxn>
                  <a:cxn ang="0">
                    <a:pos x="45" y="832"/>
                  </a:cxn>
                  <a:cxn ang="0">
                    <a:pos x="60" y="824"/>
                  </a:cxn>
                  <a:cxn ang="0">
                    <a:pos x="76" y="816"/>
                  </a:cxn>
                  <a:cxn ang="0">
                    <a:pos x="91" y="806"/>
                  </a:cxn>
                  <a:cxn ang="0">
                    <a:pos x="106" y="796"/>
                  </a:cxn>
                  <a:cxn ang="0">
                    <a:pos x="122" y="785"/>
                  </a:cxn>
                  <a:cxn ang="0">
                    <a:pos x="137" y="772"/>
                  </a:cxn>
                  <a:cxn ang="0">
                    <a:pos x="153" y="758"/>
                  </a:cxn>
                  <a:cxn ang="0">
                    <a:pos x="168" y="742"/>
                  </a:cxn>
                  <a:cxn ang="0">
                    <a:pos x="184" y="724"/>
                  </a:cxn>
                  <a:cxn ang="0">
                    <a:pos x="199" y="704"/>
                  </a:cxn>
                  <a:cxn ang="0">
                    <a:pos x="214" y="682"/>
                  </a:cxn>
                  <a:cxn ang="0">
                    <a:pos x="230" y="657"/>
                  </a:cxn>
                  <a:cxn ang="0">
                    <a:pos x="245" y="629"/>
                  </a:cxn>
                  <a:cxn ang="0">
                    <a:pos x="260" y="597"/>
                  </a:cxn>
                  <a:cxn ang="0">
                    <a:pos x="276" y="562"/>
                  </a:cxn>
                  <a:cxn ang="0">
                    <a:pos x="291" y="522"/>
                  </a:cxn>
                  <a:cxn ang="0">
                    <a:pos x="307" y="477"/>
                  </a:cxn>
                  <a:cxn ang="0">
                    <a:pos x="322" y="428"/>
                  </a:cxn>
                  <a:cxn ang="0">
                    <a:pos x="338" y="375"/>
                  </a:cxn>
                  <a:cxn ang="0">
                    <a:pos x="353" y="317"/>
                  </a:cxn>
                  <a:cxn ang="0">
                    <a:pos x="368" y="256"/>
                  </a:cxn>
                  <a:cxn ang="0">
                    <a:pos x="384" y="195"/>
                  </a:cxn>
                  <a:cxn ang="0">
                    <a:pos x="399" y="136"/>
                  </a:cxn>
                  <a:cxn ang="0">
                    <a:pos x="414" y="83"/>
                  </a:cxn>
                  <a:cxn ang="0">
                    <a:pos x="430" y="40"/>
                  </a:cxn>
                  <a:cxn ang="0">
                    <a:pos x="445" y="11"/>
                  </a:cxn>
                  <a:cxn ang="0">
                    <a:pos x="461" y="0"/>
                  </a:cxn>
                  <a:cxn ang="0">
                    <a:pos x="476" y="8"/>
                  </a:cxn>
                  <a:cxn ang="0">
                    <a:pos x="491" y="33"/>
                  </a:cxn>
                  <a:cxn ang="0">
                    <a:pos x="507" y="73"/>
                  </a:cxn>
                  <a:cxn ang="0">
                    <a:pos x="522" y="125"/>
                  </a:cxn>
                  <a:cxn ang="0">
                    <a:pos x="537" y="183"/>
                  </a:cxn>
                  <a:cxn ang="0">
                    <a:pos x="553" y="244"/>
                  </a:cxn>
                  <a:cxn ang="0">
                    <a:pos x="568" y="305"/>
                  </a:cxn>
                  <a:cxn ang="0">
                    <a:pos x="584" y="363"/>
                  </a:cxn>
                  <a:cxn ang="0">
                    <a:pos x="599" y="418"/>
                  </a:cxn>
                  <a:cxn ang="0">
                    <a:pos x="615" y="468"/>
                  </a:cxn>
                  <a:cxn ang="0">
                    <a:pos x="630" y="513"/>
                  </a:cxn>
                  <a:cxn ang="0">
                    <a:pos x="645" y="554"/>
                  </a:cxn>
                  <a:cxn ang="0">
                    <a:pos x="661" y="590"/>
                  </a:cxn>
                  <a:cxn ang="0">
                    <a:pos x="676" y="623"/>
                  </a:cxn>
                  <a:cxn ang="0">
                    <a:pos x="691" y="652"/>
                  </a:cxn>
                  <a:cxn ang="0">
                    <a:pos x="707" y="677"/>
                  </a:cxn>
                  <a:cxn ang="0">
                    <a:pos x="722" y="700"/>
                  </a:cxn>
                  <a:cxn ang="0">
                    <a:pos x="738" y="721"/>
                  </a:cxn>
                  <a:cxn ang="0">
                    <a:pos x="753" y="738"/>
                  </a:cxn>
                  <a:cxn ang="0">
                    <a:pos x="769" y="755"/>
                  </a:cxn>
                  <a:cxn ang="0">
                    <a:pos x="784" y="769"/>
                  </a:cxn>
                  <a:cxn ang="0">
                    <a:pos x="799" y="782"/>
                  </a:cxn>
                  <a:cxn ang="0">
                    <a:pos x="815" y="794"/>
                  </a:cxn>
                  <a:cxn ang="0">
                    <a:pos x="830" y="804"/>
                  </a:cxn>
                  <a:cxn ang="0">
                    <a:pos x="845" y="814"/>
                  </a:cxn>
                  <a:cxn ang="0">
                    <a:pos x="861" y="823"/>
                  </a:cxn>
                  <a:cxn ang="0">
                    <a:pos x="876" y="830"/>
                  </a:cxn>
                  <a:cxn ang="0">
                    <a:pos x="892" y="838"/>
                  </a:cxn>
                  <a:cxn ang="0">
                    <a:pos x="907" y="844"/>
                  </a:cxn>
                  <a:cxn ang="0">
                    <a:pos x="923" y="850"/>
                  </a:cxn>
                </a:cxnLst>
                <a:rect l="0" t="0" r="r" b="b"/>
                <a:pathLst>
                  <a:path w="925" h="852">
                    <a:moveTo>
                      <a:pt x="0" y="851"/>
                    </a:moveTo>
                    <a:lnTo>
                      <a:pt x="2" y="850"/>
                    </a:lnTo>
                    <a:lnTo>
                      <a:pt x="3" y="849"/>
                    </a:lnTo>
                    <a:lnTo>
                      <a:pt x="5" y="849"/>
                    </a:lnTo>
                    <a:lnTo>
                      <a:pt x="6" y="848"/>
                    </a:lnTo>
                    <a:lnTo>
                      <a:pt x="8" y="848"/>
                    </a:lnTo>
                    <a:lnTo>
                      <a:pt x="9" y="847"/>
                    </a:lnTo>
                    <a:lnTo>
                      <a:pt x="11" y="847"/>
                    </a:lnTo>
                    <a:lnTo>
                      <a:pt x="12" y="846"/>
                    </a:lnTo>
                    <a:lnTo>
                      <a:pt x="14" y="845"/>
                    </a:lnTo>
                    <a:lnTo>
                      <a:pt x="16" y="845"/>
                    </a:lnTo>
                    <a:lnTo>
                      <a:pt x="17" y="844"/>
                    </a:lnTo>
                    <a:lnTo>
                      <a:pt x="19" y="843"/>
                    </a:lnTo>
                    <a:lnTo>
                      <a:pt x="20" y="843"/>
                    </a:lnTo>
                    <a:lnTo>
                      <a:pt x="22" y="842"/>
                    </a:lnTo>
                    <a:lnTo>
                      <a:pt x="24" y="842"/>
                    </a:lnTo>
                    <a:lnTo>
                      <a:pt x="25" y="841"/>
                    </a:lnTo>
                    <a:lnTo>
                      <a:pt x="27" y="840"/>
                    </a:lnTo>
                    <a:lnTo>
                      <a:pt x="28" y="840"/>
                    </a:lnTo>
                    <a:lnTo>
                      <a:pt x="30" y="839"/>
                    </a:lnTo>
                    <a:lnTo>
                      <a:pt x="31" y="838"/>
                    </a:lnTo>
                    <a:lnTo>
                      <a:pt x="33" y="838"/>
                    </a:lnTo>
                    <a:lnTo>
                      <a:pt x="34" y="837"/>
                    </a:lnTo>
                    <a:lnTo>
                      <a:pt x="36" y="836"/>
                    </a:lnTo>
                    <a:lnTo>
                      <a:pt x="37" y="836"/>
                    </a:lnTo>
                    <a:lnTo>
                      <a:pt x="39" y="835"/>
                    </a:lnTo>
                    <a:lnTo>
                      <a:pt x="40" y="834"/>
                    </a:lnTo>
                    <a:lnTo>
                      <a:pt x="42" y="834"/>
                    </a:lnTo>
                    <a:lnTo>
                      <a:pt x="43" y="833"/>
                    </a:lnTo>
                    <a:lnTo>
                      <a:pt x="45" y="832"/>
                    </a:lnTo>
                    <a:lnTo>
                      <a:pt x="46" y="831"/>
                    </a:lnTo>
                    <a:lnTo>
                      <a:pt x="48" y="830"/>
                    </a:lnTo>
                    <a:lnTo>
                      <a:pt x="50" y="829"/>
                    </a:lnTo>
                    <a:lnTo>
                      <a:pt x="51" y="829"/>
                    </a:lnTo>
                    <a:lnTo>
                      <a:pt x="53" y="828"/>
                    </a:lnTo>
                    <a:lnTo>
                      <a:pt x="54" y="827"/>
                    </a:lnTo>
                    <a:lnTo>
                      <a:pt x="56" y="827"/>
                    </a:lnTo>
                    <a:lnTo>
                      <a:pt x="57" y="826"/>
                    </a:lnTo>
                    <a:lnTo>
                      <a:pt x="59" y="825"/>
                    </a:lnTo>
                    <a:lnTo>
                      <a:pt x="60" y="824"/>
                    </a:lnTo>
                    <a:lnTo>
                      <a:pt x="62" y="823"/>
                    </a:lnTo>
                    <a:lnTo>
                      <a:pt x="63" y="823"/>
                    </a:lnTo>
                    <a:lnTo>
                      <a:pt x="65" y="822"/>
                    </a:lnTo>
                    <a:lnTo>
                      <a:pt x="66" y="821"/>
                    </a:lnTo>
                    <a:lnTo>
                      <a:pt x="68" y="820"/>
                    </a:lnTo>
                    <a:lnTo>
                      <a:pt x="69" y="819"/>
                    </a:lnTo>
                    <a:lnTo>
                      <a:pt x="71" y="818"/>
                    </a:lnTo>
                    <a:lnTo>
                      <a:pt x="72" y="818"/>
                    </a:lnTo>
                    <a:lnTo>
                      <a:pt x="74" y="816"/>
                    </a:lnTo>
                    <a:lnTo>
                      <a:pt x="76" y="816"/>
                    </a:lnTo>
                    <a:lnTo>
                      <a:pt x="77" y="815"/>
                    </a:lnTo>
                    <a:lnTo>
                      <a:pt x="79" y="814"/>
                    </a:lnTo>
                    <a:lnTo>
                      <a:pt x="80" y="813"/>
                    </a:lnTo>
                    <a:lnTo>
                      <a:pt x="82" y="812"/>
                    </a:lnTo>
                    <a:lnTo>
                      <a:pt x="84" y="811"/>
                    </a:lnTo>
                    <a:lnTo>
                      <a:pt x="85" y="810"/>
                    </a:lnTo>
                    <a:lnTo>
                      <a:pt x="87" y="809"/>
                    </a:lnTo>
                    <a:lnTo>
                      <a:pt x="88" y="808"/>
                    </a:lnTo>
                    <a:lnTo>
                      <a:pt x="90" y="807"/>
                    </a:lnTo>
                    <a:lnTo>
                      <a:pt x="91" y="806"/>
                    </a:lnTo>
                    <a:lnTo>
                      <a:pt x="93" y="805"/>
                    </a:lnTo>
                    <a:lnTo>
                      <a:pt x="94" y="804"/>
                    </a:lnTo>
                    <a:lnTo>
                      <a:pt x="96" y="803"/>
                    </a:lnTo>
                    <a:lnTo>
                      <a:pt x="97" y="802"/>
                    </a:lnTo>
                    <a:lnTo>
                      <a:pt x="99" y="801"/>
                    </a:lnTo>
                    <a:lnTo>
                      <a:pt x="100" y="800"/>
                    </a:lnTo>
                    <a:lnTo>
                      <a:pt x="102" y="799"/>
                    </a:lnTo>
                    <a:lnTo>
                      <a:pt x="103" y="798"/>
                    </a:lnTo>
                    <a:lnTo>
                      <a:pt x="105" y="797"/>
                    </a:lnTo>
                    <a:lnTo>
                      <a:pt x="106" y="796"/>
                    </a:lnTo>
                    <a:lnTo>
                      <a:pt x="108" y="795"/>
                    </a:lnTo>
                    <a:lnTo>
                      <a:pt x="110" y="794"/>
                    </a:lnTo>
                    <a:lnTo>
                      <a:pt x="111" y="793"/>
                    </a:lnTo>
                    <a:lnTo>
                      <a:pt x="113" y="792"/>
                    </a:lnTo>
                    <a:lnTo>
                      <a:pt x="114" y="790"/>
                    </a:lnTo>
                    <a:lnTo>
                      <a:pt x="116" y="789"/>
                    </a:lnTo>
                    <a:lnTo>
                      <a:pt x="117" y="788"/>
                    </a:lnTo>
                    <a:lnTo>
                      <a:pt x="119" y="787"/>
                    </a:lnTo>
                    <a:lnTo>
                      <a:pt x="121" y="786"/>
                    </a:lnTo>
                    <a:lnTo>
                      <a:pt x="122" y="785"/>
                    </a:lnTo>
                    <a:lnTo>
                      <a:pt x="124" y="783"/>
                    </a:lnTo>
                    <a:lnTo>
                      <a:pt x="125" y="782"/>
                    </a:lnTo>
                    <a:lnTo>
                      <a:pt x="126" y="781"/>
                    </a:lnTo>
                    <a:lnTo>
                      <a:pt x="128" y="780"/>
                    </a:lnTo>
                    <a:lnTo>
                      <a:pt x="129" y="778"/>
                    </a:lnTo>
                    <a:lnTo>
                      <a:pt x="131" y="777"/>
                    </a:lnTo>
                    <a:lnTo>
                      <a:pt x="132" y="776"/>
                    </a:lnTo>
                    <a:lnTo>
                      <a:pt x="134" y="774"/>
                    </a:lnTo>
                    <a:lnTo>
                      <a:pt x="136" y="773"/>
                    </a:lnTo>
                    <a:lnTo>
                      <a:pt x="137" y="772"/>
                    </a:lnTo>
                    <a:lnTo>
                      <a:pt x="139" y="770"/>
                    </a:lnTo>
                    <a:lnTo>
                      <a:pt x="140" y="769"/>
                    </a:lnTo>
                    <a:lnTo>
                      <a:pt x="142" y="768"/>
                    </a:lnTo>
                    <a:lnTo>
                      <a:pt x="144" y="766"/>
                    </a:lnTo>
                    <a:lnTo>
                      <a:pt x="145" y="765"/>
                    </a:lnTo>
                    <a:lnTo>
                      <a:pt x="147" y="763"/>
                    </a:lnTo>
                    <a:lnTo>
                      <a:pt x="148" y="762"/>
                    </a:lnTo>
                    <a:lnTo>
                      <a:pt x="150" y="761"/>
                    </a:lnTo>
                    <a:lnTo>
                      <a:pt x="151" y="759"/>
                    </a:lnTo>
                    <a:lnTo>
                      <a:pt x="153" y="758"/>
                    </a:lnTo>
                    <a:lnTo>
                      <a:pt x="154" y="756"/>
                    </a:lnTo>
                    <a:lnTo>
                      <a:pt x="156" y="755"/>
                    </a:lnTo>
                    <a:lnTo>
                      <a:pt x="157" y="753"/>
                    </a:lnTo>
                    <a:lnTo>
                      <a:pt x="159" y="752"/>
                    </a:lnTo>
                    <a:lnTo>
                      <a:pt x="160" y="750"/>
                    </a:lnTo>
                    <a:lnTo>
                      <a:pt x="162" y="748"/>
                    </a:lnTo>
                    <a:lnTo>
                      <a:pt x="163" y="747"/>
                    </a:lnTo>
                    <a:lnTo>
                      <a:pt x="165" y="745"/>
                    </a:lnTo>
                    <a:lnTo>
                      <a:pt x="166" y="743"/>
                    </a:lnTo>
                    <a:lnTo>
                      <a:pt x="168" y="742"/>
                    </a:lnTo>
                    <a:lnTo>
                      <a:pt x="170" y="740"/>
                    </a:lnTo>
                    <a:lnTo>
                      <a:pt x="171" y="738"/>
                    </a:lnTo>
                    <a:lnTo>
                      <a:pt x="173" y="737"/>
                    </a:lnTo>
                    <a:lnTo>
                      <a:pt x="174" y="735"/>
                    </a:lnTo>
                    <a:lnTo>
                      <a:pt x="176" y="733"/>
                    </a:lnTo>
                    <a:lnTo>
                      <a:pt x="177" y="732"/>
                    </a:lnTo>
                    <a:lnTo>
                      <a:pt x="179" y="730"/>
                    </a:lnTo>
                    <a:lnTo>
                      <a:pt x="181" y="728"/>
                    </a:lnTo>
                    <a:lnTo>
                      <a:pt x="182" y="726"/>
                    </a:lnTo>
                    <a:lnTo>
                      <a:pt x="184" y="724"/>
                    </a:lnTo>
                    <a:lnTo>
                      <a:pt x="185" y="722"/>
                    </a:lnTo>
                    <a:lnTo>
                      <a:pt x="187" y="721"/>
                    </a:lnTo>
                    <a:lnTo>
                      <a:pt x="188" y="719"/>
                    </a:lnTo>
                    <a:lnTo>
                      <a:pt x="190" y="716"/>
                    </a:lnTo>
                    <a:lnTo>
                      <a:pt x="191" y="714"/>
                    </a:lnTo>
                    <a:lnTo>
                      <a:pt x="193" y="712"/>
                    </a:lnTo>
                    <a:lnTo>
                      <a:pt x="194" y="710"/>
                    </a:lnTo>
                    <a:lnTo>
                      <a:pt x="196" y="708"/>
                    </a:lnTo>
                    <a:lnTo>
                      <a:pt x="197" y="706"/>
                    </a:lnTo>
                    <a:lnTo>
                      <a:pt x="199" y="704"/>
                    </a:lnTo>
                    <a:lnTo>
                      <a:pt x="200" y="702"/>
                    </a:lnTo>
                    <a:lnTo>
                      <a:pt x="202" y="700"/>
                    </a:lnTo>
                    <a:lnTo>
                      <a:pt x="204" y="698"/>
                    </a:lnTo>
                    <a:lnTo>
                      <a:pt x="205" y="696"/>
                    </a:lnTo>
                    <a:lnTo>
                      <a:pt x="207" y="694"/>
                    </a:lnTo>
                    <a:lnTo>
                      <a:pt x="208" y="691"/>
                    </a:lnTo>
                    <a:lnTo>
                      <a:pt x="210" y="689"/>
                    </a:lnTo>
                    <a:lnTo>
                      <a:pt x="211" y="687"/>
                    </a:lnTo>
                    <a:lnTo>
                      <a:pt x="213" y="684"/>
                    </a:lnTo>
                    <a:lnTo>
                      <a:pt x="214" y="682"/>
                    </a:lnTo>
                    <a:lnTo>
                      <a:pt x="216" y="680"/>
                    </a:lnTo>
                    <a:lnTo>
                      <a:pt x="217" y="677"/>
                    </a:lnTo>
                    <a:lnTo>
                      <a:pt x="219" y="675"/>
                    </a:lnTo>
                    <a:lnTo>
                      <a:pt x="220" y="672"/>
                    </a:lnTo>
                    <a:lnTo>
                      <a:pt x="222" y="670"/>
                    </a:lnTo>
                    <a:lnTo>
                      <a:pt x="223" y="668"/>
                    </a:lnTo>
                    <a:lnTo>
                      <a:pt x="225" y="665"/>
                    </a:lnTo>
                    <a:lnTo>
                      <a:pt x="226" y="662"/>
                    </a:lnTo>
                    <a:lnTo>
                      <a:pt x="228" y="660"/>
                    </a:lnTo>
                    <a:lnTo>
                      <a:pt x="230" y="657"/>
                    </a:lnTo>
                    <a:lnTo>
                      <a:pt x="231" y="654"/>
                    </a:lnTo>
                    <a:lnTo>
                      <a:pt x="233" y="652"/>
                    </a:lnTo>
                    <a:lnTo>
                      <a:pt x="234" y="649"/>
                    </a:lnTo>
                    <a:lnTo>
                      <a:pt x="236" y="646"/>
                    </a:lnTo>
                    <a:lnTo>
                      <a:pt x="237" y="643"/>
                    </a:lnTo>
                    <a:lnTo>
                      <a:pt x="239" y="641"/>
                    </a:lnTo>
                    <a:lnTo>
                      <a:pt x="241" y="638"/>
                    </a:lnTo>
                    <a:lnTo>
                      <a:pt x="242" y="635"/>
                    </a:lnTo>
                    <a:lnTo>
                      <a:pt x="244" y="632"/>
                    </a:lnTo>
                    <a:lnTo>
                      <a:pt x="245" y="629"/>
                    </a:lnTo>
                    <a:lnTo>
                      <a:pt x="247" y="626"/>
                    </a:lnTo>
                    <a:lnTo>
                      <a:pt x="248" y="623"/>
                    </a:lnTo>
                    <a:lnTo>
                      <a:pt x="250" y="620"/>
                    </a:lnTo>
                    <a:lnTo>
                      <a:pt x="251" y="617"/>
                    </a:lnTo>
                    <a:lnTo>
                      <a:pt x="253" y="614"/>
                    </a:lnTo>
                    <a:lnTo>
                      <a:pt x="254" y="610"/>
                    </a:lnTo>
                    <a:lnTo>
                      <a:pt x="256" y="607"/>
                    </a:lnTo>
                    <a:lnTo>
                      <a:pt x="257" y="604"/>
                    </a:lnTo>
                    <a:lnTo>
                      <a:pt x="259" y="601"/>
                    </a:lnTo>
                    <a:lnTo>
                      <a:pt x="260" y="597"/>
                    </a:lnTo>
                    <a:lnTo>
                      <a:pt x="262" y="594"/>
                    </a:lnTo>
                    <a:lnTo>
                      <a:pt x="264" y="590"/>
                    </a:lnTo>
                    <a:lnTo>
                      <a:pt x="265" y="587"/>
                    </a:lnTo>
                    <a:lnTo>
                      <a:pt x="267" y="584"/>
                    </a:lnTo>
                    <a:lnTo>
                      <a:pt x="268" y="580"/>
                    </a:lnTo>
                    <a:lnTo>
                      <a:pt x="270" y="576"/>
                    </a:lnTo>
                    <a:lnTo>
                      <a:pt x="271" y="573"/>
                    </a:lnTo>
                    <a:lnTo>
                      <a:pt x="273" y="569"/>
                    </a:lnTo>
                    <a:lnTo>
                      <a:pt x="274" y="565"/>
                    </a:lnTo>
                    <a:lnTo>
                      <a:pt x="276" y="562"/>
                    </a:lnTo>
                    <a:lnTo>
                      <a:pt x="277" y="558"/>
                    </a:lnTo>
                    <a:lnTo>
                      <a:pt x="279" y="554"/>
                    </a:lnTo>
                    <a:lnTo>
                      <a:pt x="280" y="550"/>
                    </a:lnTo>
                    <a:lnTo>
                      <a:pt x="282" y="546"/>
                    </a:lnTo>
                    <a:lnTo>
                      <a:pt x="283" y="542"/>
                    </a:lnTo>
                    <a:lnTo>
                      <a:pt x="285" y="538"/>
                    </a:lnTo>
                    <a:lnTo>
                      <a:pt x="286" y="534"/>
                    </a:lnTo>
                    <a:lnTo>
                      <a:pt x="288" y="530"/>
                    </a:lnTo>
                    <a:lnTo>
                      <a:pt x="290" y="526"/>
                    </a:lnTo>
                    <a:lnTo>
                      <a:pt x="291" y="522"/>
                    </a:lnTo>
                    <a:lnTo>
                      <a:pt x="293" y="517"/>
                    </a:lnTo>
                    <a:lnTo>
                      <a:pt x="294" y="513"/>
                    </a:lnTo>
                    <a:lnTo>
                      <a:pt x="296" y="509"/>
                    </a:lnTo>
                    <a:lnTo>
                      <a:pt x="297" y="504"/>
                    </a:lnTo>
                    <a:lnTo>
                      <a:pt x="299" y="500"/>
                    </a:lnTo>
                    <a:lnTo>
                      <a:pt x="301" y="496"/>
                    </a:lnTo>
                    <a:lnTo>
                      <a:pt x="302" y="491"/>
                    </a:lnTo>
                    <a:lnTo>
                      <a:pt x="304" y="486"/>
                    </a:lnTo>
                    <a:lnTo>
                      <a:pt x="305" y="482"/>
                    </a:lnTo>
                    <a:lnTo>
                      <a:pt x="307" y="477"/>
                    </a:lnTo>
                    <a:lnTo>
                      <a:pt x="308" y="473"/>
                    </a:lnTo>
                    <a:lnTo>
                      <a:pt x="310" y="468"/>
                    </a:lnTo>
                    <a:lnTo>
                      <a:pt x="311" y="463"/>
                    </a:lnTo>
                    <a:lnTo>
                      <a:pt x="313" y="458"/>
                    </a:lnTo>
                    <a:lnTo>
                      <a:pt x="314" y="453"/>
                    </a:lnTo>
                    <a:lnTo>
                      <a:pt x="316" y="449"/>
                    </a:lnTo>
                    <a:lnTo>
                      <a:pt x="317" y="444"/>
                    </a:lnTo>
                    <a:lnTo>
                      <a:pt x="319" y="438"/>
                    </a:lnTo>
                    <a:lnTo>
                      <a:pt x="320" y="433"/>
                    </a:lnTo>
                    <a:lnTo>
                      <a:pt x="322" y="428"/>
                    </a:lnTo>
                    <a:lnTo>
                      <a:pt x="324" y="423"/>
                    </a:lnTo>
                    <a:lnTo>
                      <a:pt x="325" y="418"/>
                    </a:lnTo>
                    <a:lnTo>
                      <a:pt x="327" y="413"/>
                    </a:lnTo>
                    <a:lnTo>
                      <a:pt x="328" y="407"/>
                    </a:lnTo>
                    <a:lnTo>
                      <a:pt x="330" y="402"/>
                    </a:lnTo>
                    <a:lnTo>
                      <a:pt x="331" y="396"/>
                    </a:lnTo>
                    <a:lnTo>
                      <a:pt x="333" y="391"/>
                    </a:lnTo>
                    <a:lnTo>
                      <a:pt x="335" y="386"/>
                    </a:lnTo>
                    <a:lnTo>
                      <a:pt x="336" y="380"/>
                    </a:lnTo>
                    <a:lnTo>
                      <a:pt x="338" y="375"/>
                    </a:lnTo>
                    <a:lnTo>
                      <a:pt x="339" y="369"/>
                    </a:lnTo>
                    <a:lnTo>
                      <a:pt x="341" y="363"/>
                    </a:lnTo>
                    <a:lnTo>
                      <a:pt x="342" y="358"/>
                    </a:lnTo>
                    <a:lnTo>
                      <a:pt x="344" y="352"/>
                    </a:lnTo>
                    <a:lnTo>
                      <a:pt x="345" y="346"/>
                    </a:lnTo>
                    <a:lnTo>
                      <a:pt x="346" y="340"/>
                    </a:lnTo>
                    <a:lnTo>
                      <a:pt x="348" y="334"/>
                    </a:lnTo>
                    <a:lnTo>
                      <a:pt x="350" y="329"/>
                    </a:lnTo>
                    <a:lnTo>
                      <a:pt x="351" y="323"/>
                    </a:lnTo>
                    <a:lnTo>
                      <a:pt x="353" y="317"/>
                    </a:lnTo>
                    <a:lnTo>
                      <a:pt x="354" y="311"/>
                    </a:lnTo>
                    <a:lnTo>
                      <a:pt x="356" y="305"/>
                    </a:lnTo>
                    <a:lnTo>
                      <a:pt x="357" y="299"/>
                    </a:lnTo>
                    <a:lnTo>
                      <a:pt x="359" y="293"/>
                    </a:lnTo>
                    <a:lnTo>
                      <a:pt x="361" y="287"/>
                    </a:lnTo>
                    <a:lnTo>
                      <a:pt x="362" y="281"/>
                    </a:lnTo>
                    <a:lnTo>
                      <a:pt x="364" y="275"/>
                    </a:lnTo>
                    <a:lnTo>
                      <a:pt x="365" y="269"/>
                    </a:lnTo>
                    <a:lnTo>
                      <a:pt x="367" y="263"/>
                    </a:lnTo>
                    <a:lnTo>
                      <a:pt x="368" y="256"/>
                    </a:lnTo>
                    <a:lnTo>
                      <a:pt x="370" y="250"/>
                    </a:lnTo>
                    <a:lnTo>
                      <a:pt x="371" y="244"/>
                    </a:lnTo>
                    <a:lnTo>
                      <a:pt x="373" y="238"/>
                    </a:lnTo>
                    <a:lnTo>
                      <a:pt x="374" y="232"/>
                    </a:lnTo>
                    <a:lnTo>
                      <a:pt x="376" y="226"/>
                    </a:lnTo>
                    <a:lnTo>
                      <a:pt x="377" y="220"/>
                    </a:lnTo>
                    <a:lnTo>
                      <a:pt x="379" y="214"/>
                    </a:lnTo>
                    <a:lnTo>
                      <a:pt x="380" y="208"/>
                    </a:lnTo>
                    <a:lnTo>
                      <a:pt x="382" y="201"/>
                    </a:lnTo>
                    <a:lnTo>
                      <a:pt x="384" y="195"/>
                    </a:lnTo>
                    <a:lnTo>
                      <a:pt x="385" y="189"/>
                    </a:lnTo>
                    <a:lnTo>
                      <a:pt x="387" y="183"/>
                    </a:lnTo>
                    <a:lnTo>
                      <a:pt x="388" y="177"/>
                    </a:lnTo>
                    <a:lnTo>
                      <a:pt x="390" y="171"/>
                    </a:lnTo>
                    <a:lnTo>
                      <a:pt x="391" y="165"/>
                    </a:lnTo>
                    <a:lnTo>
                      <a:pt x="393" y="159"/>
                    </a:lnTo>
                    <a:lnTo>
                      <a:pt x="395" y="153"/>
                    </a:lnTo>
                    <a:lnTo>
                      <a:pt x="396" y="148"/>
                    </a:lnTo>
                    <a:lnTo>
                      <a:pt x="398" y="142"/>
                    </a:lnTo>
                    <a:lnTo>
                      <a:pt x="399" y="136"/>
                    </a:lnTo>
                    <a:lnTo>
                      <a:pt x="401" y="130"/>
                    </a:lnTo>
                    <a:lnTo>
                      <a:pt x="402" y="125"/>
                    </a:lnTo>
                    <a:lnTo>
                      <a:pt x="404" y="119"/>
                    </a:lnTo>
                    <a:lnTo>
                      <a:pt x="405" y="114"/>
                    </a:lnTo>
                    <a:lnTo>
                      <a:pt x="407" y="108"/>
                    </a:lnTo>
                    <a:lnTo>
                      <a:pt x="408" y="103"/>
                    </a:lnTo>
                    <a:lnTo>
                      <a:pt x="410" y="98"/>
                    </a:lnTo>
                    <a:lnTo>
                      <a:pt x="411" y="93"/>
                    </a:lnTo>
                    <a:lnTo>
                      <a:pt x="413" y="88"/>
                    </a:lnTo>
                    <a:lnTo>
                      <a:pt x="414" y="83"/>
                    </a:lnTo>
                    <a:lnTo>
                      <a:pt x="416" y="78"/>
                    </a:lnTo>
                    <a:lnTo>
                      <a:pt x="417" y="73"/>
                    </a:lnTo>
                    <a:lnTo>
                      <a:pt x="419" y="69"/>
                    </a:lnTo>
                    <a:lnTo>
                      <a:pt x="421" y="64"/>
                    </a:lnTo>
                    <a:lnTo>
                      <a:pt x="422" y="60"/>
                    </a:lnTo>
                    <a:lnTo>
                      <a:pt x="424" y="56"/>
                    </a:lnTo>
                    <a:lnTo>
                      <a:pt x="425" y="52"/>
                    </a:lnTo>
                    <a:lnTo>
                      <a:pt x="427" y="48"/>
                    </a:lnTo>
                    <a:lnTo>
                      <a:pt x="428" y="44"/>
                    </a:lnTo>
                    <a:lnTo>
                      <a:pt x="430" y="40"/>
                    </a:lnTo>
                    <a:lnTo>
                      <a:pt x="431" y="37"/>
                    </a:lnTo>
                    <a:lnTo>
                      <a:pt x="433" y="33"/>
                    </a:lnTo>
                    <a:lnTo>
                      <a:pt x="434" y="30"/>
                    </a:lnTo>
                    <a:lnTo>
                      <a:pt x="436" y="27"/>
                    </a:lnTo>
                    <a:lnTo>
                      <a:pt x="437" y="24"/>
                    </a:lnTo>
                    <a:lnTo>
                      <a:pt x="439" y="21"/>
                    </a:lnTo>
                    <a:lnTo>
                      <a:pt x="440" y="18"/>
                    </a:lnTo>
                    <a:lnTo>
                      <a:pt x="442" y="16"/>
                    </a:lnTo>
                    <a:lnTo>
                      <a:pt x="444" y="13"/>
                    </a:lnTo>
                    <a:lnTo>
                      <a:pt x="445" y="11"/>
                    </a:lnTo>
                    <a:lnTo>
                      <a:pt x="447" y="9"/>
                    </a:lnTo>
                    <a:lnTo>
                      <a:pt x="448" y="8"/>
                    </a:lnTo>
                    <a:lnTo>
                      <a:pt x="450" y="6"/>
                    </a:lnTo>
                    <a:lnTo>
                      <a:pt x="451" y="5"/>
                    </a:lnTo>
                    <a:lnTo>
                      <a:pt x="453" y="4"/>
                    </a:lnTo>
                    <a:lnTo>
                      <a:pt x="455" y="2"/>
                    </a:lnTo>
                    <a:lnTo>
                      <a:pt x="456" y="2"/>
                    </a:lnTo>
                    <a:lnTo>
                      <a:pt x="458" y="1"/>
                    </a:lnTo>
                    <a:lnTo>
                      <a:pt x="459" y="0"/>
                    </a:lnTo>
                    <a:lnTo>
                      <a:pt x="461" y="0"/>
                    </a:lnTo>
                    <a:lnTo>
                      <a:pt x="462" y="0"/>
                    </a:lnTo>
                    <a:lnTo>
                      <a:pt x="464" y="0"/>
                    </a:lnTo>
                    <a:lnTo>
                      <a:pt x="465" y="0"/>
                    </a:lnTo>
                    <a:lnTo>
                      <a:pt x="467" y="1"/>
                    </a:lnTo>
                    <a:lnTo>
                      <a:pt x="468" y="2"/>
                    </a:lnTo>
                    <a:lnTo>
                      <a:pt x="470" y="2"/>
                    </a:lnTo>
                    <a:lnTo>
                      <a:pt x="471" y="4"/>
                    </a:lnTo>
                    <a:lnTo>
                      <a:pt x="473" y="5"/>
                    </a:lnTo>
                    <a:lnTo>
                      <a:pt x="474" y="6"/>
                    </a:lnTo>
                    <a:lnTo>
                      <a:pt x="476" y="8"/>
                    </a:lnTo>
                    <a:lnTo>
                      <a:pt x="477" y="9"/>
                    </a:lnTo>
                    <a:lnTo>
                      <a:pt x="479" y="11"/>
                    </a:lnTo>
                    <a:lnTo>
                      <a:pt x="481" y="13"/>
                    </a:lnTo>
                    <a:lnTo>
                      <a:pt x="482" y="16"/>
                    </a:lnTo>
                    <a:lnTo>
                      <a:pt x="484" y="18"/>
                    </a:lnTo>
                    <a:lnTo>
                      <a:pt x="485" y="21"/>
                    </a:lnTo>
                    <a:lnTo>
                      <a:pt x="487" y="24"/>
                    </a:lnTo>
                    <a:lnTo>
                      <a:pt x="488" y="27"/>
                    </a:lnTo>
                    <a:lnTo>
                      <a:pt x="490" y="30"/>
                    </a:lnTo>
                    <a:lnTo>
                      <a:pt x="491" y="33"/>
                    </a:lnTo>
                    <a:lnTo>
                      <a:pt x="493" y="37"/>
                    </a:lnTo>
                    <a:lnTo>
                      <a:pt x="494" y="40"/>
                    </a:lnTo>
                    <a:lnTo>
                      <a:pt x="496" y="44"/>
                    </a:lnTo>
                    <a:lnTo>
                      <a:pt x="497" y="48"/>
                    </a:lnTo>
                    <a:lnTo>
                      <a:pt x="499" y="52"/>
                    </a:lnTo>
                    <a:lnTo>
                      <a:pt x="500" y="56"/>
                    </a:lnTo>
                    <a:lnTo>
                      <a:pt x="502" y="60"/>
                    </a:lnTo>
                    <a:lnTo>
                      <a:pt x="503" y="64"/>
                    </a:lnTo>
                    <a:lnTo>
                      <a:pt x="505" y="69"/>
                    </a:lnTo>
                    <a:lnTo>
                      <a:pt x="507" y="73"/>
                    </a:lnTo>
                    <a:lnTo>
                      <a:pt x="508" y="78"/>
                    </a:lnTo>
                    <a:lnTo>
                      <a:pt x="510" y="83"/>
                    </a:lnTo>
                    <a:lnTo>
                      <a:pt x="511" y="88"/>
                    </a:lnTo>
                    <a:lnTo>
                      <a:pt x="513" y="93"/>
                    </a:lnTo>
                    <a:lnTo>
                      <a:pt x="515" y="98"/>
                    </a:lnTo>
                    <a:lnTo>
                      <a:pt x="516" y="103"/>
                    </a:lnTo>
                    <a:lnTo>
                      <a:pt x="518" y="108"/>
                    </a:lnTo>
                    <a:lnTo>
                      <a:pt x="519" y="114"/>
                    </a:lnTo>
                    <a:lnTo>
                      <a:pt x="521" y="119"/>
                    </a:lnTo>
                    <a:lnTo>
                      <a:pt x="522" y="125"/>
                    </a:lnTo>
                    <a:lnTo>
                      <a:pt x="524" y="130"/>
                    </a:lnTo>
                    <a:lnTo>
                      <a:pt x="525" y="136"/>
                    </a:lnTo>
                    <a:lnTo>
                      <a:pt x="527" y="142"/>
                    </a:lnTo>
                    <a:lnTo>
                      <a:pt x="528" y="148"/>
                    </a:lnTo>
                    <a:lnTo>
                      <a:pt x="530" y="153"/>
                    </a:lnTo>
                    <a:lnTo>
                      <a:pt x="531" y="159"/>
                    </a:lnTo>
                    <a:lnTo>
                      <a:pt x="533" y="165"/>
                    </a:lnTo>
                    <a:lnTo>
                      <a:pt x="534" y="171"/>
                    </a:lnTo>
                    <a:lnTo>
                      <a:pt x="536" y="177"/>
                    </a:lnTo>
                    <a:lnTo>
                      <a:pt x="537" y="183"/>
                    </a:lnTo>
                    <a:lnTo>
                      <a:pt x="539" y="189"/>
                    </a:lnTo>
                    <a:lnTo>
                      <a:pt x="541" y="195"/>
                    </a:lnTo>
                    <a:lnTo>
                      <a:pt x="542" y="201"/>
                    </a:lnTo>
                    <a:lnTo>
                      <a:pt x="544" y="208"/>
                    </a:lnTo>
                    <a:lnTo>
                      <a:pt x="545" y="214"/>
                    </a:lnTo>
                    <a:lnTo>
                      <a:pt x="547" y="220"/>
                    </a:lnTo>
                    <a:lnTo>
                      <a:pt x="548" y="226"/>
                    </a:lnTo>
                    <a:lnTo>
                      <a:pt x="550" y="232"/>
                    </a:lnTo>
                    <a:lnTo>
                      <a:pt x="552" y="238"/>
                    </a:lnTo>
                    <a:lnTo>
                      <a:pt x="553" y="244"/>
                    </a:lnTo>
                    <a:lnTo>
                      <a:pt x="555" y="250"/>
                    </a:lnTo>
                    <a:lnTo>
                      <a:pt x="556" y="256"/>
                    </a:lnTo>
                    <a:lnTo>
                      <a:pt x="558" y="263"/>
                    </a:lnTo>
                    <a:lnTo>
                      <a:pt x="559" y="269"/>
                    </a:lnTo>
                    <a:lnTo>
                      <a:pt x="561" y="275"/>
                    </a:lnTo>
                    <a:lnTo>
                      <a:pt x="562" y="281"/>
                    </a:lnTo>
                    <a:lnTo>
                      <a:pt x="563" y="287"/>
                    </a:lnTo>
                    <a:lnTo>
                      <a:pt x="565" y="293"/>
                    </a:lnTo>
                    <a:lnTo>
                      <a:pt x="567" y="299"/>
                    </a:lnTo>
                    <a:lnTo>
                      <a:pt x="568" y="305"/>
                    </a:lnTo>
                    <a:lnTo>
                      <a:pt x="570" y="311"/>
                    </a:lnTo>
                    <a:lnTo>
                      <a:pt x="571" y="317"/>
                    </a:lnTo>
                    <a:lnTo>
                      <a:pt x="573" y="323"/>
                    </a:lnTo>
                    <a:lnTo>
                      <a:pt x="575" y="329"/>
                    </a:lnTo>
                    <a:lnTo>
                      <a:pt x="576" y="334"/>
                    </a:lnTo>
                    <a:lnTo>
                      <a:pt x="578" y="340"/>
                    </a:lnTo>
                    <a:lnTo>
                      <a:pt x="579" y="346"/>
                    </a:lnTo>
                    <a:lnTo>
                      <a:pt x="581" y="352"/>
                    </a:lnTo>
                    <a:lnTo>
                      <a:pt x="582" y="358"/>
                    </a:lnTo>
                    <a:lnTo>
                      <a:pt x="584" y="363"/>
                    </a:lnTo>
                    <a:lnTo>
                      <a:pt x="585" y="369"/>
                    </a:lnTo>
                    <a:lnTo>
                      <a:pt x="587" y="375"/>
                    </a:lnTo>
                    <a:lnTo>
                      <a:pt x="588" y="380"/>
                    </a:lnTo>
                    <a:lnTo>
                      <a:pt x="590" y="386"/>
                    </a:lnTo>
                    <a:lnTo>
                      <a:pt x="591" y="391"/>
                    </a:lnTo>
                    <a:lnTo>
                      <a:pt x="593" y="396"/>
                    </a:lnTo>
                    <a:lnTo>
                      <a:pt x="594" y="402"/>
                    </a:lnTo>
                    <a:lnTo>
                      <a:pt x="596" y="407"/>
                    </a:lnTo>
                    <a:lnTo>
                      <a:pt x="597" y="413"/>
                    </a:lnTo>
                    <a:lnTo>
                      <a:pt x="599" y="418"/>
                    </a:lnTo>
                    <a:lnTo>
                      <a:pt x="601" y="423"/>
                    </a:lnTo>
                    <a:lnTo>
                      <a:pt x="602" y="428"/>
                    </a:lnTo>
                    <a:lnTo>
                      <a:pt x="604" y="433"/>
                    </a:lnTo>
                    <a:lnTo>
                      <a:pt x="605" y="438"/>
                    </a:lnTo>
                    <a:lnTo>
                      <a:pt x="607" y="444"/>
                    </a:lnTo>
                    <a:lnTo>
                      <a:pt x="608" y="449"/>
                    </a:lnTo>
                    <a:lnTo>
                      <a:pt x="610" y="453"/>
                    </a:lnTo>
                    <a:lnTo>
                      <a:pt x="612" y="458"/>
                    </a:lnTo>
                    <a:lnTo>
                      <a:pt x="613" y="463"/>
                    </a:lnTo>
                    <a:lnTo>
                      <a:pt x="615" y="468"/>
                    </a:lnTo>
                    <a:lnTo>
                      <a:pt x="616" y="473"/>
                    </a:lnTo>
                    <a:lnTo>
                      <a:pt x="618" y="477"/>
                    </a:lnTo>
                    <a:lnTo>
                      <a:pt x="619" y="482"/>
                    </a:lnTo>
                    <a:lnTo>
                      <a:pt x="621" y="486"/>
                    </a:lnTo>
                    <a:lnTo>
                      <a:pt x="622" y="491"/>
                    </a:lnTo>
                    <a:lnTo>
                      <a:pt x="624" y="496"/>
                    </a:lnTo>
                    <a:lnTo>
                      <a:pt x="625" y="500"/>
                    </a:lnTo>
                    <a:lnTo>
                      <a:pt x="627" y="504"/>
                    </a:lnTo>
                    <a:lnTo>
                      <a:pt x="628" y="509"/>
                    </a:lnTo>
                    <a:lnTo>
                      <a:pt x="630" y="513"/>
                    </a:lnTo>
                    <a:lnTo>
                      <a:pt x="631" y="517"/>
                    </a:lnTo>
                    <a:lnTo>
                      <a:pt x="633" y="522"/>
                    </a:lnTo>
                    <a:lnTo>
                      <a:pt x="635" y="526"/>
                    </a:lnTo>
                    <a:lnTo>
                      <a:pt x="636" y="530"/>
                    </a:lnTo>
                    <a:lnTo>
                      <a:pt x="638" y="534"/>
                    </a:lnTo>
                    <a:lnTo>
                      <a:pt x="639" y="538"/>
                    </a:lnTo>
                    <a:lnTo>
                      <a:pt x="641" y="542"/>
                    </a:lnTo>
                    <a:lnTo>
                      <a:pt x="642" y="546"/>
                    </a:lnTo>
                    <a:lnTo>
                      <a:pt x="644" y="550"/>
                    </a:lnTo>
                    <a:lnTo>
                      <a:pt x="645" y="554"/>
                    </a:lnTo>
                    <a:lnTo>
                      <a:pt x="647" y="558"/>
                    </a:lnTo>
                    <a:lnTo>
                      <a:pt x="648" y="562"/>
                    </a:lnTo>
                    <a:lnTo>
                      <a:pt x="650" y="565"/>
                    </a:lnTo>
                    <a:lnTo>
                      <a:pt x="651" y="569"/>
                    </a:lnTo>
                    <a:lnTo>
                      <a:pt x="653" y="573"/>
                    </a:lnTo>
                    <a:lnTo>
                      <a:pt x="654" y="576"/>
                    </a:lnTo>
                    <a:lnTo>
                      <a:pt x="656" y="580"/>
                    </a:lnTo>
                    <a:lnTo>
                      <a:pt x="657" y="584"/>
                    </a:lnTo>
                    <a:lnTo>
                      <a:pt x="659" y="587"/>
                    </a:lnTo>
                    <a:lnTo>
                      <a:pt x="661" y="590"/>
                    </a:lnTo>
                    <a:lnTo>
                      <a:pt x="662" y="594"/>
                    </a:lnTo>
                    <a:lnTo>
                      <a:pt x="664" y="597"/>
                    </a:lnTo>
                    <a:lnTo>
                      <a:pt x="665" y="601"/>
                    </a:lnTo>
                    <a:lnTo>
                      <a:pt x="667" y="604"/>
                    </a:lnTo>
                    <a:lnTo>
                      <a:pt x="668" y="607"/>
                    </a:lnTo>
                    <a:lnTo>
                      <a:pt x="670" y="610"/>
                    </a:lnTo>
                    <a:lnTo>
                      <a:pt x="672" y="614"/>
                    </a:lnTo>
                    <a:lnTo>
                      <a:pt x="673" y="617"/>
                    </a:lnTo>
                    <a:lnTo>
                      <a:pt x="675" y="620"/>
                    </a:lnTo>
                    <a:lnTo>
                      <a:pt x="676" y="623"/>
                    </a:lnTo>
                    <a:lnTo>
                      <a:pt x="678" y="626"/>
                    </a:lnTo>
                    <a:lnTo>
                      <a:pt x="679" y="629"/>
                    </a:lnTo>
                    <a:lnTo>
                      <a:pt x="681" y="632"/>
                    </a:lnTo>
                    <a:lnTo>
                      <a:pt x="682" y="635"/>
                    </a:lnTo>
                    <a:lnTo>
                      <a:pt x="684" y="638"/>
                    </a:lnTo>
                    <a:lnTo>
                      <a:pt x="685" y="641"/>
                    </a:lnTo>
                    <a:lnTo>
                      <a:pt x="687" y="643"/>
                    </a:lnTo>
                    <a:lnTo>
                      <a:pt x="688" y="646"/>
                    </a:lnTo>
                    <a:lnTo>
                      <a:pt x="690" y="649"/>
                    </a:lnTo>
                    <a:lnTo>
                      <a:pt x="691" y="652"/>
                    </a:lnTo>
                    <a:lnTo>
                      <a:pt x="693" y="654"/>
                    </a:lnTo>
                    <a:lnTo>
                      <a:pt x="695" y="657"/>
                    </a:lnTo>
                    <a:lnTo>
                      <a:pt x="696" y="660"/>
                    </a:lnTo>
                    <a:lnTo>
                      <a:pt x="698" y="662"/>
                    </a:lnTo>
                    <a:lnTo>
                      <a:pt x="699" y="665"/>
                    </a:lnTo>
                    <a:lnTo>
                      <a:pt x="701" y="668"/>
                    </a:lnTo>
                    <a:lnTo>
                      <a:pt x="702" y="670"/>
                    </a:lnTo>
                    <a:lnTo>
                      <a:pt x="704" y="672"/>
                    </a:lnTo>
                    <a:lnTo>
                      <a:pt x="706" y="675"/>
                    </a:lnTo>
                    <a:lnTo>
                      <a:pt x="707" y="677"/>
                    </a:lnTo>
                    <a:lnTo>
                      <a:pt x="708" y="680"/>
                    </a:lnTo>
                    <a:lnTo>
                      <a:pt x="710" y="682"/>
                    </a:lnTo>
                    <a:lnTo>
                      <a:pt x="711" y="684"/>
                    </a:lnTo>
                    <a:lnTo>
                      <a:pt x="713" y="687"/>
                    </a:lnTo>
                    <a:lnTo>
                      <a:pt x="714" y="689"/>
                    </a:lnTo>
                    <a:lnTo>
                      <a:pt x="716" y="691"/>
                    </a:lnTo>
                    <a:lnTo>
                      <a:pt x="717" y="694"/>
                    </a:lnTo>
                    <a:lnTo>
                      <a:pt x="719" y="696"/>
                    </a:lnTo>
                    <a:lnTo>
                      <a:pt x="721" y="698"/>
                    </a:lnTo>
                    <a:lnTo>
                      <a:pt x="722" y="700"/>
                    </a:lnTo>
                    <a:lnTo>
                      <a:pt x="724" y="702"/>
                    </a:lnTo>
                    <a:lnTo>
                      <a:pt x="725" y="704"/>
                    </a:lnTo>
                    <a:lnTo>
                      <a:pt x="727" y="706"/>
                    </a:lnTo>
                    <a:lnTo>
                      <a:pt x="728" y="708"/>
                    </a:lnTo>
                    <a:lnTo>
                      <a:pt x="730" y="710"/>
                    </a:lnTo>
                    <a:lnTo>
                      <a:pt x="732" y="712"/>
                    </a:lnTo>
                    <a:lnTo>
                      <a:pt x="733" y="714"/>
                    </a:lnTo>
                    <a:lnTo>
                      <a:pt x="735" y="716"/>
                    </a:lnTo>
                    <a:lnTo>
                      <a:pt x="736" y="719"/>
                    </a:lnTo>
                    <a:lnTo>
                      <a:pt x="738" y="721"/>
                    </a:lnTo>
                    <a:lnTo>
                      <a:pt x="739" y="722"/>
                    </a:lnTo>
                    <a:lnTo>
                      <a:pt x="741" y="724"/>
                    </a:lnTo>
                    <a:lnTo>
                      <a:pt x="742" y="726"/>
                    </a:lnTo>
                    <a:lnTo>
                      <a:pt x="744" y="728"/>
                    </a:lnTo>
                    <a:lnTo>
                      <a:pt x="745" y="730"/>
                    </a:lnTo>
                    <a:lnTo>
                      <a:pt x="747" y="732"/>
                    </a:lnTo>
                    <a:lnTo>
                      <a:pt x="748" y="733"/>
                    </a:lnTo>
                    <a:lnTo>
                      <a:pt x="750" y="735"/>
                    </a:lnTo>
                    <a:lnTo>
                      <a:pt x="751" y="737"/>
                    </a:lnTo>
                    <a:lnTo>
                      <a:pt x="753" y="738"/>
                    </a:lnTo>
                    <a:lnTo>
                      <a:pt x="755" y="740"/>
                    </a:lnTo>
                    <a:lnTo>
                      <a:pt x="756" y="742"/>
                    </a:lnTo>
                    <a:lnTo>
                      <a:pt x="758" y="743"/>
                    </a:lnTo>
                    <a:lnTo>
                      <a:pt x="759" y="745"/>
                    </a:lnTo>
                    <a:lnTo>
                      <a:pt x="761" y="747"/>
                    </a:lnTo>
                    <a:lnTo>
                      <a:pt x="762" y="748"/>
                    </a:lnTo>
                    <a:lnTo>
                      <a:pt x="764" y="750"/>
                    </a:lnTo>
                    <a:lnTo>
                      <a:pt x="766" y="752"/>
                    </a:lnTo>
                    <a:lnTo>
                      <a:pt x="767" y="753"/>
                    </a:lnTo>
                    <a:lnTo>
                      <a:pt x="769" y="755"/>
                    </a:lnTo>
                    <a:lnTo>
                      <a:pt x="770" y="756"/>
                    </a:lnTo>
                    <a:lnTo>
                      <a:pt x="772" y="758"/>
                    </a:lnTo>
                    <a:lnTo>
                      <a:pt x="773" y="759"/>
                    </a:lnTo>
                    <a:lnTo>
                      <a:pt x="775" y="761"/>
                    </a:lnTo>
                    <a:lnTo>
                      <a:pt x="776" y="762"/>
                    </a:lnTo>
                    <a:lnTo>
                      <a:pt x="778" y="763"/>
                    </a:lnTo>
                    <a:lnTo>
                      <a:pt x="779" y="765"/>
                    </a:lnTo>
                    <a:lnTo>
                      <a:pt x="781" y="766"/>
                    </a:lnTo>
                    <a:lnTo>
                      <a:pt x="782" y="768"/>
                    </a:lnTo>
                    <a:lnTo>
                      <a:pt x="784" y="769"/>
                    </a:lnTo>
                    <a:lnTo>
                      <a:pt x="785" y="770"/>
                    </a:lnTo>
                    <a:lnTo>
                      <a:pt x="787" y="772"/>
                    </a:lnTo>
                    <a:lnTo>
                      <a:pt x="788" y="773"/>
                    </a:lnTo>
                    <a:lnTo>
                      <a:pt x="790" y="774"/>
                    </a:lnTo>
                    <a:lnTo>
                      <a:pt x="792" y="776"/>
                    </a:lnTo>
                    <a:lnTo>
                      <a:pt x="793" y="777"/>
                    </a:lnTo>
                    <a:lnTo>
                      <a:pt x="795" y="778"/>
                    </a:lnTo>
                    <a:lnTo>
                      <a:pt x="796" y="780"/>
                    </a:lnTo>
                    <a:lnTo>
                      <a:pt x="798" y="781"/>
                    </a:lnTo>
                    <a:lnTo>
                      <a:pt x="799" y="782"/>
                    </a:lnTo>
                    <a:lnTo>
                      <a:pt x="801" y="783"/>
                    </a:lnTo>
                    <a:lnTo>
                      <a:pt x="802" y="785"/>
                    </a:lnTo>
                    <a:lnTo>
                      <a:pt x="804" y="786"/>
                    </a:lnTo>
                    <a:lnTo>
                      <a:pt x="805" y="787"/>
                    </a:lnTo>
                    <a:lnTo>
                      <a:pt x="807" y="788"/>
                    </a:lnTo>
                    <a:lnTo>
                      <a:pt x="808" y="789"/>
                    </a:lnTo>
                    <a:lnTo>
                      <a:pt x="810" y="790"/>
                    </a:lnTo>
                    <a:lnTo>
                      <a:pt x="811" y="792"/>
                    </a:lnTo>
                    <a:lnTo>
                      <a:pt x="813" y="793"/>
                    </a:lnTo>
                    <a:lnTo>
                      <a:pt x="815" y="794"/>
                    </a:lnTo>
                    <a:lnTo>
                      <a:pt x="816" y="795"/>
                    </a:lnTo>
                    <a:lnTo>
                      <a:pt x="818" y="796"/>
                    </a:lnTo>
                    <a:lnTo>
                      <a:pt x="819" y="797"/>
                    </a:lnTo>
                    <a:lnTo>
                      <a:pt x="821" y="798"/>
                    </a:lnTo>
                    <a:lnTo>
                      <a:pt x="822" y="799"/>
                    </a:lnTo>
                    <a:lnTo>
                      <a:pt x="824" y="800"/>
                    </a:lnTo>
                    <a:lnTo>
                      <a:pt x="826" y="801"/>
                    </a:lnTo>
                    <a:lnTo>
                      <a:pt x="827" y="802"/>
                    </a:lnTo>
                    <a:lnTo>
                      <a:pt x="829" y="803"/>
                    </a:lnTo>
                    <a:lnTo>
                      <a:pt x="830" y="804"/>
                    </a:lnTo>
                    <a:lnTo>
                      <a:pt x="832" y="805"/>
                    </a:lnTo>
                    <a:lnTo>
                      <a:pt x="833" y="806"/>
                    </a:lnTo>
                    <a:lnTo>
                      <a:pt x="835" y="807"/>
                    </a:lnTo>
                    <a:lnTo>
                      <a:pt x="836" y="808"/>
                    </a:lnTo>
                    <a:lnTo>
                      <a:pt x="838" y="809"/>
                    </a:lnTo>
                    <a:lnTo>
                      <a:pt x="839" y="810"/>
                    </a:lnTo>
                    <a:lnTo>
                      <a:pt x="841" y="811"/>
                    </a:lnTo>
                    <a:lnTo>
                      <a:pt x="842" y="812"/>
                    </a:lnTo>
                    <a:lnTo>
                      <a:pt x="844" y="813"/>
                    </a:lnTo>
                    <a:lnTo>
                      <a:pt x="845" y="814"/>
                    </a:lnTo>
                    <a:lnTo>
                      <a:pt x="847" y="815"/>
                    </a:lnTo>
                    <a:lnTo>
                      <a:pt x="848" y="816"/>
                    </a:lnTo>
                    <a:lnTo>
                      <a:pt x="850" y="816"/>
                    </a:lnTo>
                    <a:lnTo>
                      <a:pt x="852" y="818"/>
                    </a:lnTo>
                    <a:lnTo>
                      <a:pt x="853" y="818"/>
                    </a:lnTo>
                    <a:lnTo>
                      <a:pt x="855" y="819"/>
                    </a:lnTo>
                    <a:lnTo>
                      <a:pt x="856" y="820"/>
                    </a:lnTo>
                    <a:lnTo>
                      <a:pt x="858" y="821"/>
                    </a:lnTo>
                    <a:lnTo>
                      <a:pt x="859" y="822"/>
                    </a:lnTo>
                    <a:lnTo>
                      <a:pt x="861" y="823"/>
                    </a:lnTo>
                    <a:lnTo>
                      <a:pt x="862" y="823"/>
                    </a:lnTo>
                    <a:lnTo>
                      <a:pt x="864" y="824"/>
                    </a:lnTo>
                    <a:lnTo>
                      <a:pt x="865" y="825"/>
                    </a:lnTo>
                    <a:lnTo>
                      <a:pt x="867" y="826"/>
                    </a:lnTo>
                    <a:lnTo>
                      <a:pt x="868" y="827"/>
                    </a:lnTo>
                    <a:lnTo>
                      <a:pt x="870" y="827"/>
                    </a:lnTo>
                    <a:lnTo>
                      <a:pt x="871" y="828"/>
                    </a:lnTo>
                    <a:lnTo>
                      <a:pt x="873" y="829"/>
                    </a:lnTo>
                    <a:lnTo>
                      <a:pt x="875" y="829"/>
                    </a:lnTo>
                    <a:lnTo>
                      <a:pt x="876" y="830"/>
                    </a:lnTo>
                    <a:lnTo>
                      <a:pt x="878" y="831"/>
                    </a:lnTo>
                    <a:lnTo>
                      <a:pt x="879" y="832"/>
                    </a:lnTo>
                    <a:lnTo>
                      <a:pt x="881" y="833"/>
                    </a:lnTo>
                    <a:lnTo>
                      <a:pt x="882" y="834"/>
                    </a:lnTo>
                    <a:lnTo>
                      <a:pt x="884" y="834"/>
                    </a:lnTo>
                    <a:lnTo>
                      <a:pt x="886" y="835"/>
                    </a:lnTo>
                    <a:lnTo>
                      <a:pt x="887" y="836"/>
                    </a:lnTo>
                    <a:lnTo>
                      <a:pt x="889" y="836"/>
                    </a:lnTo>
                    <a:lnTo>
                      <a:pt x="890" y="837"/>
                    </a:lnTo>
                    <a:lnTo>
                      <a:pt x="892" y="838"/>
                    </a:lnTo>
                    <a:lnTo>
                      <a:pt x="893" y="838"/>
                    </a:lnTo>
                    <a:lnTo>
                      <a:pt x="895" y="839"/>
                    </a:lnTo>
                    <a:lnTo>
                      <a:pt x="896" y="840"/>
                    </a:lnTo>
                    <a:lnTo>
                      <a:pt x="898" y="840"/>
                    </a:lnTo>
                    <a:lnTo>
                      <a:pt x="899" y="841"/>
                    </a:lnTo>
                    <a:lnTo>
                      <a:pt x="901" y="842"/>
                    </a:lnTo>
                    <a:lnTo>
                      <a:pt x="902" y="842"/>
                    </a:lnTo>
                    <a:lnTo>
                      <a:pt x="904" y="843"/>
                    </a:lnTo>
                    <a:lnTo>
                      <a:pt x="905" y="843"/>
                    </a:lnTo>
                    <a:lnTo>
                      <a:pt x="907" y="844"/>
                    </a:lnTo>
                    <a:lnTo>
                      <a:pt x="908" y="845"/>
                    </a:lnTo>
                    <a:lnTo>
                      <a:pt x="910" y="845"/>
                    </a:lnTo>
                    <a:lnTo>
                      <a:pt x="912" y="846"/>
                    </a:lnTo>
                    <a:lnTo>
                      <a:pt x="913" y="847"/>
                    </a:lnTo>
                    <a:lnTo>
                      <a:pt x="915" y="847"/>
                    </a:lnTo>
                    <a:lnTo>
                      <a:pt x="916" y="848"/>
                    </a:lnTo>
                    <a:lnTo>
                      <a:pt x="918" y="848"/>
                    </a:lnTo>
                    <a:lnTo>
                      <a:pt x="920" y="849"/>
                    </a:lnTo>
                    <a:lnTo>
                      <a:pt x="921" y="849"/>
                    </a:lnTo>
                    <a:lnTo>
                      <a:pt x="923" y="850"/>
                    </a:lnTo>
                    <a:lnTo>
                      <a:pt x="924" y="851"/>
                    </a:lnTo>
                  </a:path>
                </a:pathLst>
              </a:custGeom>
              <a:noFill/>
              <a:ln w="12700" cap="rnd" cmpd="sng">
                <a:solidFill>
                  <a:srgbClr val="000080"/>
                </a:solidFill>
                <a:prstDash val="solid"/>
                <a:round/>
                <a:headEnd type="none" w="sm" len="sm"/>
                <a:tailEnd type="none" w="sm" len="sm"/>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532374" name="Freeform 22"/>
              <p:cNvSpPr>
                <a:spLocks/>
              </p:cNvSpPr>
              <p:nvPr/>
            </p:nvSpPr>
            <p:spPr bwMode="auto">
              <a:xfrm rot="18720959">
                <a:off x="3660" y="3399"/>
                <a:ext cx="243" cy="149"/>
              </a:xfrm>
              <a:custGeom>
                <a:avLst/>
                <a:gdLst/>
                <a:ahLst/>
                <a:cxnLst>
                  <a:cxn ang="0">
                    <a:pos x="23" y="781"/>
                  </a:cxn>
                  <a:cxn ang="0">
                    <a:pos x="52" y="772"/>
                  </a:cxn>
                  <a:cxn ang="0">
                    <a:pos x="82" y="762"/>
                  </a:cxn>
                  <a:cxn ang="0">
                    <a:pos x="112" y="752"/>
                  </a:cxn>
                  <a:cxn ang="0">
                    <a:pos x="141" y="739"/>
                  </a:cxn>
                  <a:cxn ang="0">
                    <a:pos x="171" y="727"/>
                  </a:cxn>
                  <a:cxn ang="0">
                    <a:pos x="201" y="713"/>
                  </a:cxn>
                  <a:cxn ang="0">
                    <a:pos x="230" y="699"/>
                  </a:cxn>
                  <a:cxn ang="0">
                    <a:pos x="260" y="683"/>
                  </a:cxn>
                  <a:cxn ang="0">
                    <a:pos x="290" y="667"/>
                  </a:cxn>
                  <a:cxn ang="0">
                    <a:pos x="319" y="650"/>
                  </a:cxn>
                  <a:cxn ang="0">
                    <a:pos x="349" y="633"/>
                  </a:cxn>
                  <a:cxn ang="0">
                    <a:pos x="378" y="616"/>
                  </a:cxn>
                  <a:cxn ang="0">
                    <a:pos x="408" y="597"/>
                  </a:cxn>
                  <a:cxn ang="0">
                    <a:pos x="437" y="579"/>
                  </a:cxn>
                  <a:cxn ang="0">
                    <a:pos x="467" y="561"/>
                  </a:cxn>
                  <a:cxn ang="0">
                    <a:pos x="497" y="544"/>
                  </a:cxn>
                  <a:cxn ang="0">
                    <a:pos x="526" y="526"/>
                  </a:cxn>
                  <a:cxn ang="0">
                    <a:pos x="556" y="509"/>
                  </a:cxn>
                  <a:cxn ang="0">
                    <a:pos x="585" y="494"/>
                  </a:cxn>
                  <a:cxn ang="0">
                    <a:pos x="615" y="478"/>
                  </a:cxn>
                  <a:cxn ang="0">
                    <a:pos x="645" y="464"/>
                  </a:cxn>
                  <a:cxn ang="0">
                    <a:pos x="674" y="452"/>
                  </a:cxn>
                  <a:cxn ang="0">
                    <a:pos x="704" y="441"/>
                  </a:cxn>
                  <a:cxn ang="0">
                    <a:pos x="734" y="430"/>
                  </a:cxn>
                  <a:cxn ang="0">
                    <a:pos x="763" y="419"/>
                  </a:cxn>
                  <a:cxn ang="0">
                    <a:pos x="793" y="403"/>
                  </a:cxn>
                  <a:cxn ang="0">
                    <a:pos x="822" y="333"/>
                  </a:cxn>
                  <a:cxn ang="0">
                    <a:pos x="852" y="96"/>
                  </a:cxn>
                  <a:cxn ang="0">
                    <a:pos x="882" y="381"/>
                  </a:cxn>
                  <a:cxn ang="0">
                    <a:pos x="911" y="412"/>
                  </a:cxn>
                  <a:cxn ang="0">
                    <a:pos x="940" y="425"/>
                  </a:cxn>
                  <a:cxn ang="0">
                    <a:pos x="970" y="435"/>
                  </a:cxn>
                  <a:cxn ang="0">
                    <a:pos x="1000" y="446"/>
                  </a:cxn>
                  <a:cxn ang="0">
                    <a:pos x="1029" y="457"/>
                  </a:cxn>
                  <a:cxn ang="0">
                    <a:pos x="1059" y="470"/>
                  </a:cxn>
                  <a:cxn ang="0">
                    <a:pos x="1089" y="485"/>
                  </a:cxn>
                  <a:cxn ang="0">
                    <a:pos x="1118" y="500"/>
                  </a:cxn>
                  <a:cxn ang="0">
                    <a:pos x="1148" y="516"/>
                  </a:cxn>
                  <a:cxn ang="0">
                    <a:pos x="1178" y="534"/>
                  </a:cxn>
                  <a:cxn ang="0">
                    <a:pos x="1207" y="551"/>
                  </a:cxn>
                  <a:cxn ang="0">
                    <a:pos x="1237" y="569"/>
                  </a:cxn>
                  <a:cxn ang="0">
                    <a:pos x="1266" y="587"/>
                  </a:cxn>
                  <a:cxn ang="0">
                    <a:pos x="1296" y="605"/>
                  </a:cxn>
                  <a:cxn ang="0">
                    <a:pos x="1325" y="623"/>
                  </a:cxn>
                  <a:cxn ang="0">
                    <a:pos x="1355" y="641"/>
                  </a:cxn>
                  <a:cxn ang="0">
                    <a:pos x="1385" y="658"/>
                  </a:cxn>
                  <a:cxn ang="0">
                    <a:pos x="1414" y="674"/>
                  </a:cxn>
                  <a:cxn ang="0">
                    <a:pos x="1444" y="690"/>
                  </a:cxn>
                  <a:cxn ang="0">
                    <a:pos x="1473" y="705"/>
                  </a:cxn>
                  <a:cxn ang="0">
                    <a:pos x="1503" y="719"/>
                  </a:cxn>
                  <a:cxn ang="0">
                    <a:pos x="1533" y="732"/>
                  </a:cxn>
                  <a:cxn ang="0">
                    <a:pos x="1562" y="745"/>
                  </a:cxn>
                  <a:cxn ang="0">
                    <a:pos x="1592" y="756"/>
                  </a:cxn>
                  <a:cxn ang="0">
                    <a:pos x="1622" y="766"/>
                  </a:cxn>
                  <a:cxn ang="0">
                    <a:pos x="1651" y="776"/>
                  </a:cxn>
                  <a:cxn ang="0">
                    <a:pos x="1681" y="784"/>
                  </a:cxn>
                  <a:cxn ang="0">
                    <a:pos x="1710" y="792"/>
                  </a:cxn>
                  <a:cxn ang="0">
                    <a:pos x="1740" y="799"/>
                  </a:cxn>
                  <a:cxn ang="0">
                    <a:pos x="1770" y="805"/>
                  </a:cxn>
                </a:cxnLst>
                <a:rect l="0" t="0" r="r" b="b"/>
                <a:pathLst>
                  <a:path w="1777" h="808">
                    <a:moveTo>
                      <a:pt x="0" y="787"/>
                    </a:moveTo>
                    <a:lnTo>
                      <a:pt x="5" y="786"/>
                    </a:lnTo>
                    <a:lnTo>
                      <a:pt x="11" y="784"/>
                    </a:lnTo>
                    <a:lnTo>
                      <a:pt x="17" y="782"/>
                    </a:lnTo>
                    <a:lnTo>
                      <a:pt x="23" y="781"/>
                    </a:lnTo>
                    <a:lnTo>
                      <a:pt x="30" y="779"/>
                    </a:lnTo>
                    <a:lnTo>
                      <a:pt x="35" y="777"/>
                    </a:lnTo>
                    <a:lnTo>
                      <a:pt x="41" y="776"/>
                    </a:lnTo>
                    <a:lnTo>
                      <a:pt x="47" y="773"/>
                    </a:lnTo>
                    <a:lnTo>
                      <a:pt x="52" y="772"/>
                    </a:lnTo>
                    <a:lnTo>
                      <a:pt x="58" y="770"/>
                    </a:lnTo>
                    <a:lnTo>
                      <a:pt x="64" y="768"/>
                    </a:lnTo>
                    <a:lnTo>
                      <a:pt x="71" y="766"/>
                    </a:lnTo>
                    <a:lnTo>
                      <a:pt x="77" y="764"/>
                    </a:lnTo>
                    <a:lnTo>
                      <a:pt x="82" y="762"/>
                    </a:lnTo>
                    <a:lnTo>
                      <a:pt x="88" y="760"/>
                    </a:lnTo>
                    <a:lnTo>
                      <a:pt x="94" y="758"/>
                    </a:lnTo>
                    <a:lnTo>
                      <a:pt x="100" y="756"/>
                    </a:lnTo>
                    <a:lnTo>
                      <a:pt x="106" y="753"/>
                    </a:lnTo>
                    <a:lnTo>
                      <a:pt x="112" y="752"/>
                    </a:lnTo>
                    <a:lnTo>
                      <a:pt x="118" y="749"/>
                    </a:lnTo>
                    <a:lnTo>
                      <a:pt x="124" y="746"/>
                    </a:lnTo>
                    <a:lnTo>
                      <a:pt x="130" y="744"/>
                    </a:lnTo>
                    <a:lnTo>
                      <a:pt x="135" y="742"/>
                    </a:lnTo>
                    <a:lnTo>
                      <a:pt x="141" y="739"/>
                    </a:lnTo>
                    <a:lnTo>
                      <a:pt x="147" y="737"/>
                    </a:lnTo>
                    <a:lnTo>
                      <a:pt x="153" y="735"/>
                    </a:lnTo>
                    <a:lnTo>
                      <a:pt x="160" y="732"/>
                    </a:lnTo>
                    <a:lnTo>
                      <a:pt x="165" y="729"/>
                    </a:lnTo>
                    <a:lnTo>
                      <a:pt x="171" y="727"/>
                    </a:lnTo>
                    <a:lnTo>
                      <a:pt x="177" y="724"/>
                    </a:lnTo>
                    <a:lnTo>
                      <a:pt x="183" y="721"/>
                    </a:lnTo>
                    <a:lnTo>
                      <a:pt x="189" y="719"/>
                    </a:lnTo>
                    <a:lnTo>
                      <a:pt x="194" y="716"/>
                    </a:lnTo>
                    <a:lnTo>
                      <a:pt x="201" y="713"/>
                    </a:lnTo>
                    <a:lnTo>
                      <a:pt x="207" y="710"/>
                    </a:lnTo>
                    <a:lnTo>
                      <a:pt x="213" y="707"/>
                    </a:lnTo>
                    <a:lnTo>
                      <a:pt x="218" y="704"/>
                    </a:lnTo>
                    <a:lnTo>
                      <a:pt x="224" y="701"/>
                    </a:lnTo>
                    <a:lnTo>
                      <a:pt x="230" y="699"/>
                    </a:lnTo>
                    <a:lnTo>
                      <a:pt x="236" y="696"/>
                    </a:lnTo>
                    <a:lnTo>
                      <a:pt x="242" y="693"/>
                    </a:lnTo>
                    <a:lnTo>
                      <a:pt x="248" y="690"/>
                    </a:lnTo>
                    <a:lnTo>
                      <a:pt x="254" y="686"/>
                    </a:lnTo>
                    <a:lnTo>
                      <a:pt x="260" y="683"/>
                    </a:lnTo>
                    <a:lnTo>
                      <a:pt x="266" y="680"/>
                    </a:lnTo>
                    <a:lnTo>
                      <a:pt x="272" y="677"/>
                    </a:lnTo>
                    <a:lnTo>
                      <a:pt x="277" y="674"/>
                    </a:lnTo>
                    <a:lnTo>
                      <a:pt x="283" y="671"/>
                    </a:lnTo>
                    <a:lnTo>
                      <a:pt x="290" y="667"/>
                    </a:lnTo>
                    <a:lnTo>
                      <a:pt x="296" y="664"/>
                    </a:lnTo>
                    <a:lnTo>
                      <a:pt x="301" y="661"/>
                    </a:lnTo>
                    <a:lnTo>
                      <a:pt x="307" y="658"/>
                    </a:lnTo>
                    <a:lnTo>
                      <a:pt x="313" y="654"/>
                    </a:lnTo>
                    <a:lnTo>
                      <a:pt x="319" y="650"/>
                    </a:lnTo>
                    <a:lnTo>
                      <a:pt x="325" y="647"/>
                    </a:lnTo>
                    <a:lnTo>
                      <a:pt x="331" y="644"/>
                    </a:lnTo>
                    <a:lnTo>
                      <a:pt x="337" y="641"/>
                    </a:lnTo>
                    <a:lnTo>
                      <a:pt x="343" y="637"/>
                    </a:lnTo>
                    <a:lnTo>
                      <a:pt x="349" y="633"/>
                    </a:lnTo>
                    <a:lnTo>
                      <a:pt x="354" y="630"/>
                    </a:lnTo>
                    <a:lnTo>
                      <a:pt x="360" y="626"/>
                    </a:lnTo>
                    <a:lnTo>
                      <a:pt x="366" y="623"/>
                    </a:lnTo>
                    <a:lnTo>
                      <a:pt x="372" y="619"/>
                    </a:lnTo>
                    <a:lnTo>
                      <a:pt x="378" y="616"/>
                    </a:lnTo>
                    <a:lnTo>
                      <a:pt x="384" y="612"/>
                    </a:lnTo>
                    <a:lnTo>
                      <a:pt x="390" y="608"/>
                    </a:lnTo>
                    <a:lnTo>
                      <a:pt x="396" y="605"/>
                    </a:lnTo>
                    <a:lnTo>
                      <a:pt x="402" y="601"/>
                    </a:lnTo>
                    <a:lnTo>
                      <a:pt x="408" y="597"/>
                    </a:lnTo>
                    <a:lnTo>
                      <a:pt x="414" y="594"/>
                    </a:lnTo>
                    <a:lnTo>
                      <a:pt x="420" y="590"/>
                    </a:lnTo>
                    <a:lnTo>
                      <a:pt x="426" y="587"/>
                    </a:lnTo>
                    <a:lnTo>
                      <a:pt x="432" y="583"/>
                    </a:lnTo>
                    <a:lnTo>
                      <a:pt x="437" y="579"/>
                    </a:lnTo>
                    <a:lnTo>
                      <a:pt x="443" y="576"/>
                    </a:lnTo>
                    <a:lnTo>
                      <a:pt x="449" y="572"/>
                    </a:lnTo>
                    <a:lnTo>
                      <a:pt x="455" y="568"/>
                    </a:lnTo>
                    <a:lnTo>
                      <a:pt x="461" y="565"/>
                    </a:lnTo>
                    <a:lnTo>
                      <a:pt x="467" y="561"/>
                    </a:lnTo>
                    <a:lnTo>
                      <a:pt x="473" y="558"/>
                    </a:lnTo>
                    <a:lnTo>
                      <a:pt x="479" y="554"/>
                    </a:lnTo>
                    <a:lnTo>
                      <a:pt x="485" y="551"/>
                    </a:lnTo>
                    <a:lnTo>
                      <a:pt x="491" y="547"/>
                    </a:lnTo>
                    <a:lnTo>
                      <a:pt x="497" y="544"/>
                    </a:lnTo>
                    <a:lnTo>
                      <a:pt x="502" y="540"/>
                    </a:lnTo>
                    <a:lnTo>
                      <a:pt x="508" y="537"/>
                    </a:lnTo>
                    <a:lnTo>
                      <a:pt x="515" y="533"/>
                    </a:lnTo>
                    <a:lnTo>
                      <a:pt x="520" y="530"/>
                    </a:lnTo>
                    <a:lnTo>
                      <a:pt x="526" y="526"/>
                    </a:lnTo>
                    <a:lnTo>
                      <a:pt x="532" y="523"/>
                    </a:lnTo>
                    <a:lnTo>
                      <a:pt x="538" y="519"/>
                    </a:lnTo>
                    <a:lnTo>
                      <a:pt x="544" y="516"/>
                    </a:lnTo>
                    <a:lnTo>
                      <a:pt x="550" y="512"/>
                    </a:lnTo>
                    <a:lnTo>
                      <a:pt x="556" y="509"/>
                    </a:lnTo>
                    <a:lnTo>
                      <a:pt x="562" y="506"/>
                    </a:lnTo>
                    <a:lnTo>
                      <a:pt x="568" y="503"/>
                    </a:lnTo>
                    <a:lnTo>
                      <a:pt x="574" y="499"/>
                    </a:lnTo>
                    <a:lnTo>
                      <a:pt x="580" y="497"/>
                    </a:lnTo>
                    <a:lnTo>
                      <a:pt x="585" y="494"/>
                    </a:lnTo>
                    <a:lnTo>
                      <a:pt x="591" y="490"/>
                    </a:lnTo>
                    <a:lnTo>
                      <a:pt x="597" y="487"/>
                    </a:lnTo>
                    <a:lnTo>
                      <a:pt x="603" y="484"/>
                    </a:lnTo>
                    <a:lnTo>
                      <a:pt x="609" y="481"/>
                    </a:lnTo>
                    <a:lnTo>
                      <a:pt x="615" y="478"/>
                    </a:lnTo>
                    <a:lnTo>
                      <a:pt x="621" y="476"/>
                    </a:lnTo>
                    <a:lnTo>
                      <a:pt x="627" y="473"/>
                    </a:lnTo>
                    <a:lnTo>
                      <a:pt x="633" y="470"/>
                    </a:lnTo>
                    <a:lnTo>
                      <a:pt x="639" y="467"/>
                    </a:lnTo>
                    <a:lnTo>
                      <a:pt x="645" y="464"/>
                    </a:lnTo>
                    <a:lnTo>
                      <a:pt x="651" y="462"/>
                    </a:lnTo>
                    <a:lnTo>
                      <a:pt x="657" y="459"/>
                    </a:lnTo>
                    <a:lnTo>
                      <a:pt x="662" y="457"/>
                    </a:lnTo>
                    <a:lnTo>
                      <a:pt x="668" y="455"/>
                    </a:lnTo>
                    <a:lnTo>
                      <a:pt x="674" y="452"/>
                    </a:lnTo>
                    <a:lnTo>
                      <a:pt x="680" y="450"/>
                    </a:lnTo>
                    <a:lnTo>
                      <a:pt x="686" y="447"/>
                    </a:lnTo>
                    <a:lnTo>
                      <a:pt x="692" y="445"/>
                    </a:lnTo>
                    <a:lnTo>
                      <a:pt x="698" y="443"/>
                    </a:lnTo>
                    <a:lnTo>
                      <a:pt x="704" y="441"/>
                    </a:lnTo>
                    <a:lnTo>
                      <a:pt x="710" y="439"/>
                    </a:lnTo>
                    <a:lnTo>
                      <a:pt x="716" y="436"/>
                    </a:lnTo>
                    <a:lnTo>
                      <a:pt x="722" y="434"/>
                    </a:lnTo>
                    <a:lnTo>
                      <a:pt x="727" y="432"/>
                    </a:lnTo>
                    <a:lnTo>
                      <a:pt x="734" y="430"/>
                    </a:lnTo>
                    <a:lnTo>
                      <a:pt x="740" y="428"/>
                    </a:lnTo>
                    <a:lnTo>
                      <a:pt x="745" y="426"/>
                    </a:lnTo>
                    <a:lnTo>
                      <a:pt x="751" y="424"/>
                    </a:lnTo>
                    <a:lnTo>
                      <a:pt x="757" y="422"/>
                    </a:lnTo>
                    <a:lnTo>
                      <a:pt x="763" y="419"/>
                    </a:lnTo>
                    <a:lnTo>
                      <a:pt x="769" y="417"/>
                    </a:lnTo>
                    <a:lnTo>
                      <a:pt x="775" y="415"/>
                    </a:lnTo>
                    <a:lnTo>
                      <a:pt x="781" y="412"/>
                    </a:lnTo>
                    <a:lnTo>
                      <a:pt x="787" y="408"/>
                    </a:lnTo>
                    <a:lnTo>
                      <a:pt x="793" y="403"/>
                    </a:lnTo>
                    <a:lnTo>
                      <a:pt x="799" y="398"/>
                    </a:lnTo>
                    <a:lnTo>
                      <a:pt x="805" y="390"/>
                    </a:lnTo>
                    <a:lnTo>
                      <a:pt x="810" y="378"/>
                    </a:lnTo>
                    <a:lnTo>
                      <a:pt x="816" y="361"/>
                    </a:lnTo>
                    <a:lnTo>
                      <a:pt x="822" y="333"/>
                    </a:lnTo>
                    <a:lnTo>
                      <a:pt x="828" y="284"/>
                    </a:lnTo>
                    <a:lnTo>
                      <a:pt x="834" y="199"/>
                    </a:lnTo>
                    <a:lnTo>
                      <a:pt x="840" y="69"/>
                    </a:lnTo>
                    <a:lnTo>
                      <a:pt x="846" y="0"/>
                    </a:lnTo>
                    <a:lnTo>
                      <a:pt x="852" y="96"/>
                    </a:lnTo>
                    <a:lnTo>
                      <a:pt x="857" y="220"/>
                    </a:lnTo>
                    <a:lnTo>
                      <a:pt x="863" y="296"/>
                    </a:lnTo>
                    <a:lnTo>
                      <a:pt x="870" y="340"/>
                    </a:lnTo>
                    <a:lnTo>
                      <a:pt x="876" y="365"/>
                    </a:lnTo>
                    <a:lnTo>
                      <a:pt x="882" y="381"/>
                    </a:lnTo>
                    <a:lnTo>
                      <a:pt x="888" y="391"/>
                    </a:lnTo>
                    <a:lnTo>
                      <a:pt x="893" y="399"/>
                    </a:lnTo>
                    <a:lnTo>
                      <a:pt x="899" y="404"/>
                    </a:lnTo>
                    <a:lnTo>
                      <a:pt x="905" y="409"/>
                    </a:lnTo>
                    <a:lnTo>
                      <a:pt x="911" y="412"/>
                    </a:lnTo>
                    <a:lnTo>
                      <a:pt x="917" y="415"/>
                    </a:lnTo>
                    <a:lnTo>
                      <a:pt x="923" y="418"/>
                    </a:lnTo>
                    <a:lnTo>
                      <a:pt x="929" y="420"/>
                    </a:lnTo>
                    <a:lnTo>
                      <a:pt x="935" y="423"/>
                    </a:lnTo>
                    <a:lnTo>
                      <a:pt x="940" y="425"/>
                    </a:lnTo>
                    <a:lnTo>
                      <a:pt x="946" y="427"/>
                    </a:lnTo>
                    <a:lnTo>
                      <a:pt x="952" y="429"/>
                    </a:lnTo>
                    <a:lnTo>
                      <a:pt x="959" y="431"/>
                    </a:lnTo>
                    <a:lnTo>
                      <a:pt x="965" y="433"/>
                    </a:lnTo>
                    <a:lnTo>
                      <a:pt x="970" y="435"/>
                    </a:lnTo>
                    <a:lnTo>
                      <a:pt x="976" y="437"/>
                    </a:lnTo>
                    <a:lnTo>
                      <a:pt x="982" y="439"/>
                    </a:lnTo>
                    <a:lnTo>
                      <a:pt x="988" y="441"/>
                    </a:lnTo>
                    <a:lnTo>
                      <a:pt x="994" y="443"/>
                    </a:lnTo>
                    <a:lnTo>
                      <a:pt x="1000" y="446"/>
                    </a:lnTo>
                    <a:lnTo>
                      <a:pt x="1006" y="448"/>
                    </a:lnTo>
                    <a:lnTo>
                      <a:pt x="1012" y="450"/>
                    </a:lnTo>
                    <a:lnTo>
                      <a:pt x="1018" y="453"/>
                    </a:lnTo>
                    <a:lnTo>
                      <a:pt x="1023" y="455"/>
                    </a:lnTo>
                    <a:lnTo>
                      <a:pt x="1029" y="457"/>
                    </a:lnTo>
                    <a:lnTo>
                      <a:pt x="1035" y="460"/>
                    </a:lnTo>
                    <a:lnTo>
                      <a:pt x="1041" y="462"/>
                    </a:lnTo>
                    <a:lnTo>
                      <a:pt x="1048" y="465"/>
                    </a:lnTo>
                    <a:lnTo>
                      <a:pt x="1053" y="468"/>
                    </a:lnTo>
                    <a:lnTo>
                      <a:pt x="1059" y="470"/>
                    </a:lnTo>
                    <a:lnTo>
                      <a:pt x="1065" y="473"/>
                    </a:lnTo>
                    <a:lnTo>
                      <a:pt x="1071" y="476"/>
                    </a:lnTo>
                    <a:lnTo>
                      <a:pt x="1077" y="479"/>
                    </a:lnTo>
                    <a:lnTo>
                      <a:pt x="1082" y="482"/>
                    </a:lnTo>
                    <a:lnTo>
                      <a:pt x="1089" y="485"/>
                    </a:lnTo>
                    <a:lnTo>
                      <a:pt x="1095" y="488"/>
                    </a:lnTo>
                    <a:lnTo>
                      <a:pt x="1101" y="491"/>
                    </a:lnTo>
                    <a:lnTo>
                      <a:pt x="1106" y="494"/>
                    </a:lnTo>
                    <a:lnTo>
                      <a:pt x="1112" y="497"/>
                    </a:lnTo>
                    <a:lnTo>
                      <a:pt x="1118" y="500"/>
                    </a:lnTo>
                    <a:lnTo>
                      <a:pt x="1124" y="503"/>
                    </a:lnTo>
                    <a:lnTo>
                      <a:pt x="1130" y="506"/>
                    </a:lnTo>
                    <a:lnTo>
                      <a:pt x="1136" y="510"/>
                    </a:lnTo>
                    <a:lnTo>
                      <a:pt x="1142" y="513"/>
                    </a:lnTo>
                    <a:lnTo>
                      <a:pt x="1148" y="516"/>
                    </a:lnTo>
                    <a:lnTo>
                      <a:pt x="1154" y="520"/>
                    </a:lnTo>
                    <a:lnTo>
                      <a:pt x="1160" y="523"/>
                    </a:lnTo>
                    <a:lnTo>
                      <a:pt x="1165" y="527"/>
                    </a:lnTo>
                    <a:lnTo>
                      <a:pt x="1171" y="530"/>
                    </a:lnTo>
                    <a:lnTo>
                      <a:pt x="1178" y="534"/>
                    </a:lnTo>
                    <a:lnTo>
                      <a:pt x="1184" y="537"/>
                    </a:lnTo>
                    <a:lnTo>
                      <a:pt x="1189" y="541"/>
                    </a:lnTo>
                    <a:lnTo>
                      <a:pt x="1195" y="544"/>
                    </a:lnTo>
                    <a:lnTo>
                      <a:pt x="1201" y="548"/>
                    </a:lnTo>
                    <a:lnTo>
                      <a:pt x="1207" y="551"/>
                    </a:lnTo>
                    <a:lnTo>
                      <a:pt x="1213" y="555"/>
                    </a:lnTo>
                    <a:lnTo>
                      <a:pt x="1219" y="558"/>
                    </a:lnTo>
                    <a:lnTo>
                      <a:pt x="1225" y="562"/>
                    </a:lnTo>
                    <a:lnTo>
                      <a:pt x="1231" y="565"/>
                    </a:lnTo>
                    <a:lnTo>
                      <a:pt x="1237" y="569"/>
                    </a:lnTo>
                    <a:lnTo>
                      <a:pt x="1242" y="573"/>
                    </a:lnTo>
                    <a:lnTo>
                      <a:pt x="1248" y="577"/>
                    </a:lnTo>
                    <a:lnTo>
                      <a:pt x="1254" y="580"/>
                    </a:lnTo>
                    <a:lnTo>
                      <a:pt x="1260" y="584"/>
                    </a:lnTo>
                    <a:lnTo>
                      <a:pt x="1266" y="587"/>
                    </a:lnTo>
                    <a:lnTo>
                      <a:pt x="1272" y="591"/>
                    </a:lnTo>
                    <a:lnTo>
                      <a:pt x="1278" y="595"/>
                    </a:lnTo>
                    <a:lnTo>
                      <a:pt x="1284" y="598"/>
                    </a:lnTo>
                    <a:lnTo>
                      <a:pt x="1290" y="602"/>
                    </a:lnTo>
                    <a:lnTo>
                      <a:pt x="1296" y="605"/>
                    </a:lnTo>
                    <a:lnTo>
                      <a:pt x="1302" y="609"/>
                    </a:lnTo>
                    <a:lnTo>
                      <a:pt x="1308" y="613"/>
                    </a:lnTo>
                    <a:lnTo>
                      <a:pt x="1314" y="616"/>
                    </a:lnTo>
                    <a:lnTo>
                      <a:pt x="1320" y="620"/>
                    </a:lnTo>
                    <a:lnTo>
                      <a:pt x="1325" y="623"/>
                    </a:lnTo>
                    <a:lnTo>
                      <a:pt x="1331" y="627"/>
                    </a:lnTo>
                    <a:lnTo>
                      <a:pt x="1337" y="630"/>
                    </a:lnTo>
                    <a:lnTo>
                      <a:pt x="1343" y="634"/>
                    </a:lnTo>
                    <a:lnTo>
                      <a:pt x="1349" y="637"/>
                    </a:lnTo>
                    <a:lnTo>
                      <a:pt x="1355" y="641"/>
                    </a:lnTo>
                    <a:lnTo>
                      <a:pt x="1361" y="644"/>
                    </a:lnTo>
                    <a:lnTo>
                      <a:pt x="1367" y="648"/>
                    </a:lnTo>
                    <a:lnTo>
                      <a:pt x="1373" y="651"/>
                    </a:lnTo>
                    <a:lnTo>
                      <a:pt x="1379" y="655"/>
                    </a:lnTo>
                    <a:lnTo>
                      <a:pt x="1385" y="658"/>
                    </a:lnTo>
                    <a:lnTo>
                      <a:pt x="1390" y="661"/>
                    </a:lnTo>
                    <a:lnTo>
                      <a:pt x="1396" y="665"/>
                    </a:lnTo>
                    <a:lnTo>
                      <a:pt x="1403" y="668"/>
                    </a:lnTo>
                    <a:lnTo>
                      <a:pt x="1408" y="671"/>
                    </a:lnTo>
                    <a:lnTo>
                      <a:pt x="1414" y="674"/>
                    </a:lnTo>
                    <a:lnTo>
                      <a:pt x="1420" y="677"/>
                    </a:lnTo>
                    <a:lnTo>
                      <a:pt x="1426" y="681"/>
                    </a:lnTo>
                    <a:lnTo>
                      <a:pt x="1432" y="684"/>
                    </a:lnTo>
                    <a:lnTo>
                      <a:pt x="1438" y="687"/>
                    </a:lnTo>
                    <a:lnTo>
                      <a:pt x="1444" y="690"/>
                    </a:lnTo>
                    <a:lnTo>
                      <a:pt x="1450" y="693"/>
                    </a:lnTo>
                    <a:lnTo>
                      <a:pt x="1456" y="696"/>
                    </a:lnTo>
                    <a:lnTo>
                      <a:pt x="1462" y="699"/>
                    </a:lnTo>
                    <a:lnTo>
                      <a:pt x="1468" y="702"/>
                    </a:lnTo>
                    <a:lnTo>
                      <a:pt x="1473" y="705"/>
                    </a:lnTo>
                    <a:lnTo>
                      <a:pt x="1479" y="708"/>
                    </a:lnTo>
                    <a:lnTo>
                      <a:pt x="1485" y="711"/>
                    </a:lnTo>
                    <a:lnTo>
                      <a:pt x="1491" y="714"/>
                    </a:lnTo>
                    <a:lnTo>
                      <a:pt x="1497" y="716"/>
                    </a:lnTo>
                    <a:lnTo>
                      <a:pt x="1503" y="719"/>
                    </a:lnTo>
                    <a:lnTo>
                      <a:pt x="1509" y="722"/>
                    </a:lnTo>
                    <a:lnTo>
                      <a:pt x="1515" y="725"/>
                    </a:lnTo>
                    <a:lnTo>
                      <a:pt x="1521" y="727"/>
                    </a:lnTo>
                    <a:lnTo>
                      <a:pt x="1527" y="730"/>
                    </a:lnTo>
                    <a:lnTo>
                      <a:pt x="1533" y="732"/>
                    </a:lnTo>
                    <a:lnTo>
                      <a:pt x="1539" y="735"/>
                    </a:lnTo>
                    <a:lnTo>
                      <a:pt x="1545" y="738"/>
                    </a:lnTo>
                    <a:lnTo>
                      <a:pt x="1550" y="740"/>
                    </a:lnTo>
                    <a:lnTo>
                      <a:pt x="1556" y="742"/>
                    </a:lnTo>
                    <a:lnTo>
                      <a:pt x="1562" y="745"/>
                    </a:lnTo>
                    <a:lnTo>
                      <a:pt x="1568" y="747"/>
                    </a:lnTo>
                    <a:lnTo>
                      <a:pt x="1574" y="749"/>
                    </a:lnTo>
                    <a:lnTo>
                      <a:pt x="1580" y="752"/>
                    </a:lnTo>
                    <a:lnTo>
                      <a:pt x="1586" y="754"/>
                    </a:lnTo>
                    <a:lnTo>
                      <a:pt x="1592" y="756"/>
                    </a:lnTo>
                    <a:lnTo>
                      <a:pt x="1598" y="758"/>
                    </a:lnTo>
                    <a:lnTo>
                      <a:pt x="1604" y="760"/>
                    </a:lnTo>
                    <a:lnTo>
                      <a:pt x="1610" y="762"/>
                    </a:lnTo>
                    <a:lnTo>
                      <a:pt x="1615" y="764"/>
                    </a:lnTo>
                    <a:lnTo>
                      <a:pt x="1622" y="766"/>
                    </a:lnTo>
                    <a:lnTo>
                      <a:pt x="1628" y="768"/>
                    </a:lnTo>
                    <a:lnTo>
                      <a:pt x="1633" y="770"/>
                    </a:lnTo>
                    <a:lnTo>
                      <a:pt x="1639" y="772"/>
                    </a:lnTo>
                    <a:lnTo>
                      <a:pt x="1645" y="774"/>
                    </a:lnTo>
                    <a:lnTo>
                      <a:pt x="1651" y="776"/>
                    </a:lnTo>
                    <a:lnTo>
                      <a:pt x="1657" y="778"/>
                    </a:lnTo>
                    <a:lnTo>
                      <a:pt x="1663" y="780"/>
                    </a:lnTo>
                    <a:lnTo>
                      <a:pt x="1669" y="781"/>
                    </a:lnTo>
                    <a:lnTo>
                      <a:pt x="1675" y="783"/>
                    </a:lnTo>
                    <a:lnTo>
                      <a:pt x="1681" y="784"/>
                    </a:lnTo>
                    <a:lnTo>
                      <a:pt x="1687" y="786"/>
                    </a:lnTo>
                    <a:lnTo>
                      <a:pt x="1693" y="788"/>
                    </a:lnTo>
                    <a:lnTo>
                      <a:pt x="1698" y="789"/>
                    </a:lnTo>
                    <a:lnTo>
                      <a:pt x="1704" y="791"/>
                    </a:lnTo>
                    <a:lnTo>
                      <a:pt x="1710" y="792"/>
                    </a:lnTo>
                    <a:lnTo>
                      <a:pt x="1716" y="794"/>
                    </a:lnTo>
                    <a:lnTo>
                      <a:pt x="1722" y="795"/>
                    </a:lnTo>
                    <a:lnTo>
                      <a:pt x="1728" y="797"/>
                    </a:lnTo>
                    <a:lnTo>
                      <a:pt x="1734" y="798"/>
                    </a:lnTo>
                    <a:lnTo>
                      <a:pt x="1740" y="799"/>
                    </a:lnTo>
                    <a:lnTo>
                      <a:pt x="1745" y="800"/>
                    </a:lnTo>
                    <a:lnTo>
                      <a:pt x="1751" y="802"/>
                    </a:lnTo>
                    <a:lnTo>
                      <a:pt x="1758" y="803"/>
                    </a:lnTo>
                    <a:lnTo>
                      <a:pt x="1764" y="804"/>
                    </a:lnTo>
                    <a:lnTo>
                      <a:pt x="1770" y="805"/>
                    </a:lnTo>
                    <a:lnTo>
                      <a:pt x="1776" y="807"/>
                    </a:lnTo>
                  </a:path>
                </a:pathLst>
              </a:custGeom>
              <a:noFill/>
              <a:ln w="12700" cap="rnd" cmpd="sng">
                <a:solidFill>
                  <a:srgbClr val="000080"/>
                </a:solidFill>
                <a:prstDash val="solid"/>
                <a:round/>
                <a:headEnd type="none" w="sm" len="sm"/>
                <a:tailEnd type="none" w="sm" len="sm"/>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532375" name="Rectangle 23"/>
              <p:cNvSpPr>
                <a:spLocks noChangeArrowheads="1"/>
              </p:cNvSpPr>
              <p:nvPr/>
            </p:nvSpPr>
            <p:spPr bwMode="auto">
              <a:xfrm>
                <a:off x="4854" y="3731"/>
                <a:ext cx="518" cy="144"/>
              </a:xfrm>
              <a:prstGeom prst="rect">
                <a:avLst/>
              </a:prstGeom>
              <a:noFill/>
              <a:ln w="9525">
                <a:noFill/>
                <a:miter lim="800000"/>
                <a:headEnd/>
                <a:tailEnd/>
              </a:ln>
              <a:effectLst/>
            </p:spPr>
            <p:txBody>
              <a:bodyPr wrap="none" lIns="92075" tIns="46038" rIns="92075" bIns="46038">
                <a:spAutoFit/>
              </a:bodyPr>
              <a:lstStyle/>
              <a:p>
                <a:pPr algn="l" eaLnBrk="0" hangingPunct="0">
                  <a:spcBef>
                    <a:spcPct val="0"/>
                  </a:spcBef>
                  <a:buClrTx/>
                </a:pPr>
                <a:r>
                  <a:rPr lang="en-US" sz="900" smtClean="0">
                    <a:solidFill>
                      <a:srgbClr val="000000"/>
                    </a:solidFill>
                    <a:latin typeface="Arial" charset="0"/>
                  </a:rPr>
                  <a:t>Aerosol (</a:t>
                </a:r>
                <a:r>
                  <a:rPr lang="en-US" sz="900" smtClean="0">
                    <a:solidFill>
                      <a:srgbClr val="000000"/>
                    </a:solidFill>
                    <a:latin typeface="Symbol" pitchFamily="84" charset="2"/>
                  </a:rPr>
                  <a:t>l</a:t>
                </a:r>
                <a:r>
                  <a:rPr lang="en-US" sz="900" baseline="30000" smtClean="0">
                    <a:solidFill>
                      <a:srgbClr val="000000"/>
                    </a:solidFill>
                    <a:latin typeface="Symbol" pitchFamily="84" charset="2"/>
                  </a:rPr>
                  <a:t>-2</a:t>
                </a:r>
                <a:r>
                  <a:rPr lang="en-US" sz="900" smtClean="0">
                    <a:solidFill>
                      <a:srgbClr val="000000"/>
                    </a:solidFill>
                    <a:latin typeface="Arial" charset="0"/>
                  </a:rPr>
                  <a:t>)</a:t>
                </a:r>
              </a:p>
            </p:txBody>
          </p:sp>
          <p:sp>
            <p:nvSpPr>
              <p:cNvPr id="2532376" name="Line 24"/>
              <p:cNvSpPr>
                <a:spLocks noChangeShapeType="1"/>
              </p:cNvSpPr>
              <p:nvPr/>
            </p:nvSpPr>
            <p:spPr bwMode="auto">
              <a:xfrm>
                <a:off x="4784" y="4157"/>
                <a:ext cx="154" cy="0"/>
              </a:xfrm>
              <a:prstGeom prst="line">
                <a:avLst/>
              </a:prstGeom>
              <a:noFill/>
              <a:ln w="12700">
                <a:solidFill>
                  <a:schemeClr val="tx1"/>
                </a:solidFill>
                <a:round/>
                <a:headEnd type="stealth" w="med" len="med"/>
                <a:tailEnd type="stealth" w="med" len="med"/>
              </a:ln>
              <a:effectLst/>
            </p:spPr>
            <p:txBody>
              <a:bodyPr wrap="none" anchor="ctr"/>
              <a:lstStyle/>
              <a:p>
                <a:pPr algn="l">
                  <a:spcBef>
                    <a:spcPct val="0"/>
                  </a:spcBef>
                  <a:buClrTx/>
                </a:pPr>
                <a:endParaRPr lang="en-US" sz="1200" smtClean="0">
                  <a:solidFill>
                    <a:srgbClr val="000000"/>
                  </a:solidFill>
                  <a:latin typeface="Times New Roman" pitchFamily="84" charset="0"/>
                </a:endParaRPr>
              </a:p>
            </p:txBody>
          </p:sp>
          <p:sp>
            <p:nvSpPr>
              <p:cNvPr id="2532377" name="Freeform 25"/>
              <p:cNvSpPr>
                <a:spLocks/>
              </p:cNvSpPr>
              <p:nvPr/>
            </p:nvSpPr>
            <p:spPr bwMode="auto">
              <a:xfrm>
                <a:off x="4478" y="3726"/>
                <a:ext cx="810" cy="403"/>
              </a:xfrm>
              <a:custGeom>
                <a:avLst/>
                <a:gdLst/>
                <a:ahLst/>
                <a:cxnLst>
                  <a:cxn ang="0">
                    <a:pos x="23" y="781"/>
                  </a:cxn>
                  <a:cxn ang="0">
                    <a:pos x="52" y="772"/>
                  </a:cxn>
                  <a:cxn ang="0">
                    <a:pos x="82" y="762"/>
                  </a:cxn>
                  <a:cxn ang="0">
                    <a:pos x="112" y="752"/>
                  </a:cxn>
                  <a:cxn ang="0">
                    <a:pos x="141" y="739"/>
                  </a:cxn>
                  <a:cxn ang="0">
                    <a:pos x="171" y="727"/>
                  </a:cxn>
                  <a:cxn ang="0">
                    <a:pos x="201" y="713"/>
                  </a:cxn>
                  <a:cxn ang="0">
                    <a:pos x="230" y="699"/>
                  </a:cxn>
                  <a:cxn ang="0">
                    <a:pos x="260" y="683"/>
                  </a:cxn>
                  <a:cxn ang="0">
                    <a:pos x="290" y="667"/>
                  </a:cxn>
                  <a:cxn ang="0">
                    <a:pos x="319" y="650"/>
                  </a:cxn>
                  <a:cxn ang="0">
                    <a:pos x="349" y="633"/>
                  </a:cxn>
                  <a:cxn ang="0">
                    <a:pos x="378" y="616"/>
                  </a:cxn>
                  <a:cxn ang="0">
                    <a:pos x="408" y="597"/>
                  </a:cxn>
                  <a:cxn ang="0">
                    <a:pos x="437" y="579"/>
                  </a:cxn>
                  <a:cxn ang="0">
                    <a:pos x="467" y="561"/>
                  </a:cxn>
                  <a:cxn ang="0">
                    <a:pos x="497" y="544"/>
                  </a:cxn>
                  <a:cxn ang="0">
                    <a:pos x="526" y="526"/>
                  </a:cxn>
                  <a:cxn ang="0">
                    <a:pos x="556" y="509"/>
                  </a:cxn>
                  <a:cxn ang="0">
                    <a:pos x="585" y="494"/>
                  </a:cxn>
                  <a:cxn ang="0">
                    <a:pos x="615" y="478"/>
                  </a:cxn>
                  <a:cxn ang="0">
                    <a:pos x="645" y="464"/>
                  </a:cxn>
                  <a:cxn ang="0">
                    <a:pos x="674" y="452"/>
                  </a:cxn>
                  <a:cxn ang="0">
                    <a:pos x="704" y="441"/>
                  </a:cxn>
                  <a:cxn ang="0">
                    <a:pos x="734" y="430"/>
                  </a:cxn>
                  <a:cxn ang="0">
                    <a:pos x="763" y="419"/>
                  </a:cxn>
                  <a:cxn ang="0">
                    <a:pos x="793" y="403"/>
                  </a:cxn>
                  <a:cxn ang="0">
                    <a:pos x="822" y="333"/>
                  </a:cxn>
                  <a:cxn ang="0">
                    <a:pos x="852" y="96"/>
                  </a:cxn>
                  <a:cxn ang="0">
                    <a:pos x="882" y="381"/>
                  </a:cxn>
                  <a:cxn ang="0">
                    <a:pos x="911" y="412"/>
                  </a:cxn>
                  <a:cxn ang="0">
                    <a:pos x="940" y="425"/>
                  </a:cxn>
                  <a:cxn ang="0">
                    <a:pos x="970" y="435"/>
                  </a:cxn>
                  <a:cxn ang="0">
                    <a:pos x="1000" y="446"/>
                  </a:cxn>
                  <a:cxn ang="0">
                    <a:pos x="1029" y="457"/>
                  </a:cxn>
                  <a:cxn ang="0">
                    <a:pos x="1059" y="470"/>
                  </a:cxn>
                  <a:cxn ang="0">
                    <a:pos x="1089" y="485"/>
                  </a:cxn>
                  <a:cxn ang="0">
                    <a:pos x="1118" y="500"/>
                  </a:cxn>
                  <a:cxn ang="0">
                    <a:pos x="1148" y="516"/>
                  </a:cxn>
                  <a:cxn ang="0">
                    <a:pos x="1178" y="534"/>
                  </a:cxn>
                  <a:cxn ang="0">
                    <a:pos x="1207" y="551"/>
                  </a:cxn>
                  <a:cxn ang="0">
                    <a:pos x="1237" y="569"/>
                  </a:cxn>
                  <a:cxn ang="0">
                    <a:pos x="1266" y="587"/>
                  </a:cxn>
                  <a:cxn ang="0">
                    <a:pos x="1296" y="605"/>
                  </a:cxn>
                  <a:cxn ang="0">
                    <a:pos x="1325" y="623"/>
                  </a:cxn>
                  <a:cxn ang="0">
                    <a:pos x="1355" y="641"/>
                  </a:cxn>
                  <a:cxn ang="0">
                    <a:pos x="1385" y="658"/>
                  </a:cxn>
                  <a:cxn ang="0">
                    <a:pos x="1414" y="674"/>
                  </a:cxn>
                  <a:cxn ang="0">
                    <a:pos x="1444" y="690"/>
                  </a:cxn>
                  <a:cxn ang="0">
                    <a:pos x="1473" y="705"/>
                  </a:cxn>
                  <a:cxn ang="0">
                    <a:pos x="1503" y="719"/>
                  </a:cxn>
                  <a:cxn ang="0">
                    <a:pos x="1533" y="732"/>
                  </a:cxn>
                  <a:cxn ang="0">
                    <a:pos x="1562" y="745"/>
                  </a:cxn>
                  <a:cxn ang="0">
                    <a:pos x="1592" y="756"/>
                  </a:cxn>
                  <a:cxn ang="0">
                    <a:pos x="1622" y="766"/>
                  </a:cxn>
                  <a:cxn ang="0">
                    <a:pos x="1651" y="776"/>
                  </a:cxn>
                  <a:cxn ang="0">
                    <a:pos x="1681" y="784"/>
                  </a:cxn>
                  <a:cxn ang="0">
                    <a:pos x="1710" y="792"/>
                  </a:cxn>
                  <a:cxn ang="0">
                    <a:pos x="1740" y="799"/>
                  </a:cxn>
                  <a:cxn ang="0">
                    <a:pos x="1770" y="805"/>
                  </a:cxn>
                </a:cxnLst>
                <a:rect l="0" t="0" r="r" b="b"/>
                <a:pathLst>
                  <a:path w="1777" h="808">
                    <a:moveTo>
                      <a:pt x="0" y="787"/>
                    </a:moveTo>
                    <a:lnTo>
                      <a:pt x="5" y="786"/>
                    </a:lnTo>
                    <a:lnTo>
                      <a:pt x="11" y="784"/>
                    </a:lnTo>
                    <a:lnTo>
                      <a:pt x="17" y="782"/>
                    </a:lnTo>
                    <a:lnTo>
                      <a:pt x="23" y="781"/>
                    </a:lnTo>
                    <a:lnTo>
                      <a:pt x="30" y="779"/>
                    </a:lnTo>
                    <a:lnTo>
                      <a:pt x="35" y="777"/>
                    </a:lnTo>
                    <a:lnTo>
                      <a:pt x="41" y="776"/>
                    </a:lnTo>
                    <a:lnTo>
                      <a:pt x="47" y="773"/>
                    </a:lnTo>
                    <a:lnTo>
                      <a:pt x="52" y="772"/>
                    </a:lnTo>
                    <a:lnTo>
                      <a:pt x="58" y="770"/>
                    </a:lnTo>
                    <a:lnTo>
                      <a:pt x="64" y="768"/>
                    </a:lnTo>
                    <a:lnTo>
                      <a:pt x="71" y="766"/>
                    </a:lnTo>
                    <a:lnTo>
                      <a:pt x="77" y="764"/>
                    </a:lnTo>
                    <a:lnTo>
                      <a:pt x="82" y="762"/>
                    </a:lnTo>
                    <a:lnTo>
                      <a:pt x="88" y="760"/>
                    </a:lnTo>
                    <a:lnTo>
                      <a:pt x="94" y="758"/>
                    </a:lnTo>
                    <a:lnTo>
                      <a:pt x="100" y="756"/>
                    </a:lnTo>
                    <a:lnTo>
                      <a:pt x="106" y="753"/>
                    </a:lnTo>
                    <a:lnTo>
                      <a:pt x="112" y="752"/>
                    </a:lnTo>
                    <a:lnTo>
                      <a:pt x="118" y="749"/>
                    </a:lnTo>
                    <a:lnTo>
                      <a:pt x="124" y="746"/>
                    </a:lnTo>
                    <a:lnTo>
                      <a:pt x="130" y="744"/>
                    </a:lnTo>
                    <a:lnTo>
                      <a:pt x="135" y="742"/>
                    </a:lnTo>
                    <a:lnTo>
                      <a:pt x="141" y="739"/>
                    </a:lnTo>
                    <a:lnTo>
                      <a:pt x="147" y="737"/>
                    </a:lnTo>
                    <a:lnTo>
                      <a:pt x="153" y="735"/>
                    </a:lnTo>
                    <a:lnTo>
                      <a:pt x="160" y="732"/>
                    </a:lnTo>
                    <a:lnTo>
                      <a:pt x="165" y="729"/>
                    </a:lnTo>
                    <a:lnTo>
                      <a:pt x="171" y="727"/>
                    </a:lnTo>
                    <a:lnTo>
                      <a:pt x="177" y="724"/>
                    </a:lnTo>
                    <a:lnTo>
                      <a:pt x="183" y="721"/>
                    </a:lnTo>
                    <a:lnTo>
                      <a:pt x="189" y="719"/>
                    </a:lnTo>
                    <a:lnTo>
                      <a:pt x="194" y="716"/>
                    </a:lnTo>
                    <a:lnTo>
                      <a:pt x="201" y="713"/>
                    </a:lnTo>
                    <a:lnTo>
                      <a:pt x="207" y="710"/>
                    </a:lnTo>
                    <a:lnTo>
                      <a:pt x="213" y="707"/>
                    </a:lnTo>
                    <a:lnTo>
                      <a:pt x="218" y="704"/>
                    </a:lnTo>
                    <a:lnTo>
                      <a:pt x="224" y="701"/>
                    </a:lnTo>
                    <a:lnTo>
                      <a:pt x="230" y="699"/>
                    </a:lnTo>
                    <a:lnTo>
                      <a:pt x="236" y="696"/>
                    </a:lnTo>
                    <a:lnTo>
                      <a:pt x="242" y="693"/>
                    </a:lnTo>
                    <a:lnTo>
                      <a:pt x="248" y="690"/>
                    </a:lnTo>
                    <a:lnTo>
                      <a:pt x="254" y="686"/>
                    </a:lnTo>
                    <a:lnTo>
                      <a:pt x="260" y="683"/>
                    </a:lnTo>
                    <a:lnTo>
                      <a:pt x="266" y="680"/>
                    </a:lnTo>
                    <a:lnTo>
                      <a:pt x="272" y="677"/>
                    </a:lnTo>
                    <a:lnTo>
                      <a:pt x="277" y="674"/>
                    </a:lnTo>
                    <a:lnTo>
                      <a:pt x="283" y="671"/>
                    </a:lnTo>
                    <a:lnTo>
                      <a:pt x="290" y="667"/>
                    </a:lnTo>
                    <a:lnTo>
                      <a:pt x="296" y="664"/>
                    </a:lnTo>
                    <a:lnTo>
                      <a:pt x="301" y="661"/>
                    </a:lnTo>
                    <a:lnTo>
                      <a:pt x="307" y="658"/>
                    </a:lnTo>
                    <a:lnTo>
                      <a:pt x="313" y="654"/>
                    </a:lnTo>
                    <a:lnTo>
                      <a:pt x="319" y="650"/>
                    </a:lnTo>
                    <a:lnTo>
                      <a:pt x="325" y="647"/>
                    </a:lnTo>
                    <a:lnTo>
                      <a:pt x="331" y="644"/>
                    </a:lnTo>
                    <a:lnTo>
                      <a:pt x="337" y="641"/>
                    </a:lnTo>
                    <a:lnTo>
                      <a:pt x="343" y="637"/>
                    </a:lnTo>
                    <a:lnTo>
                      <a:pt x="349" y="633"/>
                    </a:lnTo>
                    <a:lnTo>
                      <a:pt x="354" y="630"/>
                    </a:lnTo>
                    <a:lnTo>
                      <a:pt x="360" y="626"/>
                    </a:lnTo>
                    <a:lnTo>
                      <a:pt x="366" y="623"/>
                    </a:lnTo>
                    <a:lnTo>
                      <a:pt x="372" y="619"/>
                    </a:lnTo>
                    <a:lnTo>
                      <a:pt x="378" y="616"/>
                    </a:lnTo>
                    <a:lnTo>
                      <a:pt x="384" y="612"/>
                    </a:lnTo>
                    <a:lnTo>
                      <a:pt x="390" y="608"/>
                    </a:lnTo>
                    <a:lnTo>
                      <a:pt x="396" y="605"/>
                    </a:lnTo>
                    <a:lnTo>
                      <a:pt x="402" y="601"/>
                    </a:lnTo>
                    <a:lnTo>
                      <a:pt x="408" y="597"/>
                    </a:lnTo>
                    <a:lnTo>
                      <a:pt x="414" y="594"/>
                    </a:lnTo>
                    <a:lnTo>
                      <a:pt x="420" y="590"/>
                    </a:lnTo>
                    <a:lnTo>
                      <a:pt x="426" y="587"/>
                    </a:lnTo>
                    <a:lnTo>
                      <a:pt x="432" y="583"/>
                    </a:lnTo>
                    <a:lnTo>
                      <a:pt x="437" y="579"/>
                    </a:lnTo>
                    <a:lnTo>
                      <a:pt x="443" y="576"/>
                    </a:lnTo>
                    <a:lnTo>
                      <a:pt x="449" y="572"/>
                    </a:lnTo>
                    <a:lnTo>
                      <a:pt x="455" y="568"/>
                    </a:lnTo>
                    <a:lnTo>
                      <a:pt x="461" y="565"/>
                    </a:lnTo>
                    <a:lnTo>
                      <a:pt x="467" y="561"/>
                    </a:lnTo>
                    <a:lnTo>
                      <a:pt x="473" y="558"/>
                    </a:lnTo>
                    <a:lnTo>
                      <a:pt x="479" y="554"/>
                    </a:lnTo>
                    <a:lnTo>
                      <a:pt x="485" y="551"/>
                    </a:lnTo>
                    <a:lnTo>
                      <a:pt x="491" y="547"/>
                    </a:lnTo>
                    <a:lnTo>
                      <a:pt x="497" y="544"/>
                    </a:lnTo>
                    <a:lnTo>
                      <a:pt x="502" y="540"/>
                    </a:lnTo>
                    <a:lnTo>
                      <a:pt x="508" y="537"/>
                    </a:lnTo>
                    <a:lnTo>
                      <a:pt x="515" y="533"/>
                    </a:lnTo>
                    <a:lnTo>
                      <a:pt x="520" y="530"/>
                    </a:lnTo>
                    <a:lnTo>
                      <a:pt x="526" y="526"/>
                    </a:lnTo>
                    <a:lnTo>
                      <a:pt x="532" y="523"/>
                    </a:lnTo>
                    <a:lnTo>
                      <a:pt x="538" y="519"/>
                    </a:lnTo>
                    <a:lnTo>
                      <a:pt x="544" y="516"/>
                    </a:lnTo>
                    <a:lnTo>
                      <a:pt x="550" y="512"/>
                    </a:lnTo>
                    <a:lnTo>
                      <a:pt x="556" y="509"/>
                    </a:lnTo>
                    <a:lnTo>
                      <a:pt x="562" y="506"/>
                    </a:lnTo>
                    <a:lnTo>
                      <a:pt x="568" y="503"/>
                    </a:lnTo>
                    <a:lnTo>
                      <a:pt x="574" y="499"/>
                    </a:lnTo>
                    <a:lnTo>
                      <a:pt x="580" y="497"/>
                    </a:lnTo>
                    <a:lnTo>
                      <a:pt x="585" y="494"/>
                    </a:lnTo>
                    <a:lnTo>
                      <a:pt x="591" y="490"/>
                    </a:lnTo>
                    <a:lnTo>
                      <a:pt x="597" y="487"/>
                    </a:lnTo>
                    <a:lnTo>
                      <a:pt x="603" y="484"/>
                    </a:lnTo>
                    <a:lnTo>
                      <a:pt x="609" y="481"/>
                    </a:lnTo>
                    <a:lnTo>
                      <a:pt x="615" y="478"/>
                    </a:lnTo>
                    <a:lnTo>
                      <a:pt x="621" y="476"/>
                    </a:lnTo>
                    <a:lnTo>
                      <a:pt x="627" y="473"/>
                    </a:lnTo>
                    <a:lnTo>
                      <a:pt x="633" y="470"/>
                    </a:lnTo>
                    <a:lnTo>
                      <a:pt x="639" y="467"/>
                    </a:lnTo>
                    <a:lnTo>
                      <a:pt x="645" y="464"/>
                    </a:lnTo>
                    <a:lnTo>
                      <a:pt x="651" y="462"/>
                    </a:lnTo>
                    <a:lnTo>
                      <a:pt x="657" y="459"/>
                    </a:lnTo>
                    <a:lnTo>
                      <a:pt x="662" y="457"/>
                    </a:lnTo>
                    <a:lnTo>
                      <a:pt x="668" y="455"/>
                    </a:lnTo>
                    <a:lnTo>
                      <a:pt x="674" y="452"/>
                    </a:lnTo>
                    <a:lnTo>
                      <a:pt x="680" y="450"/>
                    </a:lnTo>
                    <a:lnTo>
                      <a:pt x="686" y="447"/>
                    </a:lnTo>
                    <a:lnTo>
                      <a:pt x="692" y="445"/>
                    </a:lnTo>
                    <a:lnTo>
                      <a:pt x="698" y="443"/>
                    </a:lnTo>
                    <a:lnTo>
                      <a:pt x="704" y="441"/>
                    </a:lnTo>
                    <a:lnTo>
                      <a:pt x="710" y="439"/>
                    </a:lnTo>
                    <a:lnTo>
                      <a:pt x="716" y="436"/>
                    </a:lnTo>
                    <a:lnTo>
                      <a:pt x="722" y="434"/>
                    </a:lnTo>
                    <a:lnTo>
                      <a:pt x="727" y="432"/>
                    </a:lnTo>
                    <a:lnTo>
                      <a:pt x="734" y="430"/>
                    </a:lnTo>
                    <a:lnTo>
                      <a:pt x="740" y="428"/>
                    </a:lnTo>
                    <a:lnTo>
                      <a:pt x="745" y="426"/>
                    </a:lnTo>
                    <a:lnTo>
                      <a:pt x="751" y="424"/>
                    </a:lnTo>
                    <a:lnTo>
                      <a:pt x="757" y="422"/>
                    </a:lnTo>
                    <a:lnTo>
                      <a:pt x="763" y="419"/>
                    </a:lnTo>
                    <a:lnTo>
                      <a:pt x="769" y="417"/>
                    </a:lnTo>
                    <a:lnTo>
                      <a:pt x="775" y="415"/>
                    </a:lnTo>
                    <a:lnTo>
                      <a:pt x="781" y="412"/>
                    </a:lnTo>
                    <a:lnTo>
                      <a:pt x="787" y="408"/>
                    </a:lnTo>
                    <a:lnTo>
                      <a:pt x="793" y="403"/>
                    </a:lnTo>
                    <a:lnTo>
                      <a:pt x="799" y="398"/>
                    </a:lnTo>
                    <a:lnTo>
                      <a:pt x="805" y="390"/>
                    </a:lnTo>
                    <a:lnTo>
                      <a:pt x="810" y="378"/>
                    </a:lnTo>
                    <a:lnTo>
                      <a:pt x="816" y="361"/>
                    </a:lnTo>
                    <a:lnTo>
                      <a:pt x="822" y="333"/>
                    </a:lnTo>
                    <a:lnTo>
                      <a:pt x="828" y="284"/>
                    </a:lnTo>
                    <a:lnTo>
                      <a:pt x="834" y="199"/>
                    </a:lnTo>
                    <a:lnTo>
                      <a:pt x="840" y="69"/>
                    </a:lnTo>
                    <a:lnTo>
                      <a:pt x="846" y="0"/>
                    </a:lnTo>
                    <a:lnTo>
                      <a:pt x="852" y="96"/>
                    </a:lnTo>
                    <a:lnTo>
                      <a:pt x="857" y="220"/>
                    </a:lnTo>
                    <a:lnTo>
                      <a:pt x="863" y="296"/>
                    </a:lnTo>
                    <a:lnTo>
                      <a:pt x="870" y="340"/>
                    </a:lnTo>
                    <a:lnTo>
                      <a:pt x="876" y="365"/>
                    </a:lnTo>
                    <a:lnTo>
                      <a:pt x="882" y="381"/>
                    </a:lnTo>
                    <a:lnTo>
                      <a:pt x="888" y="391"/>
                    </a:lnTo>
                    <a:lnTo>
                      <a:pt x="893" y="399"/>
                    </a:lnTo>
                    <a:lnTo>
                      <a:pt x="899" y="404"/>
                    </a:lnTo>
                    <a:lnTo>
                      <a:pt x="905" y="409"/>
                    </a:lnTo>
                    <a:lnTo>
                      <a:pt x="911" y="412"/>
                    </a:lnTo>
                    <a:lnTo>
                      <a:pt x="917" y="415"/>
                    </a:lnTo>
                    <a:lnTo>
                      <a:pt x="923" y="418"/>
                    </a:lnTo>
                    <a:lnTo>
                      <a:pt x="929" y="420"/>
                    </a:lnTo>
                    <a:lnTo>
                      <a:pt x="935" y="423"/>
                    </a:lnTo>
                    <a:lnTo>
                      <a:pt x="940" y="425"/>
                    </a:lnTo>
                    <a:lnTo>
                      <a:pt x="946" y="427"/>
                    </a:lnTo>
                    <a:lnTo>
                      <a:pt x="952" y="429"/>
                    </a:lnTo>
                    <a:lnTo>
                      <a:pt x="959" y="431"/>
                    </a:lnTo>
                    <a:lnTo>
                      <a:pt x="965" y="433"/>
                    </a:lnTo>
                    <a:lnTo>
                      <a:pt x="970" y="435"/>
                    </a:lnTo>
                    <a:lnTo>
                      <a:pt x="976" y="437"/>
                    </a:lnTo>
                    <a:lnTo>
                      <a:pt x="982" y="439"/>
                    </a:lnTo>
                    <a:lnTo>
                      <a:pt x="988" y="441"/>
                    </a:lnTo>
                    <a:lnTo>
                      <a:pt x="994" y="443"/>
                    </a:lnTo>
                    <a:lnTo>
                      <a:pt x="1000" y="446"/>
                    </a:lnTo>
                    <a:lnTo>
                      <a:pt x="1006" y="448"/>
                    </a:lnTo>
                    <a:lnTo>
                      <a:pt x="1012" y="450"/>
                    </a:lnTo>
                    <a:lnTo>
                      <a:pt x="1018" y="453"/>
                    </a:lnTo>
                    <a:lnTo>
                      <a:pt x="1023" y="455"/>
                    </a:lnTo>
                    <a:lnTo>
                      <a:pt x="1029" y="457"/>
                    </a:lnTo>
                    <a:lnTo>
                      <a:pt x="1035" y="460"/>
                    </a:lnTo>
                    <a:lnTo>
                      <a:pt x="1041" y="462"/>
                    </a:lnTo>
                    <a:lnTo>
                      <a:pt x="1048" y="465"/>
                    </a:lnTo>
                    <a:lnTo>
                      <a:pt x="1053" y="468"/>
                    </a:lnTo>
                    <a:lnTo>
                      <a:pt x="1059" y="470"/>
                    </a:lnTo>
                    <a:lnTo>
                      <a:pt x="1065" y="473"/>
                    </a:lnTo>
                    <a:lnTo>
                      <a:pt x="1071" y="476"/>
                    </a:lnTo>
                    <a:lnTo>
                      <a:pt x="1077" y="479"/>
                    </a:lnTo>
                    <a:lnTo>
                      <a:pt x="1082" y="482"/>
                    </a:lnTo>
                    <a:lnTo>
                      <a:pt x="1089" y="485"/>
                    </a:lnTo>
                    <a:lnTo>
                      <a:pt x="1095" y="488"/>
                    </a:lnTo>
                    <a:lnTo>
                      <a:pt x="1101" y="491"/>
                    </a:lnTo>
                    <a:lnTo>
                      <a:pt x="1106" y="494"/>
                    </a:lnTo>
                    <a:lnTo>
                      <a:pt x="1112" y="497"/>
                    </a:lnTo>
                    <a:lnTo>
                      <a:pt x="1118" y="500"/>
                    </a:lnTo>
                    <a:lnTo>
                      <a:pt x="1124" y="503"/>
                    </a:lnTo>
                    <a:lnTo>
                      <a:pt x="1130" y="506"/>
                    </a:lnTo>
                    <a:lnTo>
                      <a:pt x="1136" y="510"/>
                    </a:lnTo>
                    <a:lnTo>
                      <a:pt x="1142" y="513"/>
                    </a:lnTo>
                    <a:lnTo>
                      <a:pt x="1148" y="516"/>
                    </a:lnTo>
                    <a:lnTo>
                      <a:pt x="1154" y="520"/>
                    </a:lnTo>
                    <a:lnTo>
                      <a:pt x="1160" y="523"/>
                    </a:lnTo>
                    <a:lnTo>
                      <a:pt x="1165" y="527"/>
                    </a:lnTo>
                    <a:lnTo>
                      <a:pt x="1171" y="530"/>
                    </a:lnTo>
                    <a:lnTo>
                      <a:pt x="1178" y="534"/>
                    </a:lnTo>
                    <a:lnTo>
                      <a:pt x="1184" y="537"/>
                    </a:lnTo>
                    <a:lnTo>
                      <a:pt x="1189" y="541"/>
                    </a:lnTo>
                    <a:lnTo>
                      <a:pt x="1195" y="544"/>
                    </a:lnTo>
                    <a:lnTo>
                      <a:pt x="1201" y="548"/>
                    </a:lnTo>
                    <a:lnTo>
                      <a:pt x="1207" y="551"/>
                    </a:lnTo>
                    <a:lnTo>
                      <a:pt x="1213" y="555"/>
                    </a:lnTo>
                    <a:lnTo>
                      <a:pt x="1219" y="558"/>
                    </a:lnTo>
                    <a:lnTo>
                      <a:pt x="1225" y="562"/>
                    </a:lnTo>
                    <a:lnTo>
                      <a:pt x="1231" y="565"/>
                    </a:lnTo>
                    <a:lnTo>
                      <a:pt x="1237" y="569"/>
                    </a:lnTo>
                    <a:lnTo>
                      <a:pt x="1242" y="573"/>
                    </a:lnTo>
                    <a:lnTo>
                      <a:pt x="1248" y="577"/>
                    </a:lnTo>
                    <a:lnTo>
                      <a:pt x="1254" y="580"/>
                    </a:lnTo>
                    <a:lnTo>
                      <a:pt x="1260" y="584"/>
                    </a:lnTo>
                    <a:lnTo>
                      <a:pt x="1266" y="587"/>
                    </a:lnTo>
                    <a:lnTo>
                      <a:pt x="1272" y="591"/>
                    </a:lnTo>
                    <a:lnTo>
                      <a:pt x="1278" y="595"/>
                    </a:lnTo>
                    <a:lnTo>
                      <a:pt x="1284" y="598"/>
                    </a:lnTo>
                    <a:lnTo>
                      <a:pt x="1290" y="602"/>
                    </a:lnTo>
                    <a:lnTo>
                      <a:pt x="1296" y="605"/>
                    </a:lnTo>
                    <a:lnTo>
                      <a:pt x="1302" y="609"/>
                    </a:lnTo>
                    <a:lnTo>
                      <a:pt x="1308" y="613"/>
                    </a:lnTo>
                    <a:lnTo>
                      <a:pt x="1314" y="616"/>
                    </a:lnTo>
                    <a:lnTo>
                      <a:pt x="1320" y="620"/>
                    </a:lnTo>
                    <a:lnTo>
                      <a:pt x="1325" y="623"/>
                    </a:lnTo>
                    <a:lnTo>
                      <a:pt x="1331" y="627"/>
                    </a:lnTo>
                    <a:lnTo>
                      <a:pt x="1337" y="630"/>
                    </a:lnTo>
                    <a:lnTo>
                      <a:pt x="1343" y="634"/>
                    </a:lnTo>
                    <a:lnTo>
                      <a:pt x="1349" y="637"/>
                    </a:lnTo>
                    <a:lnTo>
                      <a:pt x="1355" y="641"/>
                    </a:lnTo>
                    <a:lnTo>
                      <a:pt x="1361" y="644"/>
                    </a:lnTo>
                    <a:lnTo>
                      <a:pt x="1367" y="648"/>
                    </a:lnTo>
                    <a:lnTo>
                      <a:pt x="1373" y="651"/>
                    </a:lnTo>
                    <a:lnTo>
                      <a:pt x="1379" y="655"/>
                    </a:lnTo>
                    <a:lnTo>
                      <a:pt x="1385" y="658"/>
                    </a:lnTo>
                    <a:lnTo>
                      <a:pt x="1390" y="661"/>
                    </a:lnTo>
                    <a:lnTo>
                      <a:pt x="1396" y="665"/>
                    </a:lnTo>
                    <a:lnTo>
                      <a:pt x="1403" y="668"/>
                    </a:lnTo>
                    <a:lnTo>
                      <a:pt x="1408" y="671"/>
                    </a:lnTo>
                    <a:lnTo>
                      <a:pt x="1414" y="674"/>
                    </a:lnTo>
                    <a:lnTo>
                      <a:pt x="1420" y="677"/>
                    </a:lnTo>
                    <a:lnTo>
                      <a:pt x="1426" y="681"/>
                    </a:lnTo>
                    <a:lnTo>
                      <a:pt x="1432" y="684"/>
                    </a:lnTo>
                    <a:lnTo>
                      <a:pt x="1438" y="687"/>
                    </a:lnTo>
                    <a:lnTo>
                      <a:pt x="1444" y="690"/>
                    </a:lnTo>
                    <a:lnTo>
                      <a:pt x="1450" y="693"/>
                    </a:lnTo>
                    <a:lnTo>
                      <a:pt x="1456" y="696"/>
                    </a:lnTo>
                    <a:lnTo>
                      <a:pt x="1462" y="699"/>
                    </a:lnTo>
                    <a:lnTo>
                      <a:pt x="1468" y="702"/>
                    </a:lnTo>
                    <a:lnTo>
                      <a:pt x="1473" y="705"/>
                    </a:lnTo>
                    <a:lnTo>
                      <a:pt x="1479" y="708"/>
                    </a:lnTo>
                    <a:lnTo>
                      <a:pt x="1485" y="711"/>
                    </a:lnTo>
                    <a:lnTo>
                      <a:pt x="1491" y="714"/>
                    </a:lnTo>
                    <a:lnTo>
                      <a:pt x="1497" y="716"/>
                    </a:lnTo>
                    <a:lnTo>
                      <a:pt x="1503" y="719"/>
                    </a:lnTo>
                    <a:lnTo>
                      <a:pt x="1509" y="722"/>
                    </a:lnTo>
                    <a:lnTo>
                      <a:pt x="1515" y="725"/>
                    </a:lnTo>
                    <a:lnTo>
                      <a:pt x="1521" y="727"/>
                    </a:lnTo>
                    <a:lnTo>
                      <a:pt x="1527" y="730"/>
                    </a:lnTo>
                    <a:lnTo>
                      <a:pt x="1533" y="732"/>
                    </a:lnTo>
                    <a:lnTo>
                      <a:pt x="1539" y="735"/>
                    </a:lnTo>
                    <a:lnTo>
                      <a:pt x="1545" y="738"/>
                    </a:lnTo>
                    <a:lnTo>
                      <a:pt x="1550" y="740"/>
                    </a:lnTo>
                    <a:lnTo>
                      <a:pt x="1556" y="742"/>
                    </a:lnTo>
                    <a:lnTo>
                      <a:pt x="1562" y="745"/>
                    </a:lnTo>
                    <a:lnTo>
                      <a:pt x="1568" y="747"/>
                    </a:lnTo>
                    <a:lnTo>
                      <a:pt x="1574" y="749"/>
                    </a:lnTo>
                    <a:lnTo>
                      <a:pt x="1580" y="752"/>
                    </a:lnTo>
                    <a:lnTo>
                      <a:pt x="1586" y="754"/>
                    </a:lnTo>
                    <a:lnTo>
                      <a:pt x="1592" y="756"/>
                    </a:lnTo>
                    <a:lnTo>
                      <a:pt x="1598" y="758"/>
                    </a:lnTo>
                    <a:lnTo>
                      <a:pt x="1604" y="760"/>
                    </a:lnTo>
                    <a:lnTo>
                      <a:pt x="1610" y="762"/>
                    </a:lnTo>
                    <a:lnTo>
                      <a:pt x="1615" y="764"/>
                    </a:lnTo>
                    <a:lnTo>
                      <a:pt x="1622" y="766"/>
                    </a:lnTo>
                    <a:lnTo>
                      <a:pt x="1628" y="768"/>
                    </a:lnTo>
                    <a:lnTo>
                      <a:pt x="1633" y="770"/>
                    </a:lnTo>
                    <a:lnTo>
                      <a:pt x="1639" y="772"/>
                    </a:lnTo>
                    <a:lnTo>
                      <a:pt x="1645" y="774"/>
                    </a:lnTo>
                    <a:lnTo>
                      <a:pt x="1651" y="776"/>
                    </a:lnTo>
                    <a:lnTo>
                      <a:pt x="1657" y="778"/>
                    </a:lnTo>
                    <a:lnTo>
                      <a:pt x="1663" y="780"/>
                    </a:lnTo>
                    <a:lnTo>
                      <a:pt x="1669" y="781"/>
                    </a:lnTo>
                    <a:lnTo>
                      <a:pt x="1675" y="783"/>
                    </a:lnTo>
                    <a:lnTo>
                      <a:pt x="1681" y="784"/>
                    </a:lnTo>
                    <a:lnTo>
                      <a:pt x="1687" y="786"/>
                    </a:lnTo>
                    <a:lnTo>
                      <a:pt x="1693" y="788"/>
                    </a:lnTo>
                    <a:lnTo>
                      <a:pt x="1698" y="789"/>
                    </a:lnTo>
                    <a:lnTo>
                      <a:pt x="1704" y="791"/>
                    </a:lnTo>
                    <a:lnTo>
                      <a:pt x="1710" y="792"/>
                    </a:lnTo>
                    <a:lnTo>
                      <a:pt x="1716" y="794"/>
                    </a:lnTo>
                    <a:lnTo>
                      <a:pt x="1722" y="795"/>
                    </a:lnTo>
                    <a:lnTo>
                      <a:pt x="1728" y="797"/>
                    </a:lnTo>
                    <a:lnTo>
                      <a:pt x="1734" y="798"/>
                    </a:lnTo>
                    <a:lnTo>
                      <a:pt x="1740" y="799"/>
                    </a:lnTo>
                    <a:lnTo>
                      <a:pt x="1745" y="800"/>
                    </a:lnTo>
                    <a:lnTo>
                      <a:pt x="1751" y="802"/>
                    </a:lnTo>
                    <a:lnTo>
                      <a:pt x="1758" y="803"/>
                    </a:lnTo>
                    <a:lnTo>
                      <a:pt x="1764" y="804"/>
                    </a:lnTo>
                    <a:lnTo>
                      <a:pt x="1770" y="805"/>
                    </a:lnTo>
                    <a:lnTo>
                      <a:pt x="1776" y="807"/>
                    </a:lnTo>
                  </a:path>
                </a:pathLst>
              </a:custGeom>
              <a:noFill/>
              <a:ln w="12700" cap="rnd" cmpd="sng">
                <a:solidFill>
                  <a:srgbClr val="000080"/>
                </a:solidFill>
                <a:prstDash val="solid"/>
                <a:round/>
                <a:headEnd type="none" w="sm" len="sm"/>
                <a:tailEnd type="none" w="sm" len="sm"/>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532378" name="Freeform 26"/>
              <p:cNvSpPr>
                <a:spLocks/>
              </p:cNvSpPr>
              <p:nvPr/>
            </p:nvSpPr>
            <p:spPr bwMode="auto">
              <a:xfrm>
                <a:off x="4452" y="3727"/>
                <a:ext cx="809" cy="402"/>
              </a:xfrm>
              <a:custGeom>
                <a:avLst/>
                <a:gdLst/>
                <a:ahLst/>
                <a:cxnLst>
                  <a:cxn ang="0">
                    <a:pos x="23" y="781"/>
                  </a:cxn>
                  <a:cxn ang="0">
                    <a:pos x="52" y="772"/>
                  </a:cxn>
                  <a:cxn ang="0">
                    <a:pos x="82" y="762"/>
                  </a:cxn>
                  <a:cxn ang="0">
                    <a:pos x="112" y="752"/>
                  </a:cxn>
                  <a:cxn ang="0">
                    <a:pos x="141" y="739"/>
                  </a:cxn>
                  <a:cxn ang="0">
                    <a:pos x="171" y="727"/>
                  </a:cxn>
                  <a:cxn ang="0">
                    <a:pos x="201" y="713"/>
                  </a:cxn>
                  <a:cxn ang="0">
                    <a:pos x="230" y="699"/>
                  </a:cxn>
                  <a:cxn ang="0">
                    <a:pos x="260" y="683"/>
                  </a:cxn>
                  <a:cxn ang="0">
                    <a:pos x="290" y="667"/>
                  </a:cxn>
                  <a:cxn ang="0">
                    <a:pos x="319" y="650"/>
                  </a:cxn>
                  <a:cxn ang="0">
                    <a:pos x="349" y="633"/>
                  </a:cxn>
                  <a:cxn ang="0">
                    <a:pos x="378" y="616"/>
                  </a:cxn>
                  <a:cxn ang="0">
                    <a:pos x="408" y="597"/>
                  </a:cxn>
                  <a:cxn ang="0">
                    <a:pos x="437" y="579"/>
                  </a:cxn>
                  <a:cxn ang="0">
                    <a:pos x="467" y="561"/>
                  </a:cxn>
                  <a:cxn ang="0">
                    <a:pos x="497" y="544"/>
                  </a:cxn>
                  <a:cxn ang="0">
                    <a:pos x="526" y="526"/>
                  </a:cxn>
                  <a:cxn ang="0">
                    <a:pos x="556" y="509"/>
                  </a:cxn>
                  <a:cxn ang="0">
                    <a:pos x="585" y="494"/>
                  </a:cxn>
                  <a:cxn ang="0">
                    <a:pos x="615" y="478"/>
                  </a:cxn>
                  <a:cxn ang="0">
                    <a:pos x="645" y="464"/>
                  </a:cxn>
                  <a:cxn ang="0">
                    <a:pos x="674" y="452"/>
                  </a:cxn>
                  <a:cxn ang="0">
                    <a:pos x="704" y="441"/>
                  </a:cxn>
                  <a:cxn ang="0">
                    <a:pos x="734" y="430"/>
                  </a:cxn>
                  <a:cxn ang="0">
                    <a:pos x="763" y="419"/>
                  </a:cxn>
                  <a:cxn ang="0">
                    <a:pos x="793" y="403"/>
                  </a:cxn>
                  <a:cxn ang="0">
                    <a:pos x="822" y="333"/>
                  </a:cxn>
                  <a:cxn ang="0">
                    <a:pos x="852" y="96"/>
                  </a:cxn>
                  <a:cxn ang="0">
                    <a:pos x="882" y="381"/>
                  </a:cxn>
                  <a:cxn ang="0">
                    <a:pos x="911" y="412"/>
                  </a:cxn>
                  <a:cxn ang="0">
                    <a:pos x="940" y="425"/>
                  </a:cxn>
                  <a:cxn ang="0">
                    <a:pos x="970" y="435"/>
                  </a:cxn>
                  <a:cxn ang="0">
                    <a:pos x="1000" y="446"/>
                  </a:cxn>
                  <a:cxn ang="0">
                    <a:pos x="1029" y="457"/>
                  </a:cxn>
                  <a:cxn ang="0">
                    <a:pos x="1059" y="470"/>
                  </a:cxn>
                  <a:cxn ang="0">
                    <a:pos x="1089" y="485"/>
                  </a:cxn>
                  <a:cxn ang="0">
                    <a:pos x="1118" y="500"/>
                  </a:cxn>
                  <a:cxn ang="0">
                    <a:pos x="1148" y="516"/>
                  </a:cxn>
                  <a:cxn ang="0">
                    <a:pos x="1178" y="534"/>
                  </a:cxn>
                  <a:cxn ang="0">
                    <a:pos x="1207" y="551"/>
                  </a:cxn>
                  <a:cxn ang="0">
                    <a:pos x="1237" y="569"/>
                  </a:cxn>
                  <a:cxn ang="0">
                    <a:pos x="1266" y="587"/>
                  </a:cxn>
                  <a:cxn ang="0">
                    <a:pos x="1296" y="605"/>
                  </a:cxn>
                  <a:cxn ang="0">
                    <a:pos x="1325" y="623"/>
                  </a:cxn>
                  <a:cxn ang="0">
                    <a:pos x="1355" y="641"/>
                  </a:cxn>
                  <a:cxn ang="0">
                    <a:pos x="1385" y="658"/>
                  </a:cxn>
                  <a:cxn ang="0">
                    <a:pos x="1414" y="674"/>
                  </a:cxn>
                  <a:cxn ang="0">
                    <a:pos x="1444" y="690"/>
                  </a:cxn>
                  <a:cxn ang="0">
                    <a:pos x="1473" y="705"/>
                  </a:cxn>
                  <a:cxn ang="0">
                    <a:pos x="1503" y="719"/>
                  </a:cxn>
                  <a:cxn ang="0">
                    <a:pos x="1533" y="732"/>
                  </a:cxn>
                  <a:cxn ang="0">
                    <a:pos x="1562" y="745"/>
                  </a:cxn>
                  <a:cxn ang="0">
                    <a:pos x="1592" y="756"/>
                  </a:cxn>
                  <a:cxn ang="0">
                    <a:pos x="1622" y="766"/>
                  </a:cxn>
                  <a:cxn ang="0">
                    <a:pos x="1651" y="776"/>
                  </a:cxn>
                  <a:cxn ang="0">
                    <a:pos x="1681" y="784"/>
                  </a:cxn>
                  <a:cxn ang="0">
                    <a:pos x="1710" y="792"/>
                  </a:cxn>
                  <a:cxn ang="0">
                    <a:pos x="1740" y="799"/>
                  </a:cxn>
                  <a:cxn ang="0">
                    <a:pos x="1770" y="805"/>
                  </a:cxn>
                </a:cxnLst>
                <a:rect l="0" t="0" r="r" b="b"/>
                <a:pathLst>
                  <a:path w="1777" h="808">
                    <a:moveTo>
                      <a:pt x="0" y="787"/>
                    </a:moveTo>
                    <a:lnTo>
                      <a:pt x="5" y="786"/>
                    </a:lnTo>
                    <a:lnTo>
                      <a:pt x="11" y="784"/>
                    </a:lnTo>
                    <a:lnTo>
                      <a:pt x="17" y="782"/>
                    </a:lnTo>
                    <a:lnTo>
                      <a:pt x="23" y="781"/>
                    </a:lnTo>
                    <a:lnTo>
                      <a:pt x="30" y="779"/>
                    </a:lnTo>
                    <a:lnTo>
                      <a:pt x="35" y="777"/>
                    </a:lnTo>
                    <a:lnTo>
                      <a:pt x="41" y="776"/>
                    </a:lnTo>
                    <a:lnTo>
                      <a:pt x="47" y="773"/>
                    </a:lnTo>
                    <a:lnTo>
                      <a:pt x="52" y="772"/>
                    </a:lnTo>
                    <a:lnTo>
                      <a:pt x="58" y="770"/>
                    </a:lnTo>
                    <a:lnTo>
                      <a:pt x="64" y="768"/>
                    </a:lnTo>
                    <a:lnTo>
                      <a:pt x="71" y="766"/>
                    </a:lnTo>
                    <a:lnTo>
                      <a:pt x="77" y="764"/>
                    </a:lnTo>
                    <a:lnTo>
                      <a:pt x="82" y="762"/>
                    </a:lnTo>
                    <a:lnTo>
                      <a:pt x="88" y="760"/>
                    </a:lnTo>
                    <a:lnTo>
                      <a:pt x="94" y="758"/>
                    </a:lnTo>
                    <a:lnTo>
                      <a:pt x="100" y="756"/>
                    </a:lnTo>
                    <a:lnTo>
                      <a:pt x="106" y="753"/>
                    </a:lnTo>
                    <a:lnTo>
                      <a:pt x="112" y="752"/>
                    </a:lnTo>
                    <a:lnTo>
                      <a:pt x="118" y="749"/>
                    </a:lnTo>
                    <a:lnTo>
                      <a:pt x="124" y="746"/>
                    </a:lnTo>
                    <a:lnTo>
                      <a:pt x="130" y="744"/>
                    </a:lnTo>
                    <a:lnTo>
                      <a:pt x="135" y="742"/>
                    </a:lnTo>
                    <a:lnTo>
                      <a:pt x="141" y="739"/>
                    </a:lnTo>
                    <a:lnTo>
                      <a:pt x="147" y="737"/>
                    </a:lnTo>
                    <a:lnTo>
                      <a:pt x="153" y="735"/>
                    </a:lnTo>
                    <a:lnTo>
                      <a:pt x="160" y="732"/>
                    </a:lnTo>
                    <a:lnTo>
                      <a:pt x="165" y="729"/>
                    </a:lnTo>
                    <a:lnTo>
                      <a:pt x="171" y="727"/>
                    </a:lnTo>
                    <a:lnTo>
                      <a:pt x="177" y="724"/>
                    </a:lnTo>
                    <a:lnTo>
                      <a:pt x="183" y="721"/>
                    </a:lnTo>
                    <a:lnTo>
                      <a:pt x="189" y="719"/>
                    </a:lnTo>
                    <a:lnTo>
                      <a:pt x="194" y="716"/>
                    </a:lnTo>
                    <a:lnTo>
                      <a:pt x="201" y="713"/>
                    </a:lnTo>
                    <a:lnTo>
                      <a:pt x="207" y="710"/>
                    </a:lnTo>
                    <a:lnTo>
                      <a:pt x="213" y="707"/>
                    </a:lnTo>
                    <a:lnTo>
                      <a:pt x="218" y="704"/>
                    </a:lnTo>
                    <a:lnTo>
                      <a:pt x="224" y="701"/>
                    </a:lnTo>
                    <a:lnTo>
                      <a:pt x="230" y="699"/>
                    </a:lnTo>
                    <a:lnTo>
                      <a:pt x="236" y="696"/>
                    </a:lnTo>
                    <a:lnTo>
                      <a:pt x="242" y="693"/>
                    </a:lnTo>
                    <a:lnTo>
                      <a:pt x="248" y="690"/>
                    </a:lnTo>
                    <a:lnTo>
                      <a:pt x="254" y="686"/>
                    </a:lnTo>
                    <a:lnTo>
                      <a:pt x="260" y="683"/>
                    </a:lnTo>
                    <a:lnTo>
                      <a:pt x="266" y="680"/>
                    </a:lnTo>
                    <a:lnTo>
                      <a:pt x="272" y="677"/>
                    </a:lnTo>
                    <a:lnTo>
                      <a:pt x="277" y="674"/>
                    </a:lnTo>
                    <a:lnTo>
                      <a:pt x="283" y="671"/>
                    </a:lnTo>
                    <a:lnTo>
                      <a:pt x="290" y="667"/>
                    </a:lnTo>
                    <a:lnTo>
                      <a:pt x="296" y="664"/>
                    </a:lnTo>
                    <a:lnTo>
                      <a:pt x="301" y="661"/>
                    </a:lnTo>
                    <a:lnTo>
                      <a:pt x="307" y="658"/>
                    </a:lnTo>
                    <a:lnTo>
                      <a:pt x="313" y="654"/>
                    </a:lnTo>
                    <a:lnTo>
                      <a:pt x="319" y="650"/>
                    </a:lnTo>
                    <a:lnTo>
                      <a:pt x="325" y="647"/>
                    </a:lnTo>
                    <a:lnTo>
                      <a:pt x="331" y="644"/>
                    </a:lnTo>
                    <a:lnTo>
                      <a:pt x="337" y="641"/>
                    </a:lnTo>
                    <a:lnTo>
                      <a:pt x="343" y="637"/>
                    </a:lnTo>
                    <a:lnTo>
                      <a:pt x="349" y="633"/>
                    </a:lnTo>
                    <a:lnTo>
                      <a:pt x="354" y="630"/>
                    </a:lnTo>
                    <a:lnTo>
                      <a:pt x="360" y="626"/>
                    </a:lnTo>
                    <a:lnTo>
                      <a:pt x="366" y="623"/>
                    </a:lnTo>
                    <a:lnTo>
                      <a:pt x="372" y="619"/>
                    </a:lnTo>
                    <a:lnTo>
                      <a:pt x="378" y="616"/>
                    </a:lnTo>
                    <a:lnTo>
                      <a:pt x="384" y="612"/>
                    </a:lnTo>
                    <a:lnTo>
                      <a:pt x="390" y="608"/>
                    </a:lnTo>
                    <a:lnTo>
                      <a:pt x="396" y="605"/>
                    </a:lnTo>
                    <a:lnTo>
                      <a:pt x="402" y="601"/>
                    </a:lnTo>
                    <a:lnTo>
                      <a:pt x="408" y="597"/>
                    </a:lnTo>
                    <a:lnTo>
                      <a:pt x="414" y="594"/>
                    </a:lnTo>
                    <a:lnTo>
                      <a:pt x="420" y="590"/>
                    </a:lnTo>
                    <a:lnTo>
                      <a:pt x="426" y="587"/>
                    </a:lnTo>
                    <a:lnTo>
                      <a:pt x="432" y="583"/>
                    </a:lnTo>
                    <a:lnTo>
                      <a:pt x="437" y="579"/>
                    </a:lnTo>
                    <a:lnTo>
                      <a:pt x="443" y="576"/>
                    </a:lnTo>
                    <a:lnTo>
                      <a:pt x="449" y="572"/>
                    </a:lnTo>
                    <a:lnTo>
                      <a:pt x="455" y="568"/>
                    </a:lnTo>
                    <a:lnTo>
                      <a:pt x="461" y="565"/>
                    </a:lnTo>
                    <a:lnTo>
                      <a:pt x="467" y="561"/>
                    </a:lnTo>
                    <a:lnTo>
                      <a:pt x="473" y="558"/>
                    </a:lnTo>
                    <a:lnTo>
                      <a:pt x="479" y="554"/>
                    </a:lnTo>
                    <a:lnTo>
                      <a:pt x="485" y="551"/>
                    </a:lnTo>
                    <a:lnTo>
                      <a:pt x="491" y="547"/>
                    </a:lnTo>
                    <a:lnTo>
                      <a:pt x="497" y="544"/>
                    </a:lnTo>
                    <a:lnTo>
                      <a:pt x="502" y="540"/>
                    </a:lnTo>
                    <a:lnTo>
                      <a:pt x="508" y="537"/>
                    </a:lnTo>
                    <a:lnTo>
                      <a:pt x="515" y="533"/>
                    </a:lnTo>
                    <a:lnTo>
                      <a:pt x="520" y="530"/>
                    </a:lnTo>
                    <a:lnTo>
                      <a:pt x="526" y="526"/>
                    </a:lnTo>
                    <a:lnTo>
                      <a:pt x="532" y="523"/>
                    </a:lnTo>
                    <a:lnTo>
                      <a:pt x="538" y="519"/>
                    </a:lnTo>
                    <a:lnTo>
                      <a:pt x="544" y="516"/>
                    </a:lnTo>
                    <a:lnTo>
                      <a:pt x="550" y="512"/>
                    </a:lnTo>
                    <a:lnTo>
                      <a:pt x="556" y="509"/>
                    </a:lnTo>
                    <a:lnTo>
                      <a:pt x="562" y="506"/>
                    </a:lnTo>
                    <a:lnTo>
                      <a:pt x="568" y="503"/>
                    </a:lnTo>
                    <a:lnTo>
                      <a:pt x="574" y="499"/>
                    </a:lnTo>
                    <a:lnTo>
                      <a:pt x="580" y="497"/>
                    </a:lnTo>
                    <a:lnTo>
                      <a:pt x="585" y="494"/>
                    </a:lnTo>
                    <a:lnTo>
                      <a:pt x="591" y="490"/>
                    </a:lnTo>
                    <a:lnTo>
                      <a:pt x="597" y="487"/>
                    </a:lnTo>
                    <a:lnTo>
                      <a:pt x="603" y="484"/>
                    </a:lnTo>
                    <a:lnTo>
                      <a:pt x="609" y="481"/>
                    </a:lnTo>
                    <a:lnTo>
                      <a:pt x="615" y="478"/>
                    </a:lnTo>
                    <a:lnTo>
                      <a:pt x="621" y="476"/>
                    </a:lnTo>
                    <a:lnTo>
                      <a:pt x="627" y="473"/>
                    </a:lnTo>
                    <a:lnTo>
                      <a:pt x="633" y="470"/>
                    </a:lnTo>
                    <a:lnTo>
                      <a:pt x="639" y="467"/>
                    </a:lnTo>
                    <a:lnTo>
                      <a:pt x="645" y="464"/>
                    </a:lnTo>
                    <a:lnTo>
                      <a:pt x="651" y="462"/>
                    </a:lnTo>
                    <a:lnTo>
                      <a:pt x="657" y="459"/>
                    </a:lnTo>
                    <a:lnTo>
                      <a:pt x="662" y="457"/>
                    </a:lnTo>
                    <a:lnTo>
                      <a:pt x="668" y="455"/>
                    </a:lnTo>
                    <a:lnTo>
                      <a:pt x="674" y="452"/>
                    </a:lnTo>
                    <a:lnTo>
                      <a:pt x="680" y="450"/>
                    </a:lnTo>
                    <a:lnTo>
                      <a:pt x="686" y="447"/>
                    </a:lnTo>
                    <a:lnTo>
                      <a:pt x="692" y="445"/>
                    </a:lnTo>
                    <a:lnTo>
                      <a:pt x="698" y="443"/>
                    </a:lnTo>
                    <a:lnTo>
                      <a:pt x="704" y="441"/>
                    </a:lnTo>
                    <a:lnTo>
                      <a:pt x="710" y="439"/>
                    </a:lnTo>
                    <a:lnTo>
                      <a:pt x="716" y="436"/>
                    </a:lnTo>
                    <a:lnTo>
                      <a:pt x="722" y="434"/>
                    </a:lnTo>
                    <a:lnTo>
                      <a:pt x="727" y="432"/>
                    </a:lnTo>
                    <a:lnTo>
                      <a:pt x="734" y="430"/>
                    </a:lnTo>
                    <a:lnTo>
                      <a:pt x="740" y="428"/>
                    </a:lnTo>
                    <a:lnTo>
                      <a:pt x="745" y="426"/>
                    </a:lnTo>
                    <a:lnTo>
                      <a:pt x="751" y="424"/>
                    </a:lnTo>
                    <a:lnTo>
                      <a:pt x="757" y="422"/>
                    </a:lnTo>
                    <a:lnTo>
                      <a:pt x="763" y="419"/>
                    </a:lnTo>
                    <a:lnTo>
                      <a:pt x="769" y="417"/>
                    </a:lnTo>
                    <a:lnTo>
                      <a:pt x="775" y="415"/>
                    </a:lnTo>
                    <a:lnTo>
                      <a:pt x="781" y="412"/>
                    </a:lnTo>
                    <a:lnTo>
                      <a:pt x="787" y="408"/>
                    </a:lnTo>
                    <a:lnTo>
                      <a:pt x="793" y="403"/>
                    </a:lnTo>
                    <a:lnTo>
                      <a:pt x="799" y="398"/>
                    </a:lnTo>
                    <a:lnTo>
                      <a:pt x="805" y="390"/>
                    </a:lnTo>
                    <a:lnTo>
                      <a:pt x="810" y="378"/>
                    </a:lnTo>
                    <a:lnTo>
                      <a:pt x="816" y="361"/>
                    </a:lnTo>
                    <a:lnTo>
                      <a:pt x="822" y="333"/>
                    </a:lnTo>
                    <a:lnTo>
                      <a:pt x="828" y="284"/>
                    </a:lnTo>
                    <a:lnTo>
                      <a:pt x="834" y="199"/>
                    </a:lnTo>
                    <a:lnTo>
                      <a:pt x="840" y="69"/>
                    </a:lnTo>
                    <a:lnTo>
                      <a:pt x="846" y="0"/>
                    </a:lnTo>
                    <a:lnTo>
                      <a:pt x="852" y="96"/>
                    </a:lnTo>
                    <a:lnTo>
                      <a:pt x="857" y="220"/>
                    </a:lnTo>
                    <a:lnTo>
                      <a:pt x="863" y="296"/>
                    </a:lnTo>
                    <a:lnTo>
                      <a:pt x="870" y="340"/>
                    </a:lnTo>
                    <a:lnTo>
                      <a:pt x="876" y="365"/>
                    </a:lnTo>
                    <a:lnTo>
                      <a:pt x="882" y="381"/>
                    </a:lnTo>
                    <a:lnTo>
                      <a:pt x="888" y="391"/>
                    </a:lnTo>
                    <a:lnTo>
                      <a:pt x="893" y="399"/>
                    </a:lnTo>
                    <a:lnTo>
                      <a:pt x="899" y="404"/>
                    </a:lnTo>
                    <a:lnTo>
                      <a:pt x="905" y="409"/>
                    </a:lnTo>
                    <a:lnTo>
                      <a:pt x="911" y="412"/>
                    </a:lnTo>
                    <a:lnTo>
                      <a:pt x="917" y="415"/>
                    </a:lnTo>
                    <a:lnTo>
                      <a:pt x="923" y="418"/>
                    </a:lnTo>
                    <a:lnTo>
                      <a:pt x="929" y="420"/>
                    </a:lnTo>
                    <a:lnTo>
                      <a:pt x="935" y="423"/>
                    </a:lnTo>
                    <a:lnTo>
                      <a:pt x="940" y="425"/>
                    </a:lnTo>
                    <a:lnTo>
                      <a:pt x="946" y="427"/>
                    </a:lnTo>
                    <a:lnTo>
                      <a:pt x="952" y="429"/>
                    </a:lnTo>
                    <a:lnTo>
                      <a:pt x="959" y="431"/>
                    </a:lnTo>
                    <a:lnTo>
                      <a:pt x="965" y="433"/>
                    </a:lnTo>
                    <a:lnTo>
                      <a:pt x="970" y="435"/>
                    </a:lnTo>
                    <a:lnTo>
                      <a:pt x="976" y="437"/>
                    </a:lnTo>
                    <a:lnTo>
                      <a:pt x="982" y="439"/>
                    </a:lnTo>
                    <a:lnTo>
                      <a:pt x="988" y="441"/>
                    </a:lnTo>
                    <a:lnTo>
                      <a:pt x="994" y="443"/>
                    </a:lnTo>
                    <a:lnTo>
                      <a:pt x="1000" y="446"/>
                    </a:lnTo>
                    <a:lnTo>
                      <a:pt x="1006" y="448"/>
                    </a:lnTo>
                    <a:lnTo>
                      <a:pt x="1012" y="450"/>
                    </a:lnTo>
                    <a:lnTo>
                      <a:pt x="1018" y="453"/>
                    </a:lnTo>
                    <a:lnTo>
                      <a:pt x="1023" y="455"/>
                    </a:lnTo>
                    <a:lnTo>
                      <a:pt x="1029" y="457"/>
                    </a:lnTo>
                    <a:lnTo>
                      <a:pt x="1035" y="460"/>
                    </a:lnTo>
                    <a:lnTo>
                      <a:pt x="1041" y="462"/>
                    </a:lnTo>
                    <a:lnTo>
                      <a:pt x="1048" y="465"/>
                    </a:lnTo>
                    <a:lnTo>
                      <a:pt x="1053" y="468"/>
                    </a:lnTo>
                    <a:lnTo>
                      <a:pt x="1059" y="470"/>
                    </a:lnTo>
                    <a:lnTo>
                      <a:pt x="1065" y="473"/>
                    </a:lnTo>
                    <a:lnTo>
                      <a:pt x="1071" y="476"/>
                    </a:lnTo>
                    <a:lnTo>
                      <a:pt x="1077" y="479"/>
                    </a:lnTo>
                    <a:lnTo>
                      <a:pt x="1082" y="482"/>
                    </a:lnTo>
                    <a:lnTo>
                      <a:pt x="1089" y="485"/>
                    </a:lnTo>
                    <a:lnTo>
                      <a:pt x="1095" y="488"/>
                    </a:lnTo>
                    <a:lnTo>
                      <a:pt x="1101" y="491"/>
                    </a:lnTo>
                    <a:lnTo>
                      <a:pt x="1106" y="494"/>
                    </a:lnTo>
                    <a:lnTo>
                      <a:pt x="1112" y="497"/>
                    </a:lnTo>
                    <a:lnTo>
                      <a:pt x="1118" y="500"/>
                    </a:lnTo>
                    <a:lnTo>
                      <a:pt x="1124" y="503"/>
                    </a:lnTo>
                    <a:lnTo>
                      <a:pt x="1130" y="506"/>
                    </a:lnTo>
                    <a:lnTo>
                      <a:pt x="1136" y="510"/>
                    </a:lnTo>
                    <a:lnTo>
                      <a:pt x="1142" y="513"/>
                    </a:lnTo>
                    <a:lnTo>
                      <a:pt x="1148" y="516"/>
                    </a:lnTo>
                    <a:lnTo>
                      <a:pt x="1154" y="520"/>
                    </a:lnTo>
                    <a:lnTo>
                      <a:pt x="1160" y="523"/>
                    </a:lnTo>
                    <a:lnTo>
                      <a:pt x="1165" y="527"/>
                    </a:lnTo>
                    <a:lnTo>
                      <a:pt x="1171" y="530"/>
                    </a:lnTo>
                    <a:lnTo>
                      <a:pt x="1178" y="534"/>
                    </a:lnTo>
                    <a:lnTo>
                      <a:pt x="1184" y="537"/>
                    </a:lnTo>
                    <a:lnTo>
                      <a:pt x="1189" y="541"/>
                    </a:lnTo>
                    <a:lnTo>
                      <a:pt x="1195" y="544"/>
                    </a:lnTo>
                    <a:lnTo>
                      <a:pt x="1201" y="548"/>
                    </a:lnTo>
                    <a:lnTo>
                      <a:pt x="1207" y="551"/>
                    </a:lnTo>
                    <a:lnTo>
                      <a:pt x="1213" y="555"/>
                    </a:lnTo>
                    <a:lnTo>
                      <a:pt x="1219" y="558"/>
                    </a:lnTo>
                    <a:lnTo>
                      <a:pt x="1225" y="562"/>
                    </a:lnTo>
                    <a:lnTo>
                      <a:pt x="1231" y="565"/>
                    </a:lnTo>
                    <a:lnTo>
                      <a:pt x="1237" y="569"/>
                    </a:lnTo>
                    <a:lnTo>
                      <a:pt x="1242" y="573"/>
                    </a:lnTo>
                    <a:lnTo>
                      <a:pt x="1248" y="577"/>
                    </a:lnTo>
                    <a:lnTo>
                      <a:pt x="1254" y="580"/>
                    </a:lnTo>
                    <a:lnTo>
                      <a:pt x="1260" y="584"/>
                    </a:lnTo>
                    <a:lnTo>
                      <a:pt x="1266" y="587"/>
                    </a:lnTo>
                    <a:lnTo>
                      <a:pt x="1272" y="591"/>
                    </a:lnTo>
                    <a:lnTo>
                      <a:pt x="1278" y="595"/>
                    </a:lnTo>
                    <a:lnTo>
                      <a:pt x="1284" y="598"/>
                    </a:lnTo>
                    <a:lnTo>
                      <a:pt x="1290" y="602"/>
                    </a:lnTo>
                    <a:lnTo>
                      <a:pt x="1296" y="605"/>
                    </a:lnTo>
                    <a:lnTo>
                      <a:pt x="1302" y="609"/>
                    </a:lnTo>
                    <a:lnTo>
                      <a:pt x="1308" y="613"/>
                    </a:lnTo>
                    <a:lnTo>
                      <a:pt x="1314" y="616"/>
                    </a:lnTo>
                    <a:lnTo>
                      <a:pt x="1320" y="620"/>
                    </a:lnTo>
                    <a:lnTo>
                      <a:pt x="1325" y="623"/>
                    </a:lnTo>
                    <a:lnTo>
                      <a:pt x="1331" y="627"/>
                    </a:lnTo>
                    <a:lnTo>
                      <a:pt x="1337" y="630"/>
                    </a:lnTo>
                    <a:lnTo>
                      <a:pt x="1343" y="634"/>
                    </a:lnTo>
                    <a:lnTo>
                      <a:pt x="1349" y="637"/>
                    </a:lnTo>
                    <a:lnTo>
                      <a:pt x="1355" y="641"/>
                    </a:lnTo>
                    <a:lnTo>
                      <a:pt x="1361" y="644"/>
                    </a:lnTo>
                    <a:lnTo>
                      <a:pt x="1367" y="648"/>
                    </a:lnTo>
                    <a:lnTo>
                      <a:pt x="1373" y="651"/>
                    </a:lnTo>
                    <a:lnTo>
                      <a:pt x="1379" y="655"/>
                    </a:lnTo>
                    <a:lnTo>
                      <a:pt x="1385" y="658"/>
                    </a:lnTo>
                    <a:lnTo>
                      <a:pt x="1390" y="661"/>
                    </a:lnTo>
                    <a:lnTo>
                      <a:pt x="1396" y="665"/>
                    </a:lnTo>
                    <a:lnTo>
                      <a:pt x="1403" y="668"/>
                    </a:lnTo>
                    <a:lnTo>
                      <a:pt x="1408" y="671"/>
                    </a:lnTo>
                    <a:lnTo>
                      <a:pt x="1414" y="674"/>
                    </a:lnTo>
                    <a:lnTo>
                      <a:pt x="1420" y="677"/>
                    </a:lnTo>
                    <a:lnTo>
                      <a:pt x="1426" y="681"/>
                    </a:lnTo>
                    <a:lnTo>
                      <a:pt x="1432" y="684"/>
                    </a:lnTo>
                    <a:lnTo>
                      <a:pt x="1438" y="687"/>
                    </a:lnTo>
                    <a:lnTo>
                      <a:pt x="1444" y="690"/>
                    </a:lnTo>
                    <a:lnTo>
                      <a:pt x="1450" y="693"/>
                    </a:lnTo>
                    <a:lnTo>
                      <a:pt x="1456" y="696"/>
                    </a:lnTo>
                    <a:lnTo>
                      <a:pt x="1462" y="699"/>
                    </a:lnTo>
                    <a:lnTo>
                      <a:pt x="1468" y="702"/>
                    </a:lnTo>
                    <a:lnTo>
                      <a:pt x="1473" y="705"/>
                    </a:lnTo>
                    <a:lnTo>
                      <a:pt x="1479" y="708"/>
                    </a:lnTo>
                    <a:lnTo>
                      <a:pt x="1485" y="711"/>
                    </a:lnTo>
                    <a:lnTo>
                      <a:pt x="1491" y="714"/>
                    </a:lnTo>
                    <a:lnTo>
                      <a:pt x="1497" y="716"/>
                    </a:lnTo>
                    <a:lnTo>
                      <a:pt x="1503" y="719"/>
                    </a:lnTo>
                    <a:lnTo>
                      <a:pt x="1509" y="722"/>
                    </a:lnTo>
                    <a:lnTo>
                      <a:pt x="1515" y="725"/>
                    </a:lnTo>
                    <a:lnTo>
                      <a:pt x="1521" y="727"/>
                    </a:lnTo>
                    <a:lnTo>
                      <a:pt x="1527" y="730"/>
                    </a:lnTo>
                    <a:lnTo>
                      <a:pt x="1533" y="732"/>
                    </a:lnTo>
                    <a:lnTo>
                      <a:pt x="1539" y="735"/>
                    </a:lnTo>
                    <a:lnTo>
                      <a:pt x="1545" y="738"/>
                    </a:lnTo>
                    <a:lnTo>
                      <a:pt x="1550" y="740"/>
                    </a:lnTo>
                    <a:lnTo>
                      <a:pt x="1556" y="742"/>
                    </a:lnTo>
                    <a:lnTo>
                      <a:pt x="1562" y="745"/>
                    </a:lnTo>
                    <a:lnTo>
                      <a:pt x="1568" y="747"/>
                    </a:lnTo>
                    <a:lnTo>
                      <a:pt x="1574" y="749"/>
                    </a:lnTo>
                    <a:lnTo>
                      <a:pt x="1580" y="752"/>
                    </a:lnTo>
                    <a:lnTo>
                      <a:pt x="1586" y="754"/>
                    </a:lnTo>
                    <a:lnTo>
                      <a:pt x="1592" y="756"/>
                    </a:lnTo>
                    <a:lnTo>
                      <a:pt x="1598" y="758"/>
                    </a:lnTo>
                    <a:lnTo>
                      <a:pt x="1604" y="760"/>
                    </a:lnTo>
                    <a:lnTo>
                      <a:pt x="1610" y="762"/>
                    </a:lnTo>
                    <a:lnTo>
                      <a:pt x="1615" y="764"/>
                    </a:lnTo>
                    <a:lnTo>
                      <a:pt x="1622" y="766"/>
                    </a:lnTo>
                    <a:lnTo>
                      <a:pt x="1628" y="768"/>
                    </a:lnTo>
                    <a:lnTo>
                      <a:pt x="1633" y="770"/>
                    </a:lnTo>
                    <a:lnTo>
                      <a:pt x="1639" y="772"/>
                    </a:lnTo>
                    <a:lnTo>
                      <a:pt x="1645" y="774"/>
                    </a:lnTo>
                    <a:lnTo>
                      <a:pt x="1651" y="776"/>
                    </a:lnTo>
                    <a:lnTo>
                      <a:pt x="1657" y="778"/>
                    </a:lnTo>
                    <a:lnTo>
                      <a:pt x="1663" y="780"/>
                    </a:lnTo>
                    <a:lnTo>
                      <a:pt x="1669" y="781"/>
                    </a:lnTo>
                    <a:lnTo>
                      <a:pt x="1675" y="783"/>
                    </a:lnTo>
                    <a:lnTo>
                      <a:pt x="1681" y="784"/>
                    </a:lnTo>
                    <a:lnTo>
                      <a:pt x="1687" y="786"/>
                    </a:lnTo>
                    <a:lnTo>
                      <a:pt x="1693" y="788"/>
                    </a:lnTo>
                    <a:lnTo>
                      <a:pt x="1698" y="789"/>
                    </a:lnTo>
                    <a:lnTo>
                      <a:pt x="1704" y="791"/>
                    </a:lnTo>
                    <a:lnTo>
                      <a:pt x="1710" y="792"/>
                    </a:lnTo>
                    <a:lnTo>
                      <a:pt x="1716" y="794"/>
                    </a:lnTo>
                    <a:lnTo>
                      <a:pt x="1722" y="795"/>
                    </a:lnTo>
                    <a:lnTo>
                      <a:pt x="1728" y="797"/>
                    </a:lnTo>
                    <a:lnTo>
                      <a:pt x="1734" y="798"/>
                    </a:lnTo>
                    <a:lnTo>
                      <a:pt x="1740" y="799"/>
                    </a:lnTo>
                    <a:lnTo>
                      <a:pt x="1745" y="800"/>
                    </a:lnTo>
                    <a:lnTo>
                      <a:pt x="1751" y="802"/>
                    </a:lnTo>
                    <a:lnTo>
                      <a:pt x="1758" y="803"/>
                    </a:lnTo>
                    <a:lnTo>
                      <a:pt x="1764" y="804"/>
                    </a:lnTo>
                    <a:lnTo>
                      <a:pt x="1770" y="805"/>
                    </a:lnTo>
                    <a:lnTo>
                      <a:pt x="1776" y="807"/>
                    </a:lnTo>
                  </a:path>
                </a:pathLst>
              </a:custGeom>
              <a:noFill/>
              <a:ln w="12700" cap="rnd" cmpd="sng">
                <a:solidFill>
                  <a:srgbClr val="FF0000"/>
                </a:solidFill>
                <a:prstDash val="solid"/>
                <a:round/>
                <a:headEnd type="none" w="sm" len="sm"/>
                <a:tailEnd type="none" w="sm" len="sm"/>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532379" name="Line 27"/>
              <p:cNvSpPr>
                <a:spLocks noChangeShapeType="1"/>
              </p:cNvSpPr>
              <p:nvPr/>
            </p:nvSpPr>
            <p:spPr bwMode="auto">
              <a:xfrm>
                <a:off x="4837" y="3692"/>
                <a:ext cx="0" cy="25"/>
              </a:xfrm>
              <a:prstGeom prst="line">
                <a:avLst/>
              </a:prstGeom>
              <a:noFill/>
              <a:ln w="9525">
                <a:solidFill>
                  <a:schemeClr val="tx1"/>
                </a:solidFill>
                <a:round/>
                <a:headEnd/>
                <a:tailEnd/>
              </a:ln>
              <a:effectLst/>
            </p:spPr>
            <p:txBody>
              <a:bodyPr wrap="none" anchor="ctr"/>
              <a:lstStyle/>
              <a:p>
                <a:pPr algn="l">
                  <a:spcBef>
                    <a:spcPct val="0"/>
                  </a:spcBef>
                  <a:buClrTx/>
                </a:pPr>
                <a:endParaRPr lang="en-US" sz="1200" smtClean="0">
                  <a:solidFill>
                    <a:srgbClr val="000000"/>
                  </a:solidFill>
                  <a:latin typeface="Times New Roman" pitchFamily="84" charset="0"/>
                </a:endParaRPr>
              </a:p>
            </p:txBody>
          </p:sp>
          <p:sp>
            <p:nvSpPr>
              <p:cNvPr id="2532380" name="Line 28"/>
              <p:cNvSpPr>
                <a:spLocks noChangeShapeType="1"/>
              </p:cNvSpPr>
              <p:nvPr/>
            </p:nvSpPr>
            <p:spPr bwMode="auto">
              <a:xfrm>
                <a:off x="4863" y="3692"/>
                <a:ext cx="0" cy="25"/>
              </a:xfrm>
              <a:prstGeom prst="line">
                <a:avLst/>
              </a:prstGeom>
              <a:noFill/>
              <a:ln w="9525">
                <a:solidFill>
                  <a:schemeClr val="tx1"/>
                </a:solidFill>
                <a:round/>
                <a:headEnd/>
                <a:tailEnd/>
              </a:ln>
              <a:effectLst/>
            </p:spPr>
            <p:txBody>
              <a:bodyPr wrap="none" anchor="ctr"/>
              <a:lstStyle/>
              <a:p>
                <a:pPr algn="l">
                  <a:spcBef>
                    <a:spcPct val="0"/>
                  </a:spcBef>
                  <a:buClrTx/>
                </a:pPr>
                <a:endParaRPr lang="en-US" sz="1200" smtClean="0">
                  <a:solidFill>
                    <a:srgbClr val="000000"/>
                  </a:solidFill>
                  <a:latin typeface="Times New Roman" pitchFamily="84" charset="0"/>
                </a:endParaRPr>
              </a:p>
            </p:txBody>
          </p:sp>
          <p:sp>
            <p:nvSpPr>
              <p:cNvPr id="2532381" name="Line 29"/>
              <p:cNvSpPr>
                <a:spLocks noChangeShapeType="1"/>
              </p:cNvSpPr>
              <p:nvPr/>
            </p:nvSpPr>
            <p:spPr bwMode="auto">
              <a:xfrm>
                <a:off x="4805" y="3704"/>
                <a:ext cx="31" cy="0"/>
              </a:xfrm>
              <a:prstGeom prst="line">
                <a:avLst/>
              </a:prstGeom>
              <a:noFill/>
              <a:ln w="3175">
                <a:solidFill>
                  <a:schemeClr val="tx1"/>
                </a:solidFill>
                <a:round/>
                <a:headEnd/>
                <a:tailEnd type="triangle" w="sm" len="sm"/>
              </a:ln>
              <a:effectLst/>
            </p:spPr>
            <p:txBody>
              <a:bodyPr wrap="none" anchor="ctr"/>
              <a:lstStyle/>
              <a:p>
                <a:pPr algn="l">
                  <a:spcBef>
                    <a:spcPct val="0"/>
                  </a:spcBef>
                  <a:buClrTx/>
                </a:pPr>
                <a:endParaRPr lang="en-US" sz="1200" smtClean="0">
                  <a:solidFill>
                    <a:srgbClr val="000000"/>
                  </a:solidFill>
                  <a:latin typeface="Times New Roman" pitchFamily="84" charset="0"/>
                </a:endParaRPr>
              </a:p>
            </p:txBody>
          </p:sp>
          <p:sp>
            <p:nvSpPr>
              <p:cNvPr id="2532382" name="Line 30"/>
              <p:cNvSpPr>
                <a:spLocks noChangeShapeType="1"/>
              </p:cNvSpPr>
              <p:nvPr/>
            </p:nvSpPr>
            <p:spPr bwMode="auto">
              <a:xfrm flipH="1">
                <a:off x="4864" y="3705"/>
                <a:ext cx="29" cy="0"/>
              </a:xfrm>
              <a:prstGeom prst="line">
                <a:avLst/>
              </a:prstGeom>
              <a:noFill/>
              <a:ln w="3175">
                <a:solidFill>
                  <a:schemeClr val="tx1"/>
                </a:solidFill>
                <a:round/>
                <a:headEnd/>
                <a:tailEnd type="triangle" w="sm" len="sm"/>
              </a:ln>
              <a:effectLst/>
            </p:spPr>
            <p:txBody>
              <a:bodyPr wrap="none" anchor="ctr"/>
              <a:lstStyle/>
              <a:p>
                <a:pPr algn="l">
                  <a:spcBef>
                    <a:spcPct val="0"/>
                  </a:spcBef>
                  <a:buClrTx/>
                </a:pPr>
                <a:endParaRPr lang="en-US" sz="1200" smtClean="0">
                  <a:solidFill>
                    <a:srgbClr val="000000"/>
                  </a:solidFill>
                  <a:latin typeface="Times New Roman" pitchFamily="84" charset="0"/>
                </a:endParaRPr>
              </a:p>
            </p:txBody>
          </p:sp>
          <p:sp>
            <p:nvSpPr>
              <p:cNvPr id="2532383" name="Text Box 31"/>
              <p:cNvSpPr txBox="1">
                <a:spLocks noChangeArrowheads="1"/>
              </p:cNvSpPr>
              <p:nvPr/>
            </p:nvSpPr>
            <p:spPr bwMode="auto">
              <a:xfrm>
                <a:off x="4498" y="3624"/>
                <a:ext cx="336" cy="154"/>
              </a:xfrm>
              <a:prstGeom prst="rect">
                <a:avLst/>
              </a:prstGeom>
              <a:noFill/>
              <a:ln w="3175">
                <a:noFill/>
                <a:miter lim="800000"/>
                <a:headEnd/>
                <a:tailEnd/>
              </a:ln>
              <a:effectLst/>
            </p:spPr>
            <p:txBody>
              <a:bodyPr>
                <a:spAutoFit/>
              </a:bodyPr>
              <a:lstStyle/>
              <a:p>
                <a:pPr algn="r" eaLnBrk="0" hangingPunct="0">
                  <a:spcBef>
                    <a:spcPct val="0"/>
                  </a:spcBef>
                  <a:buClrTx/>
                </a:pPr>
                <a:r>
                  <a:rPr lang="en-US" sz="1000" b="1" smtClean="0">
                    <a:solidFill>
                      <a:srgbClr val="000000"/>
                    </a:solidFill>
                    <a:latin typeface="Arial" charset="0"/>
                    <a:sym typeface="Symbol" pitchFamily="84" charset="2"/>
                  </a:rPr>
                  <a:t></a:t>
                </a:r>
                <a:r>
                  <a:rPr lang="en-US" sz="1000" b="1" baseline="-25000" smtClean="0">
                    <a:solidFill>
                      <a:srgbClr val="000000"/>
                    </a:solidFill>
                    <a:latin typeface="Arial" charset="0"/>
                    <a:sym typeface="Symbol" pitchFamily="84" charset="2"/>
                  </a:rPr>
                  <a:t>DOP</a:t>
                </a:r>
                <a:endParaRPr lang="en-US" sz="1000" b="1" baseline="-25000" smtClean="0">
                  <a:solidFill>
                    <a:srgbClr val="000000"/>
                  </a:solidFill>
                  <a:latin typeface="Arial" charset="0"/>
                </a:endParaRPr>
              </a:p>
            </p:txBody>
          </p:sp>
          <p:grpSp>
            <p:nvGrpSpPr>
              <p:cNvPr id="4" name="Group 62"/>
              <p:cNvGrpSpPr>
                <a:grpSpLocks/>
              </p:cNvGrpSpPr>
              <p:nvPr/>
            </p:nvGrpSpPr>
            <p:grpSpPr bwMode="auto">
              <a:xfrm>
                <a:off x="3046" y="2749"/>
                <a:ext cx="2498" cy="1544"/>
                <a:chOff x="3046" y="2749"/>
                <a:chExt cx="2498" cy="1544"/>
              </a:xfrm>
            </p:grpSpPr>
            <p:pic>
              <p:nvPicPr>
                <p:cNvPr id="2532385" name="Picture 33">
                  <a:hlinkClick r:id="rId3" action="ppaction://hlinksldjump"/>
                </p:cNvPr>
                <p:cNvPicPr>
                  <a:picLocks noChangeArrowheads="1"/>
                </p:cNvPicPr>
                <p:nvPr/>
              </p:nvPicPr>
              <p:blipFill>
                <a:blip r:embed="rId4" cstate="print"/>
                <a:srcRect/>
                <a:stretch>
                  <a:fillRect/>
                </a:stretch>
              </p:blipFill>
              <p:spPr bwMode="auto">
                <a:xfrm>
                  <a:off x="3046" y="2840"/>
                  <a:ext cx="2029" cy="1453"/>
                </a:xfrm>
                <a:prstGeom prst="rect">
                  <a:avLst/>
                </a:prstGeom>
                <a:noFill/>
                <a:ln w="9525">
                  <a:noFill/>
                  <a:miter lim="800000"/>
                  <a:headEnd/>
                  <a:tailEnd/>
                </a:ln>
                <a:effectLst/>
              </p:spPr>
            </p:pic>
            <p:sp>
              <p:nvSpPr>
                <p:cNvPr id="2532386" name="Text Box 34"/>
                <p:cNvSpPr txBox="1">
                  <a:spLocks noChangeArrowheads="1"/>
                </p:cNvSpPr>
                <p:nvPr/>
              </p:nvSpPr>
              <p:spPr bwMode="auto">
                <a:xfrm>
                  <a:off x="4538" y="2749"/>
                  <a:ext cx="1006" cy="761"/>
                </a:xfrm>
                <a:prstGeom prst="rect">
                  <a:avLst/>
                </a:prstGeom>
                <a:solidFill>
                  <a:srgbClr val="0066FF"/>
                </a:solidFill>
                <a:ln w="9525">
                  <a:solidFill>
                    <a:srgbClr val="3366FF"/>
                  </a:solidFill>
                  <a:miter lim="800000"/>
                  <a:headEnd/>
                  <a:tailEnd/>
                </a:ln>
                <a:effectLst/>
              </p:spPr>
              <p:txBody>
                <a:bodyPr>
                  <a:spAutoFit/>
                </a:bodyPr>
                <a:lstStyle/>
                <a:p>
                  <a:pPr eaLnBrk="0" hangingPunct="0">
                    <a:lnSpc>
                      <a:spcPct val="80000"/>
                    </a:lnSpc>
                    <a:spcBef>
                      <a:spcPct val="0"/>
                    </a:spcBef>
                    <a:buClrTx/>
                  </a:pPr>
                  <a:r>
                    <a:rPr lang="en-US" sz="1000" b="1" smtClean="0">
                      <a:solidFill>
                        <a:srgbClr val="FFFF00"/>
                      </a:solidFill>
                      <a:latin typeface="Times New Roman" pitchFamily="84" charset="0"/>
                    </a:rPr>
                    <a:t>Dual Doppler Receiver</a:t>
                  </a:r>
                  <a:r>
                    <a:rPr lang="en-US" sz="800" b="1" smtClean="0">
                      <a:solidFill>
                        <a:srgbClr val="FFFF00"/>
                      </a:solidFill>
                      <a:latin typeface="Times New Roman" pitchFamily="84" charset="0"/>
                    </a:rPr>
                    <a:t>:</a:t>
                  </a:r>
                </a:p>
                <a:p>
                  <a:pPr eaLnBrk="0" hangingPunct="0">
                    <a:lnSpc>
                      <a:spcPct val="80000"/>
                    </a:lnSpc>
                    <a:spcBef>
                      <a:spcPct val="0"/>
                    </a:spcBef>
                    <a:buClrTx/>
                  </a:pPr>
                  <a:r>
                    <a:rPr lang="en-US" sz="800" smtClean="0">
                      <a:solidFill>
                        <a:srgbClr val="FFFF00"/>
                      </a:solidFill>
                      <a:latin typeface="Times New Roman" pitchFamily="84" charset="0"/>
                    </a:rPr>
                    <a:t>Coherent &amp; Direct Detection</a:t>
                  </a:r>
                  <a:r>
                    <a:rPr lang="en-US" sz="800" smtClean="0">
                      <a:solidFill>
                        <a:srgbClr val="FFFFFF"/>
                      </a:solidFill>
                      <a:latin typeface="Times New Roman" pitchFamily="84" charset="0"/>
                    </a:rPr>
                    <a:t> </a:t>
                  </a:r>
                </a:p>
                <a:p>
                  <a:pPr eaLnBrk="0" hangingPunct="0">
                    <a:lnSpc>
                      <a:spcPct val="80000"/>
                    </a:lnSpc>
                    <a:spcBef>
                      <a:spcPct val="0"/>
                    </a:spcBef>
                    <a:buClrTx/>
                  </a:pPr>
                  <a:r>
                    <a:rPr lang="en-US" sz="800" smtClean="0">
                      <a:solidFill>
                        <a:srgbClr val="FFFFFF"/>
                      </a:solidFill>
                      <a:latin typeface="Times New Roman" pitchFamily="84" charset="0"/>
                    </a:rPr>
                    <a:t>Science/technology trades</a:t>
                  </a:r>
                </a:p>
                <a:p>
                  <a:pPr algn="l" eaLnBrk="0" hangingPunct="0">
                    <a:lnSpc>
                      <a:spcPct val="80000"/>
                    </a:lnSpc>
                    <a:spcBef>
                      <a:spcPct val="0"/>
                    </a:spcBef>
                    <a:buClrTx/>
                    <a:buFontTx/>
                    <a:buChar char="•"/>
                  </a:pPr>
                  <a:r>
                    <a:rPr lang="en-US" sz="800" b="1" smtClean="0">
                      <a:solidFill>
                        <a:srgbClr val="FFFF00"/>
                      </a:solidFill>
                      <a:latin typeface="Times New Roman" pitchFamily="84" charset="0"/>
                    </a:rPr>
                    <a:t> Coherent ‘heterodyne’</a:t>
                  </a:r>
                  <a:r>
                    <a:rPr lang="en-US" sz="800" smtClean="0">
                      <a:solidFill>
                        <a:srgbClr val="FFFF00"/>
                      </a:solidFill>
                      <a:latin typeface="Times New Roman" pitchFamily="84" charset="0"/>
                    </a:rPr>
                    <a:t> </a:t>
                  </a:r>
                </a:p>
                <a:p>
                  <a:pPr algn="l" eaLnBrk="0" hangingPunct="0">
                    <a:lnSpc>
                      <a:spcPct val="80000"/>
                    </a:lnSpc>
                    <a:spcBef>
                      <a:spcPct val="0"/>
                    </a:spcBef>
                    <a:buClrTx/>
                  </a:pPr>
                  <a:r>
                    <a:rPr lang="en-US" sz="800" smtClean="0">
                      <a:solidFill>
                        <a:srgbClr val="FFFF00"/>
                      </a:solidFill>
                      <a:latin typeface="Times New Roman" pitchFamily="84" charset="0"/>
                    </a:rPr>
                    <a:t>  </a:t>
                  </a:r>
                  <a:r>
                    <a:rPr lang="en-US" sz="800" b="1" smtClean="0">
                      <a:solidFill>
                        <a:srgbClr val="FFFFFF"/>
                      </a:solidFill>
                      <a:latin typeface="Times New Roman" pitchFamily="84" charset="0"/>
                    </a:rPr>
                    <a:t>(e.g. SPARCLE-NASA/LaRC)</a:t>
                  </a:r>
                  <a:r>
                    <a:rPr lang="en-US" sz="800" smtClean="0">
                      <a:solidFill>
                        <a:srgbClr val="FFFF00"/>
                      </a:solidFill>
                      <a:latin typeface="Times New Roman" pitchFamily="84" charset="0"/>
                    </a:rPr>
                    <a:t> </a:t>
                  </a:r>
                </a:p>
                <a:p>
                  <a:pPr algn="l" eaLnBrk="0" hangingPunct="0">
                    <a:lnSpc>
                      <a:spcPct val="80000"/>
                    </a:lnSpc>
                    <a:spcBef>
                      <a:spcPct val="0"/>
                    </a:spcBef>
                    <a:buClrTx/>
                    <a:buFontTx/>
                    <a:buChar char="•"/>
                  </a:pPr>
                  <a:r>
                    <a:rPr lang="en-US" sz="800" smtClean="0">
                      <a:solidFill>
                        <a:srgbClr val="FFFF00"/>
                      </a:solidFill>
                      <a:latin typeface="Times New Roman" pitchFamily="84" charset="0"/>
                    </a:rPr>
                    <a:t> </a:t>
                  </a:r>
                  <a:r>
                    <a:rPr lang="en-US" sz="800" b="1" smtClean="0">
                      <a:solidFill>
                        <a:srgbClr val="FFFF00"/>
                      </a:solidFill>
                      <a:latin typeface="Times New Roman" pitchFamily="84" charset="0"/>
                    </a:rPr>
                    <a:t>Direct detection </a:t>
                  </a:r>
                </a:p>
                <a:p>
                  <a:pPr algn="l" eaLnBrk="0" hangingPunct="0">
                    <a:lnSpc>
                      <a:spcPct val="80000"/>
                    </a:lnSpc>
                    <a:spcBef>
                      <a:spcPct val="0"/>
                    </a:spcBef>
                    <a:buClrTx/>
                  </a:pPr>
                  <a:r>
                    <a:rPr lang="en-US" sz="800" b="1" smtClean="0">
                      <a:solidFill>
                        <a:srgbClr val="FFFF00"/>
                      </a:solidFill>
                      <a:latin typeface="Times New Roman" pitchFamily="84" charset="0"/>
                    </a:rPr>
                    <a:t>  “Double Edge”</a:t>
                  </a:r>
                </a:p>
                <a:p>
                  <a:pPr algn="l" eaLnBrk="0" hangingPunct="0">
                    <a:lnSpc>
                      <a:spcPct val="80000"/>
                    </a:lnSpc>
                    <a:spcBef>
                      <a:spcPct val="0"/>
                    </a:spcBef>
                    <a:buClrTx/>
                  </a:pPr>
                  <a:r>
                    <a:rPr lang="en-US" sz="800" smtClean="0">
                      <a:solidFill>
                        <a:srgbClr val="FFFF00"/>
                      </a:solidFill>
                      <a:latin typeface="Times New Roman" pitchFamily="84" charset="0"/>
                    </a:rPr>
                    <a:t>   </a:t>
                  </a:r>
                  <a:r>
                    <a:rPr lang="en-US" sz="800" b="1" smtClean="0">
                      <a:solidFill>
                        <a:srgbClr val="FFFFFF"/>
                      </a:solidFill>
                      <a:latin typeface="Times New Roman" pitchFamily="84" charset="0"/>
                    </a:rPr>
                    <a:t>(e.g. Zephyr-NASA/GSFC)</a:t>
                  </a:r>
                </a:p>
                <a:p>
                  <a:pPr algn="l" eaLnBrk="0" hangingPunct="0">
                    <a:lnSpc>
                      <a:spcPct val="80000"/>
                    </a:lnSpc>
                    <a:spcBef>
                      <a:spcPct val="0"/>
                    </a:spcBef>
                    <a:buClrTx/>
                    <a:buFontTx/>
                    <a:buChar char="•"/>
                  </a:pPr>
                  <a:r>
                    <a:rPr lang="en-US" sz="800" smtClean="0">
                      <a:solidFill>
                        <a:srgbClr val="FFFF00"/>
                      </a:solidFill>
                      <a:latin typeface="Times New Roman" pitchFamily="84" charset="0"/>
                    </a:rPr>
                    <a:t> </a:t>
                  </a:r>
                  <a:r>
                    <a:rPr lang="en-US" sz="800" b="1" smtClean="0">
                      <a:solidFill>
                        <a:srgbClr val="FFFF00"/>
                      </a:solidFill>
                      <a:latin typeface="Times New Roman" pitchFamily="84" charset="0"/>
                    </a:rPr>
                    <a:t>Direct detection </a:t>
                  </a:r>
                </a:p>
                <a:p>
                  <a:pPr algn="l" eaLnBrk="0" hangingPunct="0">
                    <a:lnSpc>
                      <a:spcPct val="80000"/>
                    </a:lnSpc>
                    <a:spcBef>
                      <a:spcPct val="0"/>
                    </a:spcBef>
                    <a:buClrTx/>
                  </a:pPr>
                  <a:r>
                    <a:rPr lang="en-US" sz="800" b="1" smtClean="0">
                      <a:solidFill>
                        <a:srgbClr val="FFFF00"/>
                      </a:solidFill>
                      <a:latin typeface="Times New Roman" pitchFamily="84" charset="0"/>
                    </a:rPr>
                    <a:t>  “Fringe Imaging”</a:t>
                  </a:r>
                  <a:r>
                    <a:rPr lang="en-US" sz="800" smtClean="0">
                      <a:solidFill>
                        <a:srgbClr val="FFFF00"/>
                      </a:solidFill>
                      <a:latin typeface="Times New Roman" pitchFamily="84" charset="0"/>
                    </a:rPr>
                    <a:t> </a:t>
                  </a:r>
                </a:p>
                <a:p>
                  <a:pPr algn="l" eaLnBrk="0" hangingPunct="0">
                    <a:lnSpc>
                      <a:spcPct val="80000"/>
                    </a:lnSpc>
                    <a:spcBef>
                      <a:spcPct val="0"/>
                    </a:spcBef>
                    <a:buClrTx/>
                  </a:pPr>
                  <a:r>
                    <a:rPr lang="en-US" sz="800" smtClean="0">
                      <a:solidFill>
                        <a:srgbClr val="FFFF00"/>
                      </a:solidFill>
                      <a:latin typeface="Times New Roman" pitchFamily="84" charset="0"/>
                    </a:rPr>
                    <a:t>  </a:t>
                  </a:r>
                  <a:r>
                    <a:rPr lang="en-US" sz="800" b="1" smtClean="0">
                      <a:solidFill>
                        <a:srgbClr val="FFFFFF"/>
                      </a:solidFill>
                      <a:latin typeface="Times New Roman" pitchFamily="84" charset="0"/>
                    </a:rPr>
                    <a:t>(e.g. Michigan Aerospace)</a:t>
                  </a:r>
                </a:p>
              </p:txBody>
            </p:sp>
            <p:sp>
              <p:nvSpPr>
                <p:cNvPr id="2532387" name="Rectangle 35"/>
                <p:cNvSpPr>
                  <a:spLocks noChangeArrowheads="1"/>
                </p:cNvSpPr>
                <p:nvPr/>
              </p:nvSpPr>
              <p:spPr bwMode="auto">
                <a:xfrm>
                  <a:off x="4275" y="3806"/>
                  <a:ext cx="606" cy="144"/>
                </a:xfrm>
                <a:prstGeom prst="rect">
                  <a:avLst/>
                </a:prstGeom>
                <a:noFill/>
                <a:ln w="9525">
                  <a:noFill/>
                  <a:miter lim="800000"/>
                  <a:headEnd/>
                  <a:tailEnd/>
                </a:ln>
                <a:effectLst/>
              </p:spPr>
              <p:txBody>
                <a:bodyPr wrap="none" lIns="92075" tIns="46038" rIns="92075" bIns="46038">
                  <a:spAutoFit/>
                </a:bodyPr>
                <a:lstStyle/>
                <a:p>
                  <a:pPr algn="l" eaLnBrk="0" hangingPunct="0">
                    <a:spcBef>
                      <a:spcPct val="0"/>
                    </a:spcBef>
                    <a:buClrTx/>
                  </a:pPr>
                  <a:r>
                    <a:rPr lang="en-US" sz="900" smtClean="0">
                      <a:solidFill>
                        <a:srgbClr val="000000"/>
                      </a:solidFill>
                      <a:latin typeface="Arial" charset="0"/>
                    </a:rPr>
                    <a:t>Molecular (</a:t>
                  </a:r>
                  <a:r>
                    <a:rPr lang="en-US" sz="900" smtClean="0">
                      <a:solidFill>
                        <a:srgbClr val="000000"/>
                      </a:solidFill>
                      <a:latin typeface="Symbol" pitchFamily="84" charset="2"/>
                    </a:rPr>
                    <a:t>l</a:t>
                  </a:r>
                  <a:r>
                    <a:rPr lang="en-US" sz="900" baseline="30000" smtClean="0">
                      <a:solidFill>
                        <a:srgbClr val="000000"/>
                      </a:solidFill>
                      <a:latin typeface="Symbol" pitchFamily="84" charset="2"/>
                    </a:rPr>
                    <a:t>-4</a:t>
                  </a:r>
                  <a:r>
                    <a:rPr lang="en-US" sz="900" smtClean="0">
                      <a:solidFill>
                        <a:srgbClr val="000000"/>
                      </a:solidFill>
                      <a:latin typeface="Arial" charset="0"/>
                    </a:rPr>
                    <a:t>) </a:t>
                  </a:r>
                </a:p>
              </p:txBody>
            </p:sp>
            <p:sp>
              <p:nvSpPr>
                <p:cNvPr id="2532388" name="Rectangle 36"/>
                <p:cNvSpPr>
                  <a:spLocks noChangeArrowheads="1"/>
                </p:cNvSpPr>
                <p:nvPr/>
              </p:nvSpPr>
              <p:spPr bwMode="auto">
                <a:xfrm>
                  <a:off x="4305" y="3532"/>
                  <a:ext cx="1089" cy="714"/>
                </a:xfrm>
                <a:prstGeom prst="rect">
                  <a:avLst/>
                </a:prstGeom>
                <a:noFill/>
                <a:ln w="12700">
                  <a:solidFill>
                    <a:schemeClr val="tx1"/>
                  </a:solidFill>
                  <a:miter lim="800000"/>
                  <a:headEnd/>
                  <a:tailEnd/>
                </a:ln>
                <a:effectLst/>
              </p:spPr>
              <p:txBody>
                <a:bodyPr wrap="none" anchor="ctr"/>
                <a:lstStyle/>
                <a:p>
                  <a:pPr algn="l">
                    <a:spcBef>
                      <a:spcPct val="0"/>
                    </a:spcBef>
                    <a:buClrTx/>
                  </a:pPr>
                  <a:endParaRPr lang="en-US" sz="1200" smtClean="0">
                    <a:solidFill>
                      <a:srgbClr val="000000"/>
                    </a:solidFill>
                    <a:latin typeface="Times New Roman" pitchFamily="84" charset="0"/>
                  </a:endParaRPr>
                </a:p>
              </p:txBody>
            </p:sp>
            <p:sp>
              <p:nvSpPr>
                <p:cNvPr id="2532389" name="Rectangle 37"/>
                <p:cNvSpPr>
                  <a:spLocks noChangeArrowheads="1"/>
                </p:cNvSpPr>
                <p:nvPr/>
              </p:nvSpPr>
              <p:spPr bwMode="auto">
                <a:xfrm>
                  <a:off x="4417" y="3534"/>
                  <a:ext cx="983" cy="154"/>
                </a:xfrm>
                <a:prstGeom prst="rect">
                  <a:avLst/>
                </a:prstGeom>
                <a:noFill/>
                <a:ln w="9525">
                  <a:noFill/>
                  <a:miter lim="800000"/>
                  <a:headEnd/>
                  <a:tailEnd/>
                </a:ln>
                <a:effectLst/>
              </p:spPr>
              <p:txBody>
                <a:bodyPr wrap="none" lIns="92075" tIns="46038" rIns="92075" bIns="46038">
                  <a:spAutoFit/>
                </a:bodyPr>
                <a:lstStyle/>
                <a:p>
                  <a:pPr algn="l" eaLnBrk="0" hangingPunct="0">
                    <a:spcBef>
                      <a:spcPct val="0"/>
                    </a:spcBef>
                    <a:buClrTx/>
                  </a:pPr>
                  <a:r>
                    <a:rPr lang="en-US" sz="1000" smtClean="0">
                      <a:solidFill>
                        <a:srgbClr val="000000"/>
                      </a:solidFill>
                      <a:latin typeface="Arial" charset="0"/>
                    </a:rPr>
                    <a:t>Backscattered Spectrum</a:t>
                  </a:r>
                </a:p>
              </p:txBody>
            </p:sp>
            <p:sp>
              <p:nvSpPr>
                <p:cNvPr id="2532390" name="Rectangle 38"/>
                <p:cNvSpPr>
                  <a:spLocks noChangeArrowheads="1"/>
                </p:cNvSpPr>
                <p:nvPr/>
              </p:nvSpPr>
              <p:spPr bwMode="auto">
                <a:xfrm>
                  <a:off x="4514" y="4130"/>
                  <a:ext cx="713" cy="154"/>
                </a:xfrm>
                <a:prstGeom prst="rect">
                  <a:avLst/>
                </a:prstGeom>
                <a:noFill/>
                <a:ln w="9525">
                  <a:noFill/>
                  <a:miter lim="800000"/>
                  <a:headEnd/>
                  <a:tailEnd/>
                </a:ln>
                <a:effectLst/>
              </p:spPr>
              <p:txBody>
                <a:bodyPr lIns="92075" tIns="46038" rIns="92075" bIns="46038">
                  <a:spAutoFit/>
                </a:bodyPr>
                <a:lstStyle/>
                <a:p>
                  <a:pPr eaLnBrk="0" hangingPunct="0">
                    <a:spcBef>
                      <a:spcPct val="0"/>
                    </a:spcBef>
                    <a:buClrTx/>
                  </a:pPr>
                  <a:r>
                    <a:rPr lang="en-US" sz="1000" smtClean="0">
                      <a:solidFill>
                        <a:srgbClr val="000000"/>
                      </a:solidFill>
                      <a:latin typeface="Arial" charset="0"/>
                    </a:rPr>
                    <a:t>Frequency</a:t>
                  </a:r>
                </a:p>
              </p:txBody>
            </p:sp>
            <p:sp>
              <p:nvSpPr>
                <p:cNvPr id="2532391" name="Rectangle 39"/>
                <p:cNvSpPr>
                  <a:spLocks noChangeArrowheads="1"/>
                </p:cNvSpPr>
                <p:nvPr/>
              </p:nvSpPr>
              <p:spPr bwMode="auto">
                <a:xfrm>
                  <a:off x="3055" y="2782"/>
                  <a:ext cx="1091" cy="216"/>
                </a:xfrm>
                <a:prstGeom prst="rect">
                  <a:avLst/>
                </a:prstGeom>
                <a:solidFill>
                  <a:srgbClr val="0066FF"/>
                </a:solidFill>
                <a:ln w="9525">
                  <a:solidFill>
                    <a:schemeClr val="tx1"/>
                  </a:solidFill>
                  <a:miter lim="800000"/>
                  <a:headEnd/>
                  <a:tailEnd/>
                </a:ln>
                <a:effectLst/>
              </p:spPr>
              <p:txBody>
                <a:bodyPr wrap="none" anchor="ctr"/>
                <a:lstStyle/>
                <a:p>
                  <a:pPr>
                    <a:lnSpc>
                      <a:spcPct val="90000"/>
                    </a:lnSpc>
                    <a:spcBef>
                      <a:spcPct val="0"/>
                    </a:spcBef>
                    <a:buClrTx/>
                  </a:pPr>
                  <a:r>
                    <a:rPr lang="en-US" sz="1000" b="1" smtClean="0">
                      <a:solidFill>
                        <a:srgbClr val="FFFF00"/>
                      </a:solidFill>
                      <a:latin typeface="Times New Roman" pitchFamily="84" charset="0"/>
                    </a:rPr>
                    <a:t>Utilizes Lidar Dual Backscatter</a:t>
                  </a:r>
                </a:p>
                <a:p>
                  <a:pPr>
                    <a:lnSpc>
                      <a:spcPct val="90000"/>
                    </a:lnSpc>
                    <a:spcBef>
                      <a:spcPct val="0"/>
                    </a:spcBef>
                    <a:buClrTx/>
                  </a:pPr>
                  <a:r>
                    <a:rPr lang="en-US" sz="1000" b="1" smtClean="0">
                      <a:solidFill>
                        <a:srgbClr val="FFFF00"/>
                      </a:solidFill>
                      <a:latin typeface="Times New Roman" pitchFamily="84" charset="0"/>
                    </a:rPr>
                    <a:t>From Aerosols &amp; Molecules</a:t>
                  </a:r>
                </a:p>
              </p:txBody>
            </p:sp>
          </p:grpSp>
        </p:grpSp>
      </p:grpSp>
      <p:pic>
        <p:nvPicPr>
          <p:cNvPr id="2532392" name="Picture 40" descr="wv_loop"/>
          <p:cNvPicPr>
            <a:picLocks noChangeAspect="1" noChangeArrowheads="1" noCrop="1"/>
          </p:cNvPicPr>
          <p:nvPr/>
        </p:nvPicPr>
        <p:blipFill>
          <a:blip r:embed="rId5" cstate="print"/>
          <a:srcRect/>
          <a:stretch>
            <a:fillRect/>
          </a:stretch>
        </p:blipFill>
        <p:spPr bwMode="auto">
          <a:xfrm>
            <a:off x="495300" y="4089400"/>
            <a:ext cx="1828800" cy="1504950"/>
          </a:xfrm>
          <a:prstGeom prst="rect">
            <a:avLst/>
          </a:prstGeom>
          <a:noFill/>
        </p:spPr>
      </p:pic>
      <p:pic>
        <p:nvPicPr>
          <p:cNvPr id="2532393" name="Picture 41" descr="wv_loop_with_vectors"/>
          <p:cNvPicPr>
            <a:picLocks noChangeAspect="1" noChangeArrowheads="1" noCrop="1"/>
          </p:cNvPicPr>
          <p:nvPr/>
        </p:nvPicPr>
        <p:blipFill>
          <a:blip r:embed="rId6" cstate="print"/>
          <a:srcRect/>
          <a:stretch>
            <a:fillRect/>
          </a:stretch>
        </p:blipFill>
        <p:spPr bwMode="auto">
          <a:xfrm>
            <a:off x="2451100" y="4089400"/>
            <a:ext cx="1828800" cy="1535113"/>
          </a:xfrm>
          <a:prstGeom prst="rect">
            <a:avLst/>
          </a:prstGeom>
          <a:noFill/>
        </p:spPr>
      </p:pic>
      <p:sp>
        <p:nvSpPr>
          <p:cNvPr id="2532397" name="Rectangle 45"/>
          <p:cNvSpPr>
            <a:spLocks noChangeArrowheads="1"/>
          </p:cNvSpPr>
          <p:nvPr/>
        </p:nvSpPr>
        <p:spPr bwMode="auto">
          <a:xfrm>
            <a:off x="0" y="6578600"/>
            <a:ext cx="4419600" cy="298450"/>
          </a:xfrm>
          <a:prstGeom prst="rect">
            <a:avLst/>
          </a:prstGeom>
          <a:noFill/>
          <a:ln w="9525">
            <a:noFill/>
            <a:miter lim="800000"/>
            <a:headEnd/>
            <a:tailEnd/>
          </a:ln>
          <a:effectLst/>
        </p:spPr>
        <p:txBody>
          <a:bodyPr>
            <a:spAutoFit/>
          </a:bodyPr>
          <a:lstStyle/>
          <a:p>
            <a:pPr>
              <a:lnSpc>
                <a:spcPct val="85000"/>
              </a:lnSpc>
              <a:spcBef>
                <a:spcPct val="0"/>
              </a:spcBef>
              <a:buClrTx/>
            </a:pPr>
            <a:r>
              <a:rPr lang="en-US" sz="800" b="1" smtClean="0">
                <a:solidFill>
                  <a:srgbClr val="FFFFFF"/>
                </a:solidFill>
                <a:latin typeface="Times New Roman" pitchFamily="84" charset="0"/>
              </a:rPr>
              <a:t>Polar Water Vapor Winds Improve Weather Fcx</a:t>
            </a:r>
          </a:p>
          <a:p>
            <a:pPr>
              <a:lnSpc>
                <a:spcPct val="85000"/>
              </a:lnSpc>
              <a:spcBef>
                <a:spcPct val="0"/>
              </a:spcBef>
              <a:buClrTx/>
            </a:pPr>
            <a:r>
              <a:rPr lang="en-US" sz="800" b="1" smtClean="0">
                <a:solidFill>
                  <a:srgbClr val="FFFFFF"/>
                </a:solidFill>
                <a:latin typeface="Times New Roman" pitchFamily="84" charset="0"/>
              </a:rPr>
              <a:t> Courtesy of Dr. W. Paul Menzel – NOAA/NESDIS</a:t>
            </a:r>
          </a:p>
        </p:txBody>
      </p:sp>
      <p:pic>
        <p:nvPicPr>
          <p:cNvPr id="2532398" name="Picture 46" descr="arctic_scores"/>
          <p:cNvPicPr>
            <a:picLocks noChangeAspect="1" noChangeArrowheads="1"/>
          </p:cNvPicPr>
          <p:nvPr/>
        </p:nvPicPr>
        <p:blipFill>
          <a:blip r:embed="rId7" cstate="print"/>
          <a:srcRect/>
          <a:stretch>
            <a:fillRect/>
          </a:stretch>
        </p:blipFill>
        <p:spPr bwMode="auto">
          <a:xfrm>
            <a:off x="457200" y="5638800"/>
            <a:ext cx="3810000" cy="946150"/>
          </a:xfrm>
          <a:prstGeom prst="rect">
            <a:avLst/>
          </a:prstGeom>
          <a:noFill/>
        </p:spPr>
      </p:pic>
      <p:sp>
        <p:nvSpPr>
          <p:cNvPr id="2532368" name="Rectangle 16"/>
          <p:cNvSpPr>
            <a:spLocks noChangeArrowheads="1"/>
          </p:cNvSpPr>
          <p:nvPr/>
        </p:nvSpPr>
        <p:spPr bwMode="auto">
          <a:xfrm>
            <a:off x="152400" y="3886200"/>
            <a:ext cx="1066800" cy="381000"/>
          </a:xfrm>
          <a:prstGeom prst="rect">
            <a:avLst/>
          </a:prstGeom>
          <a:solidFill>
            <a:srgbClr val="0066FF"/>
          </a:solidFill>
          <a:ln w="9525">
            <a:solidFill>
              <a:schemeClr val="tx1"/>
            </a:solidFill>
            <a:miter lim="800000"/>
            <a:headEnd/>
            <a:tailEnd/>
          </a:ln>
          <a:effectLst/>
        </p:spPr>
        <p:txBody>
          <a:bodyPr wrap="none" anchor="ctr"/>
          <a:lstStyle/>
          <a:p>
            <a:pPr>
              <a:spcBef>
                <a:spcPct val="0"/>
              </a:spcBef>
              <a:buClrTx/>
            </a:pPr>
            <a:r>
              <a:rPr lang="en-US" sz="2000" b="1" smtClean="0">
                <a:solidFill>
                  <a:srgbClr val="FFFF00"/>
                </a:solidFill>
                <a:latin typeface="Times New Roman" pitchFamily="84" charset="0"/>
              </a:rPr>
              <a:t>WVMV</a:t>
            </a:r>
          </a:p>
        </p:txBody>
      </p:sp>
      <p:pic>
        <p:nvPicPr>
          <p:cNvPr id="2532399" name="Picture 47"/>
          <p:cNvPicPr>
            <a:picLocks noChangeAspect="1" noChangeArrowheads="1"/>
          </p:cNvPicPr>
          <p:nvPr/>
        </p:nvPicPr>
        <p:blipFill>
          <a:blip r:embed="rId8" cstate="print"/>
          <a:srcRect/>
          <a:stretch>
            <a:fillRect/>
          </a:stretch>
        </p:blipFill>
        <p:spPr bwMode="auto">
          <a:xfrm>
            <a:off x="0" y="1447800"/>
            <a:ext cx="3448050" cy="2298700"/>
          </a:xfrm>
          <a:prstGeom prst="rect">
            <a:avLst/>
          </a:prstGeom>
          <a:noFill/>
          <a:ln w="9525">
            <a:noFill/>
            <a:miter lim="800000"/>
            <a:headEnd/>
            <a:tailEnd/>
          </a:ln>
          <a:effectLst/>
        </p:spPr>
      </p:pic>
      <p:sp>
        <p:nvSpPr>
          <p:cNvPr id="2532366" name="Rectangle 14"/>
          <p:cNvSpPr>
            <a:spLocks noChangeArrowheads="1"/>
          </p:cNvSpPr>
          <p:nvPr/>
        </p:nvSpPr>
        <p:spPr bwMode="auto">
          <a:xfrm>
            <a:off x="152400" y="1143000"/>
            <a:ext cx="1066800" cy="381000"/>
          </a:xfrm>
          <a:prstGeom prst="rect">
            <a:avLst/>
          </a:prstGeom>
          <a:solidFill>
            <a:srgbClr val="0066FF"/>
          </a:solidFill>
          <a:ln w="9525">
            <a:solidFill>
              <a:schemeClr val="tx1"/>
            </a:solidFill>
            <a:miter lim="800000"/>
            <a:headEnd/>
            <a:tailEnd/>
          </a:ln>
          <a:effectLst/>
        </p:spPr>
        <p:txBody>
          <a:bodyPr wrap="none" anchor="ctr"/>
          <a:lstStyle/>
          <a:p>
            <a:pPr>
              <a:spcBef>
                <a:spcPct val="0"/>
              </a:spcBef>
              <a:buClrTx/>
            </a:pPr>
            <a:r>
              <a:rPr lang="en-US" sz="2000" b="1" smtClean="0">
                <a:solidFill>
                  <a:srgbClr val="FFFF00"/>
                </a:solidFill>
                <a:latin typeface="Times New Roman" pitchFamily="84" charset="0"/>
              </a:rPr>
              <a:t>OVW</a:t>
            </a:r>
          </a:p>
        </p:txBody>
      </p:sp>
      <p:pic>
        <p:nvPicPr>
          <p:cNvPr id="2532400" name="Picture 48"/>
          <p:cNvPicPr>
            <a:picLocks noChangeAspect="1" noChangeArrowheads="1"/>
          </p:cNvPicPr>
          <p:nvPr/>
        </p:nvPicPr>
        <p:blipFill>
          <a:blip r:embed="rId9" cstate="print"/>
          <a:srcRect/>
          <a:stretch>
            <a:fillRect/>
          </a:stretch>
        </p:blipFill>
        <p:spPr bwMode="auto">
          <a:xfrm>
            <a:off x="3200400" y="1498600"/>
            <a:ext cx="1223963" cy="1371600"/>
          </a:xfrm>
          <a:prstGeom prst="rect">
            <a:avLst/>
          </a:prstGeom>
          <a:noFill/>
          <a:ln w="9525">
            <a:noFill/>
            <a:miter lim="800000"/>
            <a:headEnd/>
            <a:tailEnd/>
          </a:ln>
          <a:effectLst/>
        </p:spPr>
      </p:pic>
      <p:sp>
        <p:nvSpPr>
          <p:cNvPr id="2532401" name="Rectangle 49"/>
          <p:cNvSpPr>
            <a:spLocks noRot="1" noChangeArrowheads="1"/>
          </p:cNvSpPr>
          <p:nvPr/>
        </p:nvSpPr>
        <p:spPr bwMode="auto">
          <a:xfrm>
            <a:off x="2997200" y="1282700"/>
            <a:ext cx="1676400" cy="563563"/>
          </a:xfrm>
          <a:prstGeom prst="rect">
            <a:avLst/>
          </a:prstGeom>
          <a:noFill/>
          <a:ln w="9525">
            <a:noFill/>
            <a:miter lim="800000"/>
            <a:headEnd/>
            <a:tailEnd/>
          </a:ln>
          <a:effectLst/>
        </p:spPr>
        <p:txBody>
          <a:bodyPr anchor="ctr"/>
          <a:lstStyle/>
          <a:p>
            <a:pPr eaLnBrk="0" hangingPunct="0">
              <a:lnSpc>
                <a:spcPct val="80000"/>
              </a:lnSpc>
              <a:spcBef>
                <a:spcPct val="0"/>
              </a:spcBef>
              <a:buClrTx/>
            </a:pPr>
            <a:r>
              <a:rPr lang="en-US" sz="1600" b="1" smtClean="0">
                <a:solidFill>
                  <a:srgbClr val="FFFFFF"/>
                </a:solidFill>
                <a:latin typeface="Times New Roman" pitchFamily="84" charset="0"/>
              </a:rPr>
              <a:t>QuickSCAT</a:t>
            </a:r>
            <a:br>
              <a:rPr lang="en-US" sz="1600" b="1" smtClean="0">
                <a:solidFill>
                  <a:srgbClr val="FFFFFF"/>
                </a:solidFill>
                <a:latin typeface="Times New Roman" pitchFamily="84" charset="0"/>
              </a:rPr>
            </a:br>
            <a:r>
              <a:rPr lang="en-US" sz="1600" b="1" smtClean="0">
                <a:solidFill>
                  <a:srgbClr val="FFFFFF"/>
                </a:solidFill>
                <a:latin typeface="Times New Roman" pitchFamily="84" charset="0"/>
              </a:rPr>
              <a:t>SeaWinds</a:t>
            </a:r>
          </a:p>
        </p:txBody>
      </p:sp>
      <p:pic>
        <p:nvPicPr>
          <p:cNvPr id="2532402" name="Picture 50"/>
          <p:cNvPicPr>
            <a:picLocks noChangeAspect="1" noChangeArrowheads="1"/>
          </p:cNvPicPr>
          <p:nvPr/>
        </p:nvPicPr>
        <p:blipFill>
          <a:blip r:embed="rId10" cstate="print"/>
          <a:srcRect/>
          <a:stretch>
            <a:fillRect/>
          </a:stretch>
        </p:blipFill>
        <p:spPr bwMode="auto">
          <a:xfrm>
            <a:off x="4800600" y="1600200"/>
            <a:ext cx="2066925" cy="2032000"/>
          </a:xfrm>
          <a:prstGeom prst="rect">
            <a:avLst/>
          </a:prstGeom>
          <a:noFill/>
        </p:spPr>
      </p:pic>
      <p:pic>
        <p:nvPicPr>
          <p:cNvPr id="2532403" name="Picture 51"/>
          <p:cNvPicPr>
            <a:picLocks noChangeAspect="1" noChangeArrowheads="1"/>
          </p:cNvPicPr>
          <p:nvPr/>
        </p:nvPicPr>
        <p:blipFill>
          <a:blip r:embed="rId11" cstate="print"/>
          <a:srcRect/>
          <a:stretch>
            <a:fillRect/>
          </a:stretch>
        </p:blipFill>
        <p:spPr bwMode="auto">
          <a:xfrm>
            <a:off x="7010400" y="1600200"/>
            <a:ext cx="2044700" cy="2044700"/>
          </a:xfrm>
          <a:prstGeom prst="rect">
            <a:avLst/>
          </a:prstGeom>
          <a:noFill/>
        </p:spPr>
      </p:pic>
      <p:sp>
        <p:nvSpPr>
          <p:cNvPr id="2532407" name="Rectangle 55"/>
          <p:cNvSpPr>
            <a:spLocks noRot="1" noChangeArrowheads="1"/>
          </p:cNvSpPr>
          <p:nvPr/>
        </p:nvSpPr>
        <p:spPr bwMode="auto">
          <a:xfrm>
            <a:off x="5943600" y="990600"/>
            <a:ext cx="2971800" cy="563563"/>
          </a:xfrm>
          <a:prstGeom prst="rect">
            <a:avLst/>
          </a:prstGeom>
          <a:noFill/>
          <a:ln w="9525">
            <a:noFill/>
            <a:miter lim="800000"/>
            <a:headEnd/>
            <a:tailEnd/>
          </a:ln>
          <a:effectLst/>
        </p:spPr>
        <p:txBody>
          <a:bodyPr anchor="ctr"/>
          <a:lstStyle/>
          <a:p>
            <a:pPr eaLnBrk="0" hangingPunct="0">
              <a:lnSpc>
                <a:spcPct val="80000"/>
              </a:lnSpc>
              <a:spcBef>
                <a:spcPct val="0"/>
              </a:spcBef>
              <a:buClrTx/>
            </a:pPr>
            <a:r>
              <a:rPr lang="en-US" sz="1600" b="1" smtClean="0">
                <a:solidFill>
                  <a:srgbClr val="FFFFFF"/>
                </a:solidFill>
                <a:latin typeface="Times New Roman" pitchFamily="84" charset="0"/>
              </a:rPr>
              <a:t>Successive GOES Cloud Images</a:t>
            </a:r>
            <a:br>
              <a:rPr lang="en-US" sz="1600" b="1" smtClean="0">
                <a:solidFill>
                  <a:srgbClr val="FFFFFF"/>
                </a:solidFill>
                <a:latin typeface="Times New Roman" pitchFamily="84" charset="0"/>
              </a:rPr>
            </a:br>
            <a:r>
              <a:rPr lang="en-US" sz="1600" b="1" smtClean="0">
                <a:solidFill>
                  <a:srgbClr val="FFFFFF"/>
                </a:solidFill>
                <a:latin typeface="Times New Roman" pitchFamily="84" charset="0"/>
              </a:rPr>
              <a:t>Cross-Correlation Method</a:t>
            </a:r>
          </a:p>
        </p:txBody>
      </p:sp>
      <p:pic>
        <p:nvPicPr>
          <p:cNvPr id="2532408" name="Picture 56"/>
          <p:cNvPicPr>
            <a:picLocks noChangeAspect="1" noChangeArrowheads="1"/>
          </p:cNvPicPr>
          <p:nvPr/>
        </p:nvPicPr>
        <p:blipFill>
          <a:blip r:embed="rId12" cstate="print"/>
          <a:srcRect/>
          <a:stretch>
            <a:fillRect/>
          </a:stretch>
        </p:blipFill>
        <p:spPr bwMode="auto">
          <a:xfrm>
            <a:off x="6172200" y="1600200"/>
            <a:ext cx="1371600" cy="1028700"/>
          </a:xfrm>
          <a:prstGeom prst="rect">
            <a:avLst/>
          </a:prstGeom>
          <a:noFill/>
          <a:ln w="9525">
            <a:noFill/>
            <a:miter lim="800000"/>
            <a:headEnd/>
            <a:tailEnd/>
          </a:ln>
          <a:effectLst/>
        </p:spPr>
      </p:pic>
      <p:pic>
        <p:nvPicPr>
          <p:cNvPr id="2532409" name="irmovie.mpg">
            <a:hlinkClick r:id="" action="ppaction://media"/>
          </p:cNvPr>
          <p:cNvPicPr/>
          <p:nvPr>
            <p:ph idx="1"/>
            <a:videoFile r:link="rId1"/>
          </p:nvPr>
        </p:nvPicPr>
        <p:blipFill>
          <a:blip r:embed="rId13" cstate="print"/>
          <a:srcRect/>
          <a:stretch>
            <a:fillRect/>
          </a:stretch>
        </p:blipFill>
        <p:spPr>
          <a:xfrm>
            <a:off x="139700" y="4343400"/>
            <a:ext cx="838200" cy="628650"/>
          </a:xfrm>
          <a:noFill/>
          <a:ln/>
        </p:spPr>
      </p:pic>
      <p:sp>
        <p:nvSpPr>
          <p:cNvPr id="2532411" name="Rectangle 59"/>
          <p:cNvSpPr>
            <a:spLocks noRot="1" noChangeArrowheads="1"/>
          </p:cNvSpPr>
          <p:nvPr/>
        </p:nvSpPr>
        <p:spPr bwMode="auto">
          <a:xfrm>
            <a:off x="838200" y="6172200"/>
            <a:ext cx="990600" cy="228600"/>
          </a:xfrm>
          <a:prstGeom prst="rect">
            <a:avLst/>
          </a:prstGeom>
          <a:noFill/>
          <a:ln w="9525">
            <a:noFill/>
            <a:miter lim="800000"/>
            <a:headEnd/>
            <a:tailEnd/>
          </a:ln>
          <a:effectLst/>
        </p:spPr>
        <p:txBody>
          <a:bodyPr anchor="ctr"/>
          <a:lstStyle/>
          <a:p>
            <a:pPr eaLnBrk="0" hangingPunct="0">
              <a:lnSpc>
                <a:spcPct val="80000"/>
              </a:lnSpc>
              <a:spcBef>
                <a:spcPct val="0"/>
              </a:spcBef>
              <a:buClrTx/>
            </a:pPr>
            <a:r>
              <a:rPr lang="en-US" sz="1000" b="1" smtClean="0">
                <a:solidFill>
                  <a:srgbClr val="000000"/>
                </a:solidFill>
                <a:latin typeface="Times New Roman" pitchFamily="84" charset="0"/>
              </a:rPr>
              <a:t>Surface</a:t>
            </a:r>
            <a:br>
              <a:rPr lang="en-US" sz="1000" b="1" smtClean="0">
                <a:solidFill>
                  <a:srgbClr val="000000"/>
                </a:solidFill>
                <a:latin typeface="Times New Roman" pitchFamily="84" charset="0"/>
              </a:rPr>
            </a:br>
            <a:r>
              <a:rPr lang="en-US" sz="1000" b="1" smtClean="0">
                <a:solidFill>
                  <a:srgbClr val="000000"/>
                </a:solidFill>
                <a:latin typeface="Times New Roman" pitchFamily="84" charset="0"/>
              </a:rPr>
              <a:t>(1000 hPa)</a:t>
            </a:r>
          </a:p>
        </p:txBody>
      </p:sp>
      <p:sp>
        <p:nvSpPr>
          <p:cNvPr id="2532412" name="Rectangle 60"/>
          <p:cNvSpPr>
            <a:spLocks noRot="1" noChangeArrowheads="1"/>
          </p:cNvSpPr>
          <p:nvPr/>
        </p:nvSpPr>
        <p:spPr bwMode="auto">
          <a:xfrm>
            <a:off x="2743200" y="6248400"/>
            <a:ext cx="762000" cy="152400"/>
          </a:xfrm>
          <a:prstGeom prst="rect">
            <a:avLst/>
          </a:prstGeom>
          <a:noFill/>
          <a:ln w="9525">
            <a:noFill/>
            <a:miter lim="800000"/>
            <a:headEnd/>
            <a:tailEnd/>
          </a:ln>
          <a:effectLst/>
        </p:spPr>
        <p:txBody>
          <a:bodyPr anchor="ctr"/>
          <a:lstStyle/>
          <a:p>
            <a:pPr eaLnBrk="0" hangingPunct="0">
              <a:lnSpc>
                <a:spcPct val="80000"/>
              </a:lnSpc>
              <a:spcBef>
                <a:spcPct val="0"/>
              </a:spcBef>
              <a:buClrTx/>
            </a:pPr>
            <a:r>
              <a:rPr lang="en-US" sz="1000" b="1" smtClean="0">
                <a:solidFill>
                  <a:srgbClr val="000000"/>
                </a:solidFill>
                <a:latin typeface="Times New Roman" pitchFamily="84" charset="0"/>
              </a:rPr>
              <a:t>Mid-trop (800 hPa)</a:t>
            </a:r>
          </a:p>
        </p:txBody>
      </p:sp>
      <p:sp>
        <p:nvSpPr>
          <p:cNvPr id="2532413" name="Rectangle 61"/>
          <p:cNvSpPr>
            <a:spLocks noRot="1" noChangeArrowheads="1"/>
          </p:cNvSpPr>
          <p:nvPr/>
        </p:nvSpPr>
        <p:spPr bwMode="auto">
          <a:xfrm>
            <a:off x="1371600" y="3810000"/>
            <a:ext cx="2971800" cy="228600"/>
          </a:xfrm>
          <a:prstGeom prst="rect">
            <a:avLst/>
          </a:prstGeom>
          <a:noFill/>
          <a:ln w="9525">
            <a:noFill/>
            <a:miter lim="800000"/>
            <a:headEnd/>
            <a:tailEnd/>
          </a:ln>
          <a:effectLst/>
        </p:spPr>
        <p:txBody>
          <a:bodyPr anchor="ctr"/>
          <a:lstStyle/>
          <a:p>
            <a:pPr eaLnBrk="0" hangingPunct="0">
              <a:lnSpc>
                <a:spcPct val="80000"/>
              </a:lnSpc>
              <a:spcBef>
                <a:spcPct val="0"/>
              </a:spcBef>
              <a:buClrTx/>
            </a:pPr>
            <a:r>
              <a:rPr lang="en-US" sz="1200" b="1" smtClean="0">
                <a:solidFill>
                  <a:srgbClr val="FFFFFF"/>
                </a:solidFill>
                <a:latin typeface="Times New Roman" pitchFamily="84" charset="0"/>
              </a:rPr>
              <a:t>MODIS Polar H</a:t>
            </a:r>
            <a:r>
              <a:rPr lang="en-US" sz="1200" b="1" baseline="-25000" smtClean="0">
                <a:solidFill>
                  <a:srgbClr val="FFFFFF"/>
                </a:solidFill>
                <a:latin typeface="Times New Roman" pitchFamily="84" charset="0"/>
              </a:rPr>
              <a:t>2</a:t>
            </a:r>
            <a:r>
              <a:rPr lang="en-US" sz="1200" b="1" smtClean="0">
                <a:solidFill>
                  <a:srgbClr val="FFFFFF"/>
                </a:solidFill>
                <a:latin typeface="Times New Roman" pitchFamily="84" charset="0"/>
              </a:rPr>
              <a:t>O Vapor Winds</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53240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532409"/>
                                        </p:tgtEl>
                                      </p:cBhvr>
                                    </p:cmd>
                                  </p:childTnLst>
                                </p:cTn>
                              </p:par>
                            </p:childTnLst>
                          </p:cTn>
                        </p:par>
                      </p:childTnLst>
                    </p:cTn>
                  </p:par>
                </p:childTnLst>
              </p:cTn>
              <p:nextCondLst>
                <p:cond evt="onClick" delay="0">
                  <p:tgtEl>
                    <p:spTgt spid="2532409"/>
                  </p:tgtEl>
                </p:cond>
              </p:nextCondLst>
            </p:seq>
            <p:video>
              <p:cMediaNode>
                <p:cTn id="7" fill="hold" display="0">
                  <p:stCondLst>
                    <p:cond delay="indefinite"/>
                  </p:stCondLst>
                  <p:endCondLst>
                    <p:cond evt="onNext" delay="0">
                      <p:tgtEl>
                        <p:sldTgt/>
                      </p:tgtEl>
                    </p:cond>
                    <p:cond evt="onPrev" delay="0">
                      <p:tgtEl>
                        <p:sldTgt/>
                      </p:tgtEl>
                    </p:cond>
                  </p:endCondLst>
                </p:cTn>
                <p:tgtEl>
                  <p:spTgt spid="2532409"/>
                </p:tgtEl>
              </p:cMediaNode>
            </p:video>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02626" name="Rectangle 2"/>
          <p:cNvSpPr>
            <a:spLocks noChangeArrowheads="1"/>
          </p:cNvSpPr>
          <p:nvPr/>
        </p:nvSpPr>
        <p:spPr bwMode="auto">
          <a:xfrm>
            <a:off x="0" y="0"/>
            <a:ext cx="9144000" cy="6858000"/>
          </a:xfrm>
          <a:prstGeom prst="rect">
            <a:avLst/>
          </a:prstGeom>
          <a:solidFill>
            <a:srgbClr val="000000"/>
          </a:solidFill>
          <a:ln w="9525" algn="ctr">
            <a:noFill/>
            <a:miter lim="800000"/>
            <a:headEnd/>
            <a:tailEnd/>
          </a:ln>
          <a:effectLst/>
        </p:spPr>
        <p:txBody>
          <a:bodyPr wrap="none" anchor="ctr"/>
          <a:lstStyle/>
          <a:p>
            <a:pPr algn="l">
              <a:spcBef>
                <a:spcPct val="0"/>
              </a:spcBef>
              <a:buClrTx/>
            </a:pPr>
            <a:endParaRPr lang="en-US" sz="1200" smtClean="0">
              <a:solidFill>
                <a:srgbClr val="000000"/>
              </a:solidFill>
              <a:latin typeface="Times New Roman" pitchFamily="84" charset="0"/>
            </a:endParaRPr>
          </a:p>
        </p:txBody>
      </p:sp>
      <p:sp>
        <p:nvSpPr>
          <p:cNvPr id="2202628" name="Rectangle 4"/>
          <p:cNvSpPr>
            <a:spLocks noChangeArrowheads="1"/>
          </p:cNvSpPr>
          <p:nvPr/>
        </p:nvSpPr>
        <p:spPr bwMode="auto">
          <a:xfrm>
            <a:off x="47625" y="1649413"/>
            <a:ext cx="4448175" cy="4913312"/>
          </a:xfrm>
          <a:prstGeom prst="rect">
            <a:avLst/>
          </a:prstGeom>
          <a:solidFill>
            <a:srgbClr val="FFFFFF"/>
          </a:solidFill>
          <a:ln w="9525">
            <a:noFill/>
            <a:miter lim="800000"/>
            <a:headEnd/>
            <a:tailEnd/>
          </a:ln>
          <a:effectLst/>
        </p:spPr>
        <p:txBody>
          <a:bodyPr/>
          <a:lstStyle/>
          <a:p>
            <a:pPr algn="l" eaLnBrk="0" hangingPunct="0">
              <a:lnSpc>
                <a:spcPct val="90000"/>
              </a:lnSpc>
              <a:spcBef>
                <a:spcPct val="10000"/>
              </a:spcBef>
              <a:buClr>
                <a:srgbClr val="0066FF"/>
              </a:buClr>
              <a:buSzPct val="100000"/>
              <a:buFontTx/>
              <a:buChar char="•"/>
            </a:pPr>
            <a:r>
              <a:rPr lang="en-US" sz="1200" b="1" smtClean="0">
                <a:solidFill>
                  <a:srgbClr val="000000"/>
                </a:solidFill>
                <a:latin typeface="Trebuchet MS" pitchFamily="34" charset="0"/>
              </a:rPr>
              <a:t> 3D Tropospheric Winds mission called “transformational” </a:t>
            </a:r>
          </a:p>
          <a:p>
            <a:pPr algn="l" eaLnBrk="0" hangingPunct="0">
              <a:lnSpc>
                <a:spcPct val="90000"/>
              </a:lnSpc>
              <a:spcBef>
                <a:spcPct val="10000"/>
              </a:spcBef>
              <a:buClr>
                <a:srgbClr val="0066FF"/>
              </a:buClr>
              <a:buSzPct val="100000"/>
            </a:pPr>
            <a:r>
              <a:rPr lang="en-US" sz="1200" b="1" smtClean="0">
                <a:solidFill>
                  <a:srgbClr val="000000"/>
                </a:solidFill>
                <a:latin typeface="Trebuchet MS" pitchFamily="34" charset="0"/>
              </a:rPr>
              <a:t>   and ranked #1 by Weather panel.  </a:t>
            </a:r>
          </a:p>
          <a:p>
            <a:pPr algn="l" eaLnBrk="0" hangingPunct="0">
              <a:lnSpc>
                <a:spcPct val="90000"/>
              </a:lnSpc>
              <a:spcBef>
                <a:spcPct val="10000"/>
              </a:spcBef>
              <a:buClr>
                <a:srgbClr val="0066FF"/>
              </a:buClr>
              <a:buSzPct val="100000"/>
            </a:pPr>
            <a:r>
              <a:rPr lang="en-US" sz="1200" b="1" smtClean="0">
                <a:solidFill>
                  <a:srgbClr val="000000"/>
                </a:solidFill>
                <a:latin typeface="Trebuchet MS" pitchFamily="34" charset="0"/>
              </a:rPr>
              <a:t>   3D Winds also prioritized by Water Cycle panel.</a:t>
            </a:r>
          </a:p>
          <a:p>
            <a:pPr algn="l" eaLnBrk="0" hangingPunct="0">
              <a:lnSpc>
                <a:spcPct val="90000"/>
              </a:lnSpc>
              <a:spcBef>
                <a:spcPct val="10000"/>
              </a:spcBef>
              <a:buClr>
                <a:srgbClr val="0066FF"/>
              </a:buClr>
              <a:buSzPct val="100000"/>
            </a:pPr>
            <a:endParaRPr lang="en-US" sz="800" b="1" smtClean="0">
              <a:solidFill>
                <a:srgbClr val="000000"/>
              </a:solidFill>
              <a:latin typeface="Trebuchet MS" pitchFamily="34" charset="0"/>
            </a:endParaRPr>
          </a:p>
          <a:p>
            <a:pPr algn="l" eaLnBrk="0" hangingPunct="0">
              <a:lnSpc>
                <a:spcPct val="90000"/>
              </a:lnSpc>
              <a:spcBef>
                <a:spcPct val="10000"/>
              </a:spcBef>
              <a:buClr>
                <a:srgbClr val="0066FF"/>
              </a:buClr>
              <a:buSzPct val="100000"/>
            </a:pPr>
            <a:r>
              <a:rPr lang="en-US" sz="1200" b="1" smtClean="0">
                <a:solidFill>
                  <a:srgbClr val="000000"/>
                </a:solidFill>
                <a:latin typeface="Trebuchet MS" pitchFamily="34" charset="0"/>
              </a:rPr>
              <a:t>  “The Panel strongly recommends an aggressive program</a:t>
            </a:r>
          </a:p>
          <a:p>
            <a:pPr algn="l" eaLnBrk="0" hangingPunct="0">
              <a:lnSpc>
                <a:spcPct val="90000"/>
              </a:lnSpc>
              <a:spcBef>
                <a:spcPct val="10000"/>
              </a:spcBef>
              <a:buClr>
                <a:srgbClr val="0066FF"/>
              </a:buClr>
              <a:buSzPct val="100000"/>
            </a:pPr>
            <a:r>
              <a:rPr lang="en-US" sz="1200" b="1" smtClean="0">
                <a:solidFill>
                  <a:srgbClr val="000000"/>
                </a:solidFill>
                <a:latin typeface="Trebuchet MS" pitchFamily="34" charset="0"/>
              </a:rPr>
              <a:t>    early on to address the high-risk components of the</a:t>
            </a:r>
          </a:p>
          <a:p>
            <a:pPr algn="l" eaLnBrk="0" hangingPunct="0">
              <a:lnSpc>
                <a:spcPct val="90000"/>
              </a:lnSpc>
              <a:spcBef>
                <a:spcPct val="10000"/>
              </a:spcBef>
              <a:buClr>
                <a:srgbClr val="0066FF"/>
              </a:buClr>
              <a:buSzPct val="100000"/>
            </a:pPr>
            <a:r>
              <a:rPr lang="en-US" sz="1200" b="1" smtClean="0">
                <a:solidFill>
                  <a:srgbClr val="000000"/>
                </a:solidFill>
                <a:latin typeface="Trebuchet MS" pitchFamily="34" charset="0"/>
              </a:rPr>
              <a:t>    instrument package, and then design, build, aircraft-</a:t>
            </a:r>
          </a:p>
          <a:p>
            <a:pPr algn="l" eaLnBrk="0" hangingPunct="0">
              <a:lnSpc>
                <a:spcPct val="90000"/>
              </a:lnSpc>
              <a:spcBef>
                <a:spcPct val="10000"/>
              </a:spcBef>
              <a:buClr>
                <a:srgbClr val="0066FF"/>
              </a:buClr>
              <a:buSzPct val="100000"/>
            </a:pPr>
            <a:r>
              <a:rPr lang="en-US" sz="1200" b="1" smtClean="0">
                <a:solidFill>
                  <a:srgbClr val="000000"/>
                </a:solidFill>
                <a:latin typeface="Trebuchet MS" pitchFamily="34" charset="0"/>
              </a:rPr>
              <a:t>    test, and ultimately conduct space-based flights of a </a:t>
            </a:r>
          </a:p>
          <a:p>
            <a:pPr algn="l" eaLnBrk="0" hangingPunct="0">
              <a:lnSpc>
                <a:spcPct val="90000"/>
              </a:lnSpc>
              <a:spcBef>
                <a:spcPct val="10000"/>
              </a:spcBef>
              <a:buClr>
                <a:srgbClr val="0066FF"/>
              </a:buClr>
              <a:buSzPct val="100000"/>
            </a:pPr>
            <a:r>
              <a:rPr lang="en-US" sz="1200" b="1" smtClean="0">
                <a:solidFill>
                  <a:srgbClr val="000000"/>
                </a:solidFill>
                <a:latin typeface="Trebuchet MS" pitchFamily="34" charset="0"/>
              </a:rPr>
              <a:t>    prototype Hybrid Doppler Wind Lidar (HDWL).”</a:t>
            </a:r>
          </a:p>
          <a:p>
            <a:pPr algn="l" eaLnBrk="0" hangingPunct="0">
              <a:lnSpc>
                <a:spcPct val="90000"/>
              </a:lnSpc>
              <a:spcBef>
                <a:spcPct val="10000"/>
              </a:spcBef>
              <a:buClr>
                <a:srgbClr val="0066FF"/>
              </a:buClr>
              <a:buSzPct val="100000"/>
            </a:pPr>
            <a:r>
              <a:rPr lang="en-US" sz="1200" b="1" smtClean="0">
                <a:solidFill>
                  <a:srgbClr val="000000"/>
                </a:solidFill>
                <a:latin typeface="Trebuchet MS" pitchFamily="34" charset="0"/>
              </a:rPr>
              <a:t> </a:t>
            </a:r>
          </a:p>
          <a:p>
            <a:pPr algn="l" eaLnBrk="0" hangingPunct="0">
              <a:lnSpc>
                <a:spcPct val="90000"/>
              </a:lnSpc>
              <a:spcBef>
                <a:spcPct val="10000"/>
              </a:spcBef>
              <a:buClr>
                <a:srgbClr val="0066FF"/>
              </a:buClr>
              <a:buSzPct val="100000"/>
            </a:pPr>
            <a:r>
              <a:rPr lang="en-US" sz="1200" b="1" smtClean="0">
                <a:solidFill>
                  <a:srgbClr val="000000"/>
                </a:solidFill>
                <a:latin typeface="Trebuchet MS" pitchFamily="34" charset="0"/>
              </a:rPr>
              <a:t> “The Panel recommends a </a:t>
            </a:r>
            <a:r>
              <a:rPr lang="en-US" sz="1200" b="1" smtClean="0">
                <a:solidFill>
                  <a:srgbClr val="0066FF"/>
                </a:solidFill>
                <a:latin typeface="Trebuchet MS" pitchFamily="34" charset="0"/>
              </a:rPr>
              <a:t>phased development</a:t>
            </a:r>
            <a:r>
              <a:rPr lang="en-US" sz="1200" b="1" smtClean="0">
                <a:solidFill>
                  <a:srgbClr val="000000"/>
                </a:solidFill>
                <a:latin typeface="Trebuchet MS" pitchFamily="34" charset="0"/>
              </a:rPr>
              <a:t> of the</a:t>
            </a:r>
          </a:p>
          <a:p>
            <a:pPr algn="l" eaLnBrk="0" hangingPunct="0">
              <a:lnSpc>
                <a:spcPct val="90000"/>
              </a:lnSpc>
              <a:spcBef>
                <a:spcPct val="10000"/>
              </a:spcBef>
              <a:buClr>
                <a:srgbClr val="0066FF"/>
              </a:buClr>
              <a:buSzPct val="100000"/>
            </a:pPr>
            <a:r>
              <a:rPr lang="en-US" sz="1200" b="1" smtClean="0">
                <a:solidFill>
                  <a:srgbClr val="000000"/>
                </a:solidFill>
                <a:latin typeface="Trebuchet MS" pitchFamily="34" charset="0"/>
              </a:rPr>
              <a:t>   </a:t>
            </a:r>
            <a:r>
              <a:rPr lang="en-US" sz="1200" b="1" smtClean="0">
                <a:solidFill>
                  <a:srgbClr val="0066FF"/>
                </a:solidFill>
                <a:latin typeface="Trebuchet MS" pitchFamily="34" charset="0"/>
              </a:rPr>
              <a:t>HDWL mission</a:t>
            </a:r>
            <a:r>
              <a:rPr lang="en-US" sz="1200" b="1" smtClean="0">
                <a:solidFill>
                  <a:srgbClr val="000000"/>
                </a:solidFill>
                <a:latin typeface="Trebuchet MS" pitchFamily="34" charset="0"/>
              </a:rPr>
              <a:t> with the following approach</a:t>
            </a:r>
            <a:r>
              <a:rPr lang="en-US" sz="1200" b="1" i="1" smtClean="0">
                <a:solidFill>
                  <a:srgbClr val="000000"/>
                </a:solidFill>
                <a:latin typeface="Trebuchet MS" pitchFamily="34" charset="0"/>
              </a:rPr>
              <a:t>: </a:t>
            </a:r>
          </a:p>
          <a:p>
            <a:pPr marL="406400" lvl="1" indent="-168275" algn="l" eaLnBrk="0" hangingPunct="0">
              <a:lnSpc>
                <a:spcPct val="90000"/>
              </a:lnSpc>
              <a:spcBef>
                <a:spcPct val="10000"/>
              </a:spcBef>
              <a:buClr>
                <a:srgbClr val="0066FF"/>
              </a:buClr>
              <a:buSzPct val="100000"/>
            </a:pPr>
            <a:r>
              <a:rPr lang="en-US" sz="1200" b="1" i="1" smtClean="0">
                <a:solidFill>
                  <a:srgbClr val="0066FF"/>
                </a:solidFill>
                <a:latin typeface="Trebuchet MS" pitchFamily="34" charset="0"/>
              </a:rPr>
              <a:t>     Stage 1:</a:t>
            </a:r>
            <a:r>
              <a:rPr lang="en-US" sz="1200" i="1" smtClean="0">
                <a:solidFill>
                  <a:srgbClr val="000000"/>
                </a:solidFill>
                <a:latin typeface="Trebuchet MS" pitchFamily="34" charset="0"/>
              </a:rPr>
              <a:t> </a:t>
            </a:r>
            <a:r>
              <a:rPr lang="en-US" sz="1200" smtClean="0">
                <a:solidFill>
                  <a:srgbClr val="000000"/>
                </a:solidFill>
                <a:latin typeface="Trebuchet MS" pitchFamily="34" charset="0"/>
              </a:rPr>
              <a:t>Design, develop and demonstrate a prototype HDWL system capable of global wind measurements to meet demonstration requirements that are somewhat reduced from operational threshold requirements. All of the critical laser, receiver, detector, and control technologies will be tested in the demonstration HDWL mission. </a:t>
            </a:r>
            <a:r>
              <a:rPr lang="en-US" sz="1200" b="1" i="1" smtClean="0">
                <a:solidFill>
                  <a:srgbClr val="000000"/>
                </a:solidFill>
                <a:latin typeface="Trebuchet MS" pitchFamily="34" charset="0"/>
              </a:rPr>
              <a:t>Space demonstration of a prototype HDWL in LEO to take place as early as 2016.</a:t>
            </a:r>
          </a:p>
          <a:p>
            <a:pPr marL="406400" lvl="1" indent="-168275" algn="l" eaLnBrk="0" hangingPunct="0">
              <a:lnSpc>
                <a:spcPct val="90000"/>
              </a:lnSpc>
              <a:spcBef>
                <a:spcPct val="10000"/>
              </a:spcBef>
              <a:buClr>
                <a:srgbClr val="0066FF"/>
              </a:buClr>
              <a:buSzPct val="100000"/>
            </a:pPr>
            <a:r>
              <a:rPr lang="en-US" sz="1200" b="1" i="1" smtClean="0">
                <a:solidFill>
                  <a:srgbClr val="0066FF"/>
                </a:solidFill>
                <a:latin typeface="Trebuchet MS" pitchFamily="34" charset="0"/>
              </a:rPr>
              <a:t>      Stage II:</a:t>
            </a:r>
            <a:r>
              <a:rPr lang="en-US" sz="1200" i="1" smtClean="0">
                <a:solidFill>
                  <a:srgbClr val="000000"/>
                </a:solidFill>
                <a:latin typeface="Trebuchet MS" pitchFamily="34" charset="0"/>
              </a:rPr>
              <a:t> </a:t>
            </a:r>
            <a:r>
              <a:rPr lang="en-US" sz="1200" smtClean="0">
                <a:solidFill>
                  <a:srgbClr val="000000"/>
                </a:solidFill>
                <a:latin typeface="Trebuchet MS" pitchFamily="34" charset="0"/>
              </a:rPr>
              <a:t>Launch of a HDWL system that would meet fully-operational threshold tropospheric wind measurement requirements. It is expected that a </a:t>
            </a:r>
            <a:r>
              <a:rPr lang="en-US" sz="1200" b="1" smtClean="0">
                <a:solidFill>
                  <a:srgbClr val="000000"/>
                </a:solidFill>
                <a:latin typeface="Trebuchet MS" pitchFamily="34" charset="0"/>
              </a:rPr>
              <a:t>fully operational HDWL system could be launched as early as 2022.”</a:t>
            </a:r>
          </a:p>
        </p:txBody>
      </p:sp>
      <p:grpSp>
        <p:nvGrpSpPr>
          <p:cNvPr id="2" name="Group 5"/>
          <p:cNvGrpSpPr>
            <a:grpSpLocks/>
          </p:cNvGrpSpPr>
          <p:nvPr/>
        </p:nvGrpSpPr>
        <p:grpSpPr bwMode="auto">
          <a:xfrm>
            <a:off x="0" y="3790950"/>
            <a:ext cx="663575" cy="1611313"/>
            <a:chOff x="0" y="2673"/>
            <a:chExt cx="439" cy="1162"/>
          </a:xfrm>
        </p:grpSpPr>
        <p:sp>
          <p:nvSpPr>
            <p:cNvPr id="2202630" name="Text Box 6"/>
            <p:cNvSpPr txBox="1">
              <a:spLocks noChangeArrowheads="1"/>
            </p:cNvSpPr>
            <p:nvPr/>
          </p:nvSpPr>
          <p:spPr bwMode="auto">
            <a:xfrm>
              <a:off x="0" y="2673"/>
              <a:ext cx="388" cy="176"/>
            </a:xfrm>
            <a:prstGeom prst="rect">
              <a:avLst/>
            </a:prstGeom>
            <a:noFill/>
            <a:ln w="9525">
              <a:noFill/>
              <a:miter lim="800000"/>
              <a:headEnd/>
              <a:tailEnd/>
            </a:ln>
            <a:effectLst/>
          </p:spPr>
          <p:txBody>
            <a:bodyPr wrap="none">
              <a:spAutoFit/>
            </a:bodyPr>
            <a:lstStyle/>
            <a:p>
              <a:pPr algn="l">
                <a:spcBef>
                  <a:spcPct val="0"/>
                </a:spcBef>
                <a:buClrTx/>
              </a:pPr>
              <a:r>
                <a:rPr lang="en-US" sz="1000" b="1" smtClean="0">
                  <a:solidFill>
                    <a:srgbClr val="FF3300"/>
                  </a:solidFill>
                  <a:latin typeface="Arial" charset="0"/>
                </a:rPr>
                <a:t>GWOS</a:t>
              </a:r>
            </a:p>
          </p:txBody>
        </p:sp>
        <p:sp>
          <p:nvSpPr>
            <p:cNvPr id="2202631" name="Text Box 7"/>
            <p:cNvSpPr txBox="1">
              <a:spLocks noChangeArrowheads="1"/>
            </p:cNvSpPr>
            <p:nvPr/>
          </p:nvSpPr>
          <p:spPr bwMode="auto">
            <a:xfrm>
              <a:off x="3" y="3637"/>
              <a:ext cx="436" cy="198"/>
            </a:xfrm>
            <a:prstGeom prst="rect">
              <a:avLst/>
            </a:prstGeom>
            <a:noFill/>
            <a:ln w="9525">
              <a:noFill/>
              <a:miter lim="800000"/>
              <a:headEnd/>
              <a:tailEnd/>
            </a:ln>
            <a:effectLst/>
          </p:spPr>
          <p:txBody>
            <a:bodyPr>
              <a:spAutoFit/>
            </a:bodyPr>
            <a:lstStyle/>
            <a:p>
              <a:pPr algn="l">
                <a:spcBef>
                  <a:spcPct val="0"/>
                </a:spcBef>
                <a:buClrTx/>
              </a:pPr>
              <a:r>
                <a:rPr lang="en-US" sz="1200" b="1" smtClean="0">
                  <a:solidFill>
                    <a:srgbClr val="FF3300"/>
                  </a:solidFill>
                  <a:latin typeface="Arial" charset="0"/>
                </a:rPr>
                <a:t>NWOS</a:t>
              </a:r>
            </a:p>
          </p:txBody>
        </p:sp>
        <p:sp>
          <p:nvSpPr>
            <p:cNvPr id="2202632" name="Line 8"/>
            <p:cNvSpPr>
              <a:spLocks noChangeShapeType="1"/>
            </p:cNvSpPr>
            <p:nvPr/>
          </p:nvSpPr>
          <p:spPr bwMode="auto">
            <a:xfrm>
              <a:off x="222" y="2820"/>
              <a:ext cx="0" cy="829"/>
            </a:xfrm>
            <a:prstGeom prst="line">
              <a:avLst/>
            </a:prstGeom>
            <a:noFill/>
            <a:ln w="76200">
              <a:solidFill>
                <a:schemeClr val="tx1"/>
              </a:solidFill>
              <a:round/>
              <a:headEnd/>
              <a:tailEnd type="triangle" w="med" len="med"/>
            </a:ln>
            <a:effectLst/>
          </p:spPr>
          <p:txBody>
            <a:bodyPr/>
            <a:lstStyle/>
            <a:p>
              <a:pPr algn="l">
                <a:spcBef>
                  <a:spcPct val="0"/>
                </a:spcBef>
                <a:buClrTx/>
              </a:pPr>
              <a:endParaRPr lang="en-US" sz="1200" smtClean="0">
                <a:solidFill>
                  <a:srgbClr val="000000"/>
                </a:solidFill>
                <a:latin typeface="Times New Roman" pitchFamily="84" charset="0"/>
              </a:endParaRPr>
            </a:p>
          </p:txBody>
        </p:sp>
      </p:grpSp>
      <p:sp>
        <p:nvSpPr>
          <p:cNvPr id="2202633" name="Rectangle 9"/>
          <p:cNvSpPr>
            <a:spLocks noChangeArrowheads="1"/>
          </p:cNvSpPr>
          <p:nvPr/>
        </p:nvSpPr>
        <p:spPr bwMode="auto">
          <a:xfrm>
            <a:off x="131763" y="1019175"/>
            <a:ext cx="4305300" cy="557213"/>
          </a:xfrm>
          <a:prstGeom prst="rect">
            <a:avLst/>
          </a:prstGeom>
          <a:noFill/>
          <a:ln w="9525">
            <a:noFill/>
            <a:miter lim="800000"/>
            <a:headEnd/>
            <a:tailEnd/>
          </a:ln>
          <a:effectLst/>
        </p:spPr>
        <p:txBody>
          <a:bodyPr anchor="ctr"/>
          <a:lstStyle/>
          <a:p>
            <a:pPr eaLnBrk="0" hangingPunct="0">
              <a:lnSpc>
                <a:spcPct val="85000"/>
              </a:lnSpc>
              <a:spcBef>
                <a:spcPct val="0"/>
              </a:spcBef>
              <a:buClrTx/>
            </a:pPr>
            <a:r>
              <a:rPr lang="en-US" sz="1600" b="1" smtClean="0">
                <a:solidFill>
                  <a:srgbClr val="FFFFFF"/>
                </a:solidFill>
                <a:latin typeface="Times New Roman" pitchFamily="84" charset="0"/>
              </a:rPr>
              <a:t>2007 NAS Decadal Survey</a:t>
            </a:r>
            <a:r>
              <a:rPr lang="en-US" sz="1200" b="1" smtClean="0">
                <a:solidFill>
                  <a:srgbClr val="FFFFFF"/>
                </a:solidFill>
                <a:latin typeface="Times New Roman" pitchFamily="84" charset="0"/>
              </a:rPr>
              <a:t/>
            </a:r>
            <a:br>
              <a:rPr lang="en-US" sz="1200" b="1" smtClean="0">
                <a:solidFill>
                  <a:srgbClr val="FFFFFF"/>
                </a:solidFill>
                <a:latin typeface="Times New Roman" pitchFamily="84" charset="0"/>
              </a:rPr>
            </a:br>
            <a:r>
              <a:rPr lang="en-US" sz="1200" b="1" smtClean="0">
                <a:solidFill>
                  <a:srgbClr val="FFFFFF"/>
                </a:solidFill>
                <a:latin typeface="Times New Roman" pitchFamily="84" charset="0"/>
              </a:rPr>
              <a:t>Recommendations for Tropospheric Winds</a:t>
            </a:r>
          </a:p>
        </p:txBody>
      </p:sp>
      <p:sp>
        <p:nvSpPr>
          <p:cNvPr id="2202634" name="Line 10"/>
          <p:cNvSpPr>
            <a:spLocks noChangeShapeType="1"/>
          </p:cNvSpPr>
          <p:nvPr/>
        </p:nvSpPr>
        <p:spPr bwMode="auto">
          <a:xfrm>
            <a:off x="4572000" y="933450"/>
            <a:ext cx="0" cy="5924550"/>
          </a:xfrm>
          <a:prstGeom prst="line">
            <a:avLst/>
          </a:prstGeom>
          <a:noFill/>
          <a:ln w="38100">
            <a:solidFill>
              <a:srgbClr val="FFFFFF"/>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202635" name="Rectangle 11"/>
          <p:cNvSpPr>
            <a:spLocks noGrp="1" noChangeArrowheads="1"/>
          </p:cNvSpPr>
          <p:nvPr>
            <p:ph type="title" sz="quarter"/>
          </p:nvPr>
        </p:nvSpPr>
        <p:spPr>
          <a:xfrm>
            <a:off x="469900" y="93663"/>
            <a:ext cx="8293100" cy="798512"/>
          </a:xfrm>
          <a:noFill/>
          <a:ln/>
        </p:spPr>
        <p:txBody>
          <a:bodyPr/>
          <a:lstStyle/>
          <a:p>
            <a:r>
              <a:rPr lang="en-US" sz="2800">
                <a:solidFill>
                  <a:srgbClr val="FFFF00"/>
                </a:solidFill>
              </a:rPr>
              <a:t>NexGen Hybrid Doppler Wind Lidar - NWOS</a:t>
            </a:r>
            <a:r>
              <a:rPr lang="en-US" sz="2000">
                <a:solidFill>
                  <a:srgbClr val="FFFF00"/>
                </a:solidFill>
              </a:rPr>
              <a:t/>
            </a:r>
            <a:br>
              <a:rPr lang="en-US" sz="2000">
                <a:solidFill>
                  <a:srgbClr val="FFFF00"/>
                </a:solidFill>
              </a:rPr>
            </a:br>
            <a:r>
              <a:rPr lang="en-US" sz="1800">
                <a:solidFill>
                  <a:srgbClr val="FFFF00"/>
                </a:solidFill>
              </a:rPr>
              <a:t>Possible NPOESS Wind Observing System For Vertical Wind Profiles</a:t>
            </a:r>
          </a:p>
        </p:txBody>
      </p:sp>
      <p:sp>
        <p:nvSpPr>
          <p:cNvPr id="2202636" name="Rectangle 12"/>
          <p:cNvSpPr>
            <a:spLocks noChangeArrowheads="1"/>
          </p:cNvSpPr>
          <p:nvPr/>
        </p:nvSpPr>
        <p:spPr bwMode="auto">
          <a:xfrm>
            <a:off x="4876800" y="5029200"/>
            <a:ext cx="1371600" cy="274638"/>
          </a:xfrm>
          <a:prstGeom prst="rect">
            <a:avLst/>
          </a:prstGeom>
          <a:noFill/>
          <a:ln w="9525">
            <a:noFill/>
            <a:miter lim="800000"/>
            <a:headEnd/>
            <a:tailEnd/>
          </a:ln>
          <a:effectLst/>
        </p:spPr>
        <p:txBody>
          <a:bodyPr>
            <a:spAutoFit/>
          </a:bodyPr>
          <a:lstStyle/>
          <a:p>
            <a:pPr algn="l">
              <a:spcBef>
                <a:spcPct val="0"/>
              </a:spcBef>
              <a:buClrTx/>
            </a:pPr>
            <a:r>
              <a:rPr lang="en-US" sz="1200" b="1" smtClean="0">
                <a:solidFill>
                  <a:srgbClr val="000000"/>
                </a:solidFill>
                <a:latin typeface="Arial" charset="0"/>
                <a:ea typeface="ＭＳ Ｐゴシック" pitchFamily="84" charset="-128"/>
              </a:rPr>
              <a:t>   </a:t>
            </a:r>
          </a:p>
        </p:txBody>
      </p:sp>
      <p:sp>
        <p:nvSpPr>
          <p:cNvPr id="2202637" name="Rectangle 13"/>
          <p:cNvSpPr>
            <a:spLocks noChangeArrowheads="1"/>
          </p:cNvSpPr>
          <p:nvPr/>
        </p:nvSpPr>
        <p:spPr bwMode="auto">
          <a:xfrm>
            <a:off x="4773613" y="5029200"/>
            <a:ext cx="1371600" cy="274638"/>
          </a:xfrm>
          <a:prstGeom prst="rect">
            <a:avLst/>
          </a:prstGeom>
          <a:noFill/>
          <a:ln w="9525">
            <a:noFill/>
            <a:miter lim="800000"/>
            <a:headEnd/>
            <a:tailEnd/>
          </a:ln>
          <a:effectLst/>
        </p:spPr>
        <p:txBody>
          <a:bodyPr>
            <a:spAutoFit/>
          </a:bodyPr>
          <a:lstStyle/>
          <a:p>
            <a:pPr algn="l">
              <a:spcBef>
                <a:spcPct val="0"/>
              </a:spcBef>
              <a:buClrTx/>
            </a:pPr>
            <a:r>
              <a:rPr lang="en-US" sz="1200" b="1" smtClean="0">
                <a:solidFill>
                  <a:srgbClr val="000000"/>
                </a:solidFill>
                <a:latin typeface="Arial" charset="0"/>
                <a:ea typeface="ＭＳ Ｐゴシック" pitchFamily="84" charset="-128"/>
              </a:rPr>
              <a:t>   </a:t>
            </a:r>
          </a:p>
        </p:txBody>
      </p:sp>
      <p:grpSp>
        <p:nvGrpSpPr>
          <p:cNvPr id="3" name="Group 14"/>
          <p:cNvGrpSpPr>
            <a:grpSpLocks/>
          </p:cNvGrpSpPr>
          <p:nvPr/>
        </p:nvGrpSpPr>
        <p:grpSpPr bwMode="auto">
          <a:xfrm>
            <a:off x="4572000" y="1066800"/>
            <a:ext cx="4572000" cy="5638800"/>
            <a:chOff x="2880" y="672"/>
            <a:chExt cx="2880" cy="3552"/>
          </a:xfrm>
        </p:grpSpPr>
        <p:grpSp>
          <p:nvGrpSpPr>
            <p:cNvPr id="4" name="Group 15"/>
            <p:cNvGrpSpPr>
              <a:grpSpLocks/>
            </p:cNvGrpSpPr>
            <p:nvPr/>
          </p:nvGrpSpPr>
          <p:grpSpPr bwMode="auto">
            <a:xfrm>
              <a:off x="2880" y="672"/>
              <a:ext cx="2880" cy="3552"/>
              <a:chOff x="2880" y="672"/>
              <a:chExt cx="2880" cy="3552"/>
            </a:xfrm>
          </p:grpSpPr>
          <p:sp>
            <p:nvSpPr>
              <p:cNvPr id="2202640" name="Rectangle 16"/>
              <p:cNvSpPr>
                <a:spLocks noChangeArrowheads="1"/>
              </p:cNvSpPr>
              <p:nvPr/>
            </p:nvSpPr>
            <p:spPr bwMode="auto">
              <a:xfrm>
                <a:off x="2928" y="672"/>
                <a:ext cx="2791" cy="3552"/>
              </a:xfrm>
              <a:prstGeom prst="rect">
                <a:avLst/>
              </a:prstGeom>
              <a:solidFill>
                <a:srgbClr val="FFFFFF"/>
              </a:solidFill>
              <a:ln w="9525" algn="ctr">
                <a:noFill/>
                <a:miter lim="800000"/>
                <a:headEnd/>
                <a:tailEnd/>
              </a:ln>
              <a:effectLst/>
            </p:spPr>
            <p:txBody>
              <a:bodyPr wrap="none" anchor="ctr"/>
              <a:lstStyle/>
              <a:p>
                <a:pPr algn="l">
                  <a:spcBef>
                    <a:spcPct val="0"/>
                  </a:spcBef>
                  <a:buClrTx/>
                </a:pPr>
                <a:endParaRPr lang="en-US" sz="1200" smtClean="0">
                  <a:solidFill>
                    <a:srgbClr val="000000"/>
                  </a:solidFill>
                  <a:latin typeface="Times New Roman" pitchFamily="84" charset="0"/>
                </a:endParaRPr>
              </a:p>
            </p:txBody>
          </p:sp>
          <p:grpSp>
            <p:nvGrpSpPr>
              <p:cNvPr id="5" name="Group 17"/>
              <p:cNvGrpSpPr>
                <a:grpSpLocks/>
              </p:cNvGrpSpPr>
              <p:nvPr/>
            </p:nvGrpSpPr>
            <p:grpSpPr bwMode="auto">
              <a:xfrm>
                <a:off x="2880" y="705"/>
                <a:ext cx="2880" cy="3474"/>
                <a:chOff x="2928" y="753"/>
                <a:chExt cx="2832" cy="3426"/>
              </a:xfrm>
            </p:grpSpPr>
            <p:grpSp>
              <p:nvGrpSpPr>
                <p:cNvPr id="6" name="Group 18"/>
                <p:cNvGrpSpPr>
                  <a:grpSpLocks/>
                </p:cNvGrpSpPr>
                <p:nvPr/>
              </p:nvGrpSpPr>
              <p:grpSpPr bwMode="auto">
                <a:xfrm>
                  <a:off x="2928" y="753"/>
                  <a:ext cx="2832" cy="3426"/>
                  <a:chOff x="2928" y="753"/>
                  <a:chExt cx="2832" cy="3426"/>
                </a:xfrm>
              </p:grpSpPr>
              <p:sp>
                <p:nvSpPr>
                  <p:cNvPr id="2202643" name="Text Box 19"/>
                  <p:cNvSpPr txBox="1">
                    <a:spLocks noChangeArrowheads="1"/>
                  </p:cNvSpPr>
                  <p:nvPr/>
                </p:nvSpPr>
                <p:spPr bwMode="auto">
                  <a:xfrm>
                    <a:off x="4610" y="1477"/>
                    <a:ext cx="452" cy="202"/>
                  </a:xfrm>
                  <a:prstGeom prst="rect">
                    <a:avLst/>
                  </a:prstGeom>
                  <a:noFill/>
                  <a:ln w="9525">
                    <a:noFill/>
                    <a:miter lim="800000"/>
                    <a:headEnd/>
                    <a:tailEnd/>
                  </a:ln>
                  <a:effectLst/>
                </p:spPr>
                <p:txBody>
                  <a:bodyPr>
                    <a:spAutoFit/>
                  </a:bodyPr>
                  <a:lstStyle/>
                  <a:p>
                    <a:pPr>
                      <a:lnSpc>
                        <a:spcPct val="85000"/>
                      </a:lnSpc>
                      <a:spcBef>
                        <a:spcPct val="0"/>
                      </a:spcBef>
                      <a:buClrTx/>
                    </a:pPr>
                    <a:r>
                      <a:rPr lang="en-US" sz="1000" b="1" smtClean="0">
                        <a:solidFill>
                          <a:srgbClr val="000000"/>
                        </a:solidFill>
                        <a:latin typeface="Arial" charset="0"/>
                        <a:ea typeface="ＭＳ Ｐゴシック" pitchFamily="84" charset="-128"/>
                      </a:rPr>
                      <a:t>GWOS</a:t>
                    </a:r>
                  </a:p>
                  <a:p>
                    <a:pPr>
                      <a:lnSpc>
                        <a:spcPct val="85000"/>
                      </a:lnSpc>
                      <a:spcBef>
                        <a:spcPct val="0"/>
                      </a:spcBef>
                      <a:buClrTx/>
                    </a:pPr>
                    <a:r>
                      <a:rPr lang="en-US" sz="800" b="1" smtClean="0">
                        <a:solidFill>
                          <a:srgbClr val="000000"/>
                        </a:solidFill>
                        <a:latin typeface="Arial" charset="0"/>
                        <a:ea typeface="ＭＳ Ｐゴシック" pitchFamily="84" charset="-128"/>
                      </a:rPr>
                      <a:t>(2016)</a:t>
                    </a:r>
                    <a:endParaRPr lang="en-US" sz="800" b="1" i="1" smtClean="0">
                      <a:solidFill>
                        <a:srgbClr val="000000"/>
                      </a:solidFill>
                      <a:latin typeface="Arial" charset="0"/>
                      <a:ea typeface="ＭＳ Ｐゴシック" pitchFamily="84" charset="-128"/>
                    </a:endParaRPr>
                  </a:p>
                </p:txBody>
              </p:sp>
              <p:pic>
                <p:nvPicPr>
                  <p:cNvPr id="2202644" name="Picture 20"/>
                  <p:cNvPicPr>
                    <a:picLocks noChangeAspect="1" noChangeArrowheads="1"/>
                  </p:cNvPicPr>
                  <p:nvPr/>
                </p:nvPicPr>
                <p:blipFill>
                  <a:blip r:embed="rId2" cstate="print"/>
                  <a:srcRect/>
                  <a:stretch>
                    <a:fillRect/>
                  </a:stretch>
                </p:blipFill>
                <p:spPr bwMode="auto">
                  <a:xfrm>
                    <a:off x="3861" y="2395"/>
                    <a:ext cx="584" cy="492"/>
                  </a:xfrm>
                  <a:prstGeom prst="rect">
                    <a:avLst/>
                  </a:prstGeom>
                  <a:noFill/>
                  <a:ln w="9525">
                    <a:noFill/>
                    <a:miter lim="800000"/>
                    <a:headEnd/>
                    <a:tailEnd/>
                  </a:ln>
                  <a:effectLst/>
                </p:spPr>
              </p:pic>
              <p:pic>
                <p:nvPicPr>
                  <p:cNvPr id="2202645" name="Picture 21" descr="GWOS-06"/>
                  <p:cNvPicPr>
                    <a:picLocks noChangeAspect="1" noChangeArrowheads="1"/>
                  </p:cNvPicPr>
                  <p:nvPr/>
                </p:nvPicPr>
                <p:blipFill>
                  <a:blip r:embed="rId3" cstate="print"/>
                  <a:srcRect/>
                  <a:stretch>
                    <a:fillRect/>
                  </a:stretch>
                </p:blipFill>
                <p:spPr bwMode="auto">
                  <a:xfrm>
                    <a:off x="4399" y="1660"/>
                    <a:ext cx="789" cy="588"/>
                  </a:xfrm>
                  <a:prstGeom prst="rect">
                    <a:avLst/>
                  </a:prstGeom>
                  <a:noFill/>
                  <a:ln w="9525">
                    <a:noFill/>
                    <a:miter lim="800000"/>
                    <a:headEnd/>
                    <a:tailEnd/>
                  </a:ln>
                </p:spPr>
              </p:pic>
              <p:sp>
                <p:nvSpPr>
                  <p:cNvPr id="2202646" name="Rectangle 22"/>
                  <p:cNvSpPr>
                    <a:spLocks noChangeArrowheads="1"/>
                  </p:cNvSpPr>
                  <p:nvPr/>
                </p:nvSpPr>
                <p:spPr bwMode="auto">
                  <a:xfrm>
                    <a:off x="4462" y="2220"/>
                    <a:ext cx="732" cy="274"/>
                  </a:xfrm>
                  <a:prstGeom prst="rect">
                    <a:avLst/>
                  </a:prstGeom>
                  <a:noFill/>
                  <a:ln w="9525">
                    <a:noFill/>
                    <a:miter lim="800000"/>
                    <a:headEnd/>
                    <a:tailEnd/>
                  </a:ln>
                  <a:effectLst/>
                </p:spPr>
                <p:txBody>
                  <a:bodyPr>
                    <a:spAutoFit/>
                  </a:bodyPr>
                  <a:lstStyle/>
                  <a:p>
                    <a:pPr>
                      <a:lnSpc>
                        <a:spcPct val="85000"/>
                      </a:lnSpc>
                      <a:spcBef>
                        <a:spcPct val="0"/>
                      </a:spcBef>
                      <a:buClrTx/>
                    </a:pPr>
                    <a:r>
                      <a:rPr lang="en-US" sz="900" b="1" smtClean="0">
                        <a:solidFill>
                          <a:srgbClr val="000000"/>
                        </a:solidFill>
                        <a:latin typeface="Arial" charset="0"/>
                        <a:ea typeface="ＭＳ Ｐゴシック" pitchFamily="84" charset="-128"/>
                      </a:rPr>
                      <a:t>Demo 3-D</a:t>
                    </a:r>
                  </a:p>
                  <a:p>
                    <a:pPr>
                      <a:lnSpc>
                        <a:spcPct val="85000"/>
                      </a:lnSpc>
                      <a:spcBef>
                        <a:spcPct val="0"/>
                      </a:spcBef>
                      <a:buClrTx/>
                    </a:pPr>
                    <a:r>
                      <a:rPr lang="en-US" sz="900" b="1" smtClean="0">
                        <a:solidFill>
                          <a:srgbClr val="000000"/>
                        </a:solidFill>
                        <a:latin typeface="Arial" charset="0"/>
                        <a:ea typeface="ＭＳ Ｐゴシック" pitchFamily="84" charset="-128"/>
                      </a:rPr>
                      <a:t> global wind measurements</a:t>
                    </a:r>
                  </a:p>
                </p:txBody>
              </p:sp>
              <p:pic>
                <p:nvPicPr>
                  <p:cNvPr id="2202647" name="Picture 23" descr="NPOESS with lables wo boom"/>
                  <p:cNvPicPr>
                    <a:picLocks noChangeAspect="1" noChangeArrowheads="1"/>
                  </p:cNvPicPr>
                  <p:nvPr/>
                </p:nvPicPr>
                <p:blipFill>
                  <a:blip r:embed="rId4" cstate="print">
                    <a:lum bright="-6000"/>
                  </a:blip>
                  <a:srcRect b="-79"/>
                  <a:stretch>
                    <a:fillRect/>
                  </a:stretch>
                </p:blipFill>
                <p:spPr bwMode="auto">
                  <a:xfrm>
                    <a:off x="5096" y="1023"/>
                    <a:ext cx="600" cy="501"/>
                  </a:xfrm>
                  <a:prstGeom prst="rect">
                    <a:avLst/>
                  </a:prstGeom>
                  <a:noFill/>
                </p:spPr>
              </p:pic>
              <p:sp>
                <p:nvSpPr>
                  <p:cNvPr id="2202648" name="Rectangle 24"/>
                  <p:cNvSpPr>
                    <a:spLocks noChangeArrowheads="1"/>
                  </p:cNvSpPr>
                  <p:nvPr/>
                </p:nvSpPr>
                <p:spPr bwMode="auto">
                  <a:xfrm>
                    <a:off x="5073" y="1541"/>
                    <a:ext cx="687" cy="273"/>
                  </a:xfrm>
                  <a:prstGeom prst="rect">
                    <a:avLst/>
                  </a:prstGeom>
                  <a:noFill/>
                  <a:ln w="9525">
                    <a:noFill/>
                    <a:miter lim="800000"/>
                    <a:headEnd/>
                    <a:tailEnd/>
                  </a:ln>
                  <a:effectLst/>
                </p:spPr>
                <p:txBody>
                  <a:bodyPr>
                    <a:spAutoFit/>
                  </a:bodyPr>
                  <a:lstStyle/>
                  <a:p>
                    <a:pPr>
                      <a:lnSpc>
                        <a:spcPct val="85000"/>
                      </a:lnSpc>
                      <a:spcBef>
                        <a:spcPct val="0"/>
                      </a:spcBef>
                      <a:buClrTx/>
                    </a:pPr>
                    <a:r>
                      <a:rPr lang="en-US" sz="900" b="1" smtClean="0">
                        <a:solidFill>
                          <a:srgbClr val="000000"/>
                        </a:solidFill>
                        <a:latin typeface="Arial" charset="0"/>
                        <a:ea typeface="ＭＳ Ｐゴシック" pitchFamily="84" charset="-128"/>
                      </a:rPr>
                      <a:t>Operational 3-D</a:t>
                    </a:r>
                  </a:p>
                  <a:p>
                    <a:pPr>
                      <a:lnSpc>
                        <a:spcPct val="85000"/>
                      </a:lnSpc>
                      <a:spcBef>
                        <a:spcPct val="0"/>
                      </a:spcBef>
                      <a:buClrTx/>
                    </a:pPr>
                    <a:r>
                      <a:rPr lang="en-US" sz="900" b="1" smtClean="0">
                        <a:solidFill>
                          <a:srgbClr val="000000"/>
                        </a:solidFill>
                        <a:latin typeface="Arial" charset="0"/>
                        <a:ea typeface="ＭＳ Ｐゴシック" pitchFamily="84" charset="-128"/>
                      </a:rPr>
                      <a:t> global wind measurements</a:t>
                    </a:r>
                  </a:p>
                </p:txBody>
              </p:sp>
              <p:sp>
                <p:nvSpPr>
                  <p:cNvPr id="2202649" name="Rectangle 25"/>
                  <p:cNvSpPr>
                    <a:spLocks noChangeArrowheads="1"/>
                  </p:cNvSpPr>
                  <p:nvPr/>
                </p:nvSpPr>
                <p:spPr bwMode="auto">
                  <a:xfrm>
                    <a:off x="5096" y="753"/>
                    <a:ext cx="595" cy="283"/>
                  </a:xfrm>
                  <a:prstGeom prst="rect">
                    <a:avLst/>
                  </a:prstGeom>
                  <a:noFill/>
                  <a:ln w="9525">
                    <a:noFill/>
                    <a:miter lim="800000"/>
                    <a:headEnd/>
                    <a:tailEnd/>
                  </a:ln>
                  <a:effectLst/>
                </p:spPr>
                <p:txBody>
                  <a:bodyPr>
                    <a:spAutoFit/>
                  </a:bodyPr>
                  <a:lstStyle/>
                  <a:p>
                    <a:pPr>
                      <a:lnSpc>
                        <a:spcPct val="85000"/>
                      </a:lnSpc>
                      <a:spcBef>
                        <a:spcPct val="0"/>
                      </a:spcBef>
                      <a:buClrTx/>
                    </a:pPr>
                    <a:r>
                      <a:rPr lang="en-US" sz="1000" b="1" smtClean="0">
                        <a:solidFill>
                          <a:srgbClr val="000000"/>
                        </a:solidFill>
                        <a:latin typeface="Arial" charset="0"/>
                        <a:ea typeface="ＭＳ Ｐゴシック" pitchFamily="84" charset="-128"/>
                      </a:rPr>
                      <a:t>NexGen</a:t>
                    </a:r>
                  </a:p>
                  <a:p>
                    <a:pPr>
                      <a:lnSpc>
                        <a:spcPct val="85000"/>
                      </a:lnSpc>
                      <a:spcBef>
                        <a:spcPct val="0"/>
                      </a:spcBef>
                      <a:buClrTx/>
                    </a:pPr>
                    <a:r>
                      <a:rPr lang="en-US" sz="1000" b="1" smtClean="0">
                        <a:solidFill>
                          <a:srgbClr val="000000"/>
                        </a:solidFill>
                        <a:latin typeface="Arial" charset="0"/>
                        <a:ea typeface="ＭＳ Ｐゴシック" pitchFamily="84" charset="-128"/>
                      </a:rPr>
                      <a:t>NWOS</a:t>
                    </a:r>
                  </a:p>
                  <a:p>
                    <a:pPr>
                      <a:lnSpc>
                        <a:spcPct val="85000"/>
                      </a:lnSpc>
                      <a:spcBef>
                        <a:spcPct val="0"/>
                      </a:spcBef>
                      <a:buClrTx/>
                    </a:pPr>
                    <a:r>
                      <a:rPr lang="en-US" sz="800" b="1" smtClean="0">
                        <a:solidFill>
                          <a:srgbClr val="000000"/>
                        </a:solidFill>
                        <a:latin typeface="Arial" charset="0"/>
                        <a:ea typeface="ＭＳ Ｐゴシック" pitchFamily="84" charset="-128"/>
                      </a:rPr>
                      <a:t>(2026)</a:t>
                    </a:r>
                  </a:p>
                </p:txBody>
              </p:sp>
              <p:sp>
                <p:nvSpPr>
                  <p:cNvPr id="2202650" name="Rectangle 26"/>
                  <p:cNvSpPr>
                    <a:spLocks noChangeArrowheads="1"/>
                  </p:cNvSpPr>
                  <p:nvPr/>
                </p:nvSpPr>
                <p:spPr bwMode="auto">
                  <a:xfrm>
                    <a:off x="2928" y="3536"/>
                    <a:ext cx="870" cy="273"/>
                  </a:xfrm>
                  <a:prstGeom prst="rect">
                    <a:avLst/>
                  </a:prstGeom>
                  <a:noFill/>
                  <a:ln w="9525">
                    <a:noFill/>
                    <a:miter lim="800000"/>
                    <a:headEnd/>
                    <a:tailEnd/>
                  </a:ln>
                  <a:effectLst/>
                </p:spPr>
                <p:txBody>
                  <a:bodyPr>
                    <a:spAutoFit/>
                  </a:bodyPr>
                  <a:lstStyle/>
                  <a:p>
                    <a:pPr>
                      <a:lnSpc>
                        <a:spcPct val="85000"/>
                      </a:lnSpc>
                      <a:spcBef>
                        <a:spcPct val="0"/>
                      </a:spcBef>
                      <a:buClrTx/>
                    </a:pPr>
                    <a:r>
                      <a:rPr lang="en-US" sz="900" b="1" smtClean="0">
                        <a:solidFill>
                          <a:srgbClr val="000000"/>
                        </a:solidFill>
                        <a:latin typeface="Arial" charset="0"/>
                        <a:ea typeface="ＭＳ Ｐゴシック" pitchFamily="84" charset="-128"/>
                      </a:rPr>
                      <a:t>DWL Airborne Campaigns, ADM Simulations, etc.</a:t>
                    </a:r>
                  </a:p>
                </p:txBody>
              </p:sp>
              <p:sp>
                <p:nvSpPr>
                  <p:cNvPr id="2202651" name="Rectangle 27"/>
                  <p:cNvSpPr>
                    <a:spLocks noChangeArrowheads="1"/>
                  </p:cNvSpPr>
                  <p:nvPr/>
                </p:nvSpPr>
                <p:spPr bwMode="auto">
                  <a:xfrm>
                    <a:off x="2979" y="2869"/>
                    <a:ext cx="733" cy="219"/>
                  </a:xfrm>
                  <a:prstGeom prst="rect">
                    <a:avLst/>
                  </a:prstGeom>
                  <a:noFill/>
                  <a:ln w="9525">
                    <a:noFill/>
                    <a:miter lim="800000"/>
                    <a:headEnd/>
                    <a:tailEnd/>
                  </a:ln>
                  <a:effectLst/>
                </p:spPr>
                <p:txBody>
                  <a:bodyPr>
                    <a:spAutoFit/>
                  </a:bodyPr>
                  <a:lstStyle/>
                  <a:p>
                    <a:pPr>
                      <a:lnSpc>
                        <a:spcPct val="85000"/>
                      </a:lnSpc>
                      <a:spcBef>
                        <a:spcPct val="0"/>
                      </a:spcBef>
                      <a:buClrTx/>
                    </a:pPr>
                    <a:r>
                      <a:rPr lang="en-US" sz="1000" b="1" smtClean="0">
                        <a:solidFill>
                          <a:srgbClr val="000000"/>
                        </a:solidFill>
                        <a:latin typeface="Arial" charset="0"/>
                        <a:ea typeface="ＭＳ Ｐゴシック" pitchFamily="84" charset="-128"/>
                      </a:rPr>
                      <a:t>TODWL</a:t>
                    </a:r>
                  </a:p>
                  <a:p>
                    <a:pPr>
                      <a:lnSpc>
                        <a:spcPct val="85000"/>
                      </a:lnSpc>
                      <a:spcBef>
                        <a:spcPct val="0"/>
                      </a:spcBef>
                      <a:buClrTx/>
                    </a:pPr>
                    <a:r>
                      <a:rPr lang="en-US" sz="800" b="1" smtClean="0">
                        <a:solidFill>
                          <a:srgbClr val="000000"/>
                        </a:solidFill>
                        <a:latin typeface="Arial" charset="0"/>
                        <a:ea typeface="ＭＳ Ｐゴシック" pitchFamily="84" charset="-128"/>
                      </a:rPr>
                      <a:t>(2002 - 2008</a:t>
                    </a:r>
                    <a:r>
                      <a:rPr lang="en-US" sz="1000" b="1" smtClean="0">
                        <a:solidFill>
                          <a:srgbClr val="000000"/>
                        </a:solidFill>
                        <a:latin typeface="Arial" charset="0"/>
                        <a:ea typeface="ＭＳ Ｐゴシック" pitchFamily="84" charset="-128"/>
                      </a:rPr>
                      <a:t>)</a:t>
                    </a:r>
                  </a:p>
                </p:txBody>
              </p:sp>
              <p:pic>
                <p:nvPicPr>
                  <p:cNvPr id="2202652" name="Picture 28" descr="TODWL w STP"/>
                  <p:cNvPicPr>
                    <a:picLocks noChangeAspect="1" noChangeArrowheads="1"/>
                  </p:cNvPicPr>
                  <p:nvPr/>
                </p:nvPicPr>
                <p:blipFill>
                  <a:blip r:embed="rId5" cstate="print"/>
                  <a:srcRect/>
                  <a:stretch>
                    <a:fillRect/>
                  </a:stretch>
                </p:blipFill>
                <p:spPr bwMode="auto">
                  <a:xfrm>
                    <a:off x="3026" y="3064"/>
                    <a:ext cx="640" cy="483"/>
                  </a:xfrm>
                  <a:prstGeom prst="rect">
                    <a:avLst/>
                  </a:prstGeom>
                  <a:noFill/>
                </p:spPr>
              </p:pic>
              <p:sp>
                <p:nvSpPr>
                  <p:cNvPr id="2202653" name="Text Box 29"/>
                  <p:cNvSpPr txBox="1">
                    <a:spLocks noChangeArrowheads="1"/>
                  </p:cNvSpPr>
                  <p:nvPr/>
                </p:nvSpPr>
                <p:spPr bwMode="auto">
                  <a:xfrm>
                    <a:off x="2946" y="3818"/>
                    <a:ext cx="2718" cy="361"/>
                  </a:xfrm>
                  <a:prstGeom prst="rect">
                    <a:avLst/>
                  </a:prstGeom>
                  <a:noFill/>
                  <a:ln w="9525">
                    <a:noFill/>
                    <a:miter lim="800000"/>
                    <a:headEnd/>
                    <a:tailEnd/>
                  </a:ln>
                  <a:effectLst/>
                </p:spPr>
                <p:txBody>
                  <a:bodyPr>
                    <a:spAutoFit/>
                  </a:bodyPr>
                  <a:lstStyle/>
                  <a:p>
                    <a:pPr algn="l">
                      <a:spcBef>
                        <a:spcPct val="0"/>
                      </a:spcBef>
                      <a:buClrTx/>
                    </a:pPr>
                    <a:r>
                      <a:rPr lang="en-US" sz="800" b="1" smtClean="0">
                        <a:solidFill>
                          <a:srgbClr val="000000"/>
                        </a:solidFill>
                        <a:latin typeface="Arial" charset="0"/>
                        <a:ea typeface="ＭＳ Ｐゴシック" pitchFamily="84" charset="-128"/>
                      </a:rPr>
                      <a:t>TODWL: Twin Otter Doppler Wind Lidar  [CIRPAS NPS/NPOESS IPO]</a:t>
                    </a:r>
                  </a:p>
                  <a:p>
                    <a:pPr algn="l">
                      <a:spcBef>
                        <a:spcPct val="0"/>
                      </a:spcBef>
                      <a:buClrTx/>
                    </a:pPr>
                    <a:r>
                      <a:rPr lang="en-US" sz="800" b="1" smtClean="0">
                        <a:solidFill>
                          <a:srgbClr val="000000"/>
                        </a:solidFill>
                        <a:latin typeface="Arial" charset="0"/>
                        <a:ea typeface="ＭＳ Ｐゴシック" pitchFamily="84" charset="-128"/>
                      </a:rPr>
                      <a:t>ESA ADM: European Space Agency-Advanced Dynamics Mission (Aeolus) [ESA]</a:t>
                    </a:r>
                  </a:p>
                  <a:p>
                    <a:pPr algn="l">
                      <a:spcBef>
                        <a:spcPct val="0"/>
                      </a:spcBef>
                      <a:buClrTx/>
                    </a:pPr>
                    <a:r>
                      <a:rPr lang="en-US" sz="800" b="1" smtClean="0">
                        <a:solidFill>
                          <a:srgbClr val="000000"/>
                        </a:solidFill>
                        <a:latin typeface="Arial" charset="0"/>
                        <a:ea typeface="ＭＳ Ｐゴシック" pitchFamily="84" charset="-128"/>
                      </a:rPr>
                      <a:t>GWOS: Global Winds Observing System [NASA/NOAA/DoD]</a:t>
                    </a:r>
                  </a:p>
                  <a:p>
                    <a:pPr algn="l">
                      <a:spcBef>
                        <a:spcPct val="0"/>
                      </a:spcBef>
                      <a:buClrTx/>
                    </a:pPr>
                    <a:r>
                      <a:rPr lang="en-US" sz="800" b="1" smtClean="0">
                        <a:solidFill>
                          <a:srgbClr val="000000"/>
                        </a:solidFill>
                        <a:latin typeface="Arial" charset="0"/>
                        <a:ea typeface="ＭＳ Ｐゴシック" pitchFamily="84" charset="-128"/>
                      </a:rPr>
                      <a:t>NexGen: NPOESS [2</a:t>
                    </a:r>
                    <a:r>
                      <a:rPr lang="en-US" sz="800" b="1" baseline="30000" smtClean="0">
                        <a:solidFill>
                          <a:srgbClr val="000000"/>
                        </a:solidFill>
                        <a:latin typeface="Arial" charset="0"/>
                        <a:ea typeface="ＭＳ Ｐゴシック" pitchFamily="84" charset="-128"/>
                      </a:rPr>
                      <a:t>nd</a:t>
                    </a:r>
                    <a:r>
                      <a:rPr lang="en-US" sz="800" b="1" smtClean="0">
                        <a:solidFill>
                          <a:srgbClr val="000000"/>
                        </a:solidFill>
                        <a:latin typeface="Arial" charset="0"/>
                        <a:ea typeface="ＭＳ Ｐゴシック" pitchFamily="84" charset="-128"/>
                      </a:rPr>
                      <a:t>] Generation System  [PEO/NPOESS]</a:t>
                    </a:r>
                  </a:p>
                </p:txBody>
              </p:sp>
              <p:sp>
                <p:nvSpPr>
                  <p:cNvPr id="2202654" name="Rectangle 30"/>
                  <p:cNvSpPr>
                    <a:spLocks noChangeArrowheads="1"/>
                  </p:cNvSpPr>
                  <p:nvPr/>
                </p:nvSpPr>
                <p:spPr bwMode="auto">
                  <a:xfrm>
                    <a:off x="3827" y="2185"/>
                    <a:ext cx="652" cy="235"/>
                  </a:xfrm>
                  <a:prstGeom prst="rect">
                    <a:avLst/>
                  </a:prstGeom>
                  <a:noFill/>
                  <a:ln w="9525">
                    <a:noFill/>
                    <a:miter lim="800000"/>
                    <a:headEnd/>
                    <a:tailEnd/>
                  </a:ln>
                  <a:effectLst/>
                </p:spPr>
                <p:txBody>
                  <a:bodyPr>
                    <a:spAutoFit/>
                  </a:bodyPr>
                  <a:lstStyle/>
                  <a:p>
                    <a:pPr>
                      <a:lnSpc>
                        <a:spcPct val="85000"/>
                      </a:lnSpc>
                      <a:spcBef>
                        <a:spcPct val="0"/>
                      </a:spcBef>
                      <a:buClrTx/>
                    </a:pPr>
                    <a:r>
                      <a:rPr lang="en-US" sz="1000" b="1" smtClean="0">
                        <a:solidFill>
                          <a:srgbClr val="000000"/>
                        </a:solidFill>
                        <a:latin typeface="Arial" charset="0"/>
                        <a:ea typeface="ＭＳ Ｐゴシック" pitchFamily="84" charset="-128"/>
                      </a:rPr>
                      <a:t>ADM Aeolus</a:t>
                    </a:r>
                  </a:p>
                  <a:p>
                    <a:pPr>
                      <a:lnSpc>
                        <a:spcPct val="85000"/>
                      </a:lnSpc>
                      <a:spcBef>
                        <a:spcPct val="0"/>
                      </a:spcBef>
                      <a:buClrTx/>
                    </a:pPr>
                    <a:r>
                      <a:rPr lang="en-US" sz="1200" b="1" smtClean="0">
                        <a:solidFill>
                          <a:srgbClr val="000000"/>
                        </a:solidFill>
                        <a:latin typeface="Arial" charset="0"/>
                        <a:ea typeface="ＭＳ Ｐゴシック" pitchFamily="84" charset="-128"/>
                      </a:rPr>
                      <a:t> </a:t>
                    </a:r>
                    <a:r>
                      <a:rPr lang="en-US" sz="800" b="1" smtClean="0">
                        <a:solidFill>
                          <a:srgbClr val="000000"/>
                        </a:solidFill>
                        <a:latin typeface="Arial" charset="0"/>
                        <a:ea typeface="ＭＳ Ｐゴシック" pitchFamily="84" charset="-128"/>
                      </a:rPr>
                      <a:t>(2011)</a:t>
                    </a:r>
                  </a:p>
                </p:txBody>
              </p:sp>
              <p:sp>
                <p:nvSpPr>
                  <p:cNvPr id="2202655" name="Rectangle 31"/>
                  <p:cNvSpPr>
                    <a:spLocks noChangeArrowheads="1"/>
                  </p:cNvSpPr>
                  <p:nvPr/>
                </p:nvSpPr>
                <p:spPr bwMode="auto">
                  <a:xfrm>
                    <a:off x="3804" y="2869"/>
                    <a:ext cx="687" cy="274"/>
                  </a:xfrm>
                  <a:prstGeom prst="rect">
                    <a:avLst/>
                  </a:prstGeom>
                  <a:noFill/>
                  <a:ln w="9525">
                    <a:noFill/>
                    <a:miter lim="800000"/>
                    <a:headEnd/>
                    <a:tailEnd/>
                  </a:ln>
                  <a:effectLst/>
                </p:spPr>
                <p:txBody>
                  <a:bodyPr>
                    <a:spAutoFit/>
                  </a:bodyPr>
                  <a:lstStyle/>
                  <a:p>
                    <a:pPr>
                      <a:lnSpc>
                        <a:spcPct val="85000"/>
                      </a:lnSpc>
                      <a:spcBef>
                        <a:spcPct val="0"/>
                      </a:spcBef>
                      <a:buClrTx/>
                    </a:pPr>
                    <a:r>
                      <a:rPr lang="en-US" sz="900" b="1" smtClean="0">
                        <a:solidFill>
                          <a:srgbClr val="000000"/>
                        </a:solidFill>
                        <a:latin typeface="Arial" charset="0"/>
                        <a:ea typeface="ＭＳ Ｐゴシック" pitchFamily="84" charset="-128"/>
                      </a:rPr>
                      <a:t>Single LOS</a:t>
                    </a:r>
                  </a:p>
                  <a:p>
                    <a:pPr>
                      <a:lnSpc>
                        <a:spcPct val="85000"/>
                      </a:lnSpc>
                      <a:spcBef>
                        <a:spcPct val="0"/>
                      </a:spcBef>
                      <a:buClrTx/>
                    </a:pPr>
                    <a:r>
                      <a:rPr lang="en-US" sz="900" b="1" smtClean="0">
                        <a:solidFill>
                          <a:srgbClr val="000000"/>
                        </a:solidFill>
                        <a:latin typeface="Arial" charset="0"/>
                        <a:ea typeface="ＭＳ Ｐゴシック" pitchFamily="84" charset="-128"/>
                      </a:rPr>
                      <a:t> global wind measurements</a:t>
                    </a:r>
                  </a:p>
                </p:txBody>
              </p:sp>
            </p:grpSp>
            <p:sp>
              <p:nvSpPr>
                <p:cNvPr id="2202656" name="Line 32"/>
                <p:cNvSpPr>
                  <a:spLocks noChangeShapeType="1"/>
                </p:cNvSpPr>
                <p:nvPr/>
              </p:nvSpPr>
              <p:spPr bwMode="auto">
                <a:xfrm flipV="1">
                  <a:off x="4941" y="1524"/>
                  <a:ext cx="189" cy="230"/>
                </a:xfrm>
                <a:prstGeom prst="line">
                  <a:avLst/>
                </a:prstGeom>
                <a:noFill/>
                <a:ln w="57150">
                  <a:solidFill>
                    <a:schemeClr val="tx1"/>
                  </a:solidFill>
                  <a:prstDash val="dash"/>
                  <a:round/>
                  <a:headEnd/>
                  <a:tailEnd type="triangle" w="med" len="me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202657" name="Line 33"/>
                <p:cNvSpPr>
                  <a:spLocks noChangeShapeType="1"/>
                </p:cNvSpPr>
                <p:nvPr/>
              </p:nvSpPr>
              <p:spPr bwMode="auto">
                <a:xfrm flipV="1">
                  <a:off x="4438" y="2202"/>
                  <a:ext cx="183" cy="185"/>
                </a:xfrm>
                <a:prstGeom prst="line">
                  <a:avLst/>
                </a:prstGeom>
                <a:noFill/>
                <a:ln w="57150">
                  <a:solidFill>
                    <a:schemeClr val="tx1"/>
                  </a:solidFill>
                  <a:prstDash val="dash"/>
                  <a:round/>
                  <a:headEnd/>
                  <a:tailEnd type="triangle" w="med" len="me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202658" name="Line 34"/>
                <p:cNvSpPr>
                  <a:spLocks noChangeShapeType="1"/>
                </p:cNvSpPr>
                <p:nvPr/>
              </p:nvSpPr>
              <p:spPr bwMode="auto">
                <a:xfrm flipV="1">
                  <a:off x="3671" y="2887"/>
                  <a:ext cx="183" cy="183"/>
                </a:xfrm>
                <a:prstGeom prst="line">
                  <a:avLst/>
                </a:prstGeom>
                <a:noFill/>
                <a:ln w="57150">
                  <a:solidFill>
                    <a:schemeClr val="tx1"/>
                  </a:solidFill>
                  <a:prstDash val="dash"/>
                  <a:round/>
                  <a:headEnd/>
                  <a:tailEnd type="triangle" w="med" len="med"/>
                </a:ln>
                <a:effectLst/>
              </p:spPr>
              <p:txBody>
                <a:bodyPr/>
                <a:lstStyle/>
                <a:p>
                  <a:pPr algn="l">
                    <a:spcBef>
                      <a:spcPct val="0"/>
                    </a:spcBef>
                    <a:buClrTx/>
                  </a:pPr>
                  <a:endParaRPr lang="en-US" sz="1200" smtClean="0">
                    <a:solidFill>
                      <a:srgbClr val="000000"/>
                    </a:solidFill>
                    <a:latin typeface="Times New Roman" pitchFamily="84" charset="0"/>
                  </a:endParaRPr>
                </a:p>
              </p:txBody>
            </p:sp>
          </p:grpSp>
        </p:grpSp>
        <p:grpSp>
          <p:nvGrpSpPr>
            <p:cNvPr id="7" name="Group 35"/>
            <p:cNvGrpSpPr>
              <a:grpSpLocks/>
            </p:cNvGrpSpPr>
            <p:nvPr/>
          </p:nvGrpSpPr>
          <p:grpSpPr bwMode="auto">
            <a:xfrm>
              <a:off x="3150" y="864"/>
              <a:ext cx="720" cy="558"/>
              <a:chOff x="4848" y="144"/>
              <a:chExt cx="720" cy="558"/>
            </a:xfrm>
          </p:grpSpPr>
          <p:pic>
            <p:nvPicPr>
              <p:cNvPr id="2202660" name="Picture 36" descr="npoess logo"/>
              <p:cNvPicPr>
                <a:picLocks noChangeAspect="1" noChangeArrowheads="1"/>
              </p:cNvPicPr>
              <p:nvPr/>
            </p:nvPicPr>
            <p:blipFill>
              <a:blip r:embed="rId6" cstate="print"/>
              <a:srcRect/>
              <a:stretch>
                <a:fillRect/>
              </a:stretch>
            </p:blipFill>
            <p:spPr bwMode="auto">
              <a:xfrm>
                <a:off x="4848" y="240"/>
                <a:ext cx="720" cy="462"/>
              </a:xfrm>
              <a:prstGeom prst="rect">
                <a:avLst/>
              </a:prstGeom>
              <a:noFill/>
            </p:spPr>
          </p:pic>
          <p:sp>
            <p:nvSpPr>
              <p:cNvPr id="2202661" name="WordArt 37"/>
              <p:cNvSpPr>
                <a:spLocks noChangeArrowheads="1" noChangeShapeType="1" noTextEdit="1"/>
              </p:cNvSpPr>
              <p:nvPr/>
            </p:nvSpPr>
            <p:spPr bwMode="auto">
              <a:xfrm>
                <a:off x="4854" y="144"/>
                <a:ext cx="708" cy="270"/>
              </a:xfrm>
              <a:prstGeom prst="rect">
                <a:avLst/>
              </a:prstGeom>
            </p:spPr>
            <p:txBody>
              <a:bodyPr spcFirstLastPara="1" wrap="none" fromWordArt="1">
                <a:prstTxWarp prst="textArchUp">
                  <a:avLst>
                    <a:gd name="adj" fmla="val 10800000"/>
                  </a:avLst>
                </a:prstTxWarp>
              </a:bodyPr>
              <a:lstStyle/>
              <a:p>
                <a:pPr>
                  <a:spcBef>
                    <a:spcPct val="0"/>
                  </a:spcBef>
                  <a:buClrTx/>
                </a:pPr>
                <a:r>
                  <a:rPr lang="en-US" sz="3600" kern="10" smtClean="0">
                    <a:ln w="12700">
                      <a:noFill/>
                      <a:round/>
                      <a:headEnd/>
                      <a:tailEnd/>
                    </a:ln>
                    <a:solidFill>
                      <a:srgbClr val="0000FF"/>
                    </a:solidFill>
                    <a:effectLst>
                      <a:outerShdw dist="53882" dir="2700000" algn="ctr" rotWithShape="0">
                        <a:srgbClr val="CBCBCB">
                          <a:alpha val="80000"/>
                        </a:srgbClr>
                      </a:outerShdw>
                    </a:effectLst>
                    <a:latin typeface="Times New Roman"/>
                    <a:cs typeface="Times New Roman"/>
                  </a:rPr>
                  <a:t>NexGen</a:t>
                </a:r>
              </a:p>
            </p:txBody>
          </p:sp>
        </p:grpSp>
      </p:grpSp>
      <p:sp>
        <p:nvSpPr>
          <p:cNvPr id="2202662" name="Line 38"/>
          <p:cNvSpPr>
            <a:spLocks noChangeShapeType="1"/>
          </p:cNvSpPr>
          <p:nvPr/>
        </p:nvSpPr>
        <p:spPr bwMode="auto">
          <a:xfrm flipV="1">
            <a:off x="180975" y="933450"/>
            <a:ext cx="8686800" cy="0"/>
          </a:xfrm>
          <a:prstGeom prst="line">
            <a:avLst/>
          </a:prstGeom>
          <a:noFill/>
          <a:ln w="38100">
            <a:solidFill>
              <a:srgbClr val="FFFFFF"/>
            </a:solidFill>
            <a:round/>
            <a:headEnd/>
            <a:tailEnd/>
          </a:ln>
          <a:effectLst/>
        </p:spPr>
        <p:txBody>
          <a:bodyPr wrap="none" anchor="ctr"/>
          <a:lstStyle/>
          <a:p>
            <a:pPr algn="l">
              <a:spcBef>
                <a:spcPct val="0"/>
              </a:spcBef>
              <a:buClrTx/>
            </a:pPr>
            <a:endParaRPr lang="en-US" sz="1200" smtClean="0">
              <a:solidFill>
                <a:srgbClr val="000000"/>
              </a:solidFill>
              <a:latin typeface="Times New Roman" pitchFamily="8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02626" name="Rectangle 2"/>
          <p:cNvSpPr>
            <a:spLocks noChangeArrowheads="1"/>
          </p:cNvSpPr>
          <p:nvPr/>
        </p:nvSpPr>
        <p:spPr bwMode="auto">
          <a:xfrm>
            <a:off x="0" y="0"/>
            <a:ext cx="9144000" cy="6858000"/>
          </a:xfrm>
          <a:prstGeom prst="rect">
            <a:avLst/>
          </a:prstGeom>
          <a:solidFill>
            <a:srgbClr val="000000"/>
          </a:solidFill>
          <a:ln w="9525" algn="ctr">
            <a:noFill/>
            <a:miter lim="800000"/>
            <a:headEnd/>
            <a:tailEnd/>
          </a:ln>
          <a:effectLst/>
        </p:spPr>
        <p:txBody>
          <a:bodyPr wrap="none" anchor="ctr"/>
          <a:lstStyle/>
          <a:p>
            <a:pPr algn="l">
              <a:spcBef>
                <a:spcPct val="0"/>
              </a:spcBef>
              <a:buClrTx/>
            </a:pPr>
            <a:endParaRPr lang="en-US" sz="1200" smtClean="0">
              <a:solidFill>
                <a:srgbClr val="000000"/>
              </a:solidFill>
              <a:latin typeface="Times New Roman" pitchFamily="84" charset="0"/>
            </a:endParaRPr>
          </a:p>
        </p:txBody>
      </p:sp>
      <p:sp>
        <p:nvSpPr>
          <p:cNvPr id="2202628" name="Rectangle 4"/>
          <p:cNvSpPr>
            <a:spLocks noChangeArrowheads="1"/>
          </p:cNvSpPr>
          <p:nvPr/>
        </p:nvSpPr>
        <p:spPr bwMode="auto">
          <a:xfrm>
            <a:off x="47625" y="1649413"/>
            <a:ext cx="4448175" cy="4913312"/>
          </a:xfrm>
          <a:prstGeom prst="rect">
            <a:avLst/>
          </a:prstGeom>
          <a:solidFill>
            <a:srgbClr val="FFFFFF"/>
          </a:solidFill>
          <a:ln w="9525">
            <a:noFill/>
            <a:miter lim="800000"/>
            <a:headEnd/>
            <a:tailEnd/>
          </a:ln>
          <a:effectLst/>
        </p:spPr>
        <p:txBody>
          <a:bodyPr/>
          <a:lstStyle/>
          <a:p>
            <a:pPr algn="l" eaLnBrk="0" hangingPunct="0">
              <a:lnSpc>
                <a:spcPct val="90000"/>
              </a:lnSpc>
              <a:spcBef>
                <a:spcPct val="10000"/>
              </a:spcBef>
              <a:buClr>
                <a:srgbClr val="0066FF"/>
              </a:buClr>
              <a:buSzPct val="100000"/>
              <a:buFontTx/>
              <a:buChar char="•"/>
            </a:pPr>
            <a:r>
              <a:rPr lang="en-US" sz="1200" b="1" smtClean="0">
                <a:solidFill>
                  <a:srgbClr val="000000"/>
                </a:solidFill>
                <a:latin typeface="Trebuchet MS" pitchFamily="34" charset="0"/>
              </a:rPr>
              <a:t> 3D Tropospheric Winds mission called “transformational” </a:t>
            </a:r>
          </a:p>
          <a:p>
            <a:pPr algn="l" eaLnBrk="0" hangingPunct="0">
              <a:lnSpc>
                <a:spcPct val="90000"/>
              </a:lnSpc>
              <a:spcBef>
                <a:spcPct val="10000"/>
              </a:spcBef>
              <a:buClr>
                <a:srgbClr val="0066FF"/>
              </a:buClr>
              <a:buSzPct val="100000"/>
            </a:pPr>
            <a:r>
              <a:rPr lang="en-US" sz="1200" b="1" smtClean="0">
                <a:solidFill>
                  <a:srgbClr val="000000"/>
                </a:solidFill>
                <a:latin typeface="Trebuchet MS" pitchFamily="34" charset="0"/>
              </a:rPr>
              <a:t>   and ranked #1 by Weather panel.  </a:t>
            </a:r>
          </a:p>
          <a:p>
            <a:pPr algn="l" eaLnBrk="0" hangingPunct="0">
              <a:lnSpc>
                <a:spcPct val="90000"/>
              </a:lnSpc>
              <a:spcBef>
                <a:spcPct val="10000"/>
              </a:spcBef>
              <a:buClr>
                <a:srgbClr val="0066FF"/>
              </a:buClr>
              <a:buSzPct val="100000"/>
            </a:pPr>
            <a:r>
              <a:rPr lang="en-US" sz="1200" b="1" smtClean="0">
                <a:solidFill>
                  <a:srgbClr val="000000"/>
                </a:solidFill>
                <a:latin typeface="Trebuchet MS" pitchFamily="34" charset="0"/>
              </a:rPr>
              <a:t>   3D Winds also prioritized by Water Cycle panel.</a:t>
            </a:r>
          </a:p>
          <a:p>
            <a:pPr algn="l" eaLnBrk="0" hangingPunct="0">
              <a:lnSpc>
                <a:spcPct val="90000"/>
              </a:lnSpc>
              <a:spcBef>
                <a:spcPct val="10000"/>
              </a:spcBef>
              <a:buClr>
                <a:srgbClr val="0066FF"/>
              </a:buClr>
              <a:buSzPct val="100000"/>
            </a:pPr>
            <a:endParaRPr lang="en-US" sz="800" b="1" smtClean="0">
              <a:solidFill>
                <a:srgbClr val="000000"/>
              </a:solidFill>
              <a:latin typeface="Trebuchet MS" pitchFamily="34" charset="0"/>
            </a:endParaRPr>
          </a:p>
          <a:p>
            <a:pPr algn="l" eaLnBrk="0" hangingPunct="0">
              <a:lnSpc>
                <a:spcPct val="90000"/>
              </a:lnSpc>
              <a:spcBef>
                <a:spcPct val="10000"/>
              </a:spcBef>
              <a:buClr>
                <a:srgbClr val="0066FF"/>
              </a:buClr>
              <a:buSzPct val="100000"/>
            </a:pPr>
            <a:r>
              <a:rPr lang="en-US" sz="1200" b="1" smtClean="0">
                <a:solidFill>
                  <a:srgbClr val="000000"/>
                </a:solidFill>
                <a:latin typeface="Trebuchet MS" pitchFamily="34" charset="0"/>
              </a:rPr>
              <a:t>  “The Panel strongly recommends an aggressive program</a:t>
            </a:r>
          </a:p>
          <a:p>
            <a:pPr algn="l" eaLnBrk="0" hangingPunct="0">
              <a:lnSpc>
                <a:spcPct val="90000"/>
              </a:lnSpc>
              <a:spcBef>
                <a:spcPct val="10000"/>
              </a:spcBef>
              <a:buClr>
                <a:srgbClr val="0066FF"/>
              </a:buClr>
              <a:buSzPct val="100000"/>
            </a:pPr>
            <a:r>
              <a:rPr lang="en-US" sz="1200" b="1" smtClean="0">
                <a:solidFill>
                  <a:srgbClr val="000000"/>
                </a:solidFill>
                <a:latin typeface="Trebuchet MS" pitchFamily="34" charset="0"/>
              </a:rPr>
              <a:t>    early on to address the high-risk components of the</a:t>
            </a:r>
          </a:p>
          <a:p>
            <a:pPr algn="l" eaLnBrk="0" hangingPunct="0">
              <a:lnSpc>
                <a:spcPct val="90000"/>
              </a:lnSpc>
              <a:spcBef>
                <a:spcPct val="10000"/>
              </a:spcBef>
              <a:buClr>
                <a:srgbClr val="0066FF"/>
              </a:buClr>
              <a:buSzPct val="100000"/>
            </a:pPr>
            <a:r>
              <a:rPr lang="en-US" sz="1200" b="1" smtClean="0">
                <a:solidFill>
                  <a:srgbClr val="000000"/>
                </a:solidFill>
                <a:latin typeface="Trebuchet MS" pitchFamily="34" charset="0"/>
              </a:rPr>
              <a:t>    instrument package, and then design, build, aircraft-</a:t>
            </a:r>
          </a:p>
          <a:p>
            <a:pPr algn="l" eaLnBrk="0" hangingPunct="0">
              <a:lnSpc>
                <a:spcPct val="90000"/>
              </a:lnSpc>
              <a:spcBef>
                <a:spcPct val="10000"/>
              </a:spcBef>
              <a:buClr>
                <a:srgbClr val="0066FF"/>
              </a:buClr>
              <a:buSzPct val="100000"/>
            </a:pPr>
            <a:r>
              <a:rPr lang="en-US" sz="1200" b="1" smtClean="0">
                <a:solidFill>
                  <a:srgbClr val="000000"/>
                </a:solidFill>
                <a:latin typeface="Trebuchet MS" pitchFamily="34" charset="0"/>
              </a:rPr>
              <a:t>    test, and ultimately conduct space-based flights of a </a:t>
            </a:r>
          </a:p>
          <a:p>
            <a:pPr algn="l" eaLnBrk="0" hangingPunct="0">
              <a:lnSpc>
                <a:spcPct val="90000"/>
              </a:lnSpc>
              <a:spcBef>
                <a:spcPct val="10000"/>
              </a:spcBef>
              <a:buClr>
                <a:srgbClr val="0066FF"/>
              </a:buClr>
              <a:buSzPct val="100000"/>
            </a:pPr>
            <a:r>
              <a:rPr lang="en-US" sz="1200" b="1" smtClean="0">
                <a:solidFill>
                  <a:srgbClr val="000000"/>
                </a:solidFill>
                <a:latin typeface="Trebuchet MS" pitchFamily="34" charset="0"/>
              </a:rPr>
              <a:t>    prototype Hybrid Doppler Wind Lidar (HDWL).”</a:t>
            </a:r>
          </a:p>
          <a:p>
            <a:pPr algn="l" eaLnBrk="0" hangingPunct="0">
              <a:lnSpc>
                <a:spcPct val="90000"/>
              </a:lnSpc>
              <a:spcBef>
                <a:spcPct val="10000"/>
              </a:spcBef>
              <a:buClr>
                <a:srgbClr val="0066FF"/>
              </a:buClr>
              <a:buSzPct val="100000"/>
            </a:pPr>
            <a:r>
              <a:rPr lang="en-US" sz="1200" b="1" smtClean="0">
                <a:solidFill>
                  <a:srgbClr val="000000"/>
                </a:solidFill>
                <a:latin typeface="Trebuchet MS" pitchFamily="34" charset="0"/>
              </a:rPr>
              <a:t> </a:t>
            </a:r>
          </a:p>
          <a:p>
            <a:pPr algn="l" eaLnBrk="0" hangingPunct="0">
              <a:lnSpc>
                <a:spcPct val="90000"/>
              </a:lnSpc>
              <a:spcBef>
                <a:spcPct val="10000"/>
              </a:spcBef>
              <a:buClr>
                <a:srgbClr val="0066FF"/>
              </a:buClr>
              <a:buSzPct val="100000"/>
            </a:pPr>
            <a:r>
              <a:rPr lang="en-US" sz="1200" b="1" smtClean="0">
                <a:solidFill>
                  <a:srgbClr val="000000"/>
                </a:solidFill>
                <a:latin typeface="Trebuchet MS" pitchFamily="34" charset="0"/>
              </a:rPr>
              <a:t> “The Panel recommends a </a:t>
            </a:r>
            <a:r>
              <a:rPr lang="en-US" sz="1200" b="1" smtClean="0">
                <a:solidFill>
                  <a:srgbClr val="0066FF"/>
                </a:solidFill>
                <a:latin typeface="Trebuchet MS" pitchFamily="34" charset="0"/>
              </a:rPr>
              <a:t>phased development</a:t>
            </a:r>
            <a:r>
              <a:rPr lang="en-US" sz="1200" b="1" smtClean="0">
                <a:solidFill>
                  <a:srgbClr val="000000"/>
                </a:solidFill>
                <a:latin typeface="Trebuchet MS" pitchFamily="34" charset="0"/>
              </a:rPr>
              <a:t> of the</a:t>
            </a:r>
          </a:p>
          <a:p>
            <a:pPr algn="l" eaLnBrk="0" hangingPunct="0">
              <a:lnSpc>
                <a:spcPct val="90000"/>
              </a:lnSpc>
              <a:spcBef>
                <a:spcPct val="10000"/>
              </a:spcBef>
              <a:buClr>
                <a:srgbClr val="0066FF"/>
              </a:buClr>
              <a:buSzPct val="100000"/>
            </a:pPr>
            <a:r>
              <a:rPr lang="en-US" sz="1200" b="1" smtClean="0">
                <a:solidFill>
                  <a:srgbClr val="000000"/>
                </a:solidFill>
                <a:latin typeface="Trebuchet MS" pitchFamily="34" charset="0"/>
              </a:rPr>
              <a:t>   </a:t>
            </a:r>
            <a:r>
              <a:rPr lang="en-US" sz="1200" b="1" smtClean="0">
                <a:solidFill>
                  <a:srgbClr val="0066FF"/>
                </a:solidFill>
                <a:latin typeface="Trebuchet MS" pitchFamily="34" charset="0"/>
              </a:rPr>
              <a:t>HDWL mission</a:t>
            </a:r>
            <a:r>
              <a:rPr lang="en-US" sz="1200" b="1" smtClean="0">
                <a:solidFill>
                  <a:srgbClr val="000000"/>
                </a:solidFill>
                <a:latin typeface="Trebuchet MS" pitchFamily="34" charset="0"/>
              </a:rPr>
              <a:t> with the following approach</a:t>
            </a:r>
            <a:r>
              <a:rPr lang="en-US" sz="1200" b="1" i="1" smtClean="0">
                <a:solidFill>
                  <a:srgbClr val="000000"/>
                </a:solidFill>
                <a:latin typeface="Trebuchet MS" pitchFamily="34" charset="0"/>
              </a:rPr>
              <a:t>: </a:t>
            </a:r>
          </a:p>
          <a:p>
            <a:pPr marL="406400" lvl="1" indent="-168275" algn="l" eaLnBrk="0" hangingPunct="0">
              <a:lnSpc>
                <a:spcPct val="90000"/>
              </a:lnSpc>
              <a:spcBef>
                <a:spcPct val="10000"/>
              </a:spcBef>
              <a:buClr>
                <a:srgbClr val="0066FF"/>
              </a:buClr>
              <a:buSzPct val="100000"/>
            </a:pPr>
            <a:r>
              <a:rPr lang="en-US" sz="1200" b="1" i="1" smtClean="0">
                <a:solidFill>
                  <a:srgbClr val="0066FF"/>
                </a:solidFill>
                <a:latin typeface="Trebuchet MS" pitchFamily="34" charset="0"/>
              </a:rPr>
              <a:t>     Stage 1:</a:t>
            </a:r>
            <a:r>
              <a:rPr lang="en-US" sz="1200" i="1" smtClean="0">
                <a:solidFill>
                  <a:srgbClr val="000000"/>
                </a:solidFill>
                <a:latin typeface="Trebuchet MS" pitchFamily="34" charset="0"/>
              </a:rPr>
              <a:t> </a:t>
            </a:r>
            <a:r>
              <a:rPr lang="en-US" sz="1200" smtClean="0">
                <a:solidFill>
                  <a:srgbClr val="000000"/>
                </a:solidFill>
                <a:latin typeface="Trebuchet MS" pitchFamily="34" charset="0"/>
              </a:rPr>
              <a:t>Design, develop and demonstrate a prototype HDWL system capable of global wind measurements to meet demonstration requirements that are somewhat reduced from operational threshold requirements. All of the critical laser, receiver, detector, and control technologies will be tested in the demonstration HDWL mission. </a:t>
            </a:r>
            <a:r>
              <a:rPr lang="en-US" sz="1200" b="1" i="1" smtClean="0">
                <a:solidFill>
                  <a:srgbClr val="000000"/>
                </a:solidFill>
                <a:latin typeface="Trebuchet MS" pitchFamily="34" charset="0"/>
              </a:rPr>
              <a:t>Space demonstration of a prototype HDWL in LEO to take place as early as 2016.</a:t>
            </a:r>
          </a:p>
          <a:p>
            <a:pPr marL="406400" lvl="1" indent="-168275" algn="l" eaLnBrk="0" hangingPunct="0">
              <a:lnSpc>
                <a:spcPct val="90000"/>
              </a:lnSpc>
              <a:spcBef>
                <a:spcPct val="10000"/>
              </a:spcBef>
              <a:buClr>
                <a:srgbClr val="0066FF"/>
              </a:buClr>
              <a:buSzPct val="100000"/>
            </a:pPr>
            <a:r>
              <a:rPr lang="en-US" sz="1200" b="1" i="1" smtClean="0">
                <a:solidFill>
                  <a:srgbClr val="0066FF"/>
                </a:solidFill>
                <a:latin typeface="Trebuchet MS" pitchFamily="34" charset="0"/>
              </a:rPr>
              <a:t>      Stage II:</a:t>
            </a:r>
            <a:r>
              <a:rPr lang="en-US" sz="1200" i="1" smtClean="0">
                <a:solidFill>
                  <a:srgbClr val="000000"/>
                </a:solidFill>
                <a:latin typeface="Trebuchet MS" pitchFamily="34" charset="0"/>
              </a:rPr>
              <a:t> </a:t>
            </a:r>
            <a:r>
              <a:rPr lang="en-US" sz="1200" smtClean="0">
                <a:solidFill>
                  <a:srgbClr val="000000"/>
                </a:solidFill>
                <a:latin typeface="Trebuchet MS" pitchFamily="34" charset="0"/>
              </a:rPr>
              <a:t>Launch of a HDWL system that would meet fully-operational threshold tropospheric wind measurement requirements. It is expected that a </a:t>
            </a:r>
            <a:r>
              <a:rPr lang="en-US" sz="1200" b="1" smtClean="0">
                <a:solidFill>
                  <a:srgbClr val="000000"/>
                </a:solidFill>
                <a:latin typeface="Trebuchet MS" pitchFamily="34" charset="0"/>
              </a:rPr>
              <a:t>fully operational HDWL system could be launched as early as 2022.”</a:t>
            </a:r>
          </a:p>
        </p:txBody>
      </p:sp>
      <p:grpSp>
        <p:nvGrpSpPr>
          <p:cNvPr id="2" name="Group 36"/>
          <p:cNvGrpSpPr/>
          <p:nvPr/>
        </p:nvGrpSpPr>
        <p:grpSpPr>
          <a:xfrm>
            <a:off x="-54190" y="3750006"/>
            <a:ext cx="777521" cy="1622825"/>
            <a:chOff x="-26894" y="3790950"/>
            <a:chExt cx="777521" cy="1622825"/>
          </a:xfrm>
        </p:grpSpPr>
        <p:sp>
          <p:nvSpPr>
            <p:cNvPr id="2202630" name="Text Box 6"/>
            <p:cNvSpPr txBox="1">
              <a:spLocks noChangeArrowheads="1"/>
            </p:cNvSpPr>
            <p:nvPr/>
          </p:nvSpPr>
          <p:spPr bwMode="auto">
            <a:xfrm>
              <a:off x="-26894" y="3790950"/>
              <a:ext cx="712694" cy="461665"/>
            </a:xfrm>
            <a:prstGeom prst="rect">
              <a:avLst/>
            </a:prstGeom>
            <a:noFill/>
            <a:ln w="9525">
              <a:noFill/>
              <a:miter lim="800000"/>
              <a:headEnd/>
              <a:tailEnd/>
            </a:ln>
            <a:effectLst/>
          </p:spPr>
          <p:txBody>
            <a:bodyPr wrap="square">
              <a:spAutoFit/>
            </a:bodyPr>
            <a:lstStyle/>
            <a:p>
              <a:pPr>
                <a:spcBef>
                  <a:spcPct val="0"/>
                </a:spcBef>
                <a:buClrTx/>
              </a:pPr>
              <a:r>
                <a:rPr lang="en-US" sz="1200" b="1" dirty="0" smtClean="0">
                  <a:solidFill>
                    <a:srgbClr val="FF3300"/>
                  </a:solidFill>
                  <a:latin typeface="Arial" charset="0"/>
                </a:rPr>
                <a:t>ISS </a:t>
              </a:r>
            </a:p>
            <a:p>
              <a:pPr>
                <a:spcBef>
                  <a:spcPct val="0"/>
                </a:spcBef>
                <a:buClrTx/>
              </a:pPr>
              <a:r>
                <a:rPr lang="en-US" sz="1200" b="1" dirty="0" smtClean="0">
                  <a:solidFill>
                    <a:srgbClr val="FF3300"/>
                  </a:solidFill>
                  <a:latin typeface="Arial" charset="0"/>
                </a:rPr>
                <a:t>HDWL</a:t>
              </a:r>
            </a:p>
          </p:txBody>
        </p:sp>
        <p:sp>
          <p:nvSpPr>
            <p:cNvPr id="2202631" name="Text Box 7"/>
            <p:cNvSpPr txBox="1">
              <a:spLocks noChangeArrowheads="1"/>
            </p:cNvSpPr>
            <p:nvPr/>
          </p:nvSpPr>
          <p:spPr bwMode="auto">
            <a:xfrm>
              <a:off x="17981" y="5136776"/>
              <a:ext cx="732646" cy="276999"/>
            </a:xfrm>
            <a:prstGeom prst="rect">
              <a:avLst/>
            </a:prstGeom>
            <a:noFill/>
            <a:ln w="9525">
              <a:noFill/>
              <a:miter lim="800000"/>
              <a:headEnd/>
              <a:tailEnd/>
            </a:ln>
            <a:effectLst/>
          </p:spPr>
          <p:txBody>
            <a:bodyPr wrap="square">
              <a:spAutoFit/>
            </a:bodyPr>
            <a:lstStyle/>
            <a:p>
              <a:pPr algn="l">
                <a:spcBef>
                  <a:spcPct val="0"/>
                </a:spcBef>
                <a:buClrTx/>
              </a:pPr>
              <a:r>
                <a:rPr lang="en-US" sz="1200" b="1" dirty="0" smtClean="0">
                  <a:solidFill>
                    <a:srgbClr val="FF3300"/>
                  </a:solidFill>
                  <a:latin typeface="Arial" charset="0"/>
                </a:rPr>
                <a:t>JWOS?</a:t>
              </a:r>
            </a:p>
          </p:txBody>
        </p:sp>
        <p:sp>
          <p:nvSpPr>
            <p:cNvPr id="2202632" name="Line 8"/>
            <p:cNvSpPr>
              <a:spLocks noChangeShapeType="1"/>
            </p:cNvSpPr>
            <p:nvPr/>
          </p:nvSpPr>
          <p:spPr bwMode="auto">
            <a:xfrm flipH="1">
              <a:off x="335566" y="4235824"/>
              <a:ext cx="610" cy="908518"/>
            </a:xfrm>
            <a:prstGeom prst="line">
              <a:avLst/>
            </a:prstGeom>
            <a:noFill/>
            <a:ln w="76200">
              <a:solidFill>
                <a:schemeClr val="tx1"/>
              </a:solidFill>
              <a:round/>
              <a:headEnd/>
              <a:tailEnd type="triangle" w="med" len="med"/>
            </a:ln>
            <a:effectLst/>
          </p:spPr>
          <p:txBody>
            <a:bodyPr/>
            <a:lstStyle/>
            <a:p>
              <a:pPr algn="l">
                <a:spcBef>
                  <a:spcPct val="0"/>
                </a:spcBef>
                <a:buClrTx/>
              </a:pPr>
              <a:endParaRPr lang="en-US" sz="1200" smtClean="0">
                <a:solidFill>
                  <a:srgbClr val="000000"/>
                </a:solidFill>
                <a:latin typeface="Times New Roman" pitchFamily="84" charset="0"/>
              </a:endParaRPr>
            </a:p>
          </p:txBody>
        </p:sp>
      </p:grpSp>
      <p:sp>
        <p:nvSpPr>
          <p:cNvPr id="2202633" name="Rectangle 9"/>
          <p:cNvSpPr>
            <a:spLocks noChangeArrowheads="1"/>
          </p:cNvSpPr>
          <p:nvPr/>
        </p:nvSpPr>
        <p:spPr bwMode="auto">
          <a:xfrm>
            <a:off x="131763" y="1019175"/>
            <a:ext cx="4305300" cy="557213"/>
          </a:xfrm>
          <a:prstGeom prst="rect">
            <a:avLst/>
          </a:prstGeom>
          <a:noFill/>
          <a:ln w="9525">
            <a:noFill/>
            <a:miter lim="800000"/>
            <a:headEnd/>
            <a:tailEnd/>
          </a:ln>
          <a:effectLst/>
        </p:spPr>
        <p:txBody>
          <a:bodyPr anchor="ctr"/>
          <a:lstStyle/>
          <a:p>
            <a:pPr eaLnBrk="0" hangingPunct="0">
              <a:lnSpc>
                <a:spcPct val="85000"/>
              </a:lnSpc>
              <a:spcBef>
                <a:spcPct val="0"/>
              </a:spcBef>
              <a:buClrTx/>
            </a:pPr>
            <a:r>
              <a:rPr lang="en-US" sz="1600" b="1" smtClean="0">
                <a:solidFill>
                  <a:srgbClr val="FFFFFF"/>
                </a:solidFill>
                <a:latin typeface="Times New Roman" pitchFamily="84" charset="0"/>
              </a:rPr>
              <a:t>2007 NAS Decadal Survey</a:t>
            </a:r>
            <a:r>
              <a:rPr lang="en-US" sz="1200" b="1" smtClean="0">
                <a:solidFill>
                  <a:srgbClr val="FFFFFF"/>
                </a:solidFill>
                <a:latin typeface="Times New Roman" pitchFamily="84" charset="0"/>
              </a:rPr>
              <a:t/>
            </a:r>
            <a:br>
              <a:rPr lang="en-US" sz="1200" b="1" smtClean="0">
                <a:solidFill>
                  <a:srgbClr val="FFFFFF"/>
                </a:solidFill>
                <a:latin typeface="Times New Roman" pitchFamily="84" charset="0"/>
              </a:rPr>
            </a:br>
            <a:r>
              <a:rPr lang="en-US" sz="1200" b="1" smtClean="0">
                <a:solidFill>
                  <a:srgbClr val="FFFFFF"/>
                </a:solidFill>
                <a:latin typeface="Times New Roman" pitchFamily="84" charset="0"/>
              </a:rPr>
              <a:t>Recommendations for Tropospheric Winds</a:t>
            </a:r>
          </a:p>
        </p:txBody>
      </p:sp>
      <p:sp>
        <p:nvSpPr>
          <p:cNvPr id="2202634" name="Line 10"/>
          <p:cNvSpPr>
            <a:spLocks noChangeShapeType="1"/>
          </p:cNvSpPr>
          <p:nvPr/>
        </p:nvSpPr>
        <p:spPr bwMode="auto">
          <a:xfrm>
            <a:off x="4572000" y="933450"/>
            <a:ext cx="0" cy="5924550"/>
          </a:xfrm>
          <a:prstGeom prst="line">
            <a:avLst/>
          </a:prstGeom>
          <a:noFill/>
          <a:ln w="38100">
            <a:solidFill>
              <a:srgbClr val="FFFFFF"/>
            </a:solidFill>
            <a:round/>
            <a:headEnd/>
            <a:tailEn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202635" name="Rectangle 11"/>
          <p:cNvSpPr>
            <a:spLocks noGrp="1" noChangeArrowheads="1"/>
          </p:cNvSpPr>
          <p:nvPr>
            <p:ph type="title" sz="quarter"/>
          </p:nvPr>
        </p:nvSpPr>
        <p:spPr>
          <a:xfrm>
            <a:off x="469900" y="93663"/>
            <a:ext cx="8293100" cy="798512"/>
          </a:xfrm>
          <a:noFill/>
          <a:ln/>
        </p:spPr>
        <p:txBody>
          <a:bodyPr/>
          <a:lstStyle/>
          <a:p>
            <a:r>
              <a:rPr lang="en-US" sz="2800" dirty="0" err="1">
                <a:solidFill>
                  <a:srgbClr val="FFFF00"/>
                </a:solidFill>
              </a:rPr>
              <a:t>NexGen</a:t>
            </a:r>
            <a:r>
              <a:rPr lang="en-US" sz="2800" dirty="0">
                <a:solidFill>
                  <a:srgbClr val="FFFF00"/>
                </a:solidFill>
              </a:rPr>
              <a:t> Hybrid Doppler Wind </a:t>
            </a:r>
            <a:r>
              <a:rPr lang="en-US" sz="2800" dirty="0" err="1">
                <a:solidFill>
                  <a:srgbClr val="FFFF00"/>
                </a:solidFill>
              </a:rPr>
              <a:t>Lidar</a:t>
            </a:r>
            <a:r>
              <a:rPr lang="en-US" sz="2800" dirty="0">
                <a:solidFill>
                  <a:srgbClr val="FFFF00"/>
                </a:solidFill>
              </a:rPr>
              <a:t> - </a:t>
            </a:r>
            <a:r>
              <a:rPr lang="en-US" sz="2800" dirty="0" smtClean="0">
                <a:solidFill>
                  <a:srgbClr val="FFFF00"/>
                </a:solidFill>
              </a:rPr>
              <a:t>JWOS</a:t>
            </a:r>
            <a:r>
              <a:rPr lang="en-US" sz="2000" dirty="0">
                <a:solidFill>
                  <a:srgbClr val="FFFF00"/>
                </a:solidFill>
              </a:rPr>
              <a:t/>
            </a:r>
            <a:br>
              <a:rPr lang="en-US" sz="2000" dirty="0">
                <a:solidFill>
                  <a:srgbClr val="FFFF00"/>
                </a:solidFill>
              </a:rPr>
            </a:br>
            <a:r>
              <a:rPr lang="en-US" sz="1800" dirty="0">
                <a:solidFill>
                  <a:srgbClr val="FFFF00"/>
                </a:solidFill>
              </a:rPr>
              <a:t>Possible </a:t>
            </a:r>
            <a:r>
              <a:rPr lang="en-US" sz="1800" dirty="0" smtClean="0">
                <a:solidFill>
                  <a:srgbClr val="FFFF00"/>
                </a:solidFill>
              </a:rPr>
              <a:t>Joint [JPSS/DWSS] </a:t>
            </a:r>
            <a:r>
              <a:rPr lang="en-US" sz="1800" dirty="0">
                <a:solidFill>
                  <a:srgbClr val="FFFF00"/>
                </a:solidFill>
              </a:rPr>
              <a:t>Wind Observing System For Vertical Wind Profiles</a:t>
            </a:r>
          </a:p>
        </p:txBody>
      </p:sp>
      <p:sp>
        <p:nvSpPr>
          <p:cNvPr id="2202636" name="Rectangle 12"/>
          <p:cNvSpPr>
            <a:spLocks noChangeArrowheads="1"/>
          </p:cNvSpPr>
          <p:nvPr/>
        </p:nvSpPr>
        <p:spPr bwMode="auto">
          <a:xfrm>
            <a:off x="4876800" y="5029200"/>
            <a:ext cx="1371600" cy="274638"/>
          </a:xfrm>
          <a:prstGeom prst="rect">
            <a:avLst/>
          </a:prstGeom>
          <a:noFill/>
          <a:ln w="9525">
            <a:noFill/>
            <a:miter lim="800000"/>
            <a:headEnd/>
            <a:tailEnd/>
          </a:ln>
          <a:effectLst/>
        </p:spPr>
        <p:txBody>
          <a:bodyPr>
            <a:spAutoFit/>
          </a:bodyPr>
          <a:lstStyle/>
          <a:p>
            <a:pPr algn="l">
              <a:spcBef>
                <a:spcPct val="0"/>
              </a:spcBef>
              <a:buClrTx/>
            </a:pPr>
            <a:r>
              <a:rPr lang="en-US" sz="1200" b="1" smtClean="0">
                <a:solidFill>
                  <a:srgbClr val="000000"/>
                </a:solidFill>
                <a:latin typeface="Arial" charset="0"/>
                <a:ea typeface="ＭＳ Ｐゴシック" pitchFamily="84" charset="-128"/>
              </a:rPr>
              <a:t>   </a:t>
            </a:r>
          </a:p>
        </p:txBody>
      </p:sp>
      <p:sp>
        <p:nvSpPr>
          <p:cNvPr id="2202637" name="Rectangle 13"/>
          <p:cNvSpPr>
            <a:spLocks noChangeArrowheads="1"/>
          </p:cNvSpPr>
          <p:nvPr/>
        </p:nvSpPr>
        <p:spPr bwMode="auto">
          <a:xfrm>
            <a:off x="4773613" y="5029200"/>
            <a:ext cx="1371600" cy="274638"/>
          </a:xfrm>
          <a:prstGeom prst="rect">
            <a:avLst/>
          </a:prstGeom>
          <a:noFill/>
          <a:ln w="9525">
            <a:noFill/>
            <a:miter lim="800000"/>
            <a:headEnd/>
            <a:tailEnd/>
          </a:ln>
          <a:effectLst/>
        </p:spPr>
        <p:txBody>
          <a:bodyPr>
            <a:spAutoFit/>
          </a:bodyPr>
          <a:lstStyle/>
          <a:p>
            <a:pPr algn="l">
              <a:spcBef>
                <a:spcPct val="0"/>
              </a:spcBef>
              <a:buClrTx/>
            </a:pPr>
            <a:r>
              <a:rPr lang="en-US" sz="1200" b="1" smtClean="0">
                <a:solidFill>
                  <a:srgbClr val="000000"/>
                </a:solidFill>
                <a:latin typeface="Arial" charset="0"/>
                <a:ea typeface="ＭＳ Ｐゴシック" pitchFamily="84" charset="-128"/>
              </a:rPr>
              <a:t>   </a:t>
            </a:r>
          </a:p>
        </p:txBody>
      </p:sp>
      <p:grpSp>
        <p:nvGrpSpPr>
          <p:cNvPr id="3" name="Group 15"/>
          <p:cNvGrpSpPr>
            <a:grpSpLocks/>
          </p:cNvGrpSpPr>
          <p:nvPr/>
        </p:nvGrpSpPr>
        <p:grpSpPr bwMode="auto">
          <a:xfrm>
            <a:off x="4572000" y="1066800"/>
            <a:ext cx="4572000" cy="5638800"/>
            <a:chOff x="2880" y="672"/>
            <a:chExt cx="2880" cy="3552"/>
          </a:xfrm>
        </p:grpSpPr>
        <p:sp>
          <p:nvSpPr>
            <p:cNvPr id="2202640" name="Rectangle 16"/>
            <p:cNvSpPr>
              <a:spLocks noChangeArrowheads="1"/>
            </p:cNvSpPr>
            <p:nvPr/>
          </p:nvSpPr>
          <p:spPr bwMode="auto">
            <a:xfrm>
              <a:off x="2928" y="672"/>
              <a:ext cx="2791" cy="3552"/>
            </a:xfrm>
            <a:prstGeom prst="rect">
              <a:avLst/>
            </a:prstGeom>
            <a:solidFill>
              <a:srgbClr val="FFFFFF"/>
            </a:solidFill>
            <a:ln w="9525" algn="ctr">
              <a:noFill/>
              <a:miter lim="800000"/>
              <a:headEnd/>
              <a:tailEnd/>
            </a:ln>
            <a:effectLst/>
          </p:spPr>
          <p:txBody>
            <a:bodyPr wrap="none" anchor="ctr"/>
            <a:lstStyle/>
            <a:p>
              <a:pPr algn="l">
                <a:spcBef>
                  <a:spcPct val="0"/>
                </a:spcBef>
                <a:buClrTx/>
              </a:pPr>
              <a:endParaRPr lang="en-US" sz="1200" smtClean="0">
                <a:solidFill>
                  <a:srgbClr val="000000"/>
                </a:solidFill>
                <a:latin typeface="Times New Roman" pitchFamily="84" charset="0"/>
              </a:endParaRPr>
            </a:p>
          </p:txBody>
        </p:sp>
        <p:grpSp>
          <p:nvGrpSpPr>
            <p:cNvPr id="4" name="Group 17"/>
            <p:cNvGrpSpPr>
              <a:grpSpLocks/>
            </p:cNvGrpSpPr>
            <p:nvPr/>
          </p:nvGrpSpPr>
          <p:grpSpPr bwMode="auto">
            <a:xfrm>
              <a:off x="2880" y="764"/>
              <a:ext cx="2880" cy="3417"/>
              <a:chOff x="2928" y="812"/>
              <a:chExt cx="2832" cy="3369"/>
            </a:xfrm>
          </p:grpSpPr>
          <p:grpSp>
            <p:nvGrpSpPr>
              <p:cNvPr id="5" name="Group 18"/>
              <p:cNvGrpSpPr>
                <a:grpSpLocks/>
              </p:cNvGrpSpPr>
              <p:nvPr/>
            </p:nvGrpSpPr>
            <p:grpSpPr bwMode="auto">
              <a:xfrm>
                <a:off x="2928" y="812"/>
                <a:ext cx="2832" cy="3369"/>
                <a:chOff x="2928" y="812"/>
                <a:chExt cx="2832" cy="3369"/>
              </a:xfrm>
            </p:grpSpPr>
            <p:sp>
              <p:nvSpPr>
                <p:cNvPr id="2202643" name="Text Box 19"/>
                <p:cNvSpPr txBox="1">
                  <a:spLocks noChangeArrowheads="1"/>
                </p:cNvSpPr>
                <p:nvPr/>
              </p:nvSpPr>
              <p:spPr bwMode="auto">
                <a:xfrm>
                  <a:off x="4469" y="1520"/>
                  <a:ext cx="683" cy="203"/>
                </a:xfrm>
                <a:prstGeom prst="rect">
                  <a:avLst/>
                </a:prstGeom>
                <a:noFill/>
                <a:ln w="9525">
                  <a:noFill/>
                  <a:miter lim="800000"/>
                  <a:headEnd/>
                  <a:tailEnd/>
                </a:ln>
                <a:effectLst/>
              </p:spPr>
              <p:txBody>
                <a:bodyPr wrap="square">
                  <a:spAutoFit/>
                </a:bodyPr>
                <a:lstStyle/>
                <a:p>
                  <a:pPr>
                    <a:lnSpc>
                      <a:spcPct val="85000"/>
                    </a:lnSpc>
                    <a:spcBef>
                      <a:spcPct val="0"/>
                    </a:spcBef>
                    <a:buClrTx/>
                  </a:pPr>
                  <a:r>
                    <a:rPr lang="en-US" sz="1000" b="1" dirty="0" smtClean="0">
                      <a:solidFill>
                        <a:srgbClr val="000000"/>
                      </a:solidFill>
                      <a:latin typeface="Arial" charset="0"/>
                      <a:ea typeface="ＭＳ Ｐゴシック" pitchFamily="84" charset="-128"/>
                    </a:rPr>
                    <a:t>ISS HDWL</a:t>
                  </a:r>
                </a:p>
                <a:p>
                  <a:pPr>
                    <a:lnSpc>
                      <a:spcPct val="85000"/>
                    </a:lnSpc>
                    <a:spcBef>
                      <a:spcPct val="0"/>
                    </a:spcBef>
                    <a:buClrTx/>
                  </a:pPr>
                  <a:r>
                    <a:rPr lang="en-US" sz="800" b="1" dirty="0" smtClean="0">
                      <a:solidFill>
                        <a:srgbClr val="000000"/>
                      </a:solidFill>
                      <a:latin typeface="Arial" charset="0"/>
                      <a:ea typeface="ＭＳ Ｐゴシック" pitchFamily="84" charset="-128"/>
                    </a:rPr>
                    <a:t>(2017)</a:t>
                  </a:r>
                  <a:endParaRPr lang="en-US" sz="800" b="1" i="1" dirty="0" smtClean="0">
                    <a:solidFill>
                      <a:srgbClr val="000000"/>
                    </a:solidFill>
                    <a:latin typeface="Arial" charset="0"/>
                    <a:ea typeface="ＭＳ Ｐゴシック" pitchFamily="84" charset="-128"/>
                  </a:endParaRPr>
                </a:p>
              </p:txBody>
            </p:sp>
            <p:pic>
              <p:nvPicPr>
                <p:cNvPr id="2202644" name="Picture 20"/>
                <p:cNvPicPr>
                  <a:picLocks noChangeAspect="1" noChangeArrowheads="1"/>
                </p:cNvPicPr>
                <p:nvPr/>
              </p:nvPicPr>
              <p:blipFill>
                <a:blip r:embed="rId2" cstate="print"/>
                <a:srcRect/>
                <a:stretch>
                  <a:fillRect/>
                </a:stretch>
              </p:blipFill>
              <p:spPr bwMode="auto">
                <a:xfrm>
                  <a:off x="3861" y="2395"/>
                  <a:ext cx="584" cy="492"/>
                </a:xfrm>
                <a:prstGeom prst="rect">
                  <a:avLst/>
                </a:prstGeom>
                <a:noFill/>
                <a:ln w="9525">
                  <a:noFill/>
                  <a:miter lim="800000"/>
                  <a:headEnd/>
                  <a:tailEnd/>
                </a:ln>
                <a:effectLst/>
              </p:spPr>
            </p:pic>
            <p:sp>
              <p:nvSpPr>
                <p:cNvPr id="2202646" name="Rectangle 22"/>
                <p:cNvSpPr>
                  <a:spLocks noChangeArrowheads="1"/>
                </p:cNvSpPr>
                <p:nvPr/>
              </p:nvSpPr>
              <p:spPr bwMode="auto">
                <a:xfrm>
                  <a:off x="4462" y="2220"/>
                  <a:ext cx="732" cy="274"/>
                </a:xfrm>
                <a:prstGeom prst="rect">
                  <a:avLst/>
                </a:prstGeom>
                <a:noFill/>
                <a:ln w="9525">
                  <a:noFill/>
                  <a:miter lim="800000"/>
                  <a:headEnd/>
                  <a:tailEnd/>
                </a:ln>
                <a:effectLst/>
              </p:spPr>
              <p:txBody>
                <a:bodyPr>
                  <a:spAutoFit/>
                </a:bodyPr>
                <a:lstStyle/>
                <a:p>
                  <a:pPr>
                    <a:lnSpc>
                      <a:spcPct val="85000"/>
                    </a:lnSpc>
                    <a:spcBef>
                      <a:spcPct val="0"/>
                    </a:spcBef>
                    <a:buClrTx/>
                  </a:pPr>
                  <a:r>
                    <a:rPr lang="en-US" sz="900" b="1" smtClean="0">
                      <a:solidFill>
                        <a:srgbClr val="000000"/>
                      </a:solidFill>
                      <a:latin typeface="Arial" charset="0"/>
                      <a:ea typeface="ＭＳ Ｐゴシック" pitchFamily="84" charset="-128"/>
                    </a:rPr>
                    <a:t>Demo 3-D</a:t>
                  </a:r>
                </a:p>
                <a:p>
                  <a:pPr>
                    <a:lnSpc>
                      <a:spcPct val="85000"/>
                    </a:lnSpc>
                    <a:spcBef>
                      <a:spcPct val="0"/>
                    </a:spcBef>
                    <a:buClrTx/>
                  </a:pPr>
                  <a:r>
                    <a:rPr lang="en-US" sz="900" b="1" smtClean="0">
                      <a:solidFill>
                        <a:srgbClr val="000000"/>
                      </a:solidFill>
                      <a:latin typeface="Arial" charset="0"/>
                      <a:ea typeface="ＭＳ Ｐゴシック" pitchFamily="84" charset="-128"/>
                    </a:rPr>
                    <a:t> global wind measurements</a:t>
                  </a:r>
                </a:p>
              </p:txBody>
            </p:sp>
            <p:pic>
              <p:nvPicPr>
                <p:cNvPr id="2202647" name="Picture 23" descr="NPOESS with lables wo boom"/>
                <p:cNvPicPr>
                  <a:picLocks noChangeAspect="1" noChangeArrowheads="1"/>
                </p:cNvPicPr>
                <p:nvPr/>
              </p:nvPicPr>
              <p:blipFill>
                <a:blip r:embed="rId3" cstate="print">
                  <a:lum bright="-6000"/>
                </a:blip>
                <a:srcRect b="-79"/>
                <a:stretch>
                  <a:fillRect/>
                </a:stretch>
              </p:blipFill>
              <p:spPr bwMode="auto">
                <a:xfrm>
                  <a:off x="5096" y="1023"/>
                  <a:ext cx="600" cy="501"/>
                </a:xfrm>
                <a:prstGeom prst="rect">
                  <a:avLst/>
                </a:prstGeom>
                <a:noFill/>
              </p:spPr>
            </p:pic>
            <p:sp>
              <p:nvSpPr>
                <p:cNvPr id="2202648" name="Rectangle 24"/>
                <p:cNvSpPr>
                  <a:spLocks noChangeArrowheads="1"/>
                </p:cNvSpPr>
                <p:nvPr/>
              </p:nvSpPr>
              <p:spPr bwMode="auto">
                <a:xfrm>
                  <a:off x="5073" y="1541"/>
                  <a:ext cx="687" cy="273"/>
                </a:xfrm>
                <a:prstGeom prst="rect">
                  <a:avLst/>
                </a:prstGeom>
                <a:noFill/>
                <a:ln w="9525">
                  <a:noFill/>
                  <a:miter lim="800000"/>
                  <a:headEnd/>
                  <a:tailEnd/>
                </a:ln>
                <a:effectLst/>
              </p:spPr>
              <p:txBody>
                <a:bodyPr>
                  <a:spAutoFit/>
                </a:bodyPr>
                <a:lstStyle/>
                <a:p>
                  <a:pPr>
                    <a:lnSpc>
                      <a:spcPct val="85000"/>
                    </a:lnSpc>
                    <a:spcBef>
                      <a:spcPct val="0"/>
                    </a:spcBef>
                    <a:buClrTx/>
                  </a:pPr>
                  <a:r>
                    <a:rPr lang="en-US" sz="900" b="1" smtClean="0">
                      <a:solidFill>
                        <a:srgbClr val="000000"/>
                      </a:solidFill>
                      <a:latin typeface="Arial" charset="0"/>
                      <a:ea typeface="ＭＳ Ｐゴシック" pitchFamily="84" charset="-128"/>
                    </a:rPr>
                    <a:t>Operational 3-D</a:t>
                  </a:r>
                </a:p>
                <a:p>
                  <a:pPr>
                    <a:lnSpc>
                      <a:spcPct val="85000"/>
                    </a:lnSpc>
                    <a:spcBef>
                      <a:spcPct val="0"/>
                    </a:spcBef>
                    <a:buClrTx/>
                  </a:pPr>
                  <a:r>
                    <a:rPr lang="en-US" sz="900" b="1" smtClean="0">
                      <a:solidFill>
                        <a:srgbClr val="000000"/>
                      </a:solidFill>
                      <a:latin typeface="Arial" charset="0"/>
                      <a:ea typeface="ＭＳ Ｐゴシック" pitchFamily="84" charset="-128"/>
                    </a:rPr>
                    <a:t> global wind measurements</a:t>
                  </a:r>
                </a:p>
              </p:txBody>
            </p:sp>
            <p:sp>
              <p:nvSpPr>
                <p:cNvPr id="2202649" name="Rectangle 25"/>
                <p:cNvSpPr>
                  <a:spLocks noChangeArrowheads="1"/>
                </p:cNvSpPr>
                <p:nvPr/>
              </p:nvSpPr>
              <p:spPr bwMode="auto">
                <a:xfrm>
                  <a:off x="5052" y="812"/>
                  <a:ext cx="697" cy="204"/>
                </a:xfrm>
                <a:prstGeom prst="rect">
                  <a:avLst/>
                </a:prstGeom>
                <a:noFill/>
                <a:ln w="9525">
                  <a:noFill/>
                  <a:miter lim="800000"/>
                  <a:headEnd/>
                  <a:tailEnd/>
                </a:ln>
                <a:effectLst/>
              </p:spPr>
              <p:txBody>
                <a:bodyPr wrap="square">
                  <a:spAutoFit/>
                </a:bodyPr>
                <a:lstStyle/>
                <a:p>
                  <a:pPr>
                    <a:lnSpc>
                      <a:spcPct val="85000"/>
                    </a:lnSpc>
                    <a:spcBef>
                      <a:spcPct val="0"/>
                    </a:spcBef>
                    <a:buClrTx/>
                  </a:pPr>
                  <a:r>
                    <a:rPr lang="en-US" sz="1000" b="1" dirty="0" err="1" smtClean="0">
                      <a:solidFill>
                        <a:srgbClr val="000000"/>
                      </a:solidFill>
                      <a:latin typeface="Arial" charset="0"/>
                      <a:ea typeface="ＭＳ Ｐゴシック" pitchFamily="84" charset="-128"/>
                    </a:rPr>
                    <a:t>NexGen</a:t>
                  </a:r>
                  <a:r>
                    <a:rPr lang="en-US" sz="1000" b="1" dirty="0" smtClean="0">
                      <a:solidFill>
                        <a:srgbClr val="000000"/>
                      </a:solidFill>
                      <a:latin typeface="Arial" charset="0"/>
                      <a:ea typeface="ＭＳ Ｐゴシック" pitchFamily="84" charset="-128"/>
                    </a:rPr>
                    <a:t> JWOS</a:t>
                  </a:r>
                </a:p>
                <a:p>
                  <a:pPr>
                    <a:lnSpc>
                      <a:spcPct val="85000"/>
                    </a:lnSpc>
                    <a:spcBef>
                      <a:spcPct val="0"/>
                    </a:spcBef>
                    <a:buClrTx/>
                  </a:pPr>
                  <a:r>
                    <a:rPr lang="en-US" sz="800" b="1" dirty="0" smtClean="0">
                      <a:solidFill>
                        <a:srgbClr val="000000"/>
                      </a:solidFill>
                      <a:latin typeface="Arial" charset="0"/>
                      <a:ea typeface="ＭＳ Ｐゴシック" pitchFamily="84" charset="-128"/>
                    </a:rPr>
                    <a:t>(2022 ?)</a:t>
                  </a:r>
                </a:p>
              </p:txBody>
            </p:sp>
            <p:sp>
              <p:nvSpPr>
                <p:cNvPr id="2202650" name="Rectangle 26"/>
                <p:cNvSpPr>
                  <a:spLocks noChangeArrowheads="1"/>
                </p:cNvSpPr>
                <p:nvPr/>
              </p:nvSpPr>
              <p:spPr bwMode="auto">
                <a:xfrm>
                  <a:off x="2928" y="3536"/>
                  <a:ext cx="870" cy="273"/>
                </a:xfrm>
                <a:prstGeom prst="rect">
                  <a:avLst/>
                </a:prstGeom>
                <a:noFill/>
                <a:ln w="9525">
                  <a:noFill/>
                  <a:miter lim="800000"/>
                  <a:headEnd/>
                  <a:tailEnd/>
                </a:ln>
                <a:effectLst/>
              </p:spPr>
              <p:txBody>
                <a:bodyPr>
                  <a:spAutoFit/>
                </a:bodyPr>
                <a:lstStyle/>
                <a:p>
                  <a:pPr>
                    <a:lnSpc>
                      <a:spcPct val="85000"/>
                    </a:lnSpc>
                    <a:spcBef>
                      <a:spcPct val="0"/>
                    </a:spcBef>
                    <a:buClrTx/>
                  </a:pPr>
                  <a:r>
                    <a:rPr lang="en-US" sz="900" b="1" smtClean="0">
                      <a:solidFill>
                        <a:srgbClr val="000000"/>
                      </a:solidFill>
                      <a:latin typeface="Arial" charset="0"/>
                      <a:ea typeface="ＭＳ Ｐゴシック" pitchFamily="84" charset="-128"/>
                    </a:rPr>
                    <a:t>DWL Airborne Campaigns, ADM Simulations, etc.</a:t>
                  </a:r>
                </a:p>
              </p:txBody>
            </p:sp>
            <p:sp>
              <p:nvSpPr>
                <p:cNvPr id="2202651" name="Rectangle 27"/>
                <p:cNvSpPr>
                  <a:spLocks noChangeArrowheads="1"/>
                </p:cNvSpPr>
                <p:nvPr/>
              </p:nvSpPr>
              <p:spPr bwMode="auto">
                <a:xfrm>
                  <a:off x="2979" y="2869"/>
                  <a:ext cx="733" cy="219"/>
                </a:xfrm>
                <a:prstGeom prst="rect">
                  <a:avLst/>
                </a:prstGeom>
                <a:noFill/>
                <a:ln w="9525">
                  <a:noFill/>
                  <a:miter lim="800000"/>
                  <a:headEnd/>
                  <a:tailEnd/>
                </a:ln>
                <a:effectLst/>
              </p:spPr>
              <p:txBody>
                <a:bodyPr>
                  <a:spAutoFit/>
                </a:bodyPr>
                <a:lstStyle/>
                <a:p>
                  <a:pPr>
                    <a:lnSpc>
                      <a:spcPct val="85000"/>
                    </a:lnSpc>
                    <a:spcBef>
                      <a:spcPct val="0"/>
                    </a:spcBef>
                    <a:buClrTx/>
                  </a:pPr>
                  <a:r>
                    <a:rPr lang="en-US" sz="1000" b="1" smtClean="0">
                      <a:solidFill>
                        <a:srgbClr val="000000"/>
                      </a:solidFill>
                      <a:latin typeface="Arial" charset="0"/>
                      <a:ea typeface="ＭＳ Ｐゴシック" pitchFamily="84" charset="-128"/>
                    </a:rPr>
                    <a:t>TODWL</a:t>
                  </a:r>
                </a:p>
                <a:p>
                  <a:pPr>
                    <a:lnSpc>
                      <a:spcPct val="85000"/>
                    </a:lnSpc>
                    <a:spcBef>
                      <a:spcPct val="0"/>
                    </a:spcBef>
                    <a:buClrTx/>
                  </a:pPr>
                  <a:r>
                    <a:rPr lang="en-US" sz="800" b="1" smtClean="0">
                      <a:solidFill>
                        <a:srgbClr val="000000"/>
                      </a:solidFill>
                      <a:latin typeface="Arial" charset="0"/>
                      <a:ea typeface="ＭＳ Ｐゴシック" pitchFamily="84" charset="-128"/>
                    </a:rPr>
                    <a:t>(2002 - 2008</a:t>
                  </a:r>
                  <a:r>
                    <a:rPr lang="en-US" sz="1000" b="1" smtClean="0">
                      <a:solidFill>
                        <a:srgbClr val="000000"/>
                      </a:solidFill>
                      <a:latin typeface="Arial" charset="0"/>
                      <a:ea typeface="ＭＳ Ｐゴシック" pitchFamily="84" charset="-128"/>
                    </a:rPr>
                    <a:t>)</a:t>
                  </a:r>
                </a:p>
              </p:txBody>
            </p:sp>
            <p:pic>
              <p:nvPicPr>
                <p:cNvPr id="2202652" name="Picture 28" descr="TODWL w STP"/>
                <p:cNvPicPr>
                  <a:picLocks noChangeAspect="1" noChangeArrowheads="1"/>
                </p:cNvPicPr>
                <p:nvPr/>
              </p:nvPicPr>
              <p:blipFill>
                <a:blip r:embed="rId4" cstate="print"/>
                <a:srcRect/>
                <a:stretch>
                  <a:fillRect/>
                </a:stretch>
              </p:blipFill>
              <p:spPr bwMode="auto">
                <a:xfrm>
                  <a:off x="3026" y="3064"/>
                  <a:ext cx="640" cy="483"/>
                </a:xfrm>
                <a:prstGeom prst="rect">
                  <a:avLst/>
                </a:prstGeom>
                <a:noFill/>
              </p:spPr>
            </p:pic>
            <p:sp>
              <p:nvSpPr>
                <p:cNvPr id="2202653" name="Text Box 29"/>
                <p:cNvSpPr txBox="1">
                  <a:spLocks noChangeArrowheads="1"/>
                </p:cNvSpPr>
                <p:nvPr/>
              </p:nvSpPr>
              <p:spPr bwMode="auto">
                <a:xfrm>
                  <a:off x="2946" y="3818"/>
                  <a:ext cx="2718" cy="363"/>
                </a:xfrm>
                <a:prstGeom prst="rect">
                  <a:avLst/>
                </a:prstGeom>
                <a:noFill/>
                <a:ln w="9525">
                  <a:noFill/>
                  <a:miter lim="800000"/>
                  <a:headEnd/>
                  <a:tailEnd/>
                </a:ln>
                <a:effectLst/>
              </p:spPr>
              <p:txBody>
                <a:bodyPr>
                  <a:spAutoFit/>
                </a:bodyPr>
                <a:lstStyle/>
                <a:p>
                  <a:pPr algn="l">
                    <a:spcBef>
                      <a:spcPct val="0"/>
                    </a:spcBef>
                    <a:buClrTx/>
                  </a:pPr>
                  <a:r>
                    <a:rPr lang="en-US" sz="800" b="1" dirty="0" smtClean="0">
                      <a:solidFill>
                        <a:srgbClr val="000000"/>
                      </a:solidFill>
                      <a:latin typeface="Arial" charset="0"/>
                      <a:ea typeface="ＭＳ Ｐゴシック" pitchFamily="84" charset="-128"/>
                    </a:rPr>
                    <a:t>TODWL: Twin Otter Doppler Wind </a:t>
                  </a:r>
                  <a:r>
                    <a:rPr lang="en-US" sz="800" b="1" dirty="0" err="1" smtClean="0">
                      <a:solidFill>
                        <a:srgbClr val="000000"/>
                      </a:solidFill>
                      <a:latin typeface="Arial" charset="0"/>
                      <a:ea typeface="ＭＳ Ｐゴシック" pitchFamily="84" charset="-128"/>
                    </a:rPr>
                    <a:t>Lidar</a:t>
                  </a:r>
                  <a:r>
                    <a:rPr lang="en-US" sz="800" b="1" dirty="0" smtClean="0">
                      <a:solidFill>
                        <a:srgbClr val="000000"/>
                      </a:solidFill>
                      <a:latin typeface="Arial" charset="0"/>
                      <a:ea typeface="ＭＳ Ｐゴシック" pitchFamily="84" charset="-128"/>
                    </a:rPr>
                    <a:t>  [CIRPAS NPS/NPOESS IPO]</a:t>
                  </a:r>
                </a:p>
                <a:p>
                  <a:pPr algn="l">
                    <a:spcBef>
                      <a:spcPct val="0"/>
                    </a:spcBef>
                    <a:buClrTx/>
                  </a:pPr>
                  <a:r>
                    <a:rPr lang="en-US" sz="800" b="1" dirty="0" smtClean="0">
                      <a:solidFill>
                        <a:srgbClr val="000000"/>
                      </a:solidFill>
                      <a:latin typeface="Arial" charset="0"/>
                      <a:ea typeface="ＭＳ Ｐゴシック" pitchFamily="84" charset="-128"/>
                    </a:rPr>
                    <a:t>ESA ADM: European Space Agency-Advanced Dynamics Mission (Aeolus) [ESA]</a:t>
                  </a:r>
                </a:p>
                <a:p>
                  <a:pPr algn="l">
                    <a:spcBef>
                      <a:spcPct val="0"/>
                    </a:spcBef>
                    <a:buClrTx/>
                  </a:pPr>
                  <a:r>
                    <a:rPr lang="en-US" sz="800" b="1" dirty="0" smtClean="0">
                      <a:solidFill>
                        <a:srgbClr val="000000"/>
                      </a:solidFill>
                      <a:latin typeface="Arial" charset="0"/>
                      <a:ea typeface="ＭＳ Ｐゴシック" pitchFamily="84" charset="-128"/>
                    </a:rPr>
                    <a:t>ISS HDWL: International Space Station Hybrid  Doppler Wind </a:t>
                  </a:r>
                  <a:r>
                    <a:rPr lang="en-US" sz="800" b="1" dirty="0" err="1" smtClean="0">
                      <a:solidFill>
                        <a:srgbClr val="000000"/>
                      </a:solidFill>
                      <a:latin typeface="Arial" charset="0"/>
                      <a:ea typeface="ＭＳ Ｐゴシック" pitchFamily="84" charset="-128"/>
                    </a:rPr>
                    <a:t>Lidar</a:t>
                  </a:r>
                  <a:r>
                    <a:rPr lang="en-US" sz="800" b="1" dirty="0" smtClean="0">
                      <a:solidFill>
                        <a:srgbClr val="000000"/>
                      </a:solidFill>
                      <a:latin typeface="Arial" charset="0"/>
                      <a:ea typeface="ＭＳ Ｐゴシック" pitchFamily="84" charset="-128"/>
                    </a:rPr>
                    <a:t> [NASA]</a:t>
                  </a:r>
                </a:p>
                <a:p>
                  <a:pPr algn="l">
                    <a:spcBef>
                      <a:spcPct val="0"/>
                    </a:spcBef>
                    <a:buClrTx/>
                  </a:pPr>
                  <a:r>
                    <a:rPr lang="en-US" sz="800" b="1" dirty="0" err="1" smtClean="0">
                      <a:solidFill>
                        <a:srgbClr val="000000"/>
                      </a:solidFill>
                      <a:latin typeface="Arial" charset="0"/>
                      <a:ea typeface="ＭＳ Ｐゴシック" pitchFamily="84" charset="-128"/>
                    </a:rPr>
                    <a:t>NexGen</a:t>
                  </a:r>
                  <a:r>
                    <a:rPr lang="en-US" sz="800" b="1" dirty="0" smtClean="0">
                      <a:solidFill>
                        <a:srgbClr val="000000"/>
                      </a:solidFill>
                      <a:latin typeface="Arial" charset="0"/>
                      <a:ea typeface="ＭＳ Ｐゴシック" pitchFamily="84" charset="-128"/>
                    </a:rPr>
                    <a:t>: Joint [JPSS/DWSS] Wind Observing System [NASA/NOAA/</a:t>
                  </a:r>
                  <a:r>
                    <a:rPr lang="en-US" sz="800" b="1" dirty="0" err="1" smtClean="0">
                      <a:solidFill>
                        <a:srgbClr val="000000"/>
                      </a:solidFill>
                      <a:latin typeface="Arial" charset="0"/>
                      <a:ea typeface="ＭＳ Ｐゴシック" pitchFamily="84" charset="-128"/>
                    </a:rPr>
                    <a:t>DoD</a:t>
                  </a:r>
                  <a:r>
                    <a:rPr lang="en-US" sz="800" b="1" dirty="0" smtClean="0">
                      <a:solidFill>
                        <a:srgbClr val="000000"/>
                      </a:solidFill>
                      <a:latin typeface="Arial" charset="0"/>
                      <a:ea typeface="ＭＳ Ｐゴシック" pitchFamily="84" charset="-128"/>
                    </a:rPr>
                    <a:t> ???]</a:t>
                  </a:r>
                </a:p>
              </p:txBody>
            </p:sp>
            <p:sp>
              <p:nvSpPr>
                <p:cNvPr id="2202654" name="Rectangle 30"/>
                <p:cNvSpPr>
                  <a:spLocks noChangeArrowheads="1"/>
                </p:cNvSpPr>
                <p:nvPr/>
              </p:nvSpPr>
              <p:spPr bwMode="auto">
                <a:xfrm>
                  <a:off x="3827" y="2185"/>
                  <a:ext cx="652" cy="235"/>
                </a:xfrm>
                <a:prstGeom prst="rect">
                  <a:avLst/>
                </a:prstGeom>
                <a:noFill/>
                <a:ln w="9525">
                  <a:noFill/>
                  <a:miter lim="800000"/>
                  <a:headEnd/>
                  <a:tailEnd/>
                </a:ln>
                <a:effectLst/>
              </p:spPr>
              <p:txBody>
                <a:bodyPr>
                  <a:spAutoFit/>
                </a:bodyPr>
                <a:lstStyle/>
                <a:p>
                  <a:pPr>
                    <a:lnSpc>
                      <a:spcPct val="85000"/>
                    </a:lnSpc>
                    <a:spcBef>
                      <a:spcPct val="0"/>
                    </a:spcBef>
                    <a:buClrTx/>
                  </a:pPr>
                  <a:r>
                    <a:rPr lang="en-US" sz="1000" b="1" smtClean="0">
                      <a:solidFill>
                        <a:srgbClr val="000000"/>
                      </a:solidFill>
                      <a:latin typeface="Arial" charset="0"/>
                      <a:ea typeface="ＭＳ Ｐゴシック" pitchFamily="84" charset="-128"/>
                    </a:rPr>
                    <a:t>ADM Aeolus</a:t>
                  </a:r>
                </a:p>
                <a:p>
                  <a:pPr>
                    <a:lnSpc>
                      <a:spcPct val="85000"/>
                    </a:lnSpc>
                    <a:spcBef>
                      <a:spcPct val="0"/>
                    </a:spcBef>
                    <a:buClrTx/>
                  </a:pPr>
                  <a:r>
                    <a:rPr lang="en-US" sz="1200" b="1" smtClean="0">
                      <a:solidFill>
                        <a:srgbClr val="000000"/>
                      </a:solidFill>
                      <a:latin typeface="Arial" charset="0"/>
                      <a:ea typeface="ＭＳ Ｐゴシック" pitchFamily="84" charset="-128"/>
                    </a:rPr>
                    <a:t> </a:t>
                  </a:r>
                  <a:r>
                    <a:rPr lang="en-US" sz="800" b="1" smtClean="0">
                      <a:solidFill>
                        <a:srgbClr val="000000"/>
                      </a:solidFill>
                      <a:latin typeface="Arial" charset="0"/>
                      <a:ea typeface="ＭＳ Ｐゴシック" pitchFamily="84" charset="-128"/>
                    </a:rPr>
                    <a:t>(2011)</a:t>
                  </a:r>
                </a:p>
              </p:txBody>
            </p:sp>
            <p:sp>
              <p:nvSpPr>
                <p:cNvPr id="2202655" name="Rectangle 31"/>
                <p:cNvSpPr>
                  <a:spLocks noChangeArrowheads="1"/>
                </p:cNvSpPr>
                <p:nvPr/>
              </p:nvSpPr>
              <p:spPr bwMode="auto">
                <a:xfrm>
                  <a:off x="3804" y="2869"/>
                  <a:ext cx="687" cy="274"/>
                </a:xfrm>
                <a:prstGeom prst="rect">
                  <a:avLst/>
                </a:prstGeom>
                <a:noFill/>
                <a:ln w="9525">
                  <a:noFill/>
                  <a:miter lim="800000"/>
                  <a:headEnd/>
                  <a:tailEnd/>
                </a:ln>
                <a:effectLst/>
              </p:spPr>
              <p:txBody>
                <a:bodyPr>
                  <a:spAutoFit/>
                </a:bodyPr>
                <a:lstStyle/>
                <a:p>
                  <a:pPr>
                    <a:lnSpc>
                      <a:spcPct val="85000"/>
                    </a:lnSpc>
                    <a:spcBef>
                      <a:spcPct val="0"/>
                    </a:spcBef>
                    <a:buClrTx/>
                  </a:pPr>
                  <a:r>
                    <a:rPr lang="en-US" sz="900" b="1" smtClean="0">
                      <a:solidFill>
                        <a:srgbClr val="000000"/>
                      </a:solidFill>
                      <a:latin typeface="Arial" charset="0"/>
                      <a:ea typeface="ＭＳ Ｐゴシック" pitchFamily="84" charset="-128"/>
                    </a:rPr>
                    <a:t>Single LOS</a:t>
                  </a:r>
                </a:p>
                <a:p>
                  <a:pPr>
                    <a:lnSpc>
                      <a:spcPct val="85000"/>
                    </a:lnSpc>
                    <a:spcBef>
                      <a:spcPct val="0"/>
                    </a:spcBef>
                    <a:buClrTx/>
                  </a:pPr>
                  <a:r>
                    <a:rPr lang="en-US" sz="900" b="1" smtClean="0">
                      <a:solidFill>
                        <a:srgbClr val="000000"/>
                      </a:solidFill>
                      <a:latin typeface="Arial" charset="0"/>
                      <a:ea typeface="ＭＳ Ｐゴシック" pitchFamily="84" charset="-128"/>
                    </a:rPr>
                    <a:t> global wind measurements</a:t>
                  </a:r>
                </a:p>
              </p:txBody>
            </p:sp>
          </p:grpSp>
          <p:sp>
            <p:nvSpPr>
              <p:cNvPr id="2202656" name="Line 32"/>
              <p:cNvSpPr>
                <a:spLocks noChangeShapeType="1"/>
              </p:cNvSpPr>
              <p:nvPr/>
            </p:nvSpPr>
            <p:spPr bwMode="auto">
              <a:xfrm flipV="1">
                <a:off x="4941" y="1524"/>
                <a:ext cx="189" cy="230"/>
              </a:xfrm>
              <a:prstGeom prst="line">
                <a:avLst/>
              </a:prstGeom>
              <a:noFill/>
              <a:ln w="57150">
                <a:solidFill>
                  <a:schemeClr val="tx1"/>
                </a:solidFill>
                <a:prstDash val="dash"/>
                <a:round/>
                <a:headEnd/>
                <a:tailEnd type="triangle" w="med" len="me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202657" name="Line 33"/>
              <p:cNvSpPr>
                <a:spLocks noChangeShapeType="1"/>
              </p:cNvSpPr>
              <p:nvPr/>
            </p:nvSpPr>
            <p:spPr bwMode="auto">
              <a:xfrm flipV="1">
                <a:off x="4438" y="2202"/>
                <a:ext cx="183" cy="185"/>
              </a:xfrm>
              <a:prstGeom prst="line">
                <a:avLst/>
              </a:prstGeom>
              <a:noFill/>
              <a:ln w="57150">
                <a:solidFill>
                  <a:schemeClr val="tx1"/>
                </a:solidFill>
                <a:prstDash val="dash"/>
                <a:round/>
                <a:headEnd/>
                <a:tailEnd type="triangle" w="med" len="med"/>
              </a:ln>
              <a:effectLst/>
            </p:spPr>
            <p:txBody>
              <a:bodyPr/>
              <a:lstStyle/>
              <a:p>
                <a:pPr algn="l">
                  <a:spcBef>
                    <a:spcPct val="0"/>
                  </a:spcBef>
                  <a:buClrTx/>
                </a:pPr>
                <a:endParaRPr lang="en-US" sz="1200" smtClean="0">
                  <a:solidFill>
                    <a:srgbClr val="000000"/>
                  </a:solidFill>
                  <a:latin typeface="Times New Roman" pitchFamily="84" charset="0"/>
                </a:endParaRPr>
              </a:p>
            </p:txBody>
          </p:sp>
          <p:sp>
            <p:nvSpPr>
              <p:cNvPr id="2202658" name="Line 34"/>
              <p:cNvSpPr>
                <a:spLocks noChangeShapeType="1"/>
              </p:cNvSpPr>
              <p:nvPr/>
            </p:nvSpPr>
            <p:spPr bwMode="auto">
              <a:xfrm flipV="1">
                <a:off x="3671" y="2887"/>
                <a:ext cx="183" cy="183"/>
              </a:xfrm>
              <a:prstGeom prst="line">
                <a:avLst/>
              </a:prstGeom>
              <a:noFill/>
              <a:ln w="57150">
                <a:solidFill>
                  <a:schemeClr val="tx1"/>
                </a:solidFill>
                <a:prstDash val="dash"/>
                <a:round/>
                <a:headEnd/>
                <a:tailEnd type="triangle" w="med" len="med"/>
              </a:ln>
              <a:effectLst/>
            </p:spPr>
            <p:txBody>
              <a:bodyPr/>
              <a:lstStyle/>
              <a:p>
                <a:pPr algn="l">
                  <a:spcBef>
                    <a:spcPct val="0"/>
                  </a:spcBef>
                  <a:buClrTx/>
                </a:pPr>
                <a:endParaRPr lang="en-US" sz="1200" smtClean="0">
                  <a:solidFill>
                    <a:srgbClr val="000000"/>
                  </a:solidFill>
                  <a:latin typeface="Times New Roman" pitchFamily="84" charset="0"/>
                </a:endParaRPr>
              </a:p>
            </p:txBody>
          </p:sp>
        </p:grpSp>
      </p:grpSp>
      <p:sp>
        <p:nvSpPr>
          <p:cNvPr id="2202662" name="Line 38"/>
          <p:cNvSpPr>
            <a:spLocks noChangeShapeType="1"/>
          </p:cNvSpPr>
          <p:nvPr/>
        </p:nvSpPr>
        <p:spPr bwMode="auto">
          <a:xfrm flipV="1">
            <a:off x="180975" y="933450"/>
            <a:ext cx="8686800" cy="0"/>
          </a:xfrm>
          <a:prstGeom prst="line">
            <a:avLst/>
          </a:prstGeom>
          <a:noFill/>
          <a:ln w="38100">
            <a:solidFill>
              <a:srgbClr val="FFFFFF"/>
            </a:solidFill>
            <a:round/>
            <a:headEnd/>
            <a:tailEnd/>
          </a:ln>
          <a:effectLst/>
        </p:spPr>
        <p:txBody>
          <a:bodyPr wrap="none" anchor="ctr"/>
          <a:lstStyle/>
          <a:p>
            <a:pPr algn="l">
              <a:spcBef>
                <a:spcPct val="0"/>
              </a:spcBef>
              <a:buClrTx/>
            </a:pPr>
            <a:endParaRPr lang="en-US" sz="1200" smtClean="0">
              <a:solidFill>
                <a:srgbClr val="000000"/>
              </a:solidFill>
              <a:latin typeface="Times New Roman" pitchFamily="84" charset="0"/>
            </a:endParaRPr>
          </a:p>
        </p:txBody>
      </p:sp>
      <p:pic>
        <p:nvPicPr>
          <p:cNvPr id="38" name="Picture 2" descr="H:\My Pictures\ISS Photo 1.jpg"/>
          <p:cNvPicPr>
            <a:picLocks noChangeAspect="1" noChangeArrowheads="1"/>
          </p:cNvPicPr>
          <p:nvPr/>
        </p:nvPicPr>
        <p:blipFill>
          <a:blip r:embed="rId5" cstate="print"/>
          <a:srcRect/>
          <a:stretch>
            <a:fillRect/>
          </a:stretch>
        </p:blipFill>
        <p:spPr bwMode="auto">
          <a:xfrm>
            <a:off x="7221070" y="2668354"/>
            <a:ext cx="827881" cy="827881"/>
          </a:xfrm>
          <a:prstGeom prst="rect">
            <a:avLst/>
          </a:prstGeom>
          <a:noFill/>
          <a:ln w="9525">
            <a:noFill/>
            <a:miter lim="800000"/>
            <a:headEnd/>
            <a:tailEnd/>
          </a:ln>
          <a:effectLst/>
        </p:spPr>
      </p:pic>
      <p:grpSp>
        <p:nvGrpSpPr>
          <p:cNvPr id="6" name="Group 40"/>
          <p:cNvGrpSpPr/>
          <p:nvPr/>
        </p:nvGrpSpPr>
        <p:grpSpPr>
          <a:xfrm>
            <a:off x="4867835" y="1371600"/>
            <a:ext cx="1438836" cy="979394"/>
            <a:chOff x="4867835" y="1371600"/>
            <a:chExt cx="1438836" cy="979394"/>
          </a:xfrm>
        </p:grpSpPr>
        <p:sp>
          <p:nvSpPr>
            <p:cNvPr id="2202661" name="WordArt 37"/>
            <p:cNvSpPr>
              <a:spLocks noChangeArrowheads="1" noChangeShapeType="1" noTextEdit="1"/>
            </p:cNvSpPr>
            <p:nvPr/>
          </p:nvSpPr>
          <p:spPr bwMode="auto">
            <a:xfrm>
              <a:off x="5010150" y="1371600"/>
              <a:ext cx="1123950" cy="428625"/>
            </a:xfrm>
            <a:prstGeom prst="rect">
              <a:avLst/>
            </a:prstGeom>
          </p:spPr>
          <p:txBody>
            <a:bodyPr spcFirstLastPara="1" wrap="none" fromWordArt="1">
              <a:prstTxWarp prst="textArchUp">
                <a:avLst>
                  <a:gd name="adj" fmla="val 10800000"/>
                </a:avLst>
              </a:prstTxWarp>
            </a:bodyPr>
            <a:lstStyle/>
            <a:p>
              <a:pPr>
                <a:spcBef>
                  <a:spcPct val="0"/>
                </a:spcBef>
                <a:buClrTx/>
              </a:pPr>
              <a:r>
                <a:rPr lang="en-US" sz="3600" kern="10" dirty="0" err="1" smtClean="0">
                  <a:ln w="12700">
                    <a:noFill/>
                    <a:round/>
                    <a:headEnd/>
                    <a:tailEnd/>
                  </a:ln>
                  <a:solidFill>
                    <a:srgbClr val="0000FF"/>
                  </a:solidFill>
                  <a:effectLst>
                    <a:outerShdw dist="53882" dir="2700000" algn="ctr" rotWithShape="0">
                      <a:srgbClr val="CBCBCB">
                        <a:alpha val="80000"/>
                      </a:srgbClr>
                    </a:outerShdw>
                  </a:effectLst>
                  <a:latin typeface="Times New Roman"/>
                  <a:cs typeface="Times New Roman"/>
                </a:rPr>
                <a:t>NexGen</a:t>
              </a:r>
              <a:endParaRPr lang="en-US" sz="3600" kern="10" dirty="0" smtClean="0">
                <a:ln w="12700">
                  <a:noFill/>
                  <a:round/>
                  <a:headEnd/>
                  <a:tailEnd/>
                </a:ln>
                <a:solidFill>
                  <a:srgbClr val="0000FF"/>
                </a:solidFill>
                <a:effectLst>
                  <a:outerShdw dist="53882" dir="2700000" algn="ctr" rotWithShape="0">
                    <a:srgbClr val="CBCBCB">
                      <a:alpha val="80000"/>
                    </a:srgbClr>
                  </a:outerShdw>
                </a:effectLst>
                <a:latin typeface="Times New Roman"/>
                <a:cs typeface="Times New Roman"/>
              </a:endParaRPr>
            </a:p>
          </p:txBody>
        </p:sp>
        <p:sp>
          <p:nvSpPr>
            <p:cNvPr id="39" name="Rectangle 38"/>
            <p:cNvSpPr/>
            <p:nvPr/>
          </p:nvSpPr>
          <p:spPr>
            <a:xfrm>
              <a:off x="4867835" y="1611406"/>
              <a:ext cx="1438836" cy="739588"/>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r>
                <a:rPr lang="en-US" sz="1600" b="1" dirty="0" smtClean="0">
                  <a:solidFill>
                    <a:srgbClr val="FFFFFF"/>
                  </a:solidFill>
                </a:rPr>
                <a:t>Joint</a:t>
              </a:r>
            </a:p>
            <a:p>
              <a:pPr algn="ctr">
                <a:spcBef>
                  <a:spcPts val="0"/>
                </a:spcBef>
              </a:pPr>
              <a:r>
                <a:rPr lang="en-US" sz="1600" b="1" dirty="0" smtClean="0">
                  <a:solidFill>
                    <a:srgbClr val="FFFFFF"/>
                  </a:solidFill>
                </a:rPr>
                <a:t>JPSS/DWSS</a:t>
              </a:r>
            </a:p>
            <a:p>
              <a:pPr algn="ctr">
                <a:spcBef>
                  <a:spcPts val="0"/>
                </a:spcBef>
              </a:pPr>
              <a:r>
                <a:rPr lang="en-US" sz="1600" b="1" dirty="0" smtClean="0">
                  <a:solidFill>
                    <a:srgbClr val="FFFFFF"/>
                  </a:solidFill>
                </a:rPr>
                <a:t>Acquisition ?</a:t>
              </a:r>
              <a:endParaRPr lang="en-US" sz="1600" b="1" dirty="0">
                <a:solidFill>
                  <a:srgbClr val="FFFFFF"/>
                </a:solidFill>
              </a:endParaRPr>
            </a:p>
          </p:txBody>
        </p:sp>
      </p:grpSp>
      <p:sp>
        <p:nvSpPr>
          <p:cNvPr id="40" name="Right Arrow 39"/>
          <p:cNvSpPr/>
          <p:nvPr/>
        </p:nvSpPr>
        <p:spPr>
          <a:xfrm>
            <a:off x="6468035" y="1721224"/>
            <a:ext cx="1492624" cy="510988"/>
          </a:xfrm>
          <a:prstGeom prst="right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500" fill="hold"/>
                                        <p:tgtEl>
                                          <p:spTgt spid="40"/>
                                        </p:tgtEl>
                                        <p:attrNameLst>
                                          <p:attrName>ppt_x</p:attrName>
                                        </p:attrNameLst>
                                      </p:cBhvr>
                                      <p:tavLst>
                                        <p:tav tm="0">
                                          <p:val>
                                            <p:strVal val="#ppt_x"/>
                                          </p:val>
                                        </p:tav>
                                        <p:tav tm="100000">
                                          <p:val>
                                            <p:strVal val="#ppt_x"/>
                                          </p:val>
                                        </p:tav>
                                      </p:tavLst>
                                    </p:anim>
                                    <p:anim calcmode="lin" valueType="num">
                                      <p:cBhvr additive="base">
                                        <p:cTn id="19"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Text Placeholder 2"/>
          <p:cNvSpPr>
            <a:spLocks noGrp="1"/>
          </p:cNvSpPr>
          <p:nvPr>
            <p:ph type="body" idx="1"/>
          </p:nvPr>
        </p:nvSpPr>
        <p:spPr bwMode="auto">
          <a:xfrm>
            <a:off x="0" y="2759760"/>
            <a:ext cx="8952931" cy="1355039"/>
          </a:xfrm>
          <a:noFill/>
          <a:ln>
            <a:miter lim="800000"/>
            <a:headEnd/>
            <a:tailEnd/>
          </a:ln>
        </p:spPr>
        <p:txBody>
          <a:bodyPr vert="horz" wrap="square" lIns="91440" tIns="45720" rIns="91440" bIns="45720" numCol="1" anchor="ctr" anchorCtr="0" compatLnSpc="1">
            <a:prstTxWarp prst="textNoShape">
              <a:avLst/>
            </a:prstTxWarp>
          </a:bodyPr>
          <a:lstStyle/>
          <a:p>
            <a:pPr marL="454025" indent="-454025" algn="ctr" eaLnBrk="1" hangingPunct="1">
              <a:lnSpc>
                <a:spcPct val="80000"/>
              </a:lnSpc>
              <a:defRPr/>
            </a:pPr>
            <a:r>
              <a:rPr lang="en-US" sz="4400" dirty="0" smtClean="0">
                <a:ea typeface="ＭＳ Ｐゴシック"/>
                <a:cs typeface="ＭＳ Ｐゴシック"/>
              </a:rPr>
              <a:t>  </a:t>
            </a:r>
            <a:r>
              <a:rPr lang="en-US" sz="4400" dirty="0" smtClean="0"/>
              <a:t>Thanks for the Opportunity</a:t>
            </a:r>
          </a:p>
          <a:p>
            <a:pPr marL="454025" indent="-454025" algn="ctr" eaLnBrk="1" hangingPunct="1">
              <a:lnSpc>
                <a:spcPct val="80000"/>
              </a:lnSpc>
              <a:defRPr/>
            </a:pPr>
            <a:r>
              <a:rPr lang="en-US" sz="4400" dirty="0" smtClean="0"/>
              <a:t> to Talk to You</a:t>
            </a:r>
            <a:endParaRPr lang="en-US" sz="4400" b="1" dirty="0" smtClean="0"/>
          </a:p>
        </p:txBody>
      </p:sp>
      <p:sp>
        <p:nvSpPr>
          <p:cNvPr id="25602" name="Slide Number Placeholder 3"/>
          <p:cNvSpPr>
            <a:spLocks noGrp="1"/>
          </p:cNvSpPr>
          <p:nvPr>
            <p:ph type="sldNum" sz="quarter" idx="10"/>
          </p:nvPr>
        </p:nvSpPr>
        <p:spPr>
          <a:noFill/>
        </p:spPr>
        <p:txBody>
          <a:bodyPr/>
          <a:lstStyle/>
          <a:p>
            <a:fld id="{F2513E6B-2E32-4916-A4C5-3155884EC940}" type="slidenum">
              <a:rPr lang="en-US" smtClean="0">
                <a:solidFill>
                  <a:srgbClr val="000000"/>
                </a:solidFill>
                <a:latin typeface="Arial" pitchFamily="34" charset="0"/>
                <a:ea typeface="ＭＳ Ｐゴシック"/>
                <a:cs typeface="ＭＳ Ｐゴシック"/>
              </a:rPr>
              <a:pPr/>
              <a:t>24</a:t>
            </a:fld>
            <a:endParaRPr lang="en-US" smtClean="0">
              <a:solidFill>
                <a:srgbClr val="000000"/>
              </a:solidFill>
              <a:latin typeface="Arial" pitchFamily="34" charset="0"/>
              <a:ea typeface="ＭＳ Ｐゴシック"/>
              <a:cs typeface="ＭＳ Ｐゴシック"/>
            </a:endParaRPr>
          </a:p>
        </p:txBody>
      </p:sp>
      <p:sp>
        <p:nvSpPr>
          <p:cNvPr id="14" name="Title 1"/>
          <p:cNvSpPr>
            <a:spLocks noGrp="1"/>
          </p:cNvSpPr>
          <p:nvPr>
            <p:ph type="title"/>
          </p:nvPr>
        </p:nvSpPr>
        <p:spPr>
          <a:xfrm>
            <a:off x="1371600" y="457200"/>
            <a:ext cx="6400800" cy="927100"/>
          </a:xfrm>
        </p:spPr>
        <p:txBody>
          <a:bodyPr anchor="ctr"/>
          <a:lstStyle/>
          <a:p>
            <a:pPr algn="ctr">
              <a:defRPr/>
            </a:pPr>
            <a:r>
              <a:rPr lang="en-US" sz="3200" b="0" cap="none" dirty="0" smtClean="0"/>
              <a:t>   </a:t>
            </a:r>
            <a:endParaRPr lang="en-US" sz="3200" b="0" cap="none"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
          <p:cNvSpPr>
            <a:spLocks noGrp="1"/>
          </p:cNvSpPr>
          <p:nvPr>
            <p:ph type="ctrTitle"/>
          </p:nvPr>
        </p:nvSpPr>
        <p:spPr>
          <a:xfrm>
            <a:off x="714375" y="171450"/>
            <a:ext cx="7772400" cy="1470025"/>
          </a:xfrm>
        </p:spPr>
        <p:txBody>
          <a:bodyPr/>
          <a:lstStyle/>
          <a:p>
            <a:pPr eaLnBrk="1" hangingPunct="1"/>
            <a:r>
              <a:rPr lang="en-US" sz="1800" dirty="0" smtClean="0">
                <a:ea typeface="ＭＳ Ｐゴシック"/>
                <a:cs typeface="ＭＳ Ｐゴシック"/>
              </a:rPr>
              <a:t>Restructuring the NPOESS [OSTP – Feb 1, 2010]</a:t>
            </a:r>
            <a:br>
              <a:rPr lang="en-US" sz="1800" dirty="0" smtClean="0">
                <a:ea typeface="ＭＳ Ｐゴシック"/>
                <a:cs typeface="ＭＳ Ｐゴシック"/>
              </a:rPr>
            </a:br>
            <a:r>
              <a:rPr lang="en-US" sz="1800" dirty="0" smtClean="0">
                <a:ea typeface="ＭＳ Ｐゴシック"/>
                <a:cs typeface="ＭＳ Ｐゴシック"/>
              </a:rPr>
              <a:t>U.S. Polar-orbiting Operational Satellite Systems [2 of 3]</a:t>
            </a:r>
          </a:p>
        </p:txBody>
      </p:sp>
      <p:sp>
        <p:nvSpPr>
          <p:cNvPr id="23556" name="Slide Number Placeholder 3"/>
          <p:cNvSpPr>
            <a:spLocks noGrp="1"/>
          </p:cNvSpPr>
          <p:nvPr>
            <p:ph type="sldNum" sz="quarter" idx="12"/>
          </p:nvPr>
        </p:nvSpPr>
        <p:spPr>
          <a:noFill/>
        </p:spPr>
        <p:txBody>
          <a:bodyPr/>
          <a:lstStyle/>
          <a:p>
            <a:fld id="{30237B3C-01E2-4D98-8ADD-074FBC4EE508}" type="slidenum">
              <a:rPr lang="en-US" smtClean="0">
                <a:solidFill>
                  <a:srgbClr val="000000"/>
                </a:solidFill>
                <a:latin typeface="Arial" pitchFamily="34" charset="0"/>
                <a:ea typeface="ＭＳ Ｐゴシック"/>
                <a:cs typeface="ＭＳ Ｐゴシック"/>
              </a:rPr>
              <a:pPr/>
              <a:t>3</a:t>
            </a:fld>
            <a:endParaRPr lang="en-US" smtClean="0">
              <a:solidFill>
                <a:srgbClr val="000000"/>
              </a:solidFill>
              <a:latin typeface="Arial" pitchFamily="34" charset="0"/>
              <a:ea typeface="ＭＳ Ｐゴシック"/>
              <a:cs typeface="ＭＳ Ｐゴシック"/>
            </a:endParaRPr>
          </a:p>
        </p:txBody>
      </p:sp>
      <p:sp>
        <p:nvSpPr>
          <p:cNvPr id="11" name="Rectangle 10"/>
          <p:cNvSpPr/>
          <p:nvPr/>
        </p:nvSpPr>
        <p:spPr>
          <a:xfrm>
            <a:off x="368490" y="1591274"/>
            <a:ext cx="8557146" cy="4967514"/>
          </a:xfrm>
          <a:prstGeom prst="rect">
            <a:avLst/>
          </a:prstGeom>
        </p:spPr>
        <p:txBody>
          <a:bodyPr wrap="square">
            <a:spAutoFit/>
          </a:bodyPr>
          <a:lstStyle/>
          <a:p>
            <a:pPr algn="l">
              <a:spcBef>
                <a:spcPts val="0"/>
              </a:spcBef>
            </a:pPr>
            <a:r>
              <a:rPr lang="en-US" sz="1600" dirty="0" smtClean="0">
                <a:latin typeface="Times New Roman" pitchFamily="18" charset="0"/>
                <a:cs typeface="Times New Roman" pitchFamily="18" charset="0"/>
              </a:rPr>
              <a:t>• In addition, these Agencies have a </a:t>
            </a:r>
            <a:r>
              <a:rPr lang="en-US" sz="1600" b="1" dirty="0" smtClean="0">
                <a:solidFill>
                  <a:schemeClr val="tx1"/>
                </a:solidFill>
                <a:latin typeface="Times New Roman" pitchFamily="18" charset="0"/>
                <a:cs typeface="Times New Roman" pitchFamily="18" charset="0"/>
              </a:rPr>
              <a:t>strong partnership with Europe through the European </a:t>
            </a:r>
          </a:p>
          <a:p>
            <a:pPr algn="l">
              <a:spcBef>
                <a:spcPts val="0"/>
              </a:spcBef>
            </a:pP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Organisation</a:t>
            </a:r>
            <a:r>
              <a:rPr lang="en-US" sz="1600" b="1" dirty="0" smtClean="0">
                <a:solidFill>
                  <a:schemeClr val="tx1"/>
                </a:solidFill>
                <a:latin typeface="Times New Roman" pitchFamily="18" charset="0"/>
                <a:cs typeface="Times New Roman" pitchFamily="18" charset="0"/>
              </a:rPr>
              <a:t> for the Exploitation of Meteorological Satellites (EUMETSAT) that will continue </a:t>
            </a:r>
          </a:p>
          <a:p>
            <a:pPr algn="l">
              <a:spcBef>
                <a:spcPts val="0"/>
              </a:spcBef>
            </a:pPr>
            <a:r>
              <a:rPr lang="en-US" sz="1600" b="1" dirty="0" smtClean="0">
                <a:solidFill>
                  <a:schemeClr val="tx1"/>
                </a:solidFill>
                <a:latin typeface="Times New Roman" pitchFamily="18" charset="0"/>
                <a:cs typeface="Times New Roman" pitchFamily="18" charset="0"/>
              </a:rPr>
              <a:t>  to be a cornerstone of our polar-orbiting constellation, and will ensure our ability to provide  </a:t>
            </a:r>
          </a:p>
          <a:p>
            <a:pPr algn="l">
              <a:spcBef>
                <a:spcPts val="0"/>
              </a:spcBef>
            </a:pPr>
            <a:r>
              <a:rPr lang="en-US" sz="1600" b="1" dirty="0" smtClean="0">
                <a:solidFill>
                  <a:schemeClr val="tx1"/>
                </a:solidFill>
                <a:latin typeface="Times New Roman" pitchFamily="18" charset="0"/>
                <a:cs typeface="Times New Roman" pitchFamily="18" charset="0"/>
              </a:rPr>
              <a:t>  continuous measurements. </a:t>
            </a:r>
          </a:p>
          <a:p>
            <a:pPr algn="l"/>
            <a:endParaRPr lang="en-US" sz="800" dirty="0" smtClean="0">
              <a:latin typeface="Times New Roman" pitchFamily="18" charset="0"/>
              <a:cs typeface="Times New Roman" pitchFamily="18" charset="0"/>
            </a:endParaRPr>
          </a:p>
          <a:p>
            <a:pPr algn="l">
              <a:spcBef>
                <a:spcPts val="0"/>
              </a:spcBef>
            </a:pPr>
            <a:r>
              <a:rPr lang="en-US" sz="1600" dirty="0" smtClean="0">
                <a:latin typeface="Times New Roman" pitchFamily="18" charset="0"/>
                <a:cs typeface="Times New Roman" pitchFamily="18" charset="0"/>
              </a:rPr>
              <a:t>• These changes to the NPOESS program will </a:t>
            </a:r>
            <a:r>
              <a:rPr lang="en-US" sz="1600" dirty="0" smtClean="0">
                <a:solidFill>
                  <a:schemeClr val="tx1"/>
                </a:solidFill>
                <a:latin typeface="Times New Roman" pitchFamily="18" charset="0"/>
                <a:cs typeface="Times New Roman" pitchFamily="18" charset="0"/>
              </a:rPr>
              <a:t>better </a:t>
            </a:r>
            <a:r>
              <a:rPr lang="en-US" sz="1600" b="1" dirty="0" smtClean="0">
                <a:solidFill>
                  <a:schemeClr val="tx1"/>
                </a:solidFill>
                <a:latin typeface="Times New Roman" pitchFamily="18" charset="0"/>
                <a:cs typeface="Times New Roman" pitchFamily="18" charset="0"/>
              </a:rPr>
              <a:t>ensure continuity of crucial civil climate and  </a:t>
            </a:r>
          </a:p>
          <a:p>
            <a:pPr algn="l">
              <a:spcBef>
                <a:spcPts val="0"/>
              </a:spcBef>
            </a:pPr>
            <a:r>
              <a:rPr lang="en-US" sz="1600" b="1" dirty="0" smtClean="0">
                <a:solidFill>
                  <a:schemeClr val="tx1"/>
                </a:solidFill>
                <a:latin typeface="Times New Roman" pitchFamily="18" charset="0"/>
                <a:cs typeface="Times New Roman" pitchFamily="18" charset="0"/>
              </a:rPr>
              <a:t>   weather data in the future. Decisions on future satellite programs will be made to ensure the </a:t>
            </a:r>
          </a:p>
          <a:p>
            <a:pPr algn="l">
              <a:spcBef>
                <a:spcPts val="0"/>
              </a:spcBef>
            </a:pPr>
            <a:r>
              <a:rPr lang="en-US" sz="1600" b="1" dirty="0" smtClean="0">
                <a:solidFill>
                  <a:schemeClr val="tx1"/>
                </a:solidFill>
                <a:latin typeface="Times New Roman" pitchFamily="18" charset="0"/>
                <a:cs typeface="Times New Roman" pitchFamily="18" charset="0"/>
              </a:rPr>
              <a:t>   best plan for continuity of data. </a:t>
            </a:r>
          </a:p>
          <a:p>
            <a:pPr algn="l">
              <a:spcBef>
                <a:spcPts val="0"/>
              </a:spcBef>
            </a:pPr>
            <a:endParaRPr lang="en-US" sz="800" dirty="0" smtClean="0">
              <a:latin typeface="Times New Roman" pitchFamily="18" charset="0"/>
              <a:cs typeface="Times New Roman" pitchFamily="18" charset="0"/>
            </a:endParaRPr>
          </a:p>
          <a:p>
            <a:pPr algn="l">
              <a:spcBef>
                <a:spcPts val="0"/>
              </a:spcBef>
            </a:pPr>
            <a:r>
              <a:rPr lang="en-US" sz="1600" dirty="0" smtClean="0">
                <a:latin typeface="Times New Roman" pitchFamily="18" charset="0"/>
                <a:cs typeface="Times New Roman" pitchFamily="18" charset="0"/>
              </a:rPr>
              <a:t>• While the Air Force </a:t>
            </a:r>
            <a:r>
              <a:rPr lang="en-US" sz="1600" b="1" dirty="0" smtClean="0">
                <a:solidFill>
                  <a:schemeClr val="tx1"/>
                </a:solidFill>
                <a:latin typeface="Times New Roman" pitchFamily="18" charset="0"/>
                <a:cs typeface="Times New Roman" pitchFamily="18" charset="0"/>
              </a:rPr>
              <a:t>continues to have remaining Defense Meteorological Satellite Program  </a:t>
            </a:r>
          </a:p>
          <a:p>
            <a:pPr algn="l">
              <a:spcBef>
                <a:spcPts val="0"/>
              </a:spcBef>
            </a:pPr>
            <a:r>
              <a:rPr lang="en-US" sz="1600" b="1" dirty="0" smtClean="0">
                <a:solidFill>
                  <a:schemeClr val="tx1"/>
                </a:solidFill>
                <a:latin typeface="Times New Roman" pitchFamily="18" charset="0"/>
                <a:cs typeface="Times New Roman" pitchFamily="18" charset="0"/>
              </a:rPr>
              <a:t>   (DMSP) polar-orbiting satellites available for launch for the next few years</a:t>
            </a:r>
            <a:r>
              <a:rPr lang="en-US" sz="1600" dirty="0" smtClean="0">
                <a:solidFill>
                  <a:schemeClr val="tx1"/>
                </a:solidFill>
                <a:latin typeface="Times New Roman" pitchFamily="18" charset="0"/>
                <a:cs typeface="Times New Roman" pitchFamily="18" charset="0"/>
              </a:rPr>
              <a:t>, </a:t>
            </a:r>
            <a:r>
              <a:rPr lang="en-US" sz="1600" b="1" dirty="0" smtClean="0">
                <a:solidFill>
                  <a:schemeClr val="tx1"/>
                </a:solidFill>
                <a:latin typeface="Times New Roman" pitchFamily="18" charset="0"/>
                <a:cs typeface="Times New Roman" pitchFamily="18" charset="0"/>
              </a:rPr>
              <a:t>NOAA launched  </a:t>
            </a:r>
          </a:p>
          <a:p>
            <a:pPr algn="l">
              <a:spcBef>
                <a:spcPts val="0"/>
              </a:spcBef>
            </a:pPr>
            <a:r>
              <a:rPr lang="en-US" sz="1600" b="1" dirty="0" smtClean="0">
                <a:solidFill>
                  <a:schemeClr val="tx1"/>
                </a:solidFill>
                <a:latin typeface="Times New Roman" pitchFamily="18" charset="0"/>
                <a:cs typeface="Times New Roman" pitchFamily="18" charset="0"/>
              </a:rPr>
              <a:t>   its final polar-orbiting satellite in February 2009. Given that weather forecasters and climate  </a:t>
            </a:r>
          </a:p>
          <a:p>
            <a:pPr algn="l">
              <a:spcBef>
                <a:spcPts val="0"/>
              </a:spcBef>
            </a:pPr>
            <a:r>
              <a:rPr lang="en-US" sz="1600" b="1" dirty="0" smtClean="0">
                <a:solidFill>
                  <a:schemeClr val="tx1"/>
                </a:solidFill>
                <a:latin typeface="Times New Roman" pitchFamily="18" charset="0"/>
                <a:cs typeface="Times New Roman" pitchFamily="18" charset="0"/>
              </a:rPr>
              <a:t>   scientists rely on the data from NOAA’s current on-orbit assets, efforts will focus development </a:t>
            </a:r>
          </a:p>
          <a:p>
            <a:pPr algn="l">
              <a:spcBef>
                <a:spcPts val="0"/>
              </a:spcBef>
            </a:pPr>
            <a:r>
              <a:rPr lang="en-US" sz="1600" b="1" dirty="0" smtClean="0">
                <a:solidFill>
                  <a:schemeClr val="tx1"/>
                </a:solidFill>
                <a:latin typeface="Times New Roman" pitchFamily="18" charset="0"/>
                <a:cs typeface="Times New Roman" pitchFamily="18" charset="0"/>
              </a:rPr>
              <a:t>   of the first of  the JPSS platforms on ensuring both short- and long-term continuity in crucial  </a:t>
            </a:r>
          </a:p>
          <a:p>
            <a:pPr algn="l">
              <a:spcBef>
                <a:spcPts val="0"/>
              </a:spcBef>
            </a:pPr>
            <a:r>
              <a:rPr lang="en-US" sz="1600" b="1" dirty="0" smtClean="0">
                <a:solidFill>
                  <a:schemeClr val="tx1"/>
                </a:solidFill>
                <a:latin typeface="Times New Roman" pitchFamily="18" charset="0"/>
                <a:cs typeface="Times New Roman" pitchFamily="18" charset="0"/>
              </a:rPr>
              <a:t>   climate and weather data. </a:t>
            </a:r>
          </a:p>
          <a:p>
            <a:pPr algn="l">
              <a:spcBef>
                <a:spcPts val="0"/>
              </a:spcBef>
            </a:pPr>
            <a:endParaRPr lang="en-US" sz="800" dirty="0" smtClean="0">
              <a:latin typeface="Times New Roman" pitchFamily="18" charset="0"/>
              <a:cs typeface="Times New Roman" pitchFamily="18" charset="0"/>
            </a:endParaRPr>
          </a:p>
          <a:p>
            <a:pPr algn="l">
              <a:spcBef>
                <a:spcPts val="0"/>
              </a:spcBef>
            </a:pPr>
            <a:r>
              <a:rPr lang="en-US" sz="1600" dirty="0" smtClean="0">
                <a:latin typeface="Times New Roman" pitchFamily="18" charset="0"/>
                <a:cs typeface="Times New Roman" pitchFamily="18" charset="0"/>
              </a:rPr>
              <a:t>• NASA’s role in the restructured program will be modeled after the procurement structure of the  </a:t>
            </a:r>
          </a:p>
          <a:p>
            <a:pPr algn="l">
              <a:spcBef>
                <a:spcPts val="0"/>
              </a:spcBef>
            </a:pPr>
            <a:r>
              <a:rPr lang="en-US" sz="1600" dirty="0" smtClean="0">
                <a:latin typeface="Times New Roman" pitchFamily="18" charset="0"/>
                <a:cs typeface="Times New Roman" pitchFamily="18" charset="0"/>
              </a:rPr>
              <a:t>  successful POES and GOES programs, where NASA and NOAA have a long and effective  </a:t>
            </a:r>
          </a:p>
          <a:p>
            <a:pPr algn="l">
              <a:spcBef>
                <a:spcPts val="0"/>
              </a:spcBef>
            </a:pPr>
            <a:r>
              <a:rPr lang="en-US" sz="1600" dirty="0" smtClean="0">
                <a:latin typeface="Times New Roman" pitchFamily="18" charset="0"/>
                <a:cs typeface="Times New Roman" pitchFamily="18" charset="0"/>
              </a:rPr>
              <a:t>  partnership. Work is proceeding rapidly with NOAA to establish a JPSS program at NASA’s  </a:t>
            </a:r>
          </a:p>
          <a:p>
            <a:pPr algn="l">
              <a:spcBef>
                <a:spcPts val="0"/>
              </a:spcBef>
            </a:pPr>
            <a:r>
              <a:rPr lang="en-US" sz="1600" dirty="0" smtClean="0">
                <a:latin typeface="Times New Roman" pitchFamily="18" charset="0"/>
                <a:cs typeface="Times New Roman" pitchFamily="18" charset="0"/>
              </a:rPr>
              <a:t>  Goddard Space Flight Center (GSFC). </a:t>
            </a:r>
          </a:p>
          <a:p>
            <a:pPr algn="l"/>
            <a:endParaRPr lang="en-US" sz="16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
          <p:cNvSpPr>
            <a:spLocks noGrp="1"/>
          </p:cNvSpPr>
          <p:nvPr>
            <p:ph type="ctrTitle"/>
          </p:nvPr>
        </p:nvSpPr>
        <p:spPr>
          <a:xfrm>
            <a:off x="714375" y="171450"/>
            <a:ext cx="7772400" cy="1470025"/>
          </a:xfrm>
        </p:spPr>
        <p:txBody>
          <a:bodyPr/>
          <a:lstStyle/>
          <a:p>
            <a:pPr eaLnBrk="1" hangingPunct="1"/>
            <a:r>
              <a:rPr lang="en-US" sz="1800" dirty="0" smtClean="0">
                <a:ea typeface="ＭＳ Ｐゴシック"/>
                <a:cs typeface="ＭＳ Ｐゴシック"/>
              </a:rPr>
              <a:t>Restructuring the NPOESS [OSTP – Feb 1, 2010]</a:t>
            </a:r>
            <a:br>
              <a:rPr lang="en-US" sz="1800" dirty="0" smtClean="0">
                <a:ea typeface="ＭＳ Ｐゴシック"/>
                <a:cs typeface="ＭＳ Ｐゴシック"/>
              </a:rPr>
            </a:br>
            <a:r>
              <a:rPr lang="en-US" sz="1800" dirty="0" smtClean="0">
                <a:ea typeface="ＭＳ Ｐゴシック"/>
                <a:cs typeface="ＭＳ Ｐゴシック"/>
              </a:rPr>
              <a:t>U.S. Polar-orbiting Operational Satellite Systems [3 of 3]</a:t>
            </a:r>
          </a:p>
        </p:txBody>
      </p:sp>
      <p:sp>
        <p:nvSpPr>
          <p:cNvPr id="23556" name="Slide Number Placeholder 3"/>
          <p:cNvSpPr>
            <a:spLocks noGrp="1"/>
          </p:cNvSpPr>
          <p:nvPr>
            <p:ph type="sldNum" sz="quarter" idx="12"/>
          </p:nvPr>
        </p:nvSpPr>
        <p:spPr>
          <a:noFill/>
        </p:spPr>
        <p:txBody>
          <a:bodyPr/>
          <a:lstStyle/>
          <a:p>
            <a:fld id="{30237B3C-01E2-4D98-8ADD-074FBC4EE508}" type="slidenum">
              <a:rPr lang="en-US" smtClean="0">
                <a:solidFill>
                  <a:srgbClr val="000000"/>
                </a:solidFill>
                <a:latin typeface="Arial" pitchFamily="34" charset="0"/>
                <a:ea typeface="ＭＳ Ｐゴシック"/>
                <a:cs typeface="ＭＳ Ｐゴシック"/>
              </a:rPr>
              <a:pPr/>
              <a:t>4</a:t>
            </a:fld>
            <a:endParaRPr lang="en-US" smtClean="0">
              <a:solidFill>
                <a:srgbClr val="000000"/>
              </a:solidFill>
              <a:latin typeface="Arial" pitchFamily="34" charset="0"/>
              <a:ea typeface="ＭＳ Ｐゴシック"/>
              <a:cs typeface="ＭＳ Ｐゴシック"/>
            </a:endParaRPr>
          </a:p>
        </p:txBody>
      </p:sp>
      <p:sp>
        <p:nvSpPr>
          <p:cNvPr id="11" name="Rectangle 10"/>
          <p:cNvSpPr/>
          <p:nvPr/>
        </p:nvSpPr>
        <p:spPr>
          <a:xfrm>
            <a:off x="464023" y="1550329"/>
            <a:ext cx="8120418" cy="5293757"/>
          </a:xfrm>
          <a:prstGeom prst="rect">
            <a:avLst/>
          </a:prstGeom>
        </p:spPr>
        <p:txBody>
          <a:bodyPr wrap="square">
            <a:spAutoFit/>
          </a:bodyPr>
          <a:lstStyle/>
          <a:p>
            <a:pPr algn="l">
              <a:spcBef>
                <a:spcPts val="0"/>
              </a:spcBef>
            </a:pPr>
            <a:r>
              <a:rPr lang="en-US" sz="1400" dirty="0" smtClean="0">
                <a:latin typeface="Times New Roman" pitchFamily="18" charset="0"/>
                <a:cs typeface="Times New Roman" pitchFamily="18" charset="0"/>
              </a:rPr>
              <a:t>o </a:t>
            </a:r>
            <a:r>
              <a:rPr lang="en-US" sz="1400" b="1" dirty="0" smtClean="0">
                <a:solidFill>
                  <a:schemeClr val="tx1"/>
                </a:solidFill>
                <a:latin typeface="Times New Roman" pitchFamily="18" charset="0"/>
                <a:cs typeface="Times New Roman" pitchFamily="18" charset="0"/>
              </a:rPr>
              <a:t>The NASA developed and operating Earth Observing System (EOS) Aqua satellite and ground system </a:t>
            </a:r>
          </a:p>
          <a:p>
            <a:pPr algn="l">
              <a:spcBef>
                <a:spcPts val="0"/>
              </a:spcBef>
            </a:pPr>
            <a:r>
              <a:rPr lang="en-US" sz="1400" b="1" dirty="0" smtClean="0">
                <a:solidFill>
                  <a:schemeClr val="tx1"/>
                </a:solidFill>
                <a:latin typeface="Times New Roman" pitchFamily="18" charset="0"/>
                <a:cs typeface="Times New Roman" pitchFamily="18" charset="0"/>
              </a:rPr>
              <a:t>    are  very similar in scope and magnitude to the proposed JPSS program. </a:t>
            </a:r>
          </a:p>
          <a:p>
            <a:pPr algn="l"/>
            <a:endParaRPr lang="en-US" sz="800" dirty="0" smtClean="0">
              <a:latin typeface="Times New Roman" pitchFamily="18" charset="0"/>
              <a:cs typeface="Times New Roman" pitchFamily="18" charset="0"/>
            </a:endParaRPr>
          </a:p>
          <a:p>
            <a:pPr algn="l">
              <a:spcBef>
                <a:spcPts val="0"/>
              </a:spcBef>
            </a:pPr>
            <a:r>
              <a:rPr lang="en-US" sz="1400" dirty="0" smtClean="0">
                <a:latin typeface="Times New Roman" pitchFamily="18" charset="0"/>
                <a:cs typeface="Times New Roman" pitchFamily="18" charset="0"/>
              </a:rPr>
              <a:t>o  </a:t>
            </a:r>
            <a:r>
              <a:rPr lang="en-US" sz="1400" b="1" dirty="0" smtClean="0">
                <a:solidFill>
                  <a:schemeClr val="tx1"/>
                </a:solidFill>
                <a:latin typeface="Times New Roman" pitchFamily="18" charset="0"/>
                <a:cs typeface="Times New Roman" pitchFamily="18" charset="0"/>
              </a:rPr>
              <a:t>NOAA and NASA will strive to ensure that all current NPOESS requirements are met on the most </a:t>
            </a:r>
          </a:p>
          <a:p>
            <a:pPr algn="l">
              <a:spcBef>
                <a:spcPts val="0"/>
              </a:spcBef>
            </a:pPr>
            <a:r>
              <a:rPr lang="en-US" sz="1400" b="1" dirty="0" smtClean="0">
                <a:solidFill>
                  <a:schemeClr val="tx1"/>
                </a:solidFill>
                <a:latin typeface="Times New Roman" pitchFamily="18" charset="0"/>
                <a:cs typeface="Times New Roman" pitchFamily="18" charset="0"/>
              </a:rPr>
              <a:t>    rapid  practicable schedule without reducing system capabilities. </a:t>
            </a:r>
          </a:p>
          <a:p>
            <a:pPr algn="l"/>
            <a:endParaRPr lang="en-US" sz="800" dirty="0" smtClean="0">
              <a:latin typeface="Times New Roman" pitchFamily="18" charset="0"/>
              <a:cs typeface="Times New Roman" pitchFamily="18" charset="0"/>
            </a:endParaRPr>
          </a:p>
          <a:p>
            <a:pPr algn="l">
              <a:spcBef>
                <a:spcPts val="0"/>
              </a:spcBef>
            </a:pPr>
            <a:r>
              <a:rPr lang="en-US" sz="1400" dirty="0" smtClean="0">
                <a:latin typeface="Times New Roman" pitchFamily="18" charset="0"/>
                <a:cs typeface="Times New Roman" pitchFamily="18" charset="0"/>
              </a:rPr>
              <a:t>o  NASA program and project management practices have been refined over decades of experience developing  </a:t>
            </a:r>
          </a:p>
          <a:p>
            <a:pPr algn="l">
              <a:spcBef>
                <a:spcPts val="0"/>
              </a:spcBef>
            </a:pPr>
            <a:r>
              <a:rPr lang="en-US" sz="1400" dirty="0" smtClean="0">
                <a:latin typeface="Times New Roman" pitchFamily="18" charset="0"/>
                <a:cs typeface="Times New Roman" pitchFamily="18" charset="0"/>
              </a:rPr>
              <a:t>   and acquiring space systems and NASA anticipates applying its current practices to JPSS. NASA program  </a:t>
            </a:r>
          </a:p>
          <a:p>
            <a:pPr algn="l">
              <a:spcBef>
                <a:spcPts val="0"/>
              </a:spcBef>
            </a:pPr>
            <a:r>
              <a:rPr lang="en-US" sz="1400" dirty="0" smtClean="0">
                <a:latin typeface="Times New Roman" pitchFamily="18" charset="0"/>
                <a:cs typeface="Times New Roman" pitchFamily="18" charset="0"/>
              </a:rPr>
              <a:t>   and project management processes will include thorough and ongoing review and oversight of project  </a:t>
            </a:r>
          </a:p>
          <a:p>
            <a:pPr algn="l">
              <a:spcBef>
                <a:spcPts val="0"/>
              </a:spcBef>
            </a:pPr>
            <a:r>
              <a:rPr lang="en-US" sz="1400" dirty="0" smtClean="0">
                <a:latin typeface="Times New Roman" pitchFamily="18" charset="0"/>
                <a:cs typeface="Times New Roman" pitchFamily="18" charset="0"/>
              </a:rPr>
              <a:t>   progress. Cost-estimates will be produced at or close to the 80% confidence level. </a:t>
            </a:r>
          </a:p>
          <a:p>
            <a:pPr algn="l">
              <a:spcBef>
                <a:spcPts val="0"/>
              </a:spcBef>
            </a:pPr>
            <a:endParaRPr lang="en-US" sz="800" dirty="0" smtClean="0">
              <a:latin typeface="Times New Roman" pitchFamily="18" charset="0"/>
              <a:cs typeface="Times New Roman" pitchFamily="18" charset="0"/>
            </a:endParaRPr>
          </a:p>
          <a:p>
            <a:pPr algn="l">
              <a:spcBef>
                <a:spcPts val="0"/>
              </a:spcBef>
            </a:pPr>
            <a:r>
              <a:rPr lang="en-US" sz="1400" dirty="0" smtClean="0">
                <a:latin typeface="Times New Roman" pitchFamily="18" charset="0"/>
                <a:cs typeface="Times New Roman" pitchFamily="18" charset="0"/>
              </a:rPr>
              <a:t>•  DOD remains committed to a partnership with NOAA in preserving the Nation's weather and climate sensing </a:t>
            </a:r>
          </a:p>
          <a:p>
            <a:pPr algn="l">
              <a:spcBef>
                <a:spcPts val="0"/>
              </a:spcBef>
            </a:pPr>
            <a:r>
              <a:rPr lang="en-US" sz="1400" dirty="0" smtClean="0">
                <a:latin typeface="Times New Roman" pitchFamily="18" charset="0"/>
                <a:cs typeface="Times New Roman" pitchFamily="18" charset="0"/>
              </a:rPr>
              <a:t>   capability. For the morning orbit, the current DOD plan for deploying DMSP satellites ensures continued   </a:t>
            </a:r>
          </a:p>
          <a:p>
            <a:pPr algn="l">
              <a:spcBef>
                <a:spcPts val="0"/>
              </a:spcBef>
            </a:pPr>
            <a:r>
              <a:rPr lang="en-US" sz="1400" dirty="0" smtClean="0">
                <a:latin typeface="Times New Roman" pitchFamily="18" charset="0"/>
                <a:cs typeface="Times New Roman" pitchFamily="18" charset="0"/>
              </a:rPr>
              <a:t>   weather observation capability. The availability of DMSP satellites supports a short analysis (in cooperation  </a:t>
            </a:r>
          </a:p>
          <a:p>
            <a:pPr algn="l">
              <a:spcBef>
                <a:spcPts val="0"/>
              </a:spcBef>
            </a:pPr>
            <a:r>
              <a:rPr lang="en-US" sz="1400" dirty="0" smtClean="0">
                <a:latin typeface="Times New Roman" pitchFamily="18" charset="0"/>
                <a:cs typeface="Times New Roman" pitchFamily="18" charset="0"/>
              </a:rPr>
              <a:t>   with the partner agencies) of DOD requirements for the morning orbit and solutions with the start of a  </a:t>
            </a:r>
          </a:p>
          <a:p>
            <a:pPr algn="l">
              <a:spcBef>
                <a:spcPts val="0"/>
              </a:spcBef>
            </a:pPr>
            <a:r>
              <a:rPr lang="en-US" sz="1400" dirty="0" smtClean="0">
                <a:latin typeface="Times New Roman" pitchFamily="18" charset="0"/>
                <a:cs typeface="Times New Roman" pitchFamily="18" charset="0"/>
              </a:rPr>
              <a:t>   restructured program in the 4th quarter of fiscal year 2011. While this study is being conducted, DOD will </a:t>
            </a:r>
          </a:p>
          <a:p>
            <a:pPr algn="l">
              <a:spcBef>
                <a:spcPts val="0"/>
              </a:spcBef>
            </a:pPr>
            <a:r>
              <a:rPr lang="en-US" sz="1400" dirty="0" smtClean="0">
                <a:latin typeface="Times New Roman" pitchFamily="18" charset="0"/>
                <a:cs typeface="Times New Roman" pitchFamily="18" charset="0"/>
              </a:rPr>
              <a:t>   fully support NOAA's needs to ensure continuity of data in the afternoon orbit by transitioning appropriate. </a:t>
            </a:r>
          </a:p>
          <a:p>
            <a:pPr algn="l">
              <a:spcBef>
                <a:spcPts val="0"/>
              </a:spcBef>
            </a:pPr>
            <a:r>
              <a:rPr lang="en-US" sz="1400" dirty="0" smtClean="0">
                <a:latin typeface="Times New Roman" pitchFamily="18" charset="0"/>
                <a:cs typeface="Times New Roman" pitchFamily="18" charset="0"/>
              </a:rPr>
              <a:t>   </a:t>
            </a:r>
            <a:r>
              <a:rPr lang="en-US" sz="1400" b="1" i="1" dirty="0" smtClean="0">
                <a:solidFill>
                  <a:schemeClr val="tx1"/>
                </a:solidFill>
                <a:latin typeface="Times New Roman" pitchFamily="18" charset="0"/>
                <a:cs typeface="Times New Roman" pitchFamily="18" charset="0"/>
              </a:rPr>
              <a:t>[Update to OSTP Statement:  the DOD system is being called the DWSS – Defense Weather Satellite  </a:t>
            </a:r>
          </a:p>
          <a:p>
            <a:pPr algn="l">
              <a:spcBef>
                <a:spcPts val="0"/>
              </a:spcBef>
            </a:pPr>
            <a:r>
              <a:rPr lang="en-US" sz="1400" b="1" i="1" dirty="0" smtClean="0">
                <a:solidFill>
                  <a:schemeClr val="tx1"/>
                </a:solidFill>
                <a:latin typeface="Times New Roman" pitchFamily="18" charset="0"/>
                <a:cs typeface="Times New Roman" pitchFamily="18" charset="0"/>
              </a:rPr>
              <a:t>    System]</a:t>
            </a:r>
            <a:endParaRPr lang="en-US" sz="800" b="1" i="1" dirty="0" smtClean="0">
              <a:solidFill>
                <a:schemeClr val="tx1"/>
              </a:solidFill>
              <a:latin typeface="Times New Roman" pitchFamily="18" charset="0"/>
              <a:cs typeface="Times New Roman" pitchFamily="18" charset="0"/>
            </a:endParaRPr>
          </a:p>
          <a:p>
            <a:pPr algn="l">
              <a:spcBef>
                <a:spcPts val="0"/>
              </a:spcBef>
            </a:pPr>
            <a:r>
              <a:rPr lang="en-US" sz="1400" dirty="0" smtClean="0">
                <a:solidFill>
                  <a:schemeClr val="tx1"/>
                </a:solidFill>
                <a:latin typeface="Times New Roman" pitchFamily="18" charset="0"/>
                <a:cs typeface="Times New Roman" pitchFamily="18" charset="0"/>
              </a:rPr>
              <a:t>•  </a:t>
            </a:r>
            <a:r>
              <a:rPr lang="en-US" sz="1400" b="1" dirty="0" smtClean="0">
                <a:solidFill>
                  <a:schemeClr val="tx1"/>
                </a:solidFill>
                <a:latin typeface="Times New Roman" pitchFamily="18" charset="0"/>
                <a:cs typeface="Times New Roman" pitchFamily="18" charset="0"/>
              </a:rPr>
              <a:t>We expect much of the work being conducted by Northrop-Grumman and their subcontracts will be </a:t>
            </a:r>
          </a:p>
          <a:p>
            <a:pPr algn="l">
              <a:spcBef>
                <a:spcPts val="0"/>
              </a:spcBef>
            </a:pPr>
            <a:r>
              <a:rPr lang="en-US" sz="1400" b="1" dirty="0" smtClean="0">
                <a:solidFill>
                  <a:schemeClr val="tx1"/>
                </a:solidFill>
                <a:latin typeface="Times New Roman" pitchFamily="18" charset="0"/>
                <a:cs typeface="Times New Roman" pitchFamily="18" charset="0"/>
              </a:rPr>
              <a:t>   critical  to ensuring continuity of weather observation in the afternoon orbit.</a:t>
            </a:r>
            <a:r>
              <a:rPr lang="en-US" sz="1400" dirty="0" smtClean="0">
                <a:solidFill>
                  <a:schemeClr val="tx1"/>
                </a:solidFill>
                <a:latin typeface="Times New Roman" pitchFamily="18" charset="0"/>
                <a:cs typeface="Times New Roman" pitchFamily="18" charset="0"/>
              </a:rPr>
              <a:t> </a:t>
            </a:r>
            <a:r>
              <a:rPr lang="en-US" sz="1400" dirty="0" smtClean="0">
                <a:latin typeface="Times New Roman" pitchFamily="18" charset="0"/>
                <a:cs typeface="Times New Roman" pitchFamily="18" charset="0"/>
              </a:rPr>
              <a:t>DOD will work closely </a:t>
            </a:r>
          </a:p>
          <a:p>
            <a:pPr algn="l">
              <a:spcBef>
                <a:spcPts val="0"/>
              </a:spcBef>
            </a:pPr>
            <a:r>
              <a:rPr lang="en-US" sz="1400" dirty="0" smtClean="0">
                <a:latin typeface="Times New Roman" pitchFamily="18" charset="0"/>
                <a:cs typeface="Times New Roman" pitchFamily="18" charset="0"/>
              </a:rPr>
              <a:t>   with the civil partners to ensure the relevant efforts continue productively and efficiently, and ensure the  </a:t>
            </a:r>
          </a:p>
          <a:p>
            <a:pPr algn="l">
              <a:spcBef>
                <a:spcPts val="0"/>
              </a:spcBef>
            </a:pPr>
            <a:r>
              <a:rPr lang="en-US" sz="1400" dirty="0" smtClean="0">
                <a:latin typeface="Times New Roman" pitchFamily="18" charset="0"/>
                <a:cs typeface="Times New Roman" pitchFamily="18" charset="0"/>
              </a:rPr>
              <a:t>    requirements of  the national weather and climate communities are taken into consideration in building the </a:t>
            </a:r>
          </a:p>
          <a:p>
            <a:pPr algn="l">
              <a:spcBef>
                <a:spcPts val="0"/>
              </a:spcBef>
            </a:pPr>
            <a:r>
              <a:rPr lang="en-US" sz="1400" dirty="0" smtClean="0">
                <a:latin typeface="Times New Roman" pitchFamily="18" charset="0"/>
                <a:cs typeface="Times New Roman" pitchFamily="18" charset="0"/>
              </a:rPr>
              <a:t>    resultant program  for the morning orbit. </a:t>
            </a:r>
          </a:p>
          <a:p>
            <a:pPr algn="l"/>
            <a:endParaRPr lang="en-US" sz="14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
          <p:cNvSpPr>
            <a:spLocks noGrp="1"/>
          </p:cNvSpPr>
          <p:nvPr>
            <p:ph type="ctrTitle"/>
          </p:nvPr>
        </p:nvSpPr>
        <p:spPr>
          <a:xfrm>
            <a:off x="714375" y="171450"/>
            <a:ext cx="7772400" cy="1470025"/>
          </a:xfrm>
        </p:spPr>
        <p:txBody>
          <a:bodyPr/>
          <a:lstStyle/>
          <a:p>
            <a:pPr eaLnBrk="1" hangingPunct="1"/>
            <a:r>
              <a:rPr lang="en-US" sz="4000" dirty="0" smtClean="0">
                <a:ea typeface="ＭＳ Ｐゴシック"/>
                <a:cs typeface="ＭＳ Ｐゴシック"/>
              </a:rPr>
              <a:t>“Passages”</a:t>
            </a:r>
          </a:p>
        </p:txBody>
      </p:sp>
      <p:sp>
        <p:nvSpPr>
          <p:cNvPr id="3" name="Subtitle 2"/>
          <p:cNvSpPr>
            <a:spLocks noGrp="1"/>
          </p:cNvSpPr>
          <p:nvPr>
            <p:ph type="subTitle" idx="1"/>
          </p:nvPr>
        </p:nvSpPr>
        <p:spPr>
          <a:xfrm>
            <a:off x="1803401" y="6134100"/>
            <a:ext cx="5511800" cy="444500"/>
          </a:xfrm>
        </p:spPr>
        <p:txBody>
          <a:bodyPr rtlCol="0">
            <a:noAutofit/>
          </a:bodyPr>
          <a:lstStyle/>
          <a:p>
            <a:pPr eaLnBrk="1" fontAlgn="auto" hangingPunct="1">
              <a:spcBef>
                <a:spcPts val="0"/>
              </a:spcBef>
              <a:spcAft>
                <a:spcPts val="0"/>
              </a:spcAft>
              <a:defRPr/>
            </a:pPr>
            <a:r>
              <a:rPr lang="en-US" sz="3200" b="1" i="1" dirty="0" smtClean="0">
                <a:solidFill>
                  <a:schemeClr val="tx1"/>
                </a:solidFill>
                <a:latin typeface="+mj-lt"/>
              </a:rPr>
              <a:t>Acquisition Transitions</a:t>
            </a:r>
          </a:p>
          <a:p>
            <a:pPr eaLnBrk="1" fontAlgn="auto" hangingPunct="1">
              <a:spcAft>
                <a:spcPts val="0"/>
              </a:spcAft>
              <a:buFont typeface="Arial" pitchFamily="34" charset="0"/>
              <a:buNone/>
              <a:defRPr/>
            </a:pPr>
            <a:endParaRPr lang="en-US" sz="3200" b="1" i="1" dirty="0" smtClean="0">
              <a:solidFill>
                <a:schemeClr val="tx1"/>
              </a:solidFill>
            </a:endParaRPr>
          </a:p>
          <a:p>
            <a:pPr eaLnBrk="1" fontAlgn="auto" hangingPunct="1">
              <a:spcAft>
                <a:spcPts val="0"/>
              </a:spcAft>
              <a:buFont typeface="Arial" pitchFamily="34" charset="0"/>
              <a:buNone/>
              <a:defRPr/>
            </a:pPr>
            <a:endParaRPr lang="en-US" sz="3200" b="1" i="1" dirty="0" smtClean="0">
              <a:solidFill>
                <a:schemeClr val="tx1"/>
              </a:solidFill>
            </a:endParaRPr>
          </a:p>
          <a:p>
            <a:pPr eaLnBrk="1" fontAlgn="auto" hangingPunct="1">
              <a:spcAft>
                <a:spcPts val="0"/>
              </a:spcAft>
              <a:buFont typeface="Arial" pitchFamily="34" charset="0"/>
              <a:buNone/>
              <a:defRPr/>
            </a:pPr>
            <a:endParaRPr lang="en-US" sz="3200" i="1" dirty="0" smtClean="0">
              <a:solidFill>
                <a:schemeClr val="tx1"/>
              </a:solidFill>
            </a:endParaRPr>
          </a:p>
        </p:txBody>
      </p:sp>
      <p:sp>
        <p:nvSpPr>
          <p:cNvPr id="23556" name="Slide Number Placeholder 3"/>
          <p:cNvSpPr>
            <a:spLocks noGrp="1"/>
          </p:cNvSpPr>
          <p:nvPr>
            <p:ph type="sldNum" sz="quarter" idx="12"/>
          </p:nvPr>
        </p:nvSpPr>
        <p:spPr>
          <a:noFill/>
        </p:spPr>
        <p:txBody>
          <a:bodyPr/>
          <a:lstStyle/>
          <a:p>
            <a:fld id="{30237B3C-01E2-4D98-8ADD-074FBC4EE508}" type="slidenum">
              <a:rPr lang="en-US" smtClean="0">
                <a:solidFill>
                  <a:srgbClr val="000000"/>
                </a:solidFill>
                <a:latin typeface="Arial" pitchFamily="34" charset="0"/>
                <a:ea typeface="ＭＳ Ｐゴシック"/>
                <a:cs typeface="ＭＳ Ｐゴシック"/>
              </a:rPr>
              <a:pPr/>
              <a:t>5</a:t>
            </a:fld>
            <a:endParaRPr lang="en-US" smtClean="0">
              <a:solidFill>
                <a:srgbClr val="000000"/>
              </a:solidFill>
              <a:latin typeface="Arial" pitchFamily="34" charset="0"/>
              <a:ea typeface="ＭＳ Ｐゴシック"/>
              <a:cs typeface="ＭＳ Ｐゴシック"/>
            </a:endParaRPr>
          </a:p>
        </p:txBody>
      </p:sp>
      <p:sp>
        <p:nvSpPr>
          <p:cNvPr id="60" name="Rectangle 6"/>
          <p:cNvSpPr>
            <a:spLocks noChangeArrowheads="1"/>
          </p:cNvSpPr>
          <p:nvPr/>
        </p:nvSpPr>
        <p:spPr bwMode="auto">
          <a:xfrm>
            <a:off x="4640243" y="3002508"/>
            <a:ext cx="1380701" cy="123111"/>
          </a:xfrm>
          <a:prstGeom prst="rect">
            <a:avLst/>
          </a:prstGeom>
          <a:noFill/>
          <a:ln w="9525">
            <a:noFill/>
            <a:miter lim="800000"/>
            <a:headEnd/>
            <a:tailEnd/>
          </a:ln>
        </p:spPr>
        <p:txBody>
          <a:bodyPr wrap="square" lIns="0" tIns="0" rIns="0" bIns="0">
            <a:spAutoFit/>
          </a:bodyPr>
          <a:lstStyle/>
          <a:p>
            <a:pPr eaLnBrk="0" hangingPunct="0">
              <a:spcBef>
                <a:spcPct val="0"/>
              </a:spcBef>
              <a:buClrTx/>
            </a:pPr>
            <a:r>
              <a:rPr lang="en-US" sz="800" b="1" dirty="0" err="1" smtClean="0">
                <a:solidFill>
                  <a:srgbClr val="FFFFFF"/>
                </a:solidFill>
                <a:latin typeface="Times New Roman" pitchFamily="18" charset="0"/>
              </a:rPr>
              <a:t>DoD</a:t>
            </a:r>
            <a:r>
              <a:rPr lang="en-US" sz="800" b="1" dirty="0" smtClean="0">
                <a:solidFill>
                  <a:srgbClr val="FFFFFF"/>
                </a:solidFill>
                <a:latin typeface="Times New Roman" pitchFamily="18" charset="0"/>
              </a:rPr>
              <a:t>/NOAA/NASA</a:t>
            </a:r>
            <a:endParaRPr lang="en-US" sz="800" b="1" dirty="0" smtClean="0">
              <a:solidFill>
                <a:srgbClr val="000000"/>
              </a:solidFill>
              <a:latin typeface="Times New Roman" pitchFamily="18" charset="0"/>
            </a:endParaRPr>
          </a:p>
        </p:txBody>
      </p:sp>
      <p:sp>
        <p:nvSpPr>
          <p:cNvPr id="61" name="Rectangle 6"/>
          <p:cNvSpPr>
            <a:spLocks noChangeArrowheads="1"/>
          </p:cNvSpPr>
          <p:nvPr/>
        </p:nvSpPr>
        <p:spPr bwMode="auto">
          <a:xfrm>
            <a:off x="7768043" y="3896434"/>
            <a:ext cx="1012021" cy="153888"/>
          </a:xfrm>
          <a:prstGeom prst="rect">
            <a:avLst/>
          </a:prstGeom>
          <a:noFill/>
          <a:ln w="9525">
            <a:noFill/>
            <a:miter lim="800000"/>
            <a:headEnd/>
            <a:tailEnd/>
          </a:ln>
        </p:spPr>
        <p:txBody>
          <a:bodyPr wrap="square" lIns="0" tIns="0" rIns="0" bIns="0">
            <a:spAutoFit/>
          </a:bodyPr>
          <a:lstStyle/>
          <a:p>
            <a:pPr eaLnBrk="0" hangingPunct="0">
              <a:spcBef>
                <a:spcPct val="0"/>
              </a:spcBef>
              <a:buClrTx/>
            </a:pPr>
            <a:r>
              <a:rPr lang="en-US" sz="1000" b="1" dirty="0" smtClean="0">
                <a:solidFill>
                  <a:srgbClr val="FFFFFF"/>
                </a:solidFill>
                <a:latin typeface="Times New Roman" pitchFamily="18" charset="0"/>
              </a:rPr>
              <a:t>NOAA/NASA</a:t>
            </a:r>
            <a:endParaRPr lang="en-US" sz="1000" b="1" dirty="0" smtClean="0">
              <a:solidFill>
                <a:srgbClr val="000000"/>
              </a:solidFill>
              <a:latin typeface="Times New Roman" pitchFamily="18" charset="0"/>
            </a:endParaRPr>
          </a:p>
        </p:txBody>
      </p:sp>
      <p:sp>
        <p:nvSpPr>
          <p:cNvPr id="62" name="Rectangle 6"/>
          <p:cNvSpPr>
            <a:spLocks noChangeArrowheads="1"/>
          </p:cNvSpPr>
          <p:nvPr/>
        </p:nvSpPr>
        <p:spPr bwMode="auto">
          <a:xfrm>
            <a:off x="8227519" y="2322393"/>
            <a:ext cx="714045" cy="123111"/>
          </a:xfrm>
          <a:prstGeom prst="rect">
            <a:avLst/>
          </a:prstGeom>
          <a:noFill/>
          <a:ln w="9525">
            <a:noFill/>
            <a:miter lim="800000"/>
            <a:headEnd/>
            <a:tailEnd/>
          </a:ln>
        </p:spPr>
        <p:txBody>
          <a:bodyPr wrap="square" lIns="0" tIns="0" rIns="0" bIns="0">
            <a:spAutoFit/>
          </a:bodyPr>
          <a:lstStyle/>
          <a:p>
            <a:pPr eaLnBrk="0" hangingPunct="0">
              <a:spcBef>
                <a:spcPct val="0"/>
              </a:spcBef>
              <a:buClrTx/>
            </a:pPr>
            <a:r>
              <a:rPr lang="en-US" sz="800" b="1" dirty="0" err="1" smtClean="0">
                <a:solidFill>
                  <a:srgbClr val="FFFFFF"/>
                </a:solidFill>
                <a:latin typeface="Times New Roman" pitchFamily="18" charset="0"/>
              </a:rPr>
              <a:t>DoD</a:t>
            </a:r>
            <a:endParaRPr lang="en-US" sz="800" b="1" dirty="0" smtClean="0">
              <a:solidFill>
                <a:srgbClr val="000000"/>
              </a:solidFill>
              <a:latin typeface="Times New Roman" pitchFamily="18" charset="0"/>
            </a:endParaRPr>
          </a:p>
        </p:txBody>
      </p:sp>
      <p:grpSp>
        <p:nvGrpSpPr>
          <p:cNvPr id="69" name="Group 68"/>
          <p:cNvGrpSpPr/>
          <p:nvPr/>
        </p:nvGrpSpPr>
        <p:grpSpPr>
          <a:xfrm>
            <a:off x="150312" y="1892300"/>
            <a:ext cx="2592890" cy="3909060"/>
            <a:chOff x="150312" y="1892300"/>
            <a:chExt cx="2592890" cy="3909060"/>
          </a:xfrm>
        </p:grpSpPr>
        <p:grpSp>
          <p:nvGrpSpPr>
            <p:cNvPr id="63" name="Group 62"/>
            <p:cNvGrpSpPr/>
            <p:nvPr/>
          </p:nvGrpSpPr>
          <p:grpSpPr>
            <a:xfrm>
              <a:off x="214203" y="1892300"/>
              <a:ext cx="2528999" cy="3909060"/>
              <a:chOff x="214203" y="1892300"/>
              <a:chExt cx="2528999" cy="3909060"/>
            </a:xfrm>
          </p:grpSpPr>
          <p:grpSp>
            <p:nvGrpSpPr>
              <p:cNvPr id="55" name="Group 54"/>
              <p:cNvGrpSpPr/>
              <p:nvPr/>
            </p:nvGrpSpPr>
            <p:grpSpPr>
              <a:xfrm>
                <a:off x="214203" y="1892300"/>
                <a:ext cx="2480469" cy="3909060"/>
                <a:chOff x="214203" y="1892300"/>
                <a:chExt cx="2480469" cy="3909060"/>
              </a:xfrm>
            </p:grpSpPr>
            <p:grpSp>
              <p:nvGrpSpPr>
                <p:cNvPr id="50" name="Group 49"/>
                <p:cNvGrpSpPr/>
                <p:nvPr/>
              </p:nvGrpSpPr>
              <p:grpSpPr>
                <a:xfrm>
                  <a:off x="256272" y="2324100"/>
                  <a:ext cx="2298318" cy="1297192"/>
                  <a:chOff x="256272" y="2324100"/>
                  <a:chExt cx="2298318" cy="1297192"/>
                </a:xfrm>
              </p:grpSpPr>
              <p:pic>
                <p:nvPicPr>
                  <p:cNvPr id="8" name="Picture 4" descr="DMSP"/>
                  <p:cNvPicPr>
                    <a:picLocks noChangeAspect="1" noChangeArrowheads="1"/>
                  </p:cNvPicPr>
                  <p:nvPr/>
                </p:nvPicPr>
                <p:blipFill>
                  <a:blip r:embed="rId3" cstate="print">
                    <a:lum bright="12000"/>
                  </a:blip>
                  <a:srcRect/>
                  <a:stretch>
                    <a:fillRect/>
                  </a:stretch>
                </p:blipFill>
                <p:spPr bwMode="auto">
                  <a:xfrm>
                    <a:off x="256272" y="2324100"/>
                    <a:ext cx="2298318" cy="1297192"/>
                  </a:xfrm>
                  <a:prstGeom prst="rect">
                    <a:avLst/>
                  </a:prstGeom>
                  <a:noFill/>
                  <a:effectLst>
                    <a:outerShdw dist="107763" dir="2700000" sx="102000" sy="102000" algn="ctr" rotWithShape="0">
                      <a:srgbClr val="808080"/>
                    </a:outerShdw>
                  </a:effectLst>
                </p:spPr>
              </p:pic>
              <p:sp>
                <p:nvSpPr>
                  <p:cNvPr id="15" name="Rectangle 6"/>
                  <p:cNvSpPr>
                    <a:spLocks noChangeArrowheads="1"/>
                  </p:cNvSpPr>
                  <p:nvPr/>
                </p:nvSpPr>
                <p:spPr bwMode="auto">
                  <a:xfrm>
                    <a:off x="1767572" y="3311832"/>
                    <a:ext cx="710133" cy="276999"/>
                  </a:xfrm>
                  <a:prstGeom prst="rect">
                    <a:avLst/>
                  </a:prstGeom>
                  <a:noFill/>
                  <a:ln w="9525">
                    <a:noFill/>
                    <a:miter lim="800000"/>
                    <a:headEnd/>
                    <a:tailEnd/>
                  </a:ln>
                </p:spPr>
                <p:txBody>
                  <a:bodyPr wrap="square" lIns="0" tIns="0" rIns="0" bIns="0">
                    <a:spAutoFit/>
                  </a:bodyPr>
                  <a:lstStyle/>
                  <a:p>
                    <a:pPr eaLnBrk="0" hangingPunct="0">
                      <a:spcBef>
                        <a:spcPct val="0"/>
                      </a:spcBef>
                      <a:buClrTx/>
                    </a:pPr>
                    <a:r>
                      <a:rPr lang="en-US" sz="1800" b="1" dirty="0" smtClean="0">
                        <a:solidFill>
                          <a:srgbClr val="FFFFFF"/>
                        </a:solidFill>
                        <a:latin typeface="Times New Roman" pitchFamily="18" charset="0"/>
                      </a:rPr>
                      <a:t>DMSP</a:t>
                    </a:r>
                    <a:endParaRPr lang="en-US" sz="1800" b="1" dirty="0" smtClean="0">
                      <a:solidFill>
                        <a:srgbClr val="000000"/>
                      </a:solidFill>
                      <a:latin typeface="Times New Roman" pitchFamily="18" charset="0"/>
                    </a:endParaRPr>
                  </a:p>
                </p:txBody>
              </p:sp>
            </p:grpSp>
            <p:grpSp>
              <p:nvGrpSpPr>
                <p:cNvPr id="51" name="Group 50"/>
                <p:cNvGrpSpPr/>
                <p:nvPr/>
              </p:nvGrpSpPr>
              <p:grpSpPr>
                <a:xfrm>
                  <a:off x="256272" y="3804469"/>
                  <a:ext cx="2298318" cy="1300931"/>
                  <a:chOff x="256272" y="3804469"/>
                  <a:chExt cx="2298318" cy="1300931"/>
                </a:xfrm>
              </p:grpSpPr>
              <p:pic>
                <p:nvPicPr>
                  <p:cNvPr id="9" name="Picture 5" descr="POES"/>
                  <p:cNvPicPr>
                    <a:picLocks noChangeAspect="1" noChangeArrowheads="1"/>
                  </p:cNvPicPr>
                  <p:nvPr/>
                </p:nvPicPr>
                <p:blipFill>
                  <a:blip r:embed="rId4" cstate="print"/>
                  <a:srcRect/>
                  <a:stretch>
                    <a:fillRect/>
                  </a:stretch>
                </p:blipFill>
                <p:spPr bwMode="auto">
                  <a:xfrm>
                    <a:off x="256272" y="3804469"/>
                    <a:ext cx="2298318" cy="1300931"/>
                  </a:xfrm>
                  <a:prstGeom prst="rect">
                    <a:avLst/>
                  </a:prstGeom>
                  <a:noFill/>
                  <a:effectLst>
                    <a:outerShdw dist="107763" dir="2700000" sx="102000" sy="102000" algn="ctr" rotWithShape="0">
                      <a:srgbClr val="808080"/>
                    </a:outerShdw>
                  </a:effectLst>
                </p:spPr>
              </p:pic>
              <p:sp>
                <p:nvSpPr>
                  <p:cNvPr id="16" name="Rectangle 7"/>
                  <p:cNvSpPr>
                    <a:spLocks noChangeArrowheads="1"/>
                  </p:cNvSpPr>
                  <p:nvPr/>
                </p:nvSpPr>
                <p:spPr bwMode="auto">
                  <a:xfrm>
                    <a:off x="1852395" y="4711700"/>
                    <a:ext cx="612885" cy="276999"/>
                  </a:xfrm>
                  <a:prstGeom prst="rect">
                    <a:avLst/>
                  </a:prstGeom>
                  <a:noFill/>
                  <a:ln w="9525">
                    <a:noFill/>
                    <a:miter lim="800000"/>
                    <a:headEnd/>
                    <a:tailEnd/>
                  </a:ln>
                </p:spPr>
                <p:txBody>
                  <a:bodyPr wrap="square" lIns="0" tIns="0" rIns="0" bIns="0">
                    <a:spAutoFit/>
                  </a:bodyPr>
                  <a:lstStyle/>
                  <a:p>
                    <a:pPr eaLnBrk="0" hangingPunct="0">
                      <a:spcBef>
                        <a:spcPct val="0"/>
                      </a:spcBef>
                      <a:buClrTx/>
                    </a:pPr>
                    <a:r>
                      <a:rPr lang="en-US" sz="1800" b="1" dirty="0" smtClean="0">
                        <a:solidFill>
                          <a:srgbClr val="FFFFFF"/>
                        </a:solidFill>
                        <a:latin typeface="Times New Roman" pitchFamily="18" charset="0"/>
                      </a:rPr>
                      <a:t>POES</a:t>
                    </a:r>
                    <a:endParaRPr lang="en-US" sz="1800" b="1" dirty="0" smtClean="0">
                      <a:solidFill>
                        <a:srgbClr val="000000"/>
                      </a:solidFill>
                      <a:latin typeface="Times New Roman" pitchFamily="18" charset="0"/>
                    </a:endParaRPr>
                  </a:p>
                </p:txBody>
              </p:sp>
            </p:grpSp>
            <p:sp>
              <p:nvSpPr>
                <p:cNvPr id="32" name="Subtitle 2"/>
                <p:cNvSpPr txBox="1">
                  <a:spLocks/>
                </p:cNvSpPr>
                <p:nvPr/>
              </p:nvSpPr>
              <p:spPr>
                <a:xfrm>
                  <a:off x="252303" y="1892300"/>
                  <a:ext cx="2442369" cy="365760"/>
                </a:xfrm>
                <a:prstGeom prst="rect">
                  <a:avLst/>
                </a:prstGeom>
                <a:solidFill>
                  <a:srgbClr val="0066FF"/>
                </a:solidFill>
                <a:ln w="28575">
                  <a:solidFill>
                    <a:schemeClr val="tx1"/>
                  </a:solidFill>
                </a:ln>
              </p:spPr>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FFFFFF"/>
                      </a:solidFill>
                      <a:effectLst/>
                      <a:uLnTx/>
                      <a:uFillTx/>
                      <a:latin typeface="+mj-lt"/>
                      <a:ea typeface="ＭＳ Ｐゴシック" pitchFamily="-65" charset="-128"/>
                      <a:cs typeface="ＭＳ Ｐゴシック" pitchFamily="-65" charset="-128"/>
                    </a:rPr>
                    <a:t>Two Acquisitions</a:t>
                  </a:r>
                  <a:endParaRPr kumimoji="0" lang="en-US" sz="2000" b="0" i="0" u="none" strike="noStrike" kern="0" cap="none" spc="0" normalizeH="0" baseline="0" noProof="0" dirty="0" smtClean="0">
                    <a:ln>
                      <a:noFill/>
                    </a:ln>
                    <a:solidFill>
                      <a:srgbClr val="FFFFFF"/>
                    </a:solidFill>
                    <a:effectLst/>
                    <a:uLnTx/>
                    <a:uFillTx/>
                    <a:latin typeface="+mn-lt"/>
                    <a:ea typeface="ＭＳ Ｐゴシック" pitchFamily="-65" charset="-128"/>
                    <a:cs typeface="ＭＳ Ｐゴシック" pitchFamily="-65" charset="-128"/>
                  </a:endParaRPr>
                </a:p>
              </p:txBody>
            </p:sp>
            <p:sp>
              <p:nvSpPr>
                <p:cNvPr id="37" name="Subtitle 2"/>
                <p:cNvSpPr txBox="1">
                  <a:spLocks/>
                </p:cNvSpPr>
                <p:nvPr/>
              </p:nvSpPr>
              <p:spPr>
                <a:xfrm>
                  <a:off x="214203" y="5435600"/>
                  <a:ext cx="2442369" cy="365760"/>
                </a:xfrm>
                <a:prstGeom prst="rect">
                  <a:avLst/>
                </a:prstGeom>
                <a:solidFill>
                  <a:srgbClr val="0066FF"/>
                </a:solidFill>
                <a:ln w="28575">
                  <a:solidFill>
                    <a:schemeClr val="tx1"/>
                  </a:solidFill>
                </a:ln>
              </p:spPr>
              <p:txBody>
                <a:bodyPr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FFFFFF"/>
                      </a:solidFill>
                      <a:effectLst/>
                      <a:uLnTx/>
                      <a:uFillTx/>
                      <a:latin typeface="+mj-lt"/>
                      <a:ea typeface="ＭＳ Ｐゴシック" pitchFamily="-65" charset="-128"/>
                      <a:cs typeface="ＭＳ Ｐゴシック" pitchFamily="-65" charset="-128"/>
                    </a:rPr>
                    <a:t>&lt; Oct 1994</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1" i="0" u="none" strike="noStrike" kern="0" cap="none" spc="0" normalizeH="0" baseline="0" noProof="0" dirty="0" smtClean="0">
                    <a:ln>
                      <a:noFill/>
                    </a:ln>
                    <a:solidFill>
                      <a:srgbClr val="FFFFFF"/>
                    </a:solidFill>
                    <a:effectLst/>
                    <a:uLnTx/>
                    <a:uFillTx/>
                    <a:latin typeface="+mn-lt"/>
                    <a:ea typeface="ＭＳ Ｐゴシック" pitchFamily="-65" charset="-128"/>
                    <a:cs typeface="ＭＳ Ｐゴシック" pitchFamily="-65" charset="-128"/>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1" i="0" u="none" strike="noStrike" kern="0" cap="none" spc="0" normalizeH="0" baseline="0" noProof="0" dirty="0" smtClean="0">
                    <a:ln>
                      <a:noFill/>
                    </a:ln>
                    <a:solidFill>
                      <a:srgbClr val="FFFFFF"/>
                    </a:solidFill>
                    <a:effectLst/>
                    <a:uLnTx/>
                    <a:uFillTx/>
                    <a:latin typeface="+mn-lt"/>
                    <a:ea typeface="ＭＳ Ｐゴシック" pitchFamily="-65" charset="-128"/>
                    <a:cs typeface="ＭＳ Ｐゴシック" pitchFamily="-65" charset="-128"/>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0" cap="none" spc="0" normalizeH="0" baseline="0" noProof="0" dirty="0" smtClean="0">
                    <a:ln>
                      <a:noFill/>
                    </a:ln>
                    <a:solidFill>
                      <a:srgbClr val="FFFFFF"/>
                    </a:solidFill>
                    <a:effectLst/>
                    <a:uLnTx/>
                    <a:uFillTx/>
                    <a:latin typeface="+mn-lt"/>
                    <a:ea typeface="ＭＳ Ｐゴシック" pitchFamily="-65" charset="-128"/>
                    <a:cs typeface="ＭＳ Ｐゴシック" pitchFamily="-65" charset="-128"/>
                  </a:endParaRPr>
                </a:p>
              </p:txBody>
            </p:sp>
          </p:grpSp>
          <p:sp>
            <p:nvSpPr>
              <p:cNvPr id="58" name="Rectangle 6"/>
              <p:cNvSpPr>
                <a:spLocks noChangeArrowheads="1"/>
              </p:cNvSpPr>
              <p:nvPr/>
            </p:nvSpPr>
            <p:spPr bwMode="auto">
              <a:xfrm>
                <a:off x="2029157" y="2333767"/>
                <a:ext cx="714045" cy="123111"/>
              </a:xfrm>
              <a:prstGeom prst="rect">
                <a:avLst/>
              </a:prstGeom>
              <a:noFill/>
              <a:ln w="9525">
                <a:noFill/>
                <a:miter lim="800000"/>
                <a:headEnd/>
                <a:tailEnd/>
              </a:ln>
            </p:spPr>
            <p:txBody>
              <a:bodyPr wrap="square" lIns="0" tIns="0" rIns="0" bIns="0">
                <a:spAutoFit/>
              </a:bodyPr>
              <a:lstStyle/>
              <a:p>
                <a:pPr eaLnBrk="0" hangingPunct="0">
                  <a:spcBef>
                    <a:spcPct val="0"/>
                  </a:spcBef>
                  <a:buClrTx/>
                </a:pPr>
                <a:r>
                  <a:rPr lang="en-US" sz="800" b="1" dirty="0" err="1" smtClean="0">
                    <a:solidFill>
                      <a:srgbClr val="FFFFFF"/>
                    </a:solidFill>
                    <a:latin typeface="Times New Roman" pitchFamily="18" charset="0"/>
                  </a:rPr>
                  <a:t>DoD</a:t>
                </a:r>
                <a:endParaRPr lang="en-US" sz="800" b="1" dirty="0" smtClean="0">
                  <a:solidFill>
                    <a:srgbClr val="000000"/>
                  </a:solidFill>
                  <a:latin typeface="Times New Roman" pitchFamily="18" charset="0"/>
                </a:endParaRPr>
              </a:p>
            </p:txBody>
          </p:sp>
          <p:sp>
            <p:nvSpPr>
              <p:cNvPr id="59" name="Rectangle 6"/>
              <p:cNvSpPr>
                <a:spLocks noChangeArrowheads="1"/>
              </p:cNvSpPr>
              <p:nvPr/>
            </p:nvSpPr>
            <p:spPr bwMode="auto">
              <a:xfrm>
                <a:off x="1594703" y="3864589"/>
                <a:ext cx="1012021" cy="153888"/>
              </a:xfrm>
              <a:prstGeom prst="rect">
                <a:avLst/>
              </a:prstGeom>
              <a:noFill/>
              <a:ln w="9525">
                <a:noFill/>
                <a:miter lim="800000"/>
                <a:headEnd/>
                <a:tailEnd/>
              </a:ln>
            </p:spPr>
            <p:txBody>
              <a:bodyPr wrap="square" lIns="0" tIns="0" rIns="0" bIns="0">
                <a:spAutoFit/>
              </a:bodyPr>
              <a:lstStyle/>
              <a:p>
                <a:pPr eaLnBrk="0" hangingPunct="0">
                  <a:spcBef>
                    <a:spcPct val="0"/>
                  </a:spcBef>
                  <a:buClrTx/>
                </a:pPr>
                <a:r>
                  <a:rPr lang="en-US" sz="1000" b="1" dirty="0" smtClean="0">
                    <a:solidFill>
                      <a:srgbClr val="FFFFFF"/>
                    </a:solidFill>
                    <a:latin typeface="Times New Roman" pitchFamily="18" charset="0"/>
                  </a:rPr>
                  <a:t>NOAA/NASA</a:t>
                </a:r>
                <a:endParaRPr lang="en-US" sz="1000" b="1" dirty="0" smtClean="0">
                  <a:solidFill>
                    <a:srgbClr val="000000"/>
                  </a:solidFill>
                  <a:latin typeface="Times New Roman" pitchFamily="18" charset="0"/>
                </a:endParaRPr>
              </a:p>
            </p:txBody>
          </p:sp>
        </p:grpSp>
        <p:sp>
          <p:nvSpPr>
            <p:cNvPr id="64" name="Rectangle 6"/>
            <p:cNvSpPr>
              <a:spLocks noChangeArrowheads="1"/>
            </p:cNvSpPr>
            <p:nvPr/>
          </p:nvSpPr>
          <p:spPr bwMode="auto">
            <a:xfrm>
              <a:off x="270871" y="2320119"/>
              <a:ext cx="943780" cy="153888"/>
            </a:xfrm>
            <a:prstGeom prst="rect">
              <a:avLst/>
            </a:prstGeom>
            <a:noFill/>
            <a:ln w="9525">
              <a:noFill/>
              <a:miter lim="800000"/>
              <a:headEnd/>
              <a:tailEnd/>
            </a:ln>
          </p:spPr>
          <p:txBody>
            <a:bodyPr wrap="square" lIns="0" tIns="0" rIns="0" bIns="0">
              <a:spAutoFit/>
            </a:bodyPr>
            <a:lstStyle/>
            <a:p>
              <a:pPr eaLnBrk="0" hangingPunct="0">
                <a:spcBef>
                  <a:spcPct val="0"/>
                </a:spcBef>
                <a:buClrTx/>
              </a:pPr>
              <a:r>
                <a:rPr lang="en-US" sz="1000" b="1" dirty="0" smtClean="0">
                  <a:solidFill>
                    <a:srgbClr val="FFFFFF"/>
                  </a:solidFill>
                  <a:latin typeface="Times New Roman" pitchFamily="18" charset="0"/>
                </a:rPr>
                <a:t>LAN 1730 - 2000</a:t>
              </a:r>
              <a:endParaRPr lang="en-US" sz="1000" b="1" dirty="0" smtClean="0">
                <a:solidFill>
                  <a:srgbClr val="000000"/>
                </a:solidFill>
                <a:latin typeface="Times New Roman" pitchFamily="18" charset="0"/>
              </a:endParaRPr>
            </a:p>
          </p:txBody>
        </p:sp>
        <p:sp>
          <p:nvSpPr>
            <p:cNvPr id="65" name="Rectangle 6"/>
            <p:cNvSpPr>
              <a:spLocks noChangeArrowheads="1"/>
            </p:cNvSpPr>
            <p:nvPr/>
          </p:nvSpPr>
          <p:spPr bwMode="auto">
            <a:xfrm>
              <a:off x="150312" y="3823647"/>
              <a:ext cx="943780" cy="153888"/>
            </a:xfrm>
            <a:prstGeom prst="rect">
              <a:avLst/>
            </a:prstGeom>
            <a:noFill/>
            <a:ln w="9525">
              <a:noFill/>
              <a:miter lim="800000"/>
              <a:headEnd/>
              <a:tailEnd/>
            </a:ln>
          </p:spPr>
          <p:txBody>
            <a:bodyPr wrap="square" lIns="0" tIns="0" rIns="0" bIns="0">
              <a:spAutoFit/>
            </a:bodyPr>
            <a:lstStyle/>
            <a:p>
              <a:pPr eaLnBrk="0" hangingPunct="0">
                <a:spcBef>
                  <a:spcPct val="0"/>
                </a:spcBef>
                <a:buClrTx/>
              </a:pPr>
              <a:r>
                <a:rPr lang="en-US" sz="1000" b="1" dirty="0" smtClean="0">
                  <a:solidFill>
                    <a:srgbClr val="FFFFFF"/>
                  </a:solidFill>
                  <a:latin typeface="Times New Roman" pitchFamily="18" charset="0"/>
                </a:rPr>
                <a:t>LAN 1330</a:t>
              </a:r>
              <a:endParaRPr lang="en-US" sz="1000" b="1" dirty="0" smtClean="0">
                <a:solidFill>
                  <a:srgbClr val="000000"/>
                </a:solidFill>
                <a:latin typeface="Times New Roman" pitchFamily="18" charset="0"/>
              </a:endParaRPr>
            </a:p>
          </p:txBody>
        </p:sp>
      </p:grpSp>
      <p:grpSp>
        <p:nvGrpSpPr>
          <p:cNvPr id="70" name="Group 69"/>
          <p:cNvGrpSpPr/>
          <p:nvPr/>
        </p:nvGrpSpPr>
        <p:grpSpPr>
          <a:xfrm>
            <a:off x="2554590" y="1892300"/>
            <a:ext cx="3348817" cy="3909060"/>
            <a:chOff x="2554590" y="1892300"/>
            <a:chExt cx="3348817" cy="3909060"/>
          </a:xfrm>
        </p:grpSpPr>
        <p:grpSp>
          <p:nvGrpSpPr>
            <p:cNvPr id="56" name="Group 55"/>
            <p:cNvGrpSpPr/>
            <p:nvPr/>
          </p:nvGrpSpPr>
          <p:grpSpPr>
            <a:xfrm>
              <a:off x="2554590" y="1892300"/>
              <a:ext cx="3348817" cy="3909060"/>
              <a:chOff x="2554590" y="1892300"/>
              <a:chExt cx="3348817" cy="3909060"/>
            </a:xfrm>
          </p:grpSpPr>
          <p:grpSp>
            <p:nvGrpSpPr>
              <p:cNvPr id="52" name="Group 51"/>
              <p:cNvGrpSpPr/>
              <p:nvPr/>
            </p:nvGrpSpPr>
            <p:grpSpPr>
              <a:xfrm>
                <a:off x="3377707" y="2983476"/>
                <a:ext cx="2391953" cy="1570089"/>
                <a:chOff x="3377707" y="2983476"/>
                <a:chExt cx="2391953" cy="1570089"/>
              </a:xfrm>
            </p:grpSpPr>
            <p:pic>
              <p:nvPicPr>
                <p:cNvPr id="13" name="Picture 12" descr="NPOESS with lables wo boom"/>
                <p:cNvPicPr>
                  <a:picLocks noChangeAspect="1" noChangeArrowheads="1"/>
                </p:cNvPicPr>
                <p:nvPr/>
              </p:nvPicPr>
              <p:blipFill>
                <a:blip r:embed="rId5" cstate="print"/>
                <a:srcRect r="2090" b="2496"/>
                <a:stretch>
                  <a:fillRect/>
                </a:stretch>
              </p:blipFill>
              <p:spPr bwMode="auto">
                <a:xfrm>
                  <a:off x="3377707" y="2983476"/>
                  <a:ext cx="2391953" cy="1570089"/>
                </a:xfrm>
                <a:prstGeom prst="rect">
                  <a:avLst/>
                </a:prstGeom>
                <a:noFill/>
                <a:effectLst>
                  <a:outerShdw dist="107763" dir="8100000" sx="102000" sy="102000" algn="ctr" rotWithShape="0">
                    <a:srgbClr val="808080"/>
                  </a:outerShdw>
                </a:effectLst>
              </p:spPr>
            </p:pic>
            <p:sp>
              <p:nvSpPr>
                <p:cNvPr id="14" name="Rectangle 13"/>
                <p:cNvSpPr>
                  <a:spLocks noChangeArrowheads="1"/>
                </p:cNvSpPr>
                <p:nvPr/>
              </p:nvSpPr>
              <p:spPr bwMode="auto">
                <a:xfrm>
                  <a:off x="4764772" y="4254500"/>
                  <a:ext cx="977900" cy="276999"/>
                </a:xfrm>
                <a:prstGeom prst="rect">
                  <a:avLst/>
                </a:prstGeom>
                <a:noFill/>
                <a:ln w="9525">
                  <a:noFill/>
                  <a:miter lim="800000"/>
                  <a:headEnd/>
                  <a:tailEnd/>
                </a:ln>
              </p:spPr>
              <p:txBody>
                <a:bodyPr wrap="square" lIns="0" tIns="0" rIns="0" bIns="0">
                  <a:spAutoFit/>
                </a:bodyPr>
                <a:lstStyle/>
                <a:p>
                  <a:pPr eaLnBrk="0" hangingPunct="0">
                    <a:spcBef>
                      <a:spcPct val="0"/>
                    </a:spcBef>
                    <a:buClrTx/>
                  </a:pPr>
                  <a:r>
                    <a:rPr lang="en-US" sz="1800" b="1" dirty="0" smtClean="0">
                      <a:solidFill>
                        <a:srgbClr val="FFFFFF"/>
                      </a:solidFill>
                      <a:latin typeface="Times New Roman" pitchFamily="18" charset="0"/>
                    </a:rPr>
                    <a:t>NPOESS</a:t>
                  </a:r>
                  <a:endParaRPr lang="en-US" sz="1800" b="1" dirty="0" smtClean="0">
                    <a:solidFill>
                      <a:srgbClr val="000000"/>
                    </a:solidFill>
                    <a:latin typeface="Times New Roman" pitchFamily="18" charset="0"/>
                  </a:endParaRPr>
                </a:p>
              </p:txBody>
            </p:sp>
          </p:grpSp>
          <p:sp>
            <p:nvSpPr>
              <p:cNvPr id="10" name="Line 8"/>
              <p:cNvSpPr>
                <a:spLocks noChangeShapeType="1"/>
              </p:cNvSpPr>
              <p:nvPr/>
            </p:nvSpPr>
            <p:spPr bwMode="auto">
              <a:xfrm>
                <a:off x="2554590" y="2952135"/>
                <a:ext cx="919327" cy="717755"/>
              </a:xfrm>
              <a:prstGeom prst="line">
                <a:avLst/>
              </a:prstGeom>
              <a:noFill/>
              <a:ln w="76200">
                <a:solidFill>
                  <a:schemeClr val="tx1"/>
                </a:solidFill>
                <a:round/>
                <a:headEnd/>
                <a:tailEnd type="triangle" w="med" len="med"/>
              </a:ln>
            </p:spPr>
            <p:txBody>
              <a:bodyPr wrap="none" anchor="ctr"/>
              <a:lstStyle/>
              <a:p>
                <a:pPr algn="l" eaLnBrk="0" hangingPunct="0">
                  <a:spcBef>
                    <a:spcPct val="0"/>
                  </a:spcBef>
                  <a:buClrTx/>
                </a:pPr>
                <a:endParaRPr lang="en-US" sz="4000" smtClean="0">
                  <a:solidFill>
                    <a:srgbClr val="000000"/>
                  </a:solidFill>
                  <a:latin typeface="Arial" charset="0"/>
                </a:endParaRPr>
              </a:p>
            </p:txBody>
          </p:sp>
          <p:sp>
            <p:nvSpPr>
              <p:cNvPr id="11" name="Line 9"/>
              <p:cNvSpPr>
                <a:spLocks noChangeShapeType="1"/>
              </p:cNvSpPr>
              <p:nvPr/>
            </p:nvSpPr>
            <p:spPr bwMode="auto">
              <a:xfrm flipV="1">
                <a:off x="2554590" y="3759610"/>
                <a:ext cx="919327" cy="672895"/>
              </a:xfrm>
              <a:prstGeom prst="line">
                <a:avLst/>
              </a:prstGeom>
              <a:noFill/>
              <a:ln w="76200">
                <a:solidFill>
                  <a:schemeClr val="tx1"/>
                </a:solidFill>
                <a:round/>
                <a:headEnd/>
                <a:tailEnd type="triangle" w="med" len="med"/>
              </a:ln>
            </p:spPr>
            <p:txBody>
              <a:bodyPr wrap="none" anchor="ctr"/>
              <a:lstStyle/>
              <a:p>
                <a:pPr algn="l" eaLnBrk="0" hangingPunct="0">
                  <a:spcBef>
                    <a:spcPct val="0"/>
                  </a:spcBef>
                  <a:buClrTx/>
                </a:pPr>
                <a:endParaRPr lang="en-US" sz="4000" smtClean="0">
                  <a:solidFill>
                    <a:srgbClr val="000000"/>
                  </a:solidFill>
                  <a:latin typeface="Arial" charset="0"/>
                </a:endParaRPr>
              </a:p>
            </p:txBody>
          </p:sp>
          <p:sp>
            <p:nvSpPr>
              <p:cNvPr id="33" name="Subtitle 2"/>
              <p:cNvSpPr txBox="1">
                <a:spLocks/>
              </p:cNvSpPr>
              <p:nvPr/>
            </p:nvSpPr>
            <p:spPr>
              <a:xfrm>
                <a:off x="3334037" y="1892300"/>
                <a:ext cx="2442369" cy="365760"/>
              </a:xfrm>
              <a:prstGeom prst="rect">
                <a:avLst/>
              </a:prstGeom>
              <a:solidFill>
                <a:srgbClr val="0066FF"/>
              </a:solidFill>
              <a:ln w="28575">
                <a:solidFill>
                  <a:schemeClr val="tx1"/>
                </a:solidFill>
              </a:ln>
            </p:spPr>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FFFFFF"/>
                    </a:solidFill>
                    <a:effectLst/>
                    <a:uLnTx/>
                    <a:uFillTx/>
                    <a:latin typeface="+mj-lt"/>
                    <a:ea typeface="ＭＳ Ｐゴシック" pitchFamily="-65" charset="-128"/>
                    <a:cs typeface="ＭＳ Ｐゴシック" pitchFamily="-65" charset="-128"/>
                  </a:rPr>
                  <a:t>One Acquisition</a:t>
                </a:r>
                <a:endParaRPr kumimoji="0" lang="en-US" sz="2000" b="0" i="0" u="none" strike="noStrike" kern="0" cap="none" spc="0" normalizeH="0" baseline="0" noProof="0" dirty="0" smtClean="0">
                  <a:ln>
                    <a:noFill/>
                  </a:ln>
                  <a:solidFill>
                    <a:srgbClr val="FFFFFF"/>
                  </a:solidFill>
                  <a:effectLst/>
                  <a:uLnTx/>
                  <a:uFillTx/>
                  <a:latin typeface="+mn-lt"/>
                  <a:ea typeface="ＭＳ Ｐゴシック" pitchFamily="-65" charset="-128"/>
                  <a:cs typeface="ＭＳ Ｐゴシック" pitchFamily="-65" charset="-128"/>
                </a:endParaRPr>
              </a:p>
            </p:txBody>
          </p:sp>
          <p:sp>
            <p:nvSpPr>
              <p:cNvPr id="38" name="Subtitle 2"/>
              <p:cNvSpPr txBox="1">
                <a:spLocks/>
              </p:cNvSpPr>
              <p:nvPr/>
            </p:nvSpPr>
            <p:spPr>
              <a:xfrm>
                <a:off x="3253473" y="5435600"/>
                <a:ext cx="2649934" cy="365760"/>
              </a:xfrm>
              <a:prstGeom prst="rect">
                <a:avLst/>
              </a:prstGeom>
              <a:solidFill>
                <a:srgbClr val="0066FF"/>
              </a:solidFill>
              <a:ln w="28575">
                <a:solidFill>
                  <a:schemeClr val="tx1"/>
                </a:solidFill>
              </a:ln>
            </p:spPr>
            <p:txBody>
              <a:bodyPr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FFFFFF"/>
                    </a:solidFill>
                    <a:effectLst/>
                    <a:uLnTx/>
                    <a:uFillTx/>
                    <a:latin typeface="+mj-lt"/>
                    <a:ea typeface="ＭＳ Ｐゴシック" pitchFamily="-65" charset="-128"/>
                    <a:cs typeface="ＭＳ Ｐゴシック" pitchFamily="-65" charset="-128"/>
                  </a:rPr>
                  <a:t>Oct 1994 – Feb 2010</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1" i="0" u="none" strike="noStrike" kern="0" cap="none" spc="0" normalizeH="0" baseline="0" noProof="0" dirty="0" smtClean="0">
                  <a:ln>
                    <a:noFill/>
                  </a:ln>
                  <a:solidFill>
                    <a:srgbClr val="FFFFFF"/>
                  </a:solidFill>
                  <a:effectLst/>
                  <a:uLnTx/>
                  <a:uFillTx/>
                  <a:latin typeface="+mn-lt"/>
                  <a:ea typeface="ＭＳ Ｐゴシック" pitchFamily="-65" charset="-128"/>
                  <a:cs typeface="ＭＳ Ｐゴシック" pitchFamily="-65" charset="-128"/>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1" i="0" u="none" strike="noStrike" kern="0" cap="none" spc="0" normalizeH="0" baseline="0" noProof="0" dirty="0" smtClean="0">
                  <a:ln>
                    <a:noFill/>
                  </a:ln>
                  <a:solidFill>
                    <a:srgbClr val="FFFFFF"/>
                  </a:solidFill>
                  <a:effectLst/>
                  <a:uLnTx/>
                  <a:uFillTx/>
                  <a:latin typeface="+mn-lt"/>
                  <a:ea typeface="ＭＳ Ｐゴシック" pitchFamily="-65" charset="-128"/>
                  <a:cs typeface="ＭＳ Ｐゴシック" pitchFamily="-65" charset="-128"/>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0" cap="none" spc="0" normalizeH="0" baseline="0" noProof="0" dirty="0" smtClean="0">
                  <a:ln>
                    <a:noFill/>
                  </a:ln>
                  <a:solidFill>
                    <a:srgbClr val="FFFFFF"/>
                  </a:solidFill>
                  <a:effectLst/>
                  <a:uLnTx/>
                  <a:uFillTx/>
                  <a:latin typeface="+mn-lt"/>
                  <a:ea typeface="ＭＳ Ｐゴシック" pitchFamily="-65" charset="-128"/>
                  <a:cs typeface="ＭＳ Ｐゴシック" pitchFamily="-65" charset="-128"/>
                </a:endParaRPr>
              </a:p>
            </p:txBody>
          </p:sp>
          <p:sp>
            <p:nvSpPr>
              <p:cNvPr id="41" name="Line 8"/>
              <p:cNvSpPr>
                <a:spLocks noChangeShapeType="1"/>
              </p:cNvSpPr>
              <p:nvPr/>
            </p:nvSpPr>
            <p:spPr bwMode="auto">
              <a:xfrm flipV="1">
                <a:off x="2745472" y="2057400"/>
                <a:ext cx="533399" cy="0"/>
              </a:xfrm>
              <a:prstGeom prst="line">
                <a:avLst/>
              </a:prstGeom>
              <a:noFill/>
              <a:ln w="76200">
                <a:solidFill>
                  <a:schemeClr val="bg1">
                    <a:lumMod val="50000"/>
                  </a:schemeClr>
                </a:solidFill>
                <a:round/>
                <a:headEnd/>
                <a:tailEnd type="triangle" w="med" len="med"/>
              </a:ln>
            </p:spPr>
            <p:txBody>
              <a:bodyPr wrap="none" anchor="ctr"/>
              <a:lstStyle/>
              <a:p>
                <a:pPr algn="l" eaLnBrk="0" hangingPunct="0">
                  <a:spcBef>
                    <a:spcPct val="0"/>
                  </a:spcBef>
                  <a:buClrTx/>
                </a:pPr>
                <a:endParaRPr lang="en-US" sz="4000" smtClean="0">
                  <a:solidFill>
                    <a:srgbClr val="000000"/>
                  </a:solidFill>
                  <a:latin typeface="Arial" charset="0"/>
                </a:endParaRPr>
              </a:p>
            </p:txBody>
          </p:sp>
          <p:sp>
            <p:nvSpPr>
              <p:cNvPr id="45" name="Line 8"/>
              <p:cNvSpPr>
                <a:spLocks noChangeShapeType="1"/>
              </p:cNvSpPr>
              <p:nvPr/>
            </p:nvSpPr>
            <p:spPr bwMode="auto">
              <a:xfrm flipV="1">
                <a:off x="2720072" y="5613400"/>
                <a:ext cx="533399" cy="0"/>
              </a:xfrm>
              <a:prstGeom prst="line">
                <a:avLst/>
              </a:prstGeom>
              <a:noFill/>
              <a:ln w="76200">
                <a:solidFill>
                  <a:schemeClr val="bg1">
                    <a:lumMod val="50000"/>
                  </a:schemeClr>
                </a:solidFill>
                <a:round/>
                <a:headEnd/>
                <a:tailEnd type="triangle" w="med" len="med"/>
              </a:ln>
            </p:spPr>
            <p:txBody>
              <a:bodyPr wrap="none" anchor="ctr"/>
              <a:lstStyle/>
              <a:p>
                <a:pPr algn="l" eaLnBrk="0" hangingPunct="0">
                  <a:spcBef>
                    <a:spcPct val="0"/>
                  </a:spcBef>
                  <a:buClrTx/>
                </a:pPr>
                <a:endParaRPr lang="en-US" sz="4000" smtClean="0">
                  <a:solidFill>
                    <a:srgbClr val="000000"/>
                  </a:solidFill>
                  <a:latin typeface="Arial" charset="0"/>
                </a:endParaRPr>
              </a:p>
            </p:txBody>
          </p:sp>
        </p:grpSp>
        <p:sp>
          <p:nvSpPr>
            <p:cNvPr id="67" name="Rectangle 6"/>
            <p:cNvSpPr>
              <a:spLocks noChangeArrowheads="1"/>
            </p:cNvSpPr>
            <p:nvPr/>
          </p:nvSpPr>
          <p:spPr bwMode="auto">
            <a:xfrm>
              <a:off x="3416680" y="3029803"/>
              <a:ext cx="1148970" cy="153888"/>
            </a:xfrm>
            <a:prstGeom prst="rect">
              <a:avLst/>
            </a:prstGeom>
            <a:noFill/>
            <a:ln w="9525">
              <a:noFill/>
              <a:miter lim="800000"/>
              <a:headEnd/>
              <a:tailEnd/>
            </a:ln>
          </p:spPr>
          <p:txBody>
            <a:bodyPr wrap="square" lIns="0" tIns="0" rIns="0" bIns="0">
              <a:spAutoFit/>
            </a:bodyPr>
            <a:lstStyle/>
            <a:p>
              <a:pPr eaLnBrk="0" hangingPunct="0">
                <a:spcBef>
                  <a:spcPct val="0"/>
                </a:spcBef>
                <a:buClrTx/>
              </a:pPr>
              <a:r>
                <a:rPr lang="en-US" sz="1000" b="1" dirty="0" smtClean="0">
                  <a:solidFill>
                    <a:srgbClr val="FFFFFF"/>
                  </a:solidFill>
                  <a:latin typeface="Times New Roman" pitchFamily="18" charset="0"/>
                </a:rPr>
                <a:t>LAN 1330 and 1730</a:t>
              </a:r>
              <a:endParaRPr lang="en-US" sz="1000" b="1" dirty="0" smtClean="0">
                <a:solidFill>
                  <a:srgbClr val="000000"/>
                </a:solidFill>
                <a:latin typeface="Times New Roman" pitchFamily="18" charset="0"/>
              </a:endParaRPr>
            </a:p>
          </p:txBody>
        </p:sp>
      </p:grpSp>
      <p:grpSp>
        <p:nvGrpSpPr>
          <p:cNvPr id="71" name="Group 70"/>
          <p:cNvGrpSpPr/>
          <p:nvPr/>
        </p:nvGrpSpPr>
        <p:grpSpPr>
          <a:xfrm>
            <a:off x="5729973" y="1892300"/>
            <a:ext cx="3162299" cy="3909060"/>
            <a:chOff x="5729973" y="1892300"/>
            <a:chExt cx="3162299" cy="3909060"/>
          </a:xfrm>
        </p:grpSpPr>
        <p:grpSp>
          <p:nvGrpSpPr>
            <p:cNvPr id="57" name="Group 56"/>
            <p:cNvGrpSpPr/>
            <p:nvPr/>
          </p:nvGrpSpPr>
          <p:grpSpPr>
            <a:xfrm>
              <a:off x="5729973" y="1892300"/>
              <a:ext cx="3162299" cy="3909060"/>
              <a:chOff x="5729973" y="1892300"/>
              <a:chExt cx="3162299" cy="3909060"/>
            </a:xfrm>
          </p:grpSpPr>
          <p:sp>
            <p:nvSpPr>
              <p:cNvPr id="22" name="Line 8"/>
              <p:cNvSpPr>
                <a:spLocks noChangeShapeType="1"/>
              </p:cNvSpPr>
              <p:nvPr/>
            </p:nvSpPr>
            <p:spPr bwMode="auto">
              <a:xfrm flipV="1">
                <a:off x="5742672" y="3124200"/>
                <a:ext cx="723899" cy="558800"/>
              </a:xfrm>
              <a:prstGeom prst="line">
                <a:avLst/>
              </a:prstGeom>
              <a:noFill/>
              <a:ln w="76200">
                <a:solidFill>
                  <a:schemeClr val="tx1"/>
                </a:solidFill>
                <a:round/>
                <a:headEnd/>
                <a:tailEnd type="triangle" w="med" len="med"/>
              </a:ln>
            </p:spPr>
            <p:txBody>
              <a:bodyPr wrap="none" anchor="ctr"/>
              <a:lstStyle/>
              <a:p>
                <a:pPr algn="l" eaLnBrk="0" hangingPunct="0">
                  <a:spcBef>
                    <a:spcPct val="0"/>
                  </a:spcBef>
                  <a:buClrTx/>
                </a:pPr>
                <a:endParaRPr lang="en-US" sz="4000" smtClean="0">
                  <a:solidFill>
                    <a:srgbClr val="000000"/>
                  </a:solidFill>
                  <a:latin typeface="Arial" charset="0"/>
                </a:endParaRPr>
              </a:p>
            </p:txBody>
          </p:sp>
          <p:sp>
            <p:nvSpPr>
              <p:cNvPr id="23" name="Line 9"/>
              <p:cNvSpPr>
                <a:spLocks noChangeShapeType="1"/>
              </p:cNvSpPr>
              <p:nvPr/>
            </p:nvSpPr>
            <p:spPr bwMode="auto">
              <a:xfrm>
                <a:off x="5729973" y="3886200"/>
                <a:ext cx="736600" cy="495301"/>
              </a:xfrm>
              <a:prstGeom prst="line">
                <a:avLst/>
              </a:prstGeom>
              <a:noFill/>
              <a:ln w="76200">
                <a:solidFill>
                  <a:schemeClr val="tx1"/>
                </a:solidFill>
                <a:round/>
                <a:headEnd/>
                <a:tailEnd type="triangle" w="med" len="med"/>
              </a:ln>
            </p:spPr>
            <p:txBody>
              <a:bodyPr wrap="none" anchor="ctr"/>
              <a:lstStyle/>
              <a:p>
                <a:pPr algn="l" eaLnBrk="0" hangingPunct="0">
                  <a:spcBef>
                    <a:spcPct val="0"/>
                  </a:spcBef>
                  <a:buClrTx/>
                </a:pPr>
                <a:endParaRPr lang="en-US" sz="4000" smtClean="0">
                  <a:solidFill>
                    <a:srgbClr val="000000"/>
                  </a:solidFill>
                  <a:latin typeface="Arial" charset="0"/>
                </a:endParaRPr>
              </a:p>
            </p:txBody>
          </p:sp>
          <p:sp>
            <p:nvSpPr>
              <p:cNvPr id="34" name="Subtitle 2"/>
              <p:cNvSpPr txBox="1">
                <a:spLocks/>
              </p:cNvSpPr>
              <p:nvPr/>
            </p:nvSpPr>
            <p:spPr>
              <a:xfrm>
                <a:off x="6373703" y="1892300"/>
                <a:ext cx="2518569" cy="365760"/>
              </a:xfrm>
              <a:prstGeom prst="rect">
                <a:avLst/>
              </a:prstGeom>
              <a:solidFill>
                <a:srgbClr val="0066FF"/>
              </a:solidFill>
              <a:ln w="28575">
                <a:solidFill>
                  <a:schemeClr val="tx1"/>
                </a:solidFill>
              </a:ln>
            </p:spPr>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FFFFFF"/>
                    </a:solidFill>
                    <a:effectLst/>
                    <a:uLnTx/>
                    <a:uFillTx/>
                    <a:latin typeface="+mj-lt"/>
                    <a:ea typeface="ＭＳ Ｐゴシック" pitchFamily="-65" charset="-128"/>
                    <a:cs typeface="ＭＳ Ｐゴシック" pitchFamily="-65" charset="-128"/>
                  </a:rPr>
                  <a:t>Two Acquisitions</a:t>
                </a:r>
                <a:endParaRPr kumimoji="0" lang="en-US" sz="2000" b="0" i="0" u="none" strike="noStrike" kern="0" cap="none" spc="0" normalizeH="0" baseline="0" noProof="0" dirty="0" smtClean="0">
                  <a:ln>
                    <a:noFill/>
                  </a:ln>
                  <a:solidFill>
                    <a:srgbClr val="FFFFFF"/>
                  </a:solidFill>
                  <a:effectLst/>
                  <a:uLnTx/>
                  <a:uFillTx/>
                  <a:latin typeface="+mn-lt"/>
                  <a:ea typeface="ＭＳ Ｐゴシック" pitchFamily="-65" charset="-128"/>
                  <a:cs typeface="ＭＳ Ｐゴシック" pitchFamily="-65" charset="-128"/>
                </a:endParaRPr>
              </a:p>
            </p:txBody>
          </p:sp>
          <p:sp>
            <p:nvSpPr>
              <p:cNvPr id="39" name="Subtitle 2"/>
              <p:cNvSpPr txBox="1">
                <a:spLocks/>
              </p:cNvSpPr>
              <p:nvPr/>
            </p:nvSpPr>
            <p:spPr>
              <a:xfrm>
                <a:off x="6424503" y="5435600"/>
                <a:ext cx="2442369" cy="365760"/>
              </a:xfrm>
              <a:prstGeom prst="rect">
                <a:avLst/>
              </a:prstGeom>
              <a:solidFill>
                <a:srgbClr val="0066FF"/>
              </a:solidFill>
              <a:ln w="28575">
                <a:solidFill>
                  <a:schemeClr val="tx1"/>
                </a:solidFill>
              </a:ln>
            </p:spPr>
            <p:txBody>
              <a:bodyPr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FFFFFF"/>
                    </a:solidFill>
                    <a:effectLst/>
                    <a:uLnTx/>
                    <a:uFillTx/>
                    <a:latin typeface="+mj-lt"/>
                    <a:ea typeface="ＭＳ Ｐゴシック" pitchFamily="-65" charset="-128"/>
                    <a:cs typeface="ＭＳ Ｐゴシック" pitchFamily="-65" charset="-128"/>
                  </a:rPr>
                  <a:t>&gt; Feb 2010</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1" i="0" u="none" strike="noStrike" kern="0" cap="none" spc="0" normalizeH="0" baseline="0" noProof="0" dirty="0" smtClean="0">
                  <a:ln>
                    <a:noFill/>
                  </a:ln>
                  <a:solidFill>
                    <a:srgbClr val="FFFFFF"/>
                  </a:solidFill>
                  <a:effectLst/>
                  <a:uLnTx/>
                  <a:uFillTx/>
                  <a:latin typeface="+mn-lt"/>
                  <a:ea typeface="ＭＳ Ｐゴシック" pitchFamily="-65" charset="-128"/>
                  <a:cs typeface="ＭＳ Ｐゴシック" pitchFamily="-65" charset="-128"/>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1" i="0" u="none" strike="noStrike" kern="0" cap="none" spc="0" normalizeH="0" baseline="0" noProof="0" dirty="0" smtClean="0">
                  <a:ln>
                    <a:noFill/>
                  </a:ln>
                  <a:solidFill>
                    <a:srgbClr val="FFFFFF"/>
                  </a:solidFill>
                  <a:effectLst/>
                  <a:uLnTx/>
                  <a:uFillTx/>
                  <a:latin typeface="+mn-lt"/>
                  <a:ea typeface="ＭＳ Ｐゴシック" pitchFamily="-65" charset="-128"/>
                  <a:cs typeface="ＭＳ Ｐゴシック" pitchFamily="-65" charset="-128"/>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0" cap="none" spc="0" normalizeH="0" baseline="0" noProof="0" dirty="0" smtClean="0">
                  <a:ln>
                    <a:noFill/>
                  </a:ln>
                  <a:solidFill>
                    <a:srgbClr val="FFFFFF"/>
                  </a:solidFill>
                  <a:effectLst/>
                  <a:uLnTx/>
                  <a:uFillTx/>
                  <a:latin typeface="+mn-lt"/>
                  <a:ea typeface="ＭＳ Ｐゴシック" pitchFamily="-65" charset="-128"/>
                  <a:cs typeface="ＭＳ Ｐゴシック" pitchFamily="-65" charset="-128"/>
                </a:endParaRPr>
              </a:p>
            </p:txBody>
          </p:sp>
          <p:sp>
            <p:nvSpPr>
              <p:cNvPr id="40" name="Line 8"/>
              <p:cNvSpPr>
                <a:spLocks noChangeShapeType="1"/>
              </p:cNvSpPr>
              <p:nvPr/>
            </p:nvSpPr>
            <p:spPr bwMode="auto">
              <a:xfrm flipV="1">
                <a:off x="5818872" y="2057400"/>
                <a:ext cx="533399" cy="0"/>
              </a:xfrm>
              <a:prstGeom prst="line">
                <a:avLst/>
              </a:prstGeom>
              <a:noFill/>
              <a:ln w="76200">
                <a:solidFill>
                  <a:schemeClr val="bg1">
                    <a:lumMod val="50000"/>
                  </a:schemeClr>
                </a:solidFill>
                <a:round/>
                <a:headEnd/>
                <a:tailEnd type="triangle" w="med" len="med"/>
              </a:ln>
            </p:spPr>
            <p:txBody>
              <a:bodyPr wrap="none" anchor="ctr"/>
              <a:lstStyle/>
              <a:p>
                <a:pPr algn="l" eaLnBrk="0" hangingPunct="0">
                  <a:spcBef>
                    <a:spcPct val="0"/>
                  </a:spcBef>
                  <a:buClrTx/>
                </a:pPr>
                <a:endParaRPr lang="en-US" sz="4000" smtClean="0">
                  <a:solidFill>
                    <a:srgbClr val="000000"/>
                  </a:solidFill>
                  <a:latin typeface="Arial" charset="0"/>
                </a:endParaRPr>
              </a:p>
            </p:txBody>
          </p:sp>
          <p:sp>
            <p:nvSpPr>
              <p:cNvPr id="44" name="Line 8"/>
              <p:cNvSpPr>
                <a:spLocks noChangeShapeType="1"/>
              </p:cNvSpPr>
              <p:nvPr/>
            </p:nvSpPr>
            <p:spPr bwMode="auto">
              <a:xfrm flipV="1">
                <a:off x="5933172" y="5613400"/>
                <a:ext cx="533399" cy="0"/>
              </a:xfrm>
              <a:prstGeom prst="line">
                <a:avLst/>
              </a:prstGeom>
              <a:noFill/>
              <a:ln w="76200">
                <a:solidFill>
                  <a:schemeClr val="bg1">
                    <a:lumMod val="50000"/>
                  </a:schemeClr>
                </a:solidFill>
                <a:round/>
                <a:headEnd/>
                <a:tailEnd type="triangle" w="med" len="med"/>
              </a:ln>
            </p:spPr>
            <p:txBody>
              <a:bodyPr wrap="none" anchor="ctr"/>
              <a:lstStyle/>
              <a:p>
                <a:pPr algn="l" eaLnBrk="0" hangingPunct="0">
                  <a:spcBef>
                    <a:spcPct val="0"/>
                  </a:spcBef>
                  <a:buClrTx/>
                </a:pPr>
                <a:endParaRPr lang="en-US" sz="4000" smtClean="0">
                  <a:solidFill>
                    <a:srgbClr val="000000"/>
                  </a:solidFill>
                  <a:latin typeface="Arial" charset="0"/>
                </a:endParaRPr>
              </a:p>
            </p:txBody>
          </p:sp>
          <p:grpSp>
            <p:nvGrpSpPr>
              <p:cNvPr id="54" name="Group 53"/>
              <p:cNvGrpSpPr/>
              <p:nvPr/>
            </p:nvGrpSpPr>
            <p:grpSpPr>
              <a:xfrm>
                <a:off x="6453872" y="3848100"/>
                <a:ext cx="2286000" cy="1397001"/>
                <a:chOff x="6453872" y="3848100"/>
                <a:chExt cx="2286000" cy="1397001"/>
              </a:xfrm>
            </p:grpSpPr>
            <p:pic>
              <p:nvPicPr>
                <p:cNvPr id="42" name="Picture 10" descr="NPP-Transparent3"/>
                <p:cNvPicPr>
                  <a:picLocks noChangeAspect="1" noChangeArrowheads="1"/>
                </p:cNvPicPr>
                <p:nvPr/>
              </p:nvPicPr>
              <p:blipFill>
                <a:blip r:embed="rId6" cstate="print"/>
                <a:srcRect/>
                <a:stretch>
                  <a:fillRect/>
                </a:stretch>
              </p:blipFill>
              <p:spPr bwMode="auto">
                <a:xfrm>
                  <a:off x="6453872" y="3848100"/>
                  <a:ext cx="2286000" cy="1397001"/>
                </a:xfrm>
                <a:prstGeom prst="rect">
                  <a:avLst/>
                </a:prstGeom>
                <a:solidFill>
                  <a:srgbClr val="FF0000"/>
                </a:solidFill>
                <a:ln w="9525">
                  <a:noFill/>
                  <a:miter lim="800000"/>
                  <a:headEnd/>
                  <a:tailEnd/>
                </a:ln>
                <a:effectLst>
                  <a:outerShdw dist="38100" dir="2700000" sx="102000" sy="102000" algn="tl" rotWithShape="0">
                    <a:schemeClr val="bg1">
                      <a:lumMod val="50000"/>
                    </a:schemeClr>
                  </a:outerShdw>
                </a:effectLst>
              </p:spPr>
            </p:pic>
            <p:sp>
              <p:nvSpPr>
                <p:cNvPr id="27" name="Rectangle 7"/>
                <p:cNvSpPr>
                  <a:spLocks noChangeArrowheads="1"/>
                </p:cNvSpPr>
                <p:nvPr/>
              </p:nvSpPr>
              <p:spPr bwMode="auto">
                <a:xfrm>
                  <a:off x="8024595" y="4902918"/>
                  <a:ext cx="612885" cy="276999"/>
                </a:xfrm>
                <a:prstGeom prst="rect">
                  <a:avLst/>
                </a:prstGeom>
                <a:noFill/>
                <a:ln w="9525">
                  <a:noFill/>
                  <a:miter lim="800000"/>
                  <a:headEnd/>
                  <a:tailEnd/>
                </a:ln>
              </p:spPr>
              <p:txBody>
                <a:bodyPr wrap="square" lIns="0" tIns="0" rIns="0" bIns="0">
                  <a:spAutoFit/>
                </a:bodyPr>
                <a:lstStyle/>
                <a:p>
                  <a:pPr eaLnBrk="0" hangingPunct="0">
                    <a:spcBef>
                      <a:spcPct val="0"/>
                    </a:spcBef>
                    <a:buClrTx/>
                  </a:pPr>
                  <a:r>
                    <a:rPr lang="en-US" sz="1800" b="1" dirty="0" smtClean="0">
                      <a:solidFill>
                        <a:srgbClr val="FFFFFF"/>
                      </a:solidFill>
                      <a:latin typeface="Times New Roman" pitchFamily="18" charset="0"/>
                    </a:rPr>
                    <a:t>JPSS</a:t>
                  </a:r>
                </a:p>
              </p:txBody>
            </p:sp>
            <p:sp>
              <p:nvSpPr>
                <p:cNvPr id="46" name="Rectangle 7"/>
                <p:cNvSpPr>
                  <a:spLocks noChangeArrowheads="1"/>
                </p:cNvSpPr>
                <p:nvPr/>
              </p:nvSpPr>
              <p:spPr bwMode="auto">
                <a:xfrm>
                  <a:off x="6589495" y="4902918"/>
                  <a:ext cx="612885" cy="276999"/>
                </a:xfrm>
                <a:prstGeom prst="rect">
                  <a:avLst/>
                </a:prstGeom>
                <a:noFill/>
                <a:ln w="9525">
                  <a:noFill/>
                  <a:miter lim="800000"/>
                  <a:headEnd/>
                  <a:tailEnd/>
                </a:ln>
              </p:spPr>
              <p:txBody>
                <a:bodyPr wrap="square" lIns="0" tIns="0" rIns="0" bIns="0">
                  <a:spAutoFit/>
                </a:bodyPr>
                <a:lstStyle/>
                <a:p>
                  <a:pPr eaLnBrk="0" hangingPunct="0">
                    <a:spcBef>
                      <a:spcPct val="0"/>
                    </a:spcBef>
                    <a:buClrTx/>
                  </a:pPr>
                  <a:r>
                    <a:rPr lang="en-US" sz="1800" b="1" dirty="0" smtClean="0">
                      <a:solidFill>
                        <a:srgbClr val="FFFFFF"/>
                      </a:solidFill>
                      <a:latin typeface="Times New Roman" pitchFamily="18" charset="0"/>
                    </a:rPr>
                    <a:t>S/C ?</a:t>
                  </a:r>
                </a:p>
              </p:txBody>
            </p:sp>
          </p:grpSp>
          <p:grpSp>
            <p:nvGrpSpPr>
              <p:cNvPr id="53" name="Group 52"/>
              <p:cNvGrpSpPr/>
              <p:nvPr/>
            </p:nvGrpSpPr>
            <p:grpSpPr>
              <a:xfrm>
                <a:off x="6479272" y="2324110"/>
                <a:ext cx="2235199" cy="1408841"/>
                <a:chOff x="6479272" y="2324110"/>
                <a:chExt cx="2235199" cy="1408841"/>
              </a:xfrm>
            </p:grpSpPr>
            <p:pic>
              <p:nvPicPr>
                <p:cNvPr id="43" name="Picture 42" descr="NPOESS with lables wo boom"/>
                <p:cNvPicPr>
                  <a:picLocks noChangeAspect="1" noChangeArrowheads="1"/>
                </p:cNvPicPr>
                <p:nvPr/>
              </p:nvPicPr>
              <p:blipFill>
                <a:blip r:embed="rId5" cstate="print"/>
                <a:srcRect r="2090" b="2496"/>
                <a:stretch>
                  <a:fillRect/>
                </a:stretch>
              </p:blipFill>
              <p:spPr bwMode="auto">
                <a:xfrm>
                  <a:off x="6479272" y="2324110"/>
                  <a:ext cx="2235199" cy="1408841"/>
                </a:xfrm>
                <a:prstGeom prst="rect">
                  <a:avLst/>
                </a:prstGeom>
                <a:noFill/>
                <a:effectLst>
                  <a:outerShdw dist="38100" dir="2700000" sx="102000" sy="102000" algn="tl" rotWithShape="0">
                    <a:schemeClr val="bg1">
                      <a:lumMod val="50000"/>
                    </a:schemeClr>
                  </a:outerShdw>
                </a:effectLst>
              </p:spPr>
            </p:pic>
            <p:sp>
              <p:nvSpPr>
                <p:cNvPr id="29" name="Rectangle 6"/>
                <p:cNvSpPr>
                  <a:spLocks noChangeArrowheads="1"/>
                </p:cNvSpPr>
                <p:nvPr/>
              </p:nvSpPr>
              <p:spPr bwMode="auto">
                <a:xfrm>
                  <a:off x="7927072" y="3438832"/>
                  <a:ext cx="786333" cy="276999"/>
                </a:xfrm>
                <a:prstGeom prst="rect">
                  <a:avLst/>
                </a:prstGeom>
                <a:noFill/>
                <a:ln w="9525">
                  <a:noFill/>
                  <a:miter lim="800000"/>
                  <a:headEnd/>
                  <a:tailEnd/>
                </a:ln>
              </p:spPr>
              <p:txBody>
                <a:bodyPr wrap="square" lIns="0" tIns="0" rIns="0" bIns="0">
                  <a:spAutoFit/>
                </a:bodyPr>
                <a:lstStyle/>
                <a:p>
                  <a:pPr eaLnBrk="0" hangingPunct="0">
                    <a:spcBef>
                      <a:spcPct val="0"/>
                    </a:spcBef>
                    <a:buClrTx/>
                  </a:pPr>
                  <a:r>
                    <a:rPr lang="en-US" sz="1800" b="1" dirty="0" smtClean="0">
                      <a:solidFill>
                        <a:srgbClr val="FFFFFF"/>
                      </a:solidFill>
                      <a:latin typeface="Times New Roman" pitchFamily="18" charset="0"/>
                    </a:rPr>
                    <a:t>DWSS</a:t>
                  </a:r>
                  <a:endParaRPr lang="en-US" sz="1800" b="1" dirty="0" smtClean="0">
                    <a:solidFill>
                      <a:srgbClr val="000000"/>
                    </a:solidFill>
                    <a:latin typeface="Times New Roman" pitchFamily="18" charset="0"/>
                  </a:endParaRPr>
                </a:p>
              </p:txBody>
            </p:sp>
            <p:sp>
              <p:nvSpPr>
                <p:cNvPr id="48" name="Rectangle 7"/>
                <p:cNvSpPr>
                  <a:spLocks noChangeArrowheads="1"/>
                </p:cNvSpPr>
                <p:nvPr/>
              </p:nvSpPr>
              <p:spPr bwMode="auto">
                <a:xfrm>
                  <a:off x="6564095" y="3438832"/>
                  <a:ext cx="612885" cy="276999"/>
                </a:xfrm>
                <a:prstGeom prst="rect">
                  <a:avLst/>
                </a:prstGeom>
                <a:noFill/>
                <a:ln w="9525">
                  <a:noFill/>
                  <a:miter lim="800000"/>
                  <a:headEnd/>
                  <a:tailEnd/>
                </a:ln>
              </p:spPr>
              <p:txBody>
                <a:bodyPr wrap="square" lIns="0" tIns="0" rIns="0" bIns="0">
                  <a:spAutoFit/>
                </a:bodyPr>
                <a:lstStyle/>
                <a:p>
                  <a:pPr eaLnBrk="0" hangingPunct="0">
                    <a:spcBef>
                      <a:spcPct val="0"/>
                    </a:spcBef>
                    <a:buClrTx/>
                  </a:pPr>
                  <a:r>
                    <a:rPr lang="en-US" sz="1800" b="1" dirty="0" smtClean="0">
                      <a:solidFill>
                        <a:srgbClr val="FFFFFF"/>
                      </a:solidFill>
                      <a:latin typeface="Times New Roman" pitchFamily="18" charset="0"/>
                    </a:rPr>
                    <a:t>S/C ?</a:t>
                  </a:r>
                </a:p>
              </p:txBody>
            </p:sp>
          </p:grpSp>
        </p:grpSp>
        <p:sp>
          <p:nvSpPr>
            <p:cNvPr id="66" name="Rectangle 6"/>
            <p:cNvSpPr>
              <a:spLocks noChangeArrowheads="1"/>
            </p:cNvSpPr>
            <p:nvPr/>
          </p:nvSpPr>
          <p:spPr bwMode="auto">
            <a:xfrm>
              <a:off x="6389615" y="3894160"/>
              <a:ext cx="943780" cy="153888"/>
            </a:xfrm>
            <a:prstGeom prst="rect">
              <a:avLst/>
            </a:prstGeom>
            <a:noFill/>
            <a:ln w="9525">
              <a:noFill/>
              <a:miter lim="800000"/>
              <a:headEnd/>
              <a:tailEnd/>
            </a:ln>
          </p:spPr>
          <p:txBody>
            <a:bodyPr wrap="square" lIns="0" tIns="0" rIns="0" bIns="0">
              <a:spAutoFit/>
            </a:bodyPr>
            <a:lstStyle/>
            <a:p>
              <a:pPr eaLnBrk="0" hangingPunct="0">
                <a:spcBef>
                  <a:spcPct val="0"/>
                </a:spcBef>
                <a:buClrTx/>
              </a:pPr>
              <a:r>
                <a:rPr lang="en-US" sz="1000" b="1" dirty="0" smtClean="0">
                  <a:solidFill>
                    <a:srgbClr val="FFFFFF"/>
                  </a:solidFill>
                  <a:latin typeface="Times New Roman" pitchFamily="18" charset="0"/>
                </a:rPr>
                <a:t>LAN 1330</a:t>
              </a:r>
              <a:endParaRPr lang="en-US" sz="1000" b="1" dirty="0" smtClean="0">
                <a:solidFill>
                  <a:srgbClr val="000000"/>
                </a:solidFill>
                <a:latin typeface="Times New Roman" pitchFamily="18" charset="0"/>
              </a:endParaRPr>
            </a:p>
          </p:txBody>
        </p:sp>
        <p:sp>
          <p:nvSpPr>
            <p:cNvPr id="68" name="Rectangle 6"/>
            <p:cNvSpPr>
              <a:spLocks noChangeArrowheads="1"/>
            </p:cNvSpPr>
            <p:nvPr/>
          </p:nvSpPr>
          <p:spPr bwMode="auto">
            <a:xfrm>
              <a:off x="6394163" y="2370161"/>
              <a:ext cx="943780" cy="153888"/>
            </a:xfrm>
            <a:prstGeom prst="rect">
              <a:avLst/>
            </a:prstGeom>
            <a:noFill/>
            <a:ln w="9525">
              <a:noFill/>
              <a:miter lim="800000"/>
              <a:headEnd/>
              <a:tailEnd/>
            </a:ln>
          </p:spPr>
          <p:txBody>
            <a:bodyPr wrap="square" lIns="0" tIns="0" rIns="0" bIns="0">
              <a:spAutoFit/>
            </a:bodyPr>
            <a:lstStyle/>
            <a:p>
              <a:pPr eaLnBrk="0" hangingPunct="0">
                <a:spcBef>
                  <a:spcPct val="0"/>
                </a:spcBef>
                <a:buClrTx/>
              </a:pPr>
              <a:r>
                <a:rPr lang="en-US" sz="1000" b="1" dirty="0" smtClean="0">
                  <a:solidFill>
                    <a:srgbClr val="FFFFFF"/>
                  </a:solidFill>
                  <a:latin typeface="Times New Roman" pitchFamily="18" charset="0"/>
                </a:rPr>
                <a:t>LAN 1730</a:t>
              </a:r>
              <a:endParaRPr lang="en-US" sz="1000" b="1" dirty="0" smtClean="0">
                <a:solidFill>
                  <a:srgbClr val="000000"/>
                </a:solidFill>
                <a:latin typeface="Times New Roman" pitchFamily="18" charset="0"/>
              </a:endParaRPr>
            </a:p>
          </p:txBody>
        </p: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
          <p:cNvSpPr>
            <a:spLocks noGrp="1"/>
          </p:cNvSpPr>
          <p:nvPr>
            <p:ph type="ctrTitle"/>
          </p:nvPr>
        </p:nvSpPr>
        <p:spPr>
          <a:xfrm>
            <a:off x="714375" y="171450"/>
            <a:ext cx="7772400" cy="1470025"/>
          </a:xfrm>
        </p:spPr>
        <p:txBody>
          <a:bodyPr/>
          <a:lstStyle/>
          <a:p>
            <a:pPr eaLnBrk="1" hangingPunct="1"/>
            <a:r>
              <a:rPr lang="en-US" sz="4000" dirty="0" smtClean="0">
                <a:ea typeface="ＭＳ Ｐゴシック"/>
                <a:cs typeface="ＭＳ Ｐゴシック"/>
              </a:rPr>
              <a:t>“Passages”</a:t>
            </a:r>
          </a:p>
        </p:txBody>
      </p:sp>
      <p:sp>
        <p:nvSpPr>
          <p:cNvPr id="3" name="Subtitle 2"/>
          <p:cNvSpPr>
            <a:spLocks noGrp="1"/>
          </p:cNvSpPr>
          <p:nvPr>
            <p:ph type="subTitle" idx="1"/>
          </p:nvPr>
        </p:nvSpPr>
        <p:spPr>
          <a:xfrm>
            <a:off x="204715" y="6134100"/>
            <a:ext cx="8679977" cy="444500"/>
          </a:xfrm>
        </p:spPr>
        <p:txBody>
          <a:bodyPr rtlCol="0">
            <a:noAutofit/>
          </a:bodyPr>
          <a:lstStyle/>
          <a:p>
            <a:pPr eaLnBrk="1" fontAlgn="auto" hangingPunct="1">
              <a:spcBef>
                <a:spcPts val="0"/>
              </a:spcBef>
              <a:spcAft>
                <a:spcPts val="0"/>
              </a:spcAft>
              <a:defRPr/>
            </a:pPr>
            <a:r>
              <a:rPr lang="en-US" sz="2400" b="1" i="1" dirty="0" smtClean="0">
                <a:solidFill>
                  <a:schemeClr val="tx1"/>
                </a:solidFill>
                <a:latin typeface="+mj-lt"/>
              </a:rPr>
              <a:t>Evolution/Transition of Missions/Sensors/Requirements</a:t>
            </a:r>
          </a:p>
          <a:p>
            <a:pPr eaLnBrk="1" fontAlgn="auto" hangingPunct="1">
              <a:spcAft>
                <a:spcPts val="0"/>
              </a:spcAft>
              <a:buFont typeface="Arial" pitchFamily="34" charset="0"/>
              <a:buNone/>
              <a:defRPr/>
            </a:pPr>
            <a:endParaRPr lang="en-US" sz="2400" b="1" i="1" dirty="0" smtClean="0">
              <a:solidFill>
                <a:schemeClr val="tx1"/>
              </a:solidFill>
            </a:endParaRPr>
          </a:p>
          <a:p>
            <a:pPr eaLnBrk="1" fontAlgn="auto" hangingPunct="1">
              <a:spcAft>
                <a:spcPts val="0"/>
              </a:spcAft>
              <a:buFont typeface="Arial" pitchFamily="34" charset="0"/>
              <a:buNone/>
              <a:defRPr/>
            </a:pPr>
            <a:endParaRPr lang="en-US" sz="2400" b="1" i="1" dirty="0" smtClean="0">
              <a:solidFill>
                <a:schemeClr val="tx1"/>
              </a:solidFill>
            </a:endParaRPr>
          </a:p>
          <a:p>
            <a:pPr eaLnBrk="1" fontAlgn="auto" hangingPunct="1">
              <a:spcAft>
                <a:spcPts val="0"/>
              </a:spcAft>
              <a:buFont typeface="Arial" pitchFamily="34" charset="0"/>
              <a:buNone/>
              <a:defRPr/>
            </a:pPr>
            <a:endParaRPr lang="en-US" sz="2400" i="1" dirty="0" smtClean="0">
              <a:solidFill>
                <a:schemeClr val="tx1"/>
              </a:solidFill>
            </a:endParaRPr>
          </a:p>
        </p:txBody>
      </p:sp>
      <p:sp>
        <p:nvSpPr>
          <p:cNvPr id="23556" name="Slide Number Placeholder 3"/>
          <p:cNvSpPr>
            <a:spLocks noGrp="1"/>
          </p:cNvSpPr>
          <p:nvPr>
            <p:ph type="sldNum" sz="quarter" idx="12"/>
          </p:nvPr>
        </p:nvSpPr>
        <p:spPr>
          <a:noFill/>
        </p:spPr>
        <p:txBody>
          <a:bodyPr/>
          <a:lstStyle/>
          <a:p>
            <a:fld id="{30237B3C-01E2-4D98-8ADD-074FBC4EE508}" type="slidenum">
              <a:rPr lang="en-US" smtClean="0">
                <a:solidFill>
                  <a:srgbClr val="000000"/>
                </a:solidFill>
                <a:latin typeface="Arial" pitchFamily="34" charset="0"/>
                <a:ea typeface="ＭＳ Ｐゴシック"/>
                <a:cs typeface="ＭＳ Ｐゴシック"/>
              </a:rPr>
              <a:pPr/>
              <a:t>6</a:t>
            </a:fld>
            <a:endParaRPr lang="en-US" smtClean="0">
              <a:solidFill>
                <a:srgbClr val="000000"/>
              </a:solidFill>
              <a:latin typeface="Arial" pitchFamily="34" charset="0"/>
              <a:ea typeface="ＭＳ Ｐゴシック"/>
              <a:cs typeface="ＭＳ Ｐゴシック"/>
            </a:endParaRPr>
          </a:p>
        </p:txBody>
      </p:sp>
      <p:sp>
        <p:nvSpPr>
          <p:cNvPr id="59" name="Rectangle 6"/>
          <p:cNvSpPr>
            <a:spLocks noChangeArrowheads="1"/>
          </p:cNvSpPr>
          <p:nvPr/>
        </p:nvSpPr>
        <p:spPr bwMode="auto">
          <a:xfrm>
            <a:off x="1594703" y="3864589"/>
            <a:ext cx="1012021" cy="153888"/>
          </a:xfrm>
          <a:prstGeom prst="rect">
            <a:avLst/>
          </a:prstGeom>
          <a:noFill/>
          <a:ln w="9525">
            <a:noFill/>
            <a:miter lim="800000"/>
            <a:headEnd/>
            <a:tailEnd/>
          </a:ln>
        </p:spPr>
        <p:txBody>
          <a:bodyPr wrap="square" lIns="0" tIns="0" rIns="0" bIns="0">
            <a:spAutoFit/>
          </a:bodyPr>
          <a:lstStyle/>
          <a:p>
            <a:pPr eaLnBrk="0" hangingPunct="0">
              <a:spcBef>
                <a:spcPct val="0"/>
              </a:spcBef>
              <a:buClrTx/>
            </a:pPr>
            <a:r>
              <a:rPr lang="en-US" sz="1000" b="1" dirty="0" smtClean="0">
                <a:solidFill>
                  <a:srgbClr val="FFFFFF"/>
                </a:solidFill>
                <a:latin typeface="Times New Roman" pitchFamily="18" charset="0"/>
              </a:rPr>
              <a:t>NOAA/NASA</a:t>
            </a:r>
            <a:endParaRPr lang="en-US" sz="1000" b="1" dirty="0" smtClean="0">
              <a:solidFill>
                <a:srgbClr val="000000"/>
              </a:solidFill>
              <a:latin typeface="Times New Roman" pitchFamily="18" charset="0"/>
            </a:endParaRPr>
          </a:p>
        </p:txBody>
      </p:sp>
      <p:grpSp>
        <p:nvGrpSpPr>
          <p:cNvPr id="85" name="Group 84"/>
          <p:cNvGrpSpPr/>
          <p:nvPr/>
        </p:nvGrpSpPr>
        <p:grpSpPr>
          <a:xfrm>
            <a:off x="163769" y="1446661"/>
            <a:ext cx="2784365" cy="4559419"/>
            <a:chOff x="163769" y="1446661"/>
            <a:chExt cx="2784365" cy="4559419"/>
          </a:xfrm>
        </p:grpSpPr>
        <p:sp>
          <p:nvSpPr>
            <p:cNvPr id="37" name="Subtitle 2"/>
            <p:cNvSpPr txBox="1">
              <a:spLocks/>
            </p:cNvSpPr>
            <p:nvPr/>
          </p:nvSpPr>
          <p:spPr>
            <a:xfrm>
              <a:off x="214203" y="5640320"/>
              <a:ext cx="2442369" cy="365760"/>
            </a:xfrm>
            <a:prstGeom prst="rect">
              <a:avLst/>
            </a:prstGeom>
            <a:solidFill>
              <a:srgbClr val="0066FF"/>
            </a:solidFill>
            <a:ln w="28575">
              <a:solidFill>
                <a:schemeClr val="tx1"/>
              </a:solidFill>
            </a:ln>
          </p:spPr>
          <p:txBody>
            <a:bodyPr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FFFFFF"/>
                  </a:solidFill>
                  <a:effectLst/>
                  <a:uLnTx/>
                  <a:uFillTx/>
                  <a:latin typeface="+mj-lt"/>
                  <a:ea typeface="ＭＳ Ｐゴシック" pitchFamily="-65" charset="-128"/>
                  <a:cs typeface="ＭＳ Ｐゴシック" pitchFamily="-65" charset="-128"/>
                </a:rPr>
                <a:t>&lt; Oct 1994</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1" i="0" u="none" strike="noStrike" kern="0" cap="none" spc="0" normalizeH="0" baseline="0" noProof="0" dirty="0" smtClean="0">
                <a:ln>
                  <a:noFill/>
                </a:ln>
                <a:solidFill>
                  <a:srgbClr val="FFFFFF"/>
                </a:solidFill>
                <a:effectLst/>
                <a:uLnTx/>
                <a:uFillTx/>
                <a:latin typeface="+mn-lt"/>
                <a:ea typeface="ＭＳ Ｐゴシック" pitchFamily="-65" charset="-128"/>
                <a:cs typeface="ＭＳ Ｐゴシック" pitchFamily="-65" charset="-128"/>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1" i="0" u="none" strike="noStrike" kern="0" cap="none" spc="0" normalizeH="0" baseline="0" noProof="0" dirty="0" smtClean="0">
                <a:ln>
                  <a:noFill/>
                </a:ln>
                <a:solidFill>
                  <a:srgbClr val="FFFFFF"/>
                </a:solidFill>
                <a:effectLst/>
                <a:uLnTx/>
                <a:uFillTx/>
                <a:latin typeface="+mn-lt"/>
                <a:ea typeface="ＭＳ Ｐゴシック" pitchFamily="-65" charset="-128"/>
                <a:cs typeface="ＭＳ Ｐゴシック" pitchFamily="-65" charset="-128"/>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0" cap="none" spc="0" normalizeH="0" baseline="0" noProof="0" dirty="0" smtClean="0">
                <a:ln>
                  <a:noFill/>
                </a:ln>
                <a:solidFill>
                  <a:srgbClr val="FFFFFF"/>
                </a:solidFill>
                <a:effectLst/>
                <a:uLnTx/>
                <a:uFillTx/>
                <a:latin typeface="+mn-lt"/>
                <a:ea typeface="ＭＳ Ｐゴシック" pitchFamily="-65" charset="-128"/>
                <a:cs typeface="ＭＳ Ｐゴシック" pitchFamily="-65" charset="-128"/>
              </a:endParaRPr>
            </a:p>
          </p:txBody>
        </p:sp>
        <p:grpSp>
          <p:nvGrpSpPr>
            <p:cNvPr id="79" name="Group 78"/>
            <p:cNvGrpSpPr/>
            <p:nvPr/>
          </p:nvGrpSpPr>
          <p:grpSpPr>
            <a:xfrm>
              <a:off x="163769" y="1446661"/>
              <a:ext cx="2713848" cy="1835759"/>
              <a:chOff x="163769" y="1446661"/>
              <a:chExt cx="2713848" cy="1835759"/>
            </a:xfrm>
          </p:grpSpPr>
          <p:sp>
            <p:nvSpPr>
              <p:cNvPr id="66" name="Rectangle 3"/>
              <p:cNvSpPr>
                <a:spLocks noChangeArrowheads="1"/>
              </p:cNvSpPr>
              <p:nvPr/>
            </p:nvSpPr>
            <p:spPr bwMode="auto">
              <a:xfrm>
                <a:off x="163769" y="1446661"/>
                <a:ext cx="2552133" cy="1828800"/>
              </a:xfrm>
              <a:prstGeom prst="rect">
                <a:avLst/>
              </a:prstGeom>
              <a:solidFill>
                <a:srgbClr val="0033CC"/>
              </a:solidFill>
              <a:ln w="9525">
                <a:solidFill>
                  <a:schemeClr val="tx1"/>
                </a:solidFill>
                <a:miter lim="800000"/>
                <a:headEnd/>
                <a:tailEnd/>
              </a:ln>
              <a:effectLst>
                <a:outerShdw dist="107763" dir="2700000" algn="ctr" rotWithShape="0">
                  <a:schemeClr val="bg2"/>
                </a:outerShdw>
              </a:effectLst>
            </p:spPr>
            <p:txBody>
              <a:bodyPr wrap="none" anchor="ctr"/>
              <a:lstStyle/>
              <a:p>
                <a:pPr eaLnBrk="0" hangingPunct="0">
                  <a:spcBef>
                    <a:spcPct val="0"/>
                  </a:spcBef>
                  <a:buClrTx/>
                </a:pPr>
                <a:r>
                  <a:rPr lang="en-US" sz="1200" b="1" dirty="0" smtClean="0">
                    <a:solidFill>
                      <a:srgbClr val="FFFFFF"/>
                    </a:solidFill>
                    <a:latin typeface="Times New Roman" pitchFamily="18" charset="0"/>
                  </a:rPr>
                  <a:t>OLS</a:t>
                </a:r>
                <a:br>
                  <a:rPr lang="en-US" sz="1200" b="1" dirty="0" smtClean="0">
                    <a:solidFill>
                      <a:srgbClr val="FFFFFF"/>
                    </a:solidFill>
                    <a:latin typeface="Times New Roman" pitchFamily="18" charset="0"/>
                  </a:rPr>
                </a:br>
                <a:r>
                  <a:rPr lang="en-US" sz="1200" b="1" dirty="0" smtClean="0">
                    <a:solidFill>
                      <a:srgbClr val="FFFFFF"/>
                    </a:solidFill>
                    <a:latin typeface="Times New Roman" pitchFamily="18" charset="0"/>
                  </a:rPr>
                  <a:t>SSM/I, SSM/T-1,  SSM/T-2 or SSMIS</a:t>
                </a:r>
                <a:br>
                  <a:rPr lang="en-US" sz="1200" b="1" dirty="0" smtClean="0">
                    <a:solidFill>
                      <a:srgbClr val="FFFFFF"/>
                    </a:solidFill>
                    <a:latin typeface="Times New Roman" pitchFamily="18" charset="0"/>
                  </a:rPr>
                </a:br>
                <a:r>
                  <a:rPr lang="en-US" sz="1200" b="1" dirty="0" smtClean="0">
                    <a:solidFill>
                      <a:srgbClr val="FFFFFF"/>
                    </a:solidFill>
                    <a:latin typeface="Times New Roman" pitchFamily="18" charset="0"/>
                  </a:rPr>
                  <a:t>SES</a:t>
                </a:r>
                <a:endParaRPr lang="en-US" sz="1200" dirty="0" smtClean="0">
                  <a:solidFill>
                    <a:srgbClr val="FDF81D"/>
                  </a:solidFill>
                  <a:latin typeface="Times New Roman" pitchFamily="18" charset="0"/>
                </a:endParaRPr>
              </a:p>
            </p:txBody>
          </p:sp>
          <p:sp>
            <p:nvSpPr>
              <p:cNvPr id="69" name="Rectangle 11"/>
              <p:cNvSpPr>
                <a:spLocks noChangeArrowheads="1"/>
              </p:cNvSpPr>
              <p:nvPr/>
            </p:nvSpPr>
            <p:spPr bwMode="auto">
              <a:xfrm>
                <a:off x="177351" y="2804853"/>
                <a:ext cx="1526509" cy="477567"/>
              </a:xfrm>
              <a:prstGeom prst="rect">
                <a:avLst/>
              </a:prstGeom>
              <a:noFill/>
              <a:ln w="9525">
                <a:noFill/>
                <a:miter lim="800000"/>
                <a:headEnd/>
                <a:tailEnd/>
              </a:ln>
            </p:spPr>
            <p:txBody>
              <a:bodyPr wrap="none" lIns="90488" tIns="44450" rIns="90488" bIns="44450">
                <a:spAutoFit/>
              </a:bodyPr>
              <a:lstStyle/>
              <a:p>
                <a:pPr algn="l" eaLnBrk="0" hangingPunct="0">
                  <a:lnSpc>
                    <a:spcPct val="70000"/>
                  </a:lnSpc>
                  <a:spcBef>
                    <a:spcPct val="0"/>
                  </a:spcBef>
                  <a:buClrTx/>
                </a:pPr>
                <a:r>
                  <a:rPr lang="en-US" sz="1200" b="1" dirty="0" smtClean="0">
                    <a:solidFill>
                      <a:srgbClr val="FFFF00"/>
                    </a:solidFill>
                    <a:latin typeface="Times New Roman" pitchFamily="18" charset="0"/>
                  </a:rPr>
                  <a:t>-Imaging</a:t>
                </a:r>
              </a:p>
              <a:p>
                <a:pPr algn="l" eaLnBrk="0" hangingPunct="0">
                  <a:lnSpc>
                    <a:spcPct val="70000"/>
                  </a:lnSpc>
                  <a:spcBef>
                    <a:spcPct val="0"/>
                  </a:spcBef>
                  <a:buClrTx/>
                </a:pPr>
                <a:r>
                  <a:rPr lang="en-US" sz="1200" b="1" dirty="0" smtClean="0">
                    <a:solidFill>
                      <a:srgbClr val="FFFF00"/>
                    </a:solidFill>
                    <a:latin typeface="Times New Roman" pitchFamily="18" charset="0"/>
                  </a:rPr>
                  <a:t>-Sounding</a:t>
                </a:r>
              </a:p>
              <a:p>
                <a:pPr algn="l" eaLnBrk="0" hangingPunct="0">
                  <a:lnSpc>
                    <a:spcPct val="70000"/>
                  </a:lnSpc>
                  <a:spcBef>
                    <a:spcPct val="0"/>
                  </a:spcBef>
                  <a:buClrTx/>
                </a:pPr>
                <a:r>
                  <a:rPr lang="en-US" sz="1200" b="1" dirty="0" smtClean="0">
                    <a:solidFill>
                      <a:srgbClr val="FFFF00"/>
                    </a:solidFill>
                    <a:latin typeface="Times New Roman" pitchFamily="18" charset="0"/>
                  </a:rPr>
                  <a:t>-Space Environment</a:t>
                </a:r>
              </a:p>
            </p:txBody>
          </p:sp>
          <p:sp>
            <p:nvSpPr>
              <p:cNvPr id="70" name="Rectangle 14"/>
              <p:cNvSpPr>
                <a:spLocks noChangeArrowheads="1"/>
              </p:cNvSpPr>
              <p:nvPr/>
            </p:nvSpPr>
            <p:spPr bwMode="auto">
              <a:xfrm>
                <a:off x="1571104" y="2868707"/>
                <a:ext cx="1306513" cy="369332"/>
              </a:xfrm>
              <a:prstGeom prst="rect">
                <a:avLst/>
              </a:prstGeom>
              <a:noFill/>
              <a:ln w="9525">
                <a:noFill/>
                <a:miter lim="800000"/>
                <a:headEnd/>
                <a:tailEnd/>
              </a:ln>
            </p:spPr>
            <p:txBody>
              <a:bodyPr lIns="0" tIns="0" rIns="0" bIns="0">
                <a:spAutoFit/>
              </a:bodyPr>
              <a:lstStyle/>
              <a:p>
                <a:pPr eaLnBrk="0" hangingPunct="0">
                  <a:spcBef>
                    <a:spcPct val="0"/>
                  </a:spcBef>
                  <a:buClrTx/>
                </a:pPr>
                <a:r>
                  <a:rPr lang="en-US" sz="2400" b="1" dirty="0" smtClean="0">
                    <a:solidFill>
                      <a:srgbClr val="FFFFFF"/>
                    </a:solidFill>
                    <a:latin typeface="Times New Roman" pitchFamily="18" charset="0"/>
                  </a:rPr>
                  <a:t>DMSP</a:t>
                </a:r>
                <a:endParaRPr lang="en-US" sz="2400" b="1" dirty="0" smtClean="0">
                  <a:solidFill>
                    <a:srgbClr val="000000"/>
                  </a:solidFill>
                  <a:latin typeface="Times New Roman" pitchFamily="18" charset="0"/>
                </a:endParaRPr>
              </a:p>
            </p:txBody>
          </p:sp>
        </p:grpSp>
        <p:grpSp>
          <p:nvGrpSpPr>
            <p:cNvPr id="80" name="Group 79"/>
            <p:cNvGrpSpPr/>
            <p:nvPr/>
          </p:nvGrpSpPr>
          <p:grpSpPr>
            <a:xfrm>
              <a:off x="175142" y="3534769"/>
              <a:ext cx="2772992" cy="1834595"/>
              <a:chOff x="175142" y="3534769"/>
              <a:chExt cx="2772992" cy="1834595"/>
            </a:xfrm>
          </p:grpSpPr>
          <p:sp>
            <p:nvSpPr>
              <p:cNvPr id="64" name="Rectangle 9"/>
              <p:cNvSpPr>
                <a:spLocks noChangeArrowheads="1"/>
              </p:cNvSpPr>
              <p:nvPr/>
            </p:nvSpPr>
            <p:spPr bwMode="auto">
              <a:xfrm>
                <a:off x="175142" y="3534769"/>
                <a:ext cx="2595349" cy="1828800"/>
              </a:xfrm>
              <a:prstGeom prst="rect">
                <a:avLst/>
              </a:prstGeom>
              <a:solidFill>
                <a:srgbClr val="FF0000"/>
              </a:solidFill>
              <a:ln w="9525">
                <a:noFill/>
                <a:miter lim="800000"/>
                <a:headEnd/>
                <a:tailEnd/>
              </a:ln>
              <a:effectLst>
                <a:outerShdw dist="107950" dir="2700000" algn="tl" rotWithShape="0">
                  <a:schemeClr val="bg1">
                    <a:lumMod val="50000"/>
                  </a:schemeClr>
                </a:outerShdw>
              </a:effectLst>
            </p:spPr>
            <p:txBody>
              <a:bodyPr anchor="ctr"/>
              <a:lstStyle/>
              <a:p>
                <a:pPr eaLnBrk="0" hangingPunct="0">
                  <a:spcBef>
                    <a:spcPct val="0"/>
                  </a:spcBef>
                  <a:buClrTx/>
                </a:pPr>
                <a:r>
                  <a:rPr lang="en-US" sz="1200" b="1" dirty="0" smtClean="0">
                    <a:solidFill>
                      <a:srgbClr val="FFFFFF"/>
                    </a:solidFill>
                    <a:latin typeface="Times New Roman" pitchFamily="18" charset="0"/>
                  </a:rPr>
                  <a:t>AVHRR</a:t>
                </a:r>
                <a:br>
                  <a:rPr lang="en-US" sz="1200" b="1" dirty="0" smtClean="0">
                    <a:solidFill>
                      <a:srgbClr val="FFFFFF"/>
                    </a:solidFill>
                    <a:latin typeface="Times New Roman" pitchFamily="18" charset="0"/>
                  </a:rPr>
                </a:br>
                <a:r>
                  <a:rPr lang="en-US" sz="1200" b="1" dirty="0" smtClean="0">
                    <a:solidFill>
                      <a:srgbClr val="FFFFFF"/>
                    </a:solidFill>
                    <a:latin typeface="Times New Roman" pitchFamily="18" charset="0"/>
                  </a:rPr>
                  <a:t>HIRS</a:t>
                </a:r>
                <a:br>
                  <a:rPr lang="en-US" sz="1200" b="1" dirty="0" smtClean="0">
                    <a:solidFill>
                      <a:srgbClr val="FFFFFF"/>
                    </a:solidFill>
                    <a:latin typeface="Times New Roman" pitchFamily="18" charset="0"/>
                  </a:rPr>
                </a:br>
                <a:r>
                  <a:rPr lang="en-US" sz="1200" b="1" dirty="0" smtClean="0">
                    <a:solidFill>
                      <a:srgbClr val="FFFFFF"/>
                    </a:solidFill>
                    <a:latin typeface="Times New Roman" pitchFamily="18" charset="0"/>
                  </a:rPr>
                  <a:t>AMSU-A, AMSU-B, MHS</a:t>
                </a:r>
                <a:br>
                  <a:rPr lang="en-US" sz="1200" b="1" dirty="0" smtClean="0">
                    <a:solidFill>
                      <a:srgbClr val="FFFFFF"/>
                    </a:solidFill>
                    <a:latin typeface="Times New Roman" pitchFamily="18" charset="0"/>
                  </a:rPr>
                </a:br>
                <a:r>
                  <a:rPr lang="en-US" sz="1200" b="1" dirty="0" smtClean="0">
                    <a:solidFill>
                      <a:srgbClr val="FFFFFF"/>
                    </a:solidFill>
                    <a:latin typeface="Times New Roman" pitchFamily="18" charset="0"/>
                  </a:rPr>
                  <a:t>SBUV</a:t>
                </a:r>
                <a:br>
                  <a:rPr lang="en-US" sz="1200" b="1" dirty="0" smtClean="0">
                    <a:solidFill>
                      <a:srgbClr val="FFFFFF"/>
                    </a:solidFill>
                    <a:latin typeface="Times New Roman" pitchFamily="18" charset="0"/>
                  </a:rPr>
                </a:br>
                <a:r>
                  <a:rPr lang="en-US" sz="1200" b="1" dirty="0" smtClean="0">
                    <a:solidFill>
                      <a:srgbClr val="FFFFFF"/>
                    </a:solidFill>
                    <a:latin typeface="Times New Roman" pitchFamily="18" charset="0"/>
                  </a:rPr>
                  <a:t>SEM</a:t>
                </a:r>
                <a:br>
                  <a:rPr lang="en-US" sz="1200" b="1" dirty="0" smtClean="0">
                    <a:solidFill>
                      <a:srgbClr val="FFFFFF"/>
                    </a:solidFill>
                    <a:latin typeface="Times New Roman" pitchFamily="18" charset="0"/>
                  </a:rPr>
                </a:br>
                <a:r>
                  <a:rPr lang="en-US" sz="1200" b="1" dirty="0" smtClean="0">
                    <a:solidFill>
                      <a:srgbClr val="FFFFFF"/>
                    </a:solidFill>
                    <a:latin typeface="Times New Roman" pitchFamily="18" charset="0"/>
                  </a:rPr>
                  <a:t>DCS</a:t>
                </a:r>
                <a:br>
                  <a:rPr lang="en-US" sz="1200" b="1" dirty="0" smtClean="0">
                    <a:solidFill>
                      <a:srgbClr val="FFFFFF"/>
                    </a:solidFill>
                    <a:latin typeface="Times New Roman" pitchFamily="18" charset="0"/>
                  </a:rPr>
                </a:br>
                <a:r>
                  <a:rPr lang="en-US" sz="1200" b="1" dirty="0" smtClean="0">
                    <a:solidFill>
                      <a:srgbClr val="FFFFFF"/>
                    </a:solidFill>
                    <a:latin typeface="Times New Roman" pitchFamily="18" charset="0"/>
                  </a:rPr>
                  <a:t>SARSAT</a:t>
                </a:r>
              </a:p>
              <a:p>
                <a:pPr eaLnBrk="0" hangingPunct="0">
                  <a:spcBef>
                    <a:spcPct val="0"/>
                  </a:spcBef>
                  <a:buClrTx/>
                </a:pPr>
                <a:endParaRPr lang="en-US" sz="1200" dirty="0" smtClean="0">
                  <a:solidFill>
                    <a:srgbClr val="FDF81D"/>
                  </a:solidFill>
                  <a:latin typeface="Times New Roman" pitchFamily="18" charset="0"/>
                </a:endParaRPr>
              </a:p>
            </p:txBody>
          </p:sp>
          <p:sp>
            <p:nvSpPr>
              <p:cNvPr id="71" name="Rectangle 14"/>
              <p:cNvSpPr>
                <a:spLocks noChangeArrowheads="1"/>
              </p:cNvSpPr>
              <p:nvPr/>
            </p:nvSpPr>
            <p:spPr bwMode="auto">
              <a:xfrm>
                <a:off x="1641621" y="5000032"/>
                <a:ext cx="1306513" cy="369332"/>
              </a:xfrm>
              <a:prstGeom prst="rect">
                <a:avLst/>
              </a:prstGeom>
              <a:noFill/>
              <a:ln w="9525">
                <a:noFill/>
                <a:miter lim="800000"/>
                <a:headEnd/>
                <a:tailEnd/>
              </a:ln>
            </p:spPr>
            <p:txBody>
              <a:bodyPr lIns="0" tIns="0" rIns="0" bIns="0">
                <a:spAutoFit/>
              </a:bodyPr>
              <a:lstStyle/>
              <a:p>
                <a:pPr eaLnBrk="0" hangingPunct="0">
                  <a:spcBef>
                    <a:spcPct val="0"/>
                  </a:spcBef>
                  <a:buClrTx/>
                </a:pPr>
                <a:r>
                  <a:rPr lang="en-US" sz="2400" b="1" dirty="0" smtClean="0">
                    <a:solidFill>
                      <a:srgbClr val="FFFFFF"/>
                    </a:solidFill>
                    <a:latin typeface="Times New Roman" pitchFamily="18" charset="0"/>
                  </a:rPr>
                  <a:t>POES</a:t>
                </a:r>
                <a:endParaRPr lang="en-US" sz="2400" b="1" dirty="0" smtClean="0">
                  <a:solidFill>
                    <a:srgbClr val="000000"/>
                  </a:solidFill>
                  <a:latin typeface="Times New Roman" pitchFamily="18" charset="0"/>
                </a:endParaRPr>
              </a:p>
            </p:txBody>
          </p:sp>
          <p:sp>
            <p:nvSpPr>
              <p:cNvPr id="72" name="Rectangle 12"/>
              <p:cNvSpPr>
                <a:spLocks noChangeArrowheads="1"/>
              </p:cNvSpPr>
              <p:nvPr/>
            </p:nvSpPr>
            <p:spPr bwMode="auto">
              <a:xfrm>
                <a:off x="182421" y="4596690"/>
                <a:ext cx="1526509" cy="736099"/>
              </a:xfrm>
              <a:prstGeom prst="rect">
                <a:avLst/>
              </a:prstGeom>
              <a:noFill/>
              <a:ln w="9525">
                <a:noFill/>
                <a:miter lim="800000"/>
                <a:headEnd/>
                <a:tailEnd/>
              </a:ln>
            </p:spPr>
            <p:txBody>
              <a:bodyPr wrap="none" lIns="90488" tIns="44450" rIns="90488" bIns="44450">
                <a:spAutoFit/>
              </a:bodyPr>
              <a:lstStyle/>
              <a:p>
                <a:pPr algn="l" eaLnBrk="0" hangingPunct="0">
                  <a:lnSpc>
                    <a:spcPct val="70000"/>
                  </a:lnSpc>
                  <a:spcBef>
                    <a:spcPct val="0"/>
                  </a:spcBef>
                  <a:buClrTx/>
                </a:pPr>
                <a:r>
                  <a:rPr lang="en-US" sz="1200" b="1" dirty="0" smtClean="0">
                    <a:solidFill>
                      <a:srgbClr val="FFFF00"/>
                    </a:solidFill>
                    <a:latin typeface="Times New Roman" pitchFamily="18" charset="0"/>
                  </a:rPr>
                  <a:t>-Imaging</a:t>
                </a:r>
              </a:p>
              <a:p>
                <a:pPr algn="l" eaLnBrk="0" hangingPunct="0">
                  <a:lnSpc>
                    <a:spcPct val="70000"/>
                  </a:lnSpc>
                  <a:spcBef>
                    <a:spcPct val="0"/>
                  </a:spcBef>
                  <a:buClrTx/>
                </a:pPr>
                <a:r>
                  <a:rPr lang="en-US" sz="1200" b="1" dirty="0" smtClean="0">
                    <a:solidFill>
                      <a:srgbClr val="FFFF00"/>
                    </a:solidFill>
                    <a:latin typeface="Times New Roman" pitchFamily="18" charset="0"/>
                  </a:rPr>
                  <a:t>-Sounding</a:t>
                </a:r>
              </a:p>
              <a:p>
                <a:pPr algn="l" eaLnBrk="0" hangingPunct="0">
                  <a:lnSpc>
                    <a:spcPct val="70000"/>
                  </a:lnSpc>
                  <a:spcBef>
                    <a:spcPct val="0"/>
                  </a:spcBef>
                  <a:buClrTx/>
                </a:pPr>
                <a:r>
                  <a:rPr lang="en-US" sz="1200" b="1" dirty="0" smtClean="0">
                    <a:solidFill>
                      <a:srgbClr val="FFFF00"/>
                    </a:solidFill>
                    <a:latin typeface="Times New Roman" pitchFamily="18" charset="0"/>
                  </a:rPr>
                  <a:t>-Climate</a:t>
                </a:r>
              </a:p>
              <a:p>
                <a:pPr algn="l" eaLnBrk="0" hangingPunct="0">
                  <a:lnSpc>
                    <a:spcPct val="70000"/>
                  </a:lnSpc>
                  <a:spcBef>
                    <a:spcPct val="0"/>
                  </a:spcBef>
                  <a:buClrTx/>
                </a:pPr>
                <a:r>
                  <a:rPr lang="en-US" sz="1200" b="1" dirty="0" smtClean="0">
                    <a:solidFill>
                      <a:srgbClr val="FFFF00"/>
                    </a:solidFill>
                    <a:latin typeface="Times New Roman" pitchFamily="18" charset="0"/>
                  </a:rPr>
                  <a:t>-Ozone</a:t>
                </a:r>
              </a:p>
              <a:p>
                <a:pPr algn="l" eaLnBrk="0" hangingPunct="0">
                  <a:lnSpc>
                    <a:spcPct val="70000"/>
                  </a:lnSpc>
                  <a:spcBef>
                    <a:spcPct val="0"/>
                  </a:spcBef>
                  <a:buClrTx/>
                </a:pPr>
                <a:r>
                  <a:rPr lang="en-US" sz="1200" b="1" dirty="0" smtClean="0">
                    <a:solidFill>
                      <a:srgbClr val="FFFF00"/>
                    </a:solidFill>
                    <a:latin typeface="Times New Roman" pitchFamily="18" charset="0"/>
                  </a:rPr>
                  <a:t>-Space Environment</a:t>
                </a:r>
              </a:p>
            </p:txBody>
          </p:sp>
        </p:grpSp>
      </p:grpSp>
      <p:sp>
        <p:nvSpPr>
          <p:cNvPr id="88" name="Rectangle 6"/>
          <p:cNvSpPr>
            <a:spLocks noChangeArrowheads="1"/>
          </p:cNvSpPr>
          <p:nvPr/>
        </p:nvSpPr>
        <p:spPr bwMode="auto">
          <a:xfrm>
            <a:off x="270870" y="1514901"/>
            <a:ext cx="943780" cy="153888"/>
          </a:xfrm>
          <a:prstGeom prst="rect">
            <a:avLst/>
          </a:prstGeom>
          <a:noFill/>
          <a:ln w="9525">
            <a:noFill/>
            <a:miter lim="800000"/>
            <a:headEnd/>
            <a:tailEnd/>
          </a:ln>
        </p:spPr>
        <p:txBody>
          <a:bodyPr wrap="square" lIns="0" tIns="0" rIns="0" bIns="0">
            <a:spAutoFit/>
          </a:bodyPr>
          <a:lstStyle/>
          <a:p>
            <a:pPr eaLnBrk="0" hangingPunct="0">
              <a:spcBef>
                <a:spcPct val="0"/>
              </a:spcBef>
              <a:buClrTx/>
            </a:pPr>
            <a:r>
              <a:rPr lang="en-US" sz="1000" b="1" dirty="0" smtClean="0">
                <a:solidFill>
                  <a:srgbClr val="FFFFFF"/>
                </a:solidFill>
                <a:latin typeface="Times New Roman" pitchFamily="18" charset="0"/>
              </a:rPr>
              <a:t>LAN 1730 - 2000</a:t>
            </a:r>
            <a:endParaRPr lang="en-US" sz="1000" b="1" dirty="0" smtClean="0">
              <a:solidFill>
                <a:srgbClr val="000000"/>
              </a:solidFill>
              <a:latin typeface="Times New Roman" pitchFamily="18" charset="0"/>
            </a:endParaRPr>
          </a:p>
        </p:txBody>
      </p:sp>
      <p:sp>
        <p:nvSpPr>
          <p:cNvPr id="89" name="Rectangle 6"/>
          <p:cNvSpPr>
            <a:spLocks noChangeArrowheads="1"/>
          </p:cNvSpPr>
          <p:nvPr/>
        </p:nvSpPr>
        <p:spPr bwMode="auto">
          <a:xfrm>
            <a:off x="95717" y="3591635"/>
            <a:ext cx="943780" cy="153888"/>
          </a:xfrm>
          <a:prstGeom prst="rect">
            <a:avLst/>
          </a:prstGeom>
          <a:noFill/>
          <a:ln w="9525">
            <a:noFill/>
            <a:miter lim="800000"/>
            <a:headEnd/>
            <a:tailEnd/>
          </a:ln>
        </p:spPr>
        <p:txBody>
          <a:bodyPr wrap="square" lIns="0" tIns="0" rIns="0" bIns="0">
            <a:spAutoFit/>
          </a:bodyPr>
          <a:lstStyle/>
          <a:p>
            <a:pPr eaLnBrk="0" hangingPunct="0">
              <a:spcBef>
                <a:spcPct val="0"/>
              </a:spcBef>
              <a:buClrTx/>
            </a:pPr>
            <a:r>
              <a:rPr lang="en-US" sz="1000" b="1" dirty="0" smtClean="0">
                <a:solidFill>
                  <a:srgbClr val="FFFFFF"/>
                </a:solidFill>
                <a:latin typeface="Times New Roman" pitchFamily="18" charset="0"/>
              </a:rPr>
              <a:t>LAN 1330</a:t>
            </a:r>
            <a:endParaRPr lang="en-US" sz="1000" b="1" dirty="0" smtClean="0">
              <a:solidFill>
                <a:srgbClr val="000000"/>
              </a:solidFill>
              <a:latin typeface="Times New Roman" pitchFamily="18" charset="0"/>
            </a:endParaRPr>
          </a:p>
        </p:txBody>
      </p:sp>
      <p:grpSp>
        <p:nvGrpSpPr>
          <p:cNvPr id="94" name="Group 93"/>
          <p:cNvGrpSpPr/>
          <p:nvPr/>
        </p:nvGrpSpPr>
        <p:grpSpPr>
          <a:xfrm>
            <a:off x="2720072" y="2402005"/>
            <a:ext cx="3261275" cy="3604075"/>
            <a:chOff x="2720072" y="2402005"/>
            <a:chExt cx="3261275" cy="3604075"/>
          </a:xfrm>
        </p:grpSpPr>
        <p:grpSp>
          <p:nvGrpSpPr>
            <p:cNvPr id="86" name="Group 85"/>
            <p:cNvGrpSpPr/>
            <p:nvPr/>
          </p:nvGrpSpPr>
          <p:grpSpPr>
            <a:xfrm>
              <a:off x="2720072" y="2402005"/>
              <a:ext cx="3261275" cy="3604075"/>
              <a:chOff x="2720072" y="2402005"/>
              <a:chExt cx="3261275" cy="3604075"/>
            </a:xfrm>
          </p:grpSpPr>
          <p:sp>
            <p:nvSpPr>
              <p:cNvPr id="38" name="Subtitle 2"/>
              <p:cNvSpPr txBox="1">
                <a:spLocks/>
              </p:cNvSpPr>
              <p:nvPr/>
            </p:nvSpPr>
            <p:spPr>
              <a:xfrm>
                <a:off x="3253473" y="5640320"/>
                <a:ext cx="2649934" cy="365760"/>
              </a:xfrm>
              <a:prstGeom prst="rect">
                <a:avLst/>
              </a:prstGeom>
              <a:solidFill>
                <a:srgbClr val="0066FF"/>
              </a:solidFill>
              <a:ln w="28575">
                <a:solidFill>
                  <a:schemeClr val="tx1"/>
                </a:solidFill>
              </a:ln>
            </p:spPr>
            <p:txBody>
              <a:bodyPr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FFFFFF"/>
                    </a:solidFill>
                    <a:effectLst/>
                    <a:uLnTx/>
                    <a:uFillTx/>
                    <a:latin typeface="+mj-lt"/>
                    <a:ea typeface="ＭＳ Ｐゴシック" pitchFamily="-65" charset="-128"/>
                    <a:cs typeface="ＭＳ Ｐゴシック" pitchFamily="-65" charset="-128"/>
                  </a:rPr>
                  <a:t>Oct 1994 – Feb 2010</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1" i="0" u="none" strike="noStrike" kern="0" cap="none" spc="0" normalizeH="0" baseline="0" noProof="0" dirty="0" smtClean="0">
                  <a:ln>
                    <a:noFill/>
                  </a:ln>
                  <a:solidFill>
                    <a:srgbClr val="FFFFFF"/>
                  </a:solidFill>
                  <a:effectLst/>
                  <a:uLnTx/>
                  <a:uFillTx/>
                  <a:latin typeface="+mn-lt"/>
                  <a:ea typeface="ＭＳ Ｐゴシック" pitchFamily="-65" charset="-128"/>
                  <a:cs typeface="ＭＳ Ｐゴシック" pitchFamily="-65" charset="-128"/>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1" i="0" u="none" strike="noStrike" kern="0" cap="none" spc="0" normalizeH="0" baseline="0" noProof="0" dirty="0" smtClean="0">
                  <a:ln>
                    <a:noFill/>
                  </a:ln>
                  <a:solidFill>
                    <a:srgbClr val="FFFFFF"/>
                  </a:solidFill>
                  <a:effectLst/>
                  <a:uLnTx/>
                  <a:uFillTx/>
                  <a:latin typeface="+mn-lt"/>
                  <a:ea typeface="ＭＳ Ｐゴシック" pitchFamily="-65" charset="-128"/>
                  <a:cs typeface="ＭＳ Ｐゴシック" pitchFamily="-65" charset="-128"/>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0" cap="none" spc="0" normalizeH="0" baseline="0" noProof="0" dirty="0" smtClean="0">
                  <a:ln>
                    <a:noFill/>
                  </a:ln>
                  <a:solidFill>
                    <a:srgbClr val="FFFFFF"/>
                  </a:solidFill>
                  <a:effectLst/>
                  <a:uLnTx/>
                  <a:uFillTx/>
                  <a:latin typeface="+mn-lt"/>
                  <a:ea typeface="ＭＳ Ｐゴシック" pitchFamily="-65" charset="-128"/>
                  <a:cs typeface="ＭＳ Ｐゴシック" pitchFamily="-65" charset="-128"/>
                </a:endParaRPr>
              </a:p>
            </p:txBody>
          </p:sp>
          <p:sp>
            <p:nvSpPr>
              <p:cNvPr id="45" name="Line 8"/>
              <p:cNvSpPr>
                <a:spLocks noChangeShapeType="1"/>
              </p:cNvSpPr>
              <p:nvPr/>
            </p:nvSpPr>
            <p:spPr bwMode="auto">
              <a:xfrm flipV="1">
                <a:off x="2720072" y="5818120"/>
                <a:ext cx="533399" cy="0"/>
              </a:xfrm>
              <a:prstGeom prst="line">
                <a:avLst/>
              </a:prstGeom>
              <a:noFill/>
              <a:ln w="76200">
                <a:solidFill>
                  <a:schemeClr val="bg1">
                    <a:lumMod val="50000"/>
                  </a:schemeClr>
                </a:solidFill>
                <a:round/>
                <a:headEnd/>
                <a:tailEnd type="triangle" w="med" len="med"/>
              </a:ln>
            </p:spPr>
            <p:txBody>
              <a:bodyPr wrap="none" anchor="ctr"/>
              <a:lstStyle/>
              <a:p>
                <a:pPr algn="l" eaLnBrk="0" hangingPunct="0">
                  <a:spcBef>
                    <a:spcPct val="0"/>
                  </a:spcBef>
                  <a:buClrTx/>
                </a:pPr>
                <a:endParaRPr lang="en-US" sz="4000" smtClean="0">
                  <a:solidFill>
                    <a:srgbClr val="000000"/>
                  </a:solidFill>
                  <a:latin typeface="Arial" charset="0"/>
                </a:endParaRPr>
              </a:p>
            </p:txBody>
          </p:sp>
          <p:sp>
            <p:nvSpPr>
              <p:cNvPr id="10" name="Line 8"/>
              <p:cNvSpPr>
                <a:spLocks noChangeShapeType="1"/>
              </p:cNvSpPr>
              <p:nvPr/>
            </p:nvSpPr>
            <p:spPr bwMode="auto">
              <a:xfrm>
                <a:off x="2811439" y="3152634"/>
                <a:ext cx="395785" cy="341193"/>
              </a:xfrm>
              <a:prstGeom prst="line">
                <a:avLst/>
              </a:prstGeom>
              <a:noFill/>
              <a:ln w="76200">
                <a:solidFill>
                  <a:schemeClr val="tx1"/>
                </a:solidFill>
                <a:round/>
                <a:headEnd/>
                <a:tailEnd type="triangle" w="med" len="med"/>
              </a:ln>
            </p:spPr>
            <p:txBody>
              <a:bodyPr wrap="none" anchor="ctr"/>
              <a:lstStyle/>
              <a:p>
                <a:pPr algn="l" eaLnBrk="0" hangingPunct="0">
                  <a:spcBef>
                    <a:spcPct val="0"/>
                  </a:spcBef>
                  <a:buClrTx/>
                </a:pPr>
                <a:endParaRPr lang="en-US" sz="4000" smtClean="0">
                  <a:solidFill>
                    <a:srgbClr val="000000"/>
                  </a:solidFill>
                  <a:latin typeface="Arial" charset="0"/>
                </a:endParaRPr>
              </a:p>
            </p:txBody>
          </p:sp>
          <p:sp>
            <p:nvSpPr>
              <p:cNvPr id="11" name="Line 9"/>
              <p:cNvSpPr>
                <a:spLocks noChangeShapeType="1"/>
              </p:cNvSpPr>
              <p:nvPr/>
            </p:nvSpPr>
            <p:spPr bwMode="auto">
              <a:xfrm flipV="1">
                <a:off x="2797792" y="3875963"/>
                <a:ext cx="368490" cy="382135"/>
              </a:xfrm>
              <a:prstGeom prst="line">
                <a:avLst/>
              </a:prstGeom>
              <a:noFill/>
              <a:ln w="76200">
                <a:solidFill>
                  <a:schemeClr val="tx1"/>
                </a:solidFill>
                <a:round/>
                <a:headEnd/>
                <a:tailEnd type="triangle" w="med" len="med"/>
              </a:ln>
            </p:spPr>
            <p:txBody>
              <a:bodyPr wrap="none" anchor="ctr"/>
              <a:lstStyle/>
              <a:p>
                <a:pPr algn="l" eaLnBrk="0" hangingPunct="0">
                  <a:spcBef>
                    <a:spcPct val="0"/>
                  </a:spcBef>
                  <a:buClrTx/>
                </a:pPr>
                <a:endParaRPr lang="en-US" sz="4000" smtClean="0">
                  <a:solidFill>
                    <a:srgbClr val="000000"/>
                  </a:solidFill>
                  <a:latin typeface="Arial" charset="0"/>
                </a:endParaRPr>
              </a:p>
            </p:txBody>
          </p:sp>
          <p:grpSp>
            <p:nvGrpSpPr>
              <p:cNvPr id="81" name="Group 80"/>
              <p:cNvGrpSpPr/>
              <p:nvPr/>
            </p:nvGrpSpPr>
            <p:grpSpPr>
              <a:xfrm>
                <a:off x="3173551" y="2402005"/>
                <a:ext cx="2807796" cy="2286000"/>
                <a:chOff x="3173551" y="2402005"/>
                <a:chExt cx="2807796" cy="2286000"/>
              </a:xfrm>
            </p:grpSpPr>
            <p:sp>
              <p:nvSpPr>
                <p:cNvPr id="65" name="Rectangle 5"/>
                <p:cNvSpPr>
                  <a:spLocks noChangeArrowheads="1"/>
                </p:cNvSpPr>
                <p:nvPr/>
              </p:nvSpPr>
              <p:spPr bwMode="auto">
                <a:xfrm>
                  <a:off x="3179928" y="2402005"/>
                  <a:ext cx="2784143" cy="2286000"/>
                </a:xfrm>
                <a:prstGeom prst="rect">
                  <a:avLst/>
                </a:prstGeom>
                <a:solidFill>
                  <a:srgbClr val="00CC66"/>
                </a:solidFill>
                <a:ln w="9525">
                  <a:solidFill>
                    <a:schemeClr val="tx1"/>
                  </a:solidFill>
                  <a:miter lim="800000"/>
                  <a:headEnd/>
                  <a:tailEnd/>
                </a:ln>
                <a:effectLst>
                  <a:outerShdw dist="107763" dir="2700000" algn="ctr" rotWithShape="0">
                    <a:schemeClr val="bg2"/>
                  </a:outerShdw>
                </a:effectLst>
              </p:spPr>
              <p:txBody>
                <a:bodyPr wrap="none" anchor="ctr"/>
                <a:lstStyle/>
                <a:p>
                  <a:pPr eaLnBrk="0" hangingPunct="0">
                    <a:spcBef>
                      <a:spcPct val="0"/>
                    </a:spcBef>
                    <a:buClrTx/>
                  </a:pPr>
                  <a:r>
                    <a:rPr lang="en-US" sz="1200" b="1" dirty="0" smtClean="0">
                      <a:solidFill>
                        <a:srgbClr val="FFFFFF"/>
                      </a:solidFill>
                      <a:latin typeface="Times New Roman" pitchFamily="18" charset="0"/>
                    </a:rPr>
                    <a:t>VIIRS</a:t>
                  </a:r>
                  <a:br>
                    <a:rPr lang="en-US" sz="1200" b="1" dirty="0" smtClean="0">
                      <a:solidFill>
                        <a:srgbClr val="FFFFFF"/>
                      </a:solidFill>
                      <a:latin typeface="Times New Roman" pitchFamily="18" charset="0"/>
                    </a:rPr>
                  </a:br>
                  <a:r>
                    <a:rPr lang="en-US" sz="1200" b="1" dirty="0" smtClean="0">
                      <a:solidFill>
                        <a:srgbClr val="FFFFFF"/>
                      </a:solidFill>
                      <a:latin typeface="Times New Roman" pitchFamily="18" charset="0"/>
                    </a:rPr>
                    <a:t>MIS</a:t>
                  </a:r>
                  <a:br>
                    <a:rPr lang="en-US" sz="1200" b="1" dirty="0" smtClean="0">
                      <a:solidFill>
                        <a:srgbClr val="FFFFFF"/>
                      </a:solidFill>
                      <a:latin typeface="Times New Roman" pitchFamily="18" charset="0"/>
                    </a:rPr>
                  </a:br>
                  <a:r>
                    <a:rPr lang="en-US" sz="1200" b="1" dirty="0" err="1" smtClean="0">
                      <a:solidFill>
                        <a:srgbClr val="FFFFFF"/>
                      </a:solidFill>
                      <a:latin typeface="Times New Roman" pitchFamily="18" charset="0"/>
                    </a:rPr>
                    <a:t>CrIS</a:t>
                  </a:r>
                  <a:r>
                    <a:rPr lang="en-US" sz="1200" b="1" dirty="0" smtClean="0">
                      <a:solidFill>
                        <a:srgbClr val="FFFFFF"/>
                      </a:solidFill>
                      <a:latin typeface="Times New Roman" pitchFamily="18" charset="0"/>
                    </a:rPr>
                    <a:t>, ATMS</a:t>
                  </a:r>
                  <a:br>
                    <a:rPr lang="en-US" sz="1200" b="1" dirty="0" smtClean="0">
                      <a:solidFill>
                        <a:srgbClr val="FFFFFF"/>
                      </a:solidFill>
                      <a:latin typeface="Times New Roman" pitchFamily="18" charset="0"/>
                    </a:rPr>
                  </a:br>
                  <a:r>
                    <a:rPr lang="en-US" sz="1200" b="1" dirty="0" smtClean="0">
                      <a:solidFill>
                        <a:srgbClr val="FFFFFF"/>
                      </a:solidFill>
                      <a:latin typeface="Times New Roman" pitchFamily="18" charset="0"/>
                    </a:rPr>
                    <a:t>OMPS</a:t>
                  </a:r>
                  <a:br>
                    <a:rPr lang="en-US" sz="1200" b="1" dirty="0" smtClean="0">
                      <a:solidFill>
                        <a:srgbClr val="FFFFFF"/>
                      </a:solidFill>
                      <a:latin typeface="Times New Roman" pitchFamily="18" charset="0"/>
                    </a:rPr>
                  </a:br>
                  <a:r>
                    <a:rPr lang="en-US" sz="1200" b="1" dirty="0" smtClean="0">
                      <a:solidFill>
                        <a:srgbClr val="FFFFFF"/>
                      </a:solidFill>
                      <a:latin typeface="Times New Roman" pitchFamily="18" charset="0"/>
                    </a:rPr>
                    <a:t>SESS or SEM-N</a:t>
                  </a:r>
                  <a:br>
                    <a:rPr lang="en-US" sz="1200" b="1" dirty="0" smtClean="0">
                      <a:solidFill>
                        <a:srgbClr val="FFFFFF"/>
                      </a:solidFill>
                      <a:latin typeface="Times New Roman" pitchFamily="18" charset="0"/>
                    </a:rPr>
                  </a:br>
                  <a:r>
                    <a:rPr lang="en-US" sz="1200" b="1" dirty="0" smtClean="0">
                      <a:solidFill>
                        <a:srgbClr val="FFFFFF"/>
                      </a:solidFill>
                      <a:latin typeface="Times New Roman" pitchFamily="18" charset="0"/>
                    </a:rPr>
                    <a:t>CERES or ERBS</a:t>
                  </a:r>
                  <a:br>
                    <a:rPr lang="en-US" sz="1200" b="1" dirty="0" smtClean="0">
                      <a:solidFill>
                        <a:srgbClr val="FFFFFF"/>
                      </a:solidFill>
                      <a:latin typeface="Times New Roman" pitchFamily="18" charset="0"/>
                    </a:rPr>
                  </a:br>
                  <a:r>
                    <a:rPr lang="en-US" sz="1200" b="1" dirty="0" smtClean="0">
                      <a:solidFill>
                        <a:srgbClr val="FFFFFF"/>
                      </a:solidFill>
                      <a:latin typeface="Times New Roman" pitchFamily="18" charset="0"/>
                    </a:rPr>
                    <a:t>TSIS</a:t>
                  </a:r>
                  <a:br>
                    <a:rPr lang="en-US" sz="1200" b="1" dirty="0" smtClean="0">
                      <a:solidFill>
                        <a:srgbClr val="FFFFFF"/>
                      </a:solidFill>
                      <a:latin typeface="Times New Roman" pitchFamily="18" charset="0"/>
                    </a:rPr>
                  </a:br>
                  <a:r>
                    <a:rPr lang="en-US" sz="1200" b="1" dirty="0" smtClean="0">
                      <a:solidFill>
                        <a:srgbClr val="FFFFFF"/>
                      </a:solidFill>
                      <a:latin typeface="Times New Roman" pitchFamily="18" charset="0"/>
                    </a:rPr>
                    <a:t>ALT, APS</a:t>
                  </a:r>
                  <a:br>
                    <a:rPr lang="en-US" sz="1200" b="1" dirty="0" smtClean="0">
                      <a:solidFill>
                        <a:srgbClr val="FFFFFF"/>
                      </a:solidFill>
                      <a:latin typeface="Times New Roman" pitchFamily="18" charset="0"/>
                    </a:rPr>
                  </a:br>
                  <a:r>
                    <a:rPr lang="en-US" sz="1200" b="1" dirty="0" smtClean="0">
                      <a:solidFill>
                        <a:srgbClr val="FFFFFF"/>
                      </a:solidFill>
                      <a:latin typeface="Times New Roman" pitchFamily="18" charset="0"/>
                    </a:rPr>
                    <a:t>ADCS</a:t>
                  </a:r>
                  <a:br>
                    <a:rPr lang="en-US" sz="1200" b="1" dirty="0" smtClean="0">
                      <a:solidFill>
                        <a:srgbClr val="FFFFFF"/>
                      </a:solidFill>
                      <a:latin typeface="Times New Roman" pitchFamily="18" charset="0"/>
                    </a:rPr>
                  </a:br>
                  <a:r>
                    <a:rPr lang="en-US" sz="1200" b="1" dirty="0" smtClean="0">
                      <a:solidFill>
                        <a:srgbClr val="FFFFFF"/>
                      </a:solidFill>
                      <a:latin typeface="Times New Roman" pitchFamily="18" charset="0"/>
                    </a:rPr>
                    <a:t>SARSAT</a:t>
                  </a:r>
                </a:p>
                <a:p>
                  <a:pPr eaLnBrk="0" hangingPunct="0">
                    <a:spcBef>
                      <a:spcPct val="0"/>
                    </a:spcBef>
                    <a:buClrTx/>
                  </a:pPr>
                  <a:endParaRPr lang="en-US" sz="1200" dirty="0" smtClean="0">
                    <a:solidFill>
                      <a:srgbClr val="FDF81D"/>
                    </a:solidFill>
                    <a:latin typeface="Times New Roman" pitchFamily="18" charset="0"/>
                  </a:endParaRPr>
                </a:p>
              </p:txBody>
            </p:sp>
            <p:sp>
              <p:nvSpPr>
                <p:cNvPr id="75" name="Rectangle 14"/>
                <p:cNvSpPr>
                  <a:spLocks noChangeArrowheads="1"/>
                </p:cNvSpPr>
                <p:nvPr/>
              </p:nvSpPr>
              <p:spPr bwMode="auto">
                <a:xfrm>
                  <a:off x="4674834" y="4303997"/>
                  <a:ext cx="1306513" cy="369332"/>
                </a:xfrm>
                <a:prstGeom prst="rect">
                  <a:avLst/>
                </a:prstGeom>
                <a:noFill/>
                <a:ln w="9525">
                  <a:noFill/>
                  <a:miter lim="800000"/>
                  <a:headEnd/>
                  <a:tailEnd/>
                </a:ln>
              </p:spPr>
              <p:txBody>
                <a:bodyPr lIns="0" tIns="0" rIns="0" bIns="0">
                  <a:spAutoFit/>
                </a:bodyPr>
                <a:lstStyle/>
                <a:p>
                  <a:pPr eaLnBrk="0" hangingPunct="0">
                    <a:spcBef>
                      <a:spcPct val="0"/>
                    </a:spcBef>
                    <a:buClrTx/>
                  </a:pPr>
                  <a:r>
                    <a:rPr lang="en-US" sz="2400" b="1" dirty="0" smtClean="0">
                      <a:solidFill>
                        <a:srgbClr val="FFFFFF"/>
                      </a:solidFill>
                      <a:latin typeface="Times New Roman" pitchFamily="18" charset="0"/>
                    </a:rPr>
                    <a:t>NPOESS</a:t>
                  </a:r>
                  <a:endParaRPr lang="en-US" sz="2400" b="1" dirty="0" smtClean="0">
                    <a:solidFill>
                      <a:srgbClr val="000000"/>
                    </a:solidFill>
                    <a:latin typeface="Times New Roman" pitchFamily="18" charset="0"/>
                  </a:endParaRPr>
                </a:p>
              </p:txBody>
            </p:sp>
            <p:sp>
              <p:nvSpPr>
                <p:cNvPr id="76" name="Rectangle 13"/>
                <p:cNvSpPr>
                  <a:spLocks noChangeArrowheads="1"/>
                </p:cNvSpPr>
                <p:nvPr/>
              </p:nvSpPr>
              <p:spPr bwMode="auto">
                <a:xfrm>
                  <a:off x="3173551" y="3900090"/>
                  <a:ext cx="1526509" cy="736099"/>
                </a:xfrm>
                <a:prstGeom prst="rect">
                  <a:avLst/>
                </a:prstGeom>
                <a:noFill/>
                <a:ln w="9525">
                  <a:noFill/>
                  <a:miter lim="800000"/>
                  <a:headEnd/>
                  <a:tailEnd/>
                </a:ln>
              </p:spPr>
              <p:txBody>
                <a:bodyPr wrap="none" lIns="90488" tIns="44450" rIns="90488" bIns="44450">
                  <a:spAutoFit/>
                </a:bodyPr>
                <a:lstStyle/>
                <a:p>
                  <a:pPr algn="l" eaLnBrk="0" hangingPunct="0">
                    <a:lnSpc>
                      <a:spcPct val="70000"/>
                    </a:lnSpc>
                    <a:spcBef>
                      <a:spcPct val="0"/>
                    </a:spcBef>
                    <a:buClrTx/>
                  </a:pPr>
                  <a:r>
                    <a:rPr lang="en-US" sz="1200" b="1" dirty="0" smtClean="0">
                      <a:solidFill>
                        <a:srgbClr val="FFFF00"/>
                      </a:solidFill>
                      <a:latin typeface="Times New Roman" pitchFamily="18" charset="0"/>
                    </a:rPr>
                    <a:t>-Imaging</a:t>
                  </a:r>
                </a:p>
                <a:p>
                  <a:pPr algn="l" eaLnBrk="0" hangingPunct="0">
                    <a:lnSpc>
                      <a:spcPct val="70000"/>
                    </a:lnSpc>
                    <a:spcBef>
                      <a:spcPct val="0"/>
                    </a:spcBef>
                    <a:buClrTx/>
                  </a:pPr>
                  <a:r>
                    <a:rPr lang="en-US" sz="1200" b="1" dirty="0" smtClean="0">
                      <a:solidFill>
                        <a:srgbClr val="FFFF00"/>
                      </a:solidFill>
                      <a:latin typeface="Times New Roman" pitchFamily="18" charset="0"/>
                    </a:rPr>
                    <a:t>-Sounding</a:t>
                  </a:r>
                </a:p>
                <a:p>
                  <a:pPr algn="l" eaLnBrk="0" hangingPunct="0">
                    <a:lnSpc>
                      <a:spcPct val="70000"/>
                    </a:lnSpc>
                    <a:spcBef>
                      <a:spcPct val="0"/>
                    </a:spcBef>
                    <a:buClrTx/>
                  </a:pPr>
                  <a:r>
                    <a:rPr lang="en-US" sz="1200" b="1" dirty="0" smtClean="0">
                      <a:solidFill>
                        <a:srgbClr val="FFFF00"/>
                      </a:solidFill>
                      <a:latin typeface="Times New Roman" pitchFamily="18" charset="0"/>
                    </a:rPr>
                    <a:t>-Climate</a:t>
                  </a:r>
                </a:p>
                <a:p>
                  <a:pPr algn="l" eaLnBrk="0" hangingPunct="0">
                    <a:lnSpc>
                      <a:spcPct val="70000"/>
                    </a:lnSpc>
                    <a:spcBef>
                      <a:spcPct val="0"/>
                    </a:spcBef>
                    <a:buClrTx/>
                  </a:pPr>
                  <a:r>
                    <a:rPr lang="en-US" sz="1200" b="1" dirty="0" smtClean="0">
                      <a:solidFill>
                        <a:srgbClr val="FFFF00"/>
                      </a:solidFill>
                      <a:latin typeface="Times New Roman" pitchFamily="18" charset="0"/>
                    </a:rPr>
                    <a:t>-Ozone</a:t>
                  </a:r>
                </a:p>
                <a:p>
                  <a:pPr algn="l" eaLnBrk="0" hangingPunct="0">
                    <a:lnSpc>
                      <a:spcPct val="70000"/>
                    </a:lnSpc>
                    <a:spcBef>
                      <a:spcPct val="0"/>
                    </a:spcBef>
                    <a:buClrTx/>
                  </a:pPr>
                  <a:r>
                    <a:rPr lang="en-US" sz="1200" b="1" dirty="0" smtClean="0">
                      <a:solidFill>
                        <a:srgbClr val="FFFF00"/>
                      </a:solidFill>
                      <a:latin typeface="Times New Roman" pitchFamily="18" charset="0"/>
                    </a:rPr>
                    <a:t>-Space Environment</a:t>
                  </a:r>
                </a:p>
              </p:txBody>
            </p:sp>
          </p:grpSp>
        </p:grpSp>
        <p:sp>
          <p:nvSpPr>
            <p:cNvPr id="90" name="Rectangle 6"/>
            <p:cNvSpPr>
              <a:spLocks noChangeArrowheads="1"/>
            </p:cNvSpPr>
            <p:nvPr/>
          </p:nvSpPr>
          <p:spPr bwMode="auto">
            <a:xfrm>
              <a:off x="3239259" y="2442949"/>
              <a:ext cx="1148970" cy="153888"/>
            </a:xfrm>
            <a:prstGeom prst="rect">
              <a:avLst/>
            </a:prstGeom>
            <a:noFill/>
            <a:ln w="9525">
              <a:noFill/>
              <a:miter lim="800000"/>
              <a:headEnd/>
              <a:tailEnd/>
            </a:ln>
          </p:spPr>
          <p:txBody>
            <a:bodyPr wrap="square" lIns="0" tIns="0" rIns="0" bIns="0">
              <a:spAutoFit/>
            </a:bodyPr>
            <a:lstStyle/>
            <a:p>
              <a:pPr eaLnBrk="0" hangingPunct="0">
                <a:spcBef>
                  <a:spcPct val="0"/>
                </a:spcBef>
                <a:buClrTx/>
              </a:pPr>
              <a:r>
                <a:rPr lang="en-US" sz="1000" b="1" dirty="0" smtClean="0">
                  <a:solidFill>
                    <a:srgbClr val="FFFFFF"/>
                  </a:solidFill>
                  <a:latin typeface="Times New Roman" pitchFamily="18" charset="0"/>
                </a:rPr>
                <a:t>LAN 1330 and 1730</a:t>
              </a:r>
              <a:endParaRPr lang="en-US" sz="1000" b="1" dirty="0" smtClean="0">
                <a:solidFill>
                  <a:srgbClr val="000000"/>
                </a:solidFill>
                <a:latin typeface="Times New Roman" pitchFamily="18" charset="0"/>
              </a:endParaRPr>
            </a:p>
          </p:txBody>
        </p:sp>
      </p:grpSp>
      <p:grpSp>
        <p:nvGrpSpPr>
          <p:cNvPr id="93" name="Group 92"/>
          <p:cNvGrpSpPr/>
          <p:nvPr/>
        </p:nvGrpSpPr>
        <p:grpSpPr>
          <a:xfrm>
            <a:off x="5933172" y="1446661"/>
            <a:ext cx="3281565" cy="4559419"/>
            <a:chOff x="5933172" y="1446661"/>
            <a:chExt cx="3281565" cy="4559419"/>
          </a:xfrm>
        </p:grpSpPr>
        <p:grpSp>
          <p:nvGrpSpPr>
            <p:cNvPr id="87" name="Group 86"/>
            <p:cNvGrpSpPr/>
            <p:nvPr/>
          </p:nvGrpSpPr>
          <p:grpSpPr>
            <a:xfrm>
              <a:off x="5933172" y="1446661"/>
              <a:ext cx="3281565" cy="4559419"/>
              <a:chOff x="5933172" y="1446661"/>
              <a:chExt cx="3281565" cy="4559419"/>
            </a:xfrm>
          </p:grpSpPr>
          <p:sp>
            <p:nvSpPr>
              <p:cNvPr id="22" name="Line 8"/>
              <p:cNvSpPr>
                <a:spLocks noChangeShapeType="1"/>
              </p:cNvSpPr>
              <p:nvPr/>
            </p:nvSpPr>
            <p:spPr bwMode="auto">
              <a:xfrm flipV="1">
                <a:off x="6005015" y="3166279"/>
                <a:ext cx="368490" cy="341195"/>
              </a:xfrm>
              <a:prstGeom prst="line">
                <a:avLst/>
              </a:prstGeom>
              <a:noFill/>
              <a:ln w="76200">
                <a:solidFill>
                  <a:schemeClr val="tx1"/>
                </a:solidFill>
                <a:round/>
                <a:headEnd/>
                <a:tailEnd type="triangle" w="med" len="med"/>
              </a:ln>
            </p:spPr>
            <p:txBody>
              <a:bodyPr wrap="none" anchor="ctr"/>
              <a:lstStyle/>
              <a:p>
                <a:pPr algn="l" eaLnBrk="0" hangingPunct="0">
                  <a:spcBef>
                    <a:spcPct val="0"/>
                  </a:spcBef>
                  <a:buClrTx/>
                </a:pPr>
                <a:endParaRPr lang="en-US" sz="4000" smtClean="0">
                  <a:solidFill>
                    <a:srgbClr val="000000"/>
                  </a:solidFill>
                  <a:latin typeface="Arial" charset="0"/>
                </a:endParaRPr>
              </a:p>
            </p:txBody>
          </p:sp>
          <p:sp>
            <p:nvSpPr>
              <p:cNvPr id="23" name="Line 9"/>
              <p:cNvSpPr>
                <a:spLocks noChangeShapeType="1"/>
              </p:cNvSpPr>
              <p:nvPr/>
            </p:nvSpPr>
            <p:spPr bwMode="auto">
              <a:xfrm>
                <a:off x="6032309" y="4026090"/>
                <a:ext cx="368491" cy="259307"/>
              </a:xfrm>
              <a:prstGeom prst="line">
                <a:avLst/>
              </a:prstGeom>
              <a:noFill/>
              <a:ln w="76200">
                <a:solidFill>
                  <a:schemeClr val="tx1"/>
                </a:solidFill>
                <a:round/>
                <a:headEnd/>
                <a:tailEnd type="triangle" w="med" len="med"/>
              </a:ln>
            </p:spPr>
            <p:txBody>
              <a:bodyPr wrap="none" anchor="ctr"/>
              <a:lstStyle/>
              <a:p>
                <a:pPr algn="l" eaLnBrk="0" hangingPunct="0">
                  <a:spcBef>
                    <a:spcPct val="0"/>
                  </a:spcBef>
                  <a:buClrTx/>
                </a:pPr>
                <a:endParaRPr lang="en-US" sz="4000" smtClean="0">
                  <a:solidFill>
                    <a:srgbClr val="000000"/>
                  </a:solidFill>
                  <a:latin typeface="Arial" charset="0"/>
                </a:endParaRPr>
              </a:p>
            </p:txBody>
          </p:sp>
          <p:sp>
            <p:nvSpPr>
              <p:cNvPr id="39" name="Subtitle 2"/>
              <p:cNvSpPr txBox="1">
                <a:spLocks/>
              </p:cNvSpPr>
              <p:nvPr/>
            </p:nvSpPr>
            <p:spPr>
              <a:xfrm>
                <a:off x="6424503" y="5640320"/>
                <a:ext cx="2442369" cy="365760"/>
              </a:xfrm>
              <a:prstGeom prst="rect">
                <a:avLst/>
              </a:prstGeom>
              <a:solidFill>
                <a:srgbClr val="0066FF"/>
              </a:solidFill>
              <a:ln w="28575">
                <a:solidFill>
                  <a:schemeClr val="tx1"/>
                </a:solidFill>
              </a:ln>
            </p:spPr>
            <p:txBody>
              <a:bodyPr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FFFFFF"/>
                    </a:solidFill>
                    <a:effectLst/>
                    <a:uLnTx/>
                    <a:uFillTx/>
                    <a:latin typeface="+mj-lt"/>
                    <a:ea typeface="ＭＳ Ｐゴシック" pitchFamily="-65" charset="-128"/>
                    <a:cs typeface="ＭＳ Ｐゴシック" pitchFamily="-65" charset="-128"/>
                  </a:rPr>
                  <a:t>&gt; Feb 2010</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1" i="0" u="none" strike="noStrike" kern="0" cap="none" spc="0" normalizeH="0" baseline="0" noProof="0" dirty="0" smtClean="0">
                  <a:ln>
                    <a:noFill/>
                  </a:ln>
                  <a:solidFill>
                    <a:srgbClr val="FFFFFF"/>
                  </a:solidFill>
                  <a:effectLst/>
                  <a:uLnTx/>
                  <a:uFillTx/>
                  <a:latin typeface="+mn-lt"/>
                  <a:ea typeface="ＭＳ Ｐゴシック" pitchFamily="-65" charset="-128"/>
                  <a:cs typeface="ＭＳ Ｐゴシック" pitchFamily="-65" charset="-128"/>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1" i="0" u="none" strike="noStrike" kern="0" cap="none" spc="0" normalizeH="0" baseline="0" noProof="0" dirty="0" smtClean="0">
                  <a:ln>
                    <a:noFill/>
                  </a:ln>
                  <a:solidFill>
                    <a:srgbClr val="FFFFFF"/>
                  </a:solidFill>
                  <a:effectLst/>
                  <a:uLnTx/>
                  <a:uFillTx/>
                  <a:latin typeface="+mn-lt"/>
                  <a:ea typeface="ＭＳ Ｐゴシック" pitchFamily="-65" charset="-128"/>
                  <a:cs typeface="ＭＳ Ｐゴシック" pitchFamily="-65" charset="-128"/>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0" cap="none" spc="0" normalizeH="0" baseline="0" noProof="0" dirty="0" smtClean="0">
                  <a:ln>
                    <a:noFill/>
                  </a:ln>
                  <a:solidFill>
                    <a:srgbClr val="FFFFFF"/>
                  </a:solidFill>
                  <a:effectLst/>
                  <a:uLnTx/>
                  <a:uFillTx/>
                  <a:latin typeface="+mn-lt"/>
                  <a:ea typeface="ＭＳ Ｐゴシック" pitchFamily="-65" charset="-128"/>
                  <a:cs typeface="ＭＳ Ｐゴシック" pitchFamily="-65" charset="-128"/>
                </a:endParaRPr>
              </a:p>
            </p:txBody>
          </p:sp>
          <p:sp>
            <p:nvSpPr>
              <p:cNvPr id="44" name="Line 8"/>
              <p:cNvSpPr>
                <a:spLocks noChangeShapeType="1"/>
              </p:cNvSpPr>
              <p:nvPr/>
            </p:nvSpPr>
            <p:spPr bwMode="auto">
              <a:xfrm flipV="1">
                <a:off x="5933172" y="5818120"/>
                <a:ext cx="533399" cy="0"/>
              </a:xfrm>
              <a:prstGeom prst="line">
                <a:avLst/>
              </a:prstGeom>
              <a:noFill/>
              <a:ln w="76200">
                <a:solidFill>
                  <a:schemeClr val="bg1">
                    <a:lumMod val="50000"/>
                  </a:schemeClr>
                </a:solidFill>
                <a:round/>
                <a:headEnd/>
                <a:tailEnd type="triangle" w="med" len="med"/>
              </a:ln>
            </p:spPr>
            <p:txBody>
              <a:bodyPr wrap="none" anchor="ctr"/>
              <a:lstStyle/>
              <a:p>
                <a:pPr algn="l" eaLnBrk="0" hangingPunct="0">
                  <a:spcBef>
                    <a:spcPct val="0"/>
                  </a:spcBef>
                  <a:buClrTx/>
                </a:pPr>
                <a:endParaRPr lang="en-US" sz="4000" smtClean="0">
                  <a:solidFill>
                    <a:srgbClr val="000000"/>
                  </a:solidFill>
                  <a:latin typeface="Arial" charset="0"/>
                </a:endParaRPr>
              </a:p>
            </p:txBody>
          </p:sp>
          <p:grpSp>
            <p:nvGrpSpPr>
              <p:cNvPr id="82" name="Group 81"/>
              <p:cNvGrpSpPr/>
              <p:nvPr/>
            </p:nvGrpSpPr>
            <p:grpSpPr>
              <a:xfrm>
                <a:off x="6362233" y="1446661"/>
                <a:ext cx="2700098" cy="1828800"/>
                <a:chOff x="6362233" y="1446661"/>
                <a:chExt cx="2700098" cy="1828800"/>
              </a:xfrm>
            </p:grpSpPr>
            <p:sp>
              <p:nvSpPr>
                <p:cNvPr id="68" name="Rectangle 3"/>
                <p:cNvSpPr>
                  <a:spLocks noChangeArrowheads="1"/>
                </p:cNvSpPr>
                <p:nvPr/>
              </p:nvSpPr>
              <p:spPr bwMode="auto">
                <a:xfrm>
                  <a:off x="6362233" y="1446661"/>
                  <a:ext cx="2552133" cy="1828800"/>
                </a:xfrm>
                <a:prstGeom prst="rect">
                  <a:avLst/>
                </a:prstGeom>
                <a:solidFill>
                  <a:srgbClr val="0033CC"/>
                </a:solidFill>
                <a:ln w="9525">
                  <a:solidFill>
                    <a:schemeClr val="tx1"/>
                  </a:solidFill>
                  <a:miter lim="800000"/>
                  <a:headEnd/>
                  <a:tailEnd/>
                </a:ln>
                <a:effectLst>
                  <a:outerShdw dist="107763" dir="2700000" algn="ctr" rotWithShape="0">
                    <a:schemeClr val="bg2"/>
                  </a:outerShdw>
                </a:effectLst>
              </p:spPr>
              <p:txBody>
                <a:bodyPr wrap="none" anchor="ctr"/>
                <a:lstStyle/>
                <a:p>
                  <a:pPr eaLnBrk="0" hangingPunct="0">
                    <a:spcBef>
                      <a:spcPct val="0"/>
                    </a:spcBef>
                    <a:buClrTx/>
                  </a:pPr>
                  <a:r>
                    <a:rPr lang="en-US" sz="1200" b="1" dirty="0" smtClean="0">
                      <a:solidFill>
                        <a:srgbClr val="FFFFFF"/>
                      </a:solidFill>
                      <a:latin typeface="Times New Roman" pitchFamily="18" charset="0"/>
                    </a:rPr>
                    <a:t>VIIRS or ?</a:t>
                  </a:r>
                </a:p>
                <a:p>
                  <a:pPr eaLnBrk="0" hangingPunct="0">
                    <a:spcBef>
                      <a:spcPct val="0"/>
                    </a:spcBef>
                    <a:buClrTx/>
                  </a:pPr>
                  <a:r>
                    <a:rPr lang="en-US" sz="1200" b="1" dirty="0" smtClean="0">
                      <a:solidFill>
                        <a:srgbClr val="FFFFFF"/>
                      </a:solidFill>
                      <a:latin typeface="Times New Roman" pitchFamily="18" charset="0"/>
                    </a:rPr>
                    <a:t>SEM-N or ?</a:t>
                  </a:r>
                </a:p>
                <a:p>
                  <a:pPr eaLnBrk="0" hangingPunct="0">
                    <a:spcBef>
                      <a:spcPct val="0"/>
                    </a:spcBef>
                    <a:buClrTx/>
                  </a:pPr>
                  <a:r>
                    <a:rPr lang="en-US" sz="1200" b="1" dirty="0" smtClean="0">
                      <a:solidFill>
                        <a:srgbClr val="FFFFFF"/>
                      </a:solidFill>
                      <a:latin typeface="Times New Roman" pitchFamily="18" charset="0"/>
                    </a:rPr>
                    <a:t>MIS or  ?</a:t>
                  </a:r>
                  <a:br>
                    <a:rPr lang="en-US" sz="1200" b="1" dirty="0" smtClean="0">
                      <a:solidFill>
                        <a:srgbClr val="FFFFFF"/>
                      </a:solidFill>
                      <a:latin typeface="Times New Roman" pitchFamily="18" charset="0"/>
                    </a:rPr>
                  </a:br>
                  <a:endParaRPr lang="en-US" sz="1200" b="1" dirty="0" smtClean="0">
                    <a:solidFill>
                      <a:srgbClr val="FFFFFF"/>
                    </a:solidFill>
                    <a:latin typeface="Times New Roman" pitchFamily="18" charset="0"/>
                  </a:endParaRPr>
                </a:p>
                <a:p>
                  <a:pPr eaLnBrk="0" hangingPunct="0">
                    <a:spcBef>
                      <a:spcPct val="0"/>
                    </a:spcBef>
                    <a:buClrTx/>
                  </a:pPr>
                  <a:r>
                    <a:rPr lang="en-US" sz="1200" b="1" dirty="0" smtClean="0">
                      <a:solidFill>
                        <a:srgbClr val="FFFFFF"/>
                      </a:solidFill>
                      <a:latin typeface="Times New Roman" pitchFamily="18" charset="0"/>
                    </a:rPr>
                    <a:t>?</a:t>
                  </a:r>
                  <a:endParaRPr lang="en-US" sz="1200" dirty="0" smtClean="0">
                    <a:solidFill>
                      <a:srgbClr val="FDF81D"/>
                    </a:solidFill>
                    <a:latin typeface="Times New Roman" pitchFamily="18" charset="0"/>
                  </a:endParaRPr>
                </a:p>
              </p:txBody>
            </p:sp>
            <p:sp>
              <p:nvSpPr>
                <p:cNvPr id="73" name="Rectangle 14"/>
                <p:cNvSpPr>
                  <a:spLocks noChangeArrowheads="1"/>
                </p:cNvSpPr>
                <p:nvPr/>
              </p:nvSpPr>
              <p:spPr bwMode="auto">
                <a:xfrm>
                  <a:off x="7755818" y="2868707"/>
                  <a:ext cx="1306513" cy="369332"/>
                </a:xfrm>
                <a:prstGeom prst="rect">
                  <a:avLst/>
                </a:prstGeom>
                <a:noFill/>
                <a:ln w="9525">
                  <a:noFill/>
                  <a:miter lim="800000"/>
                  <a:headEnd/>
                  <a:tailEnd/>
                </a:ln>
              </p:spPr>
              <p:txBody>
                <a:bodyPr lIns="0" tIns="0" rIns="0" bIns="0">
                  <a:spAutoFit/>
                </a:bodyPr>
                <a:lstStyle/>
                <a:p>
                  <a:pPr eaLnBrk="0" hangingPunct="0">
                    <a:spcBef>
                      <a:spcPct val="0"/>
                    </a:spcBef>
                    <a:buClrTx/>
                  </a:pPr>
                  <a:r>
                    <a:rPr lang="en-US" sz="2400" b="1" dirty="0" smtClean="0">
                      <a:solidFill>
                        <a:srgbClr val="FFFFFF"/>
                      </a:solidFill>
                      <a:latin typeface="Times New Roman" pitchFamily="18" charset="0"/>
                    </a:rPr>
                    <a:t>DWSS</a:t>
                  </a:r>
                  <a:endParaRPr lang="en-US" sz="2400" b="1" dirty="0" smtClean="0">
                    <a:solidFill>
                      <a:srgbClr val="000000"/>
                    </a:solidFill>
                    <a:latin typeface="Times New Roman" pitchFamily="18" charset="0"/>
                  </a:endParaRPr>
                </a:p>
              </p:txBody>
            </p:sp>
            <p:sp>
              <p:nvSpPr>
                <p:cNvPr id="77" name="Rectangle 11"/>
                <p:cNvSpPr>
                  <a:spLocks noChangeArrowheads="1"/>
                </p:cNvSpPr>
                <p:nvPr/>
              </p:nvSpPr>
              <p:spPr bwMode="auto">
                <a:xfrm>
                  <a:off x="6403005" y="2793481"/>
                  <a:ext cx="1526509" cy="477567"/>
                </a:xfrm>
                <a:prstGeom prst="rect">
                  <a:avLst/>
                </a:prstGeom>
                <a:noFill/>
                <a:ln w="9525">
                  <a:noFill/>
                  <a:miter lim="800000"/>
                  <a:headEnd/>
                  <a:tailEnd/>
                </a:ln>
              </p:spPr>
              <p:txBody>
                <a:bodyPr wrap="none" lIns="90488" tIns="44450" rIns="90488" bIns="44450">
                  <a:spAutoFit/>
                </a:bodyPr>
                <a:lstStyle/>
                <a:p>
                  <a:pPr algn="l" eaLnBrk="0" hangingPunct="0">
                    <a:lnSpc>
                      <a:spcPct val="70000"/>
                    </a:lnSpc>
                    <a:spcBef>
                      <a:spcPct val="0"/>
                    </a:spcBef>
                    <a:buClrTx/>
                  </a:pPr>
                  <a:r>
                    <a:rPr lang="en-US" sz="1200" b="1" dirty="0" smtClean="0">
                      <a:solidFill>
                        <a:srgbClr val="FFFF00"/>
                      </a:solidFill>
                      <a:latin typeface="Times New Roman" pitchFamily="18" charset="0"/>
                    </a:rPr>
                    <a:t>-Imaging</a:t>
                  </a:r>
                </a:p>
                <a:p>
                  <a:pPr algn="l" eaLnBrk="0" hangingPunct="0">
                    <a:lnSpc>
                      <a:spcPct val="70000"/>
                    </a:lnSpc>
                    <a:spcBef>
                      <a:spcPct val="0"/>
                    </a:spcBef>
                    <a:buClrTx/>
                  </a:pPr>
                  <a:r>
                    <a:rPr lang="en-US" sz="1200" b="1" dirty="0" smtClean="0">
                      <a:solidFill>
                        <a:srgbClr val="FFFF00"/>
                      </a:solidFill>
                      <a:latin typeface="Times New Roman" pitchFamily="18" charset="0"/>
                    </a:rPr>
                    <a:t>-Sounding</a:t>
                  </a:r>
                </a:p>
                <a:p>
                  <a:pPr algn="l" eaLnBrk="0" hangingPunct="0">
                    <a:lnSpc>
                      <a:spcPct val="70000"/>
                    </a:lnSpc>
                    <a:spcBef>
                      <a:spcPct val="0"/>
                    </a:spcBef>
                    <a:buClrTx/>
                  </a:pPr>
                  <a:r>
                    <a:rPr lang="en-US" sz="1200" b="1" dirty="0" smtClean="0">
                      <a:solidFill>
                        <a:srgbClr val="FFFF00"/>
                      </a:solidFill>
                      <a:latin typeface="Times New Roman" pitchFamily="18" charset="0"/>
                    </a:rPr>
                    <a:t>-Space Environment</a:t>
                  </a:r>
                </a:p>
              </p:txBody>
            </p:sp>
          </p:grpSp>
          <p:grpSp>
            <p:nvGrpSpPr>
              <p:cNvPr id="83" name="Group 82"/>
              <p:cNvGrpSpPr/>
              <p:nvPr/>
            </p:nvGrpSpPr>
            <p:grpSpPr>
              <a:xfrm>
                <a:off x="6373606" y="3534769"/>
                <a:ext cx="2841131" cy="1834595"/>
                <a:chOff x="6373606" y="3534769"/>
                <a:chExt cx="2841131" cy="1834595"/>
              </a:xfrm>
            </p:grpSpPr>
            <p:sp>
              <p:nvSpPr>
                <p:cNvPr id="67" name="Rectangle 9"/>
                <p:cNvSpPr>
                  <a:spLocks noChangeArrowheads="1"/>
                </p:cNvSpPr>
                <p:nvPr/>
              </p:nvSpPr>
              <p:spPr bwMode="auto">
                <a:xfrm>
                  <a:off x="6373606" y="3534769"/>
                  <a:ext cx="2595349" cy="1828800"/>
                </a:xfrm>
                <a:prstGeom prst="rect">
                  <a:avLst/>
                </a:prstGeom>
                <a:solidFill>
                  <a:srgbClr val="FF0000"/>
                </a:solidFill>
                <a:ln w="9525">
                  <a:noFill/>
                  <a:miter lim="800000"/>
                  <a:headEnd/>
                  <a:tailEnd/>
                </a:ln>
                <a:effectLst>
                  <a:outerShdw dist="107950" dir="2700000" algn="tl" rotWithShape="0">
                    <a:schemeClr val="bg1">
                      <a:lumMod val="50000"/>
                    </a:schemeClr>
                  </a:outerShdw>
                </a:effectLst>
              </p:spPr>
              <p:txBody>
                <a:bodyPr anchor="ctr"/>
                <a:lstStyle/>
                <a:p>
                  <a:pPr eaLnBrk="0" hangingPunct="0">
                    <a:spcBef>
                      <a:spcPct val="0"/>
                    </a:spcBef>
                    <a:buClrTx/>
                  </a:pPr>
                  <a:r>
                    <a:rPr lang="en-US" sz="1200" b="1" dirty="0" smtClean="0">
                      <a:solidFill>
                        <a:srgbClr val="FFFFFF"/>
                      </a:solidFill>
                      <a:latin typeface="Times New Roman" pitchFamily="18" charset="0"/>
                    </a:rPr>
                    <a:t>VIIRS</a:t>
                  </a:r>
                  <a:br>
                    <a:rPr lang="en-US" sz="1200" b="1" dirty="0" smtClean="0">
                      <a:solidFill>
                        <a:srgbClr val="FFFFFF"/>
                      </a:solidFill>
                      <a:latin typeface="Times New Roman" pitchFamily="18" charset="0"/>
                    </a:rPr>
                  </a:br>
                  <a:r>
                    <a:rPr lang="en-US" sz="1200" b="1" dirty="0" err="1" smtClean="0">
                      <a:solidFill>
                        <a:srgbClr val="FFFFFF"/>
                      </a:solidFill>
                      <a:latin typeface="Times New Roman" pitchFamily="18" charset="0"/>
                    </a:rPr>
                    <a:t>CrIS</a:t>
                  </a:r>
                  <a:r>
                    <a:rPr lang="en-US" sz="1200" b="1" dirty="0" smtClean="0">
                      <a:solidFill>
                        <a:srgbClr val="FFFFFF"/>
                      </a:solidFill>
                      <a:latin typeface="Times New Roman" pitchFamily="18" charset="0"/>
                    </a:rPr>
                    <a:t>, ATMS</a:t>
                  </a:r>
                  <a:br>
                    <a:rPr lang="en-US" sz="1200" b="1" dirty="0" smtClean="0">
                      <a:solidFill>
                        <a:srgbClr val="FFFFFF"/>
                      </a:solidFill>
                      <a:latin typeface="Times New Roman" pitchFamily="18" charset="0"/>
                    </a:rPr>
                  </a:br>
                  <a:r>
                    <a:rPr lang="en-US" sz="1200" b="1" dirty="0" smtClean="0">
                      <a:solidFill>
                        <a:srgbClr val="FFFFFF"/>
                      </a:solidFill>
                      <a:latin typeface="Times New Roman" pitchFamily="18" charset="0"/>
                    </a:rPr>
                    <a:t>OMPS</a:t>
                  </a:r>
                  <a:br>
                    <a:rPr lang="en-US" sz="1200" b="1" dirty="0" smtClean="0">
                      <a:solidFill>
                        <a:srgbClr val="FFFFFF"/>
                      </a:solidFill>
                      <a:latin typeface="Times New Roman" pitchFamily="18" charset="0"/>
                    </a:rPr>
                  </a:br>
                  <a:r>
                    <a:rPr lang="en-US" sz="1200" b="1" dirty="0" smtClean="0">
                      <a:solidFill>
                        <a:srgbClr val="FFFFFF"/>
                      </a:solidFill>
                      <a:latin typeface="Times New Roman" pitchFamily="18" charset="0"/>
                    </a:rPr>
                    <a:t>CERES</a:t>
                  </a:r>
                  <a:br>
                    <a:rPr lang="en-US" sz="1200" b="1" dirty="0" smtClean="0">
                      <a:solidFill>
                        <a:srgbClr val="FFFFFF"/>
                      </a:solidFill>
                      <a:latin typeface="Times New Roman" pitchFamily="18" charset="0"/>
                    </a:rPr>
                  </a:br>
                  <a:r>
                    <a:rPr lang="en-US" sz="1200" b="1" dirty="0" smtClean="0">
                      <a:solidFill>
                        <a:srgbClr val="FFFFFF"/>
                      </a:solidFill>
                      <a:latin typeface="Times New Roman" pitchFamily="18" charset="0"/>
                    </a:rPr>
                    <a:t>TSIS</a:t>
                  </a:r>
                  <a:r>
                    <a:rPr lang="en-US" sz="1200" b="1" baseline="30000" dirty="0" smtClean="0">
                      <a:solidFill>
                        <a:srgbClr val="FFFFFF"/>
                      </a:solidFill>
                      <a:latin typeface="Times New Roman" pitchFamily="18" charset="0"/>
                    </a:rPr>
                    <a:t>*</a:t>
                  </a:r>
                  <a:r>
                    <a:rPr lang="en-US" sz="1200" b="1" dirty="0" smtClean="0">
                      <a:solidFill>
                        <a:srgbClr val="FFFFFF"/>
                      </a:solidFill>
                      <a:latin typeface="Times New Roman" pitchFamily="18" charset="0"/>
                    </a:rPr>
                    <a:t/>
                  </a:r>
                  <a:br>
                    <a:rPr lang="en-US" sz="1200" b="1" dirty="0" smtClean="0">
                      <a:solidFill>
                        <a:srgbClr val="FFFFFF"/>
                      </a:solidFill>
                      <a:latin typeface="Times New Roman" pitchFamily="18" charset="0"/>
                    </a:rPr>
                  </a:br>
                  <a:r>
                    <a:rPr lang="en-US" sz="1200" b="1" dirty="0" smtClean="0">
                      <a:solidFill>
                        <a:srgbClr val="FFFFFF"/>
                      </a:solidFill>
                      <a:latin typeface="Times New Roman" pitchFamily="18" charset="0"/>
                    </a:rPr>
                    <a:t>ADCS</a:t>
                  </a:r>
                  <a:r>
                    <a:rPr lang="en-US" sz="1200" b="1" baseline="30000" dirty="0" smtClean="0">
                      <a:solidFill>
                        <a:srgbClr val="FFFFFF"/>
                      </a:solidFill>
                      <a:latin typeface="Times New Roman" pitchFamily="18" charset="0"/>
                    </a:rPr>
                    <a:t> * </a:t>
                  </a:r>
                  <a:r>
                    <a:rPr lang="en-US" sz="1200" b="1" dirty="0" smtClean="0">
                      <a:solidFill>
                        <a:srgbClr val="FFFFFF"/>
                      </a:solidFill>
                      <a:latin typeface="Times New Roman" pitchFamily="18" charset="0"/>
                    </a:rPr>
                    <a:t/>
                  </a:r>
                  <a:br>
                    <a:rPr lang="en-US" sz="1200" b="1" dirty="0" smtClean="0">
                      <a:solidFill>
                        <a:srgbClr val="FFFFFF"/>
                      </a:solidFill>
                      <a:latin typeface="Times New Roman" pitchFamily="18" charset="0"/>
                    </a:rPr>
                  </a:br>
                  <a:r>
                    <a:rPr lang="en-US" sz="1200" b="1" dirty="0" smtClean="0">
                      <a:solidFill>
                        <a:srgbClr val="FFFFFF"/>
                      </a:solidFill>
                      <a:latin typeface="Times New Roman" pitchFamily="18" charset="0"/>
                    </a:rPr>
                    <a:t>SARSAT</a:t>
                  </a:r>
                  <a:r>
                    <a:rPr lang="en-US" sz="1200" b="1" baseline="30000" dirty="0" smtClean="0">
                      <a:solidFill>
                        <a:srgbClr val="FFFFFF"/>
                      </a:solidFill>
                      <a:latin typeface="Times New Roman" pitchFamily="18" charset="0"/>
                    </a:rPr>
                    <a:t> *</a:t>
                  </a:r>
                  <a:endParaRPr lang="en-US" sz="1200" dirty="0" smtClean="0">
                    <a:solidFill>
                      <a:srgbClr val="FDF81D"/>
                    </a:solidFill>
                    <a:latin typeface="Times New Roman" pitchFamily="18" charset="0"/>
                  </a:endParaRPr>
                </a:p>
              </p:txBody>
            </p:sp>
            <p:sp>
              <p:nvSpPr>
                <p:cNvPr id="74" name="Rectangle 14"/>
                <p:cNvSpPr>
                  <a:spLocks noChangeArrowheads="1"/>
                </p:cNvSpPr>
                <p:nvPr/>
              </p:nvSpPr>
              <p:spPr bwMode="auto">
                <a:xfrm>
                  <a:off x="7908224" y="5000032"/>
                  <a:ext cx="1306513" cy="369332"/>
                </a:xfrm>
                <a:prstGeom prst="rect">
                  <a:avLst/>
                </a:prstGeom>
                <a:noFill/>
                <a:ln w="9525">
                  <a:noFill/>
                  <a:miter lim="800000"/>
                  <a:headEnd/>
                  <a:tailEnd/>
                </a:ln>
              </p:spPr>
              <p:txBody>
                <a:bodyPr lIns="0" tIns="0" rIns="0" bIns="0">
                  <a:spAutoFit/>
                </a:bodyPr>
                <a:lstStyle/>
                <a:p>
                  <a:pPr eaLnBrk="0" hangingPunct="0">
                    <a:spcBef>
                      <a:spcPct val="0"/>
                    </a:spcBef>
                    <a:buClrTx/>
                  </a:pPr>
                  <a:r>
                    <a:rPr lang="en-US" sz="2400" b="1" dirty="0" smtClean="0">
                      <a:solidFill>
                        <a:srgbClr val="FFFFFF"/>
                      </a:solidFill>
                      <a:latin typeface="Times New Roman" pitchFamily="18" charset="0"/>
                    </a:rPr>
                    <a:t>JPSS</a:t>
                  </a:r>
                  <a:endParaRPr lang="en-US" sz="2400" b="1" dirty="0" smtClean="0">
                    <a:solidFill>
                      <a:srgbClr val="000000"/>
                    </a:solidFill>
                    <a:latin typeface="Times New Roman" pitchFamily="18" charset="0"/>
                  </a:endParaRPr>
                </a:p>
              </p:txBody>
            </p:sp>
            <p:sp>
              <p:nvSpPr>
                <p:cNvPr id="78" name="Rectangle 12"/>
                <p:cNvSpPr>
                  <a:spLocks noChangeArrowheads="1"/>
                </p:cNvSpPr>
                <p:nvPr/>
              </p:nvSpPr>
              <p:spPr bwMode="auto">
                <a:xfrm>
                  <a:off x="6394427" y="4749093"/>
                  <a:ext cx="856005" cy="606833"/>
                </a:xfrm>
                <a:prstGeom prst="rect">
                  <a:avLst/>
                </a:prstGeom>
                <a:noFill/>
                <a:ln w="9525">
                  <a:noFill/>
                  <a:miter lim="800000"/>
                  <a:headEnd/>
                  <a:tailEnd/>
                </a:ln>
              </p:spPr>
              <p:txBody>
                <a:bodyPr wrap="none" lIns="90488" tIns="44450" rIns="90488" bIns="44450">
                  <a:spAutoFit/>
                </a:bodyPr>
                <a:lstStyle/>
                <a:p>
                  <a:pPr algn="l" eaLnBrk="0" hangingPunct="0">
                    <a:lnSpc>
                      <a:spcPct val="70000"/>
                    </a:lnSpc>
                    <a:spcBef>
                      <a:spcPct val="0"/>
                    </a:spcBef>
                    <a:buClrTx/>
                  </a:pPr>
                  <a:r>
                    <a:rPr lang="en-US" sz="1200" b="1" dirty="0" smtClean="0">
                      <a:solidFill>
                        <a:srgbClr val="FFFF00"/>
                      </a:solidFill>
                      <a:latin typeface="Times New Roman" pitchFamily="18" charset="0"/>
                    </a:rPr>
                    <a:t>-Imaging</a:t>
                  </a:r>
                </a:p>
                <a:p>
                  <a:pPr algn="l" eaLnBrk="0" hangingPunct="0">
                    <a:lnSpc>
                      <a:spcPct val="70000"/>
                    </a:lnSpc>
                    <a:spcBef>
                      <a:spcPct val="0"/>
                    </a:spcBef>
                    <a:buClrTx/>
                  </a:pPr>
                  <a:r>
                    <a:rPr lang="en-US" sz="1200" b="1" dirty="0" smtClean="0">
                      <a:solidFill>
                        <a:srgbClr val="FFFF00"/>
                      </a:solidFill>
                      <a:latin typeface="Times New Roman" pitchFamily="18" charset="0"/>
                    </a:rPr>
                    <a:t>-Sounding</a:t>
                  </a:r>
                </a:p>
                <a:p>
                  <a:pPr algn="l" eaLnBrk="0" hangingPunct="0">
                    <a:lnSpc>
                      <a:spcPct val="70000"/>
                    </a:lnSpc>
                    <a:spcBef>
                      <a:spcPct val="0"/>
                    </a:spcBef>
                    <a:buClrTx/>
                  </a:pPr>
                  <a:r>
                    <a:rPr lang="en-US" sz="1200" b="1" dirty="0" smtClean="0">
                      <a:solidFill>
                        <a:srgbClr val="FFFF00"/>
                      </a:solidFill>
                      <a:latin typeface="Times New Roman" pitchFamily="18" charset="0"/>
                    </a:rPr>
                    <a:t>-Climate</a:t>
                  </a:r>
                </a:p>
                <a:p>
                  <a:pPr algn="l" eaLnBrk="0" hangingPunct="0">
                    <a:lnSpc>
                      <a:spcPct val="70000"/>
                    </a:lnSpc>
                    <a:spcBef>
                      <a:spcPct val="0"/>
                    </a:spcBef>
                    <a:buClrTx/>
                  </a:pPr>
                  <a:r>
                    <a:rPr lang="en-US" sz="1200" b="1" dirty="0" smtClean="0">
                      <a:solidFill>
                        <a:srgbClr val="FFFF00"/>
                      </a:solidFill>
                      <a:latin typeface="Times New Roman" pitchFamily="18" charset="0"/>
                    </a:rPr>
                    <a:t>-Ozone</a:t>
                  </a:r>
                </a:p>
              </p:txBody>
            </p:sp>
          </p:grpSp>
        </p:grpSp>
        <p:sp>
          <p:nvSpPr>
            <p:cNvPr id="91" name="Rectangle 6"/>
            <p:cNvSpPr>
              <a:spLocks noChangeArrowheads="1"/>
            </p:cNvSpPr>
            <p:nvPr/>
          </p:nvSpPr>
          <p:spPr bwMode="auto">
            <a:xfrm>
              <a:off x="6305452" y="1503527"/>
              <a:ext cx="943780" cy="153888"/>
            </a:xfrm>
            <a:prstGeom prst="rect">
              <a:avLst/>
            </a:prstGeom>
            <a:noFill/>
            <a:ln w="9525">
              <a:noFill/>
              <a:miter lim="800000"/>
              <a:headEnd/>
              <a:tailEnd/>
            </a:ln>
          </p:spPr>
          <p:txBody>
            <a:bodyPr wrap="square" lIns="0" tIns="0" rIns="0" bIns="0">
              <a:spAutoFit/>
            </a:bodyPr>
            <a:lstStyle/>
            <a:p>
              <a:pPr eaLnBrk="0" hangingPunct="0">
                <a:spcBef>
                  <a:spcPct val="0"/>
                </a:spcBef>
                <a:buClrTx/>
              </a:pPr>
              <a:r>
                <a:rPr lang="en-US" sz="1000" b="1" dirty="0" smtClean="0">
                  <a:solidFill>
                    <a:srgbClr val="FFFFFF"/>
                  </a:solidFill>
                  <a:latin typeface="Times New Roman" pitchFamily="18" charset="0"/>
                </a:rPr>
                <a:t>LAN 1730 </a:t>
              </a:r>
              <a:endParaRPr lang="en-US" sz="1000" b="1" dirty="0" smtClean="0">
                <a:solidFill>
                  <a:srgbClr val="000000"/>
                </a:solidFill>
                <a:latin typeface="Times New Roman" pitchFamily="18" charset="0"/>
              </a:endParaRPr>
            </a:p>
          </p:txBody>
        </p:sp>
        <p:sp>
          <p:nvSpPr>
            <p:cNvPr id="92" name="Rectangle 6"/>
            <p:cNvSpPr>
              <a:spLocks noChangeArrowheads="1"/>
            </p:cNvSpPr>
            <p:nvPr/>
          </p:nvSpPr>
          <p:spPr bwMode="auto">
            <a:xfrm>
              <a:off x="6321368" y="3593909"/>
              <a:ext cx="943780" cy="153888"/>
            </a:xfrm>
            <a:prstGeom prst="rect">
              <a:avLst/>
            </a:prstGeom>
            <a:noFill/>
            <a:ln w="9525">
              <a:noFill/>
              <a:miter lim="800000"/>
              <a:headEnd/>
              <a:tailEnd/>
            </a:ln>
          </p:spPr>
          <p:txBody>
            <a:bodyPr wrap="square" lIns="0" tIns="0" rIns="0" bIns="0">
              <a:spAutoFit/>
            </a:bodyPr>
            <a:lstStyle/>
            <a:p>
              <a:pPr eaLnBrk="0" hangingPunct="0">
                <a:spcBef>
                  <a:spcPct val="0"/>
                </a:spcBef>
                <a:buClrTx/>
              </a:pPr>
              <a:r>
                <a:rPr lang="en-US" sz="1000" b="1" dirty="0" smtClean="0">
                  <a:solidFill>
                    <a:srgbClr val="FFFFFF"/>
                  </a:solidFill>
                  <a:latin typeface="Times New Roman" pitchFamily="18" charset="0"/>
                </a:rPr>
                <a:t>LAN 1330</a:t>
              </a:r>
              <a:endParaRPr lang="en-US" sz="1000" b="1" dirty="0" smtClean="0">
                <a:solidFill>
                  <a:srgbClr val="000000"/>
                </a:solidFill>
                <a:latin typeface="Times New Roman" pitchFamily="18" charset="0"/>
              </a:endParaRPr>
            </a:p>
          </p:txBody>
        </p:sp>
      </p:gr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91042" name="Picture 2" descr="Orbits02_on_background_07"/>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391043" name="Rectangle 3"/>
          <p:cNvSpPr>
            <a:spLocks noGrp="1" noChangeArrowheads="1"/>
          </p:cNvSpPr>
          <p:nvPr>
            <p:ph type="title"/>
          </p:nvPr>
        </p:nvSpPr>
        <p:spPr>
          <a:xfrm>
            <a:off x="114300" y="-23481"/>
            <a:ext cx="7889875" cy="968375"/>
          </a:xfrm>
        </p:spPr>
        <p:txBody>
          <a:bodyPr/>
          <a:lstStyle/>
          <a:p>
            <a:pPr algn="l">
              <a:lnSpc>
                <a:spcPct val="85000"/>
              </a:lnSpc>
            </a:pPr>
            <a:r>
              <a:rPr lang="en-US" sz="2400" b="1" dirty="0">
                <a:solidFill>
                  <a:srgbClr val="FFFF00"/>
                </a:solidFill>
              </a:rPr>
              <a:t>NPOESS Restructured Certified Program</a:t>
            </a:r>
            <a:br>
              <a:rPr lang="en-US" sz="2400" b="1" dirty="0">
                <a:solidFill>
                  <a:srgbClr val="FFFF00"/>
                </a:solidFill>
              </a:rPr>
            </a:br>
            <a:r>
              <a:rPr lang="en-US" sz="2400" b="1" dirty="0">
                <a:solidFill>
                  <a:srgbClr val="FFFF00"/>
                </a:solidFill>
              </a:rPr>
              <a:t>         2006-2007</a:t>
            </a:r>
          </a:p>
        </p:txBody>
      </p:sp>
      <p:sp>
        <p:nvSpPr>
          <p:cNvPr id="2391044" name="Rectangle 4"/>
          <p:cNvSpPr>
            <a:spLocks noGrp="1" noChangeArrowheads="1"/>
          </p:cNvSpPr>
          <p:nvPr>
            <p:ph type="body" idx="1"/>
          </p:nvPr>
        </p:nvSpPr>
        <p:spPr>
          <a:xfrm>
            <a:off x="111125" y="1050925"/>
            <a:ext cx="4765675" cy="5578475"/>
          </a:xfrm>
        </p:spPr>
        <p:txBody>
          <a:bodyPr/>
          <a:lstStyle/>
          <a:p>
            <a:pPr>
              <a:lnSpc>
                <a:spcPct val="85000"/>
              </a:lnSpc>
              <a:spcBef>
                <a:spcPct val="0"/>
              </a:spcBef>
              <a:buClr>
                <a:srgbClr val="FFFF00"/>
              </a:buClr>
            </a:pPr>
            <a:r>
              <a:rPr lang="en-US" sz="1600" b="1">
                <a:solidFill>
                  <a:schemeClr val="bg1"/>
                </a:solidFill>
              </a:rPr>
              <a:t>Two polar, sun-synchronous orbits instead of three for NPOESS.</a:t>
            </a:r>
          </a:p>
          <a:p>
            <a:pPr>
              <a:lnSpc>
                <a:spcPct val="85000"/>
              </a:lnSpc>
              <a:spcBef>
                <a:spcPct val="0"/>
              </a:spcBef>
              <a:buClr>
                <a:srgbClr val="FFFF00"/>
              </a:buClr>
              <a:buFontTx/>
              <a:buNone/>
            </a:pPr>
            <a:endParaRPr lang="en-US" sz="1600" b="1">
              <a:solidFill>
                <a:schemeClr val="bg1"/>
              </a:solidFill>
            </a:endParaRPr>
          </a:p>
          <a:p>
            <a:pPr>
              <a:lnSpc>
                <a:spcPct val="85000"/>
              </a:lnSpc>
              <a:spcBef>
                <a:spcPct val="0"/>
              </a:spcBef>
              <a:buClr>
                <a:srgbClr val="FFFF00"/>
              </a:buClr>
              <a:buFontTx/>
              <a:buNone/>
            </a:pPr>
            <a:r>
              <a:rPr lang="en-US" sz="1600" b="1">
                <a:solidFill>
                  <a:schemeClr val="bg1"/>
                </a:solidFill>
              </a:rPr>
              <a:t>	Dependence on MetOp for third orbit of constellation.</a:t>
            </a:r>
          </a:p>
          <a:p>
            <a:pPr>
              <a:lnSpc>
                <a:spcPct val="85000"/>
              </a:lnSpc>
              <a:spcBef>
                <a:spcPct val="0"/>
              </a:spcBef>
              <a:buClr>
                <a:srgbClr val="FFFF00"/>
              </a:buClr>
              <a:buFontTx/>
              <a:buNone/>
            </a:pPr>
            <a:endParaRPr lang="en-US" sz="1600" b="1">
              <a:solidFill>
                <a:schemeClr val="bg1"/>
              </a:solidFill>
            </a:endParaRPr>
          </a:p>
          <a:p>
            <a:pPr>
              <a:lnSpc>
                <a:spcPct val="85000"/>
              </a:lnSpc>
              <a:spcBef>
                <a:spcPct val="0"/>
              </a:spcBef>
              <a:buClr>
                <a:srgbClr val="FFFF00"/>
              </a:buClr>
            </a:pPr>
            <a:r>
              <a:rPr lang="en-US" sz="1600" b="1">
                <a:solidFill>
                  <a:schemeClr val="bg1"/>
                </a:solidFill>
              </a:rPr>
              <a:t>4 Satellites [2 EMD + 2 production]</a:t>
            </a:r>
          </a:p>
          <a:p>
            <a:pPr>
              <a:lnSpc>
                <a:spcPct val="85000"/>
              </a:lnSpc>
              <a:spcBef>
                <a:spcPct val="0"/>
              </a:spcBef>
              <a:buClr>
                <a:srgbClr val="FFFF00"/>
              </a:buClr>
              <a:buFontTx/>
              <a:buNone/>
            </a:pPr>
            <a:r>
              <a:rPr lang="en-US" sz="1600" b="1">
                <a:solidFill>
                  <a:schemeClr val="bg1"/>
                </a:solidFill>
              </a:rPr>
              <a:t>	instead of six (6), namely</a:t>
            </a:r>
          </a:p>
          <a:p>
            <a:pPr>
              <a:lnSpc>
                <a:spcPct val="85000"/>
              </a:lnSpc>
              <a:spcBef>
                <a:spcPct val="0"/>
              </a:spcBef>
              <a:buClr>
                <a:srgbClr val="FFFF00"/>
              </a:buClr>
              <a:buFontTx/>
              <a:buNone/>
            </a:pPr>
            <a:r>
              <a:rPr lang="en-US" sz="1600" b="1">
                <a:solidFill>
                  <a:schemeClr val="bg1"/>
                </a:solidFill>
              </a:rPr>
              <a:t>	[C1(1330),C2(1730),C3(1330),C4(1730)].</a:t>
            </a:r>
          </a:p>
          <a:p>
            <a:pPr>
              <a:lnSpc>
                <a:spcPct val="85000"/>
              </a:lnSpc>
              <a:spcBef>
                <a:spcPct val="0"/>
              </a:spcBef>
              <a:buClr>
                <a:srgbClr val="FFFF00"/>
              </a:buClr>
              <a:buFontTx/>
              <a:buNone/>
            </a:pPr>
            <a:endParaRPr lang="en-US" sz="1600" b="1">
              <a:solidFill>
                <a:schemeClr val="bg1"/>
              </a:solidFill>
            </a:endParaRPr>
          </a:p>
          <a:p>
            <a:pPr>
              <a:lnSpc>
                <a:spcPct val="85000"/>
              </a:lnSpc>
              <a:spcBef>
                <a:spcPct val="0"/>
              </a:spcBef>
              <a:buClr>
                <a:srgbClr val="FFFF00"/>
              </a:buClr>
            </a:pPr>
            <a:r>
              <a:rPr lang="en-US" sz="1600" b="1">
                <a:solidFill>
                  <a:schemeClr val="bg1"/>
                </a:solidFill>
              </a:rPr>
              <a:t>S/C Bus sized to carry all sensors</a:t>
            </a:r>
          </a:p>
          <a:p>
            <a:pPr>
              <a:lnSpc>
                <a:spcPct val="85000"/>
              </a:lnSpc>
              <a:spcBef>
                <a:spcPct val="0"/>
              </a:spcBef>
              <a:buClr>
                <a:srgbClr val="FFFF00"/>
              </a:buClr>
            </a:pPr>
            <a:endParaRPr lang="en-US" sz="1600" b="1">
              <a:solidFill>
                <a:schemeClr val="bg1"/>
              </a:solidFill>
            </a:endParaRPr>
          </a:p>
          <a:p>
            <a:pPr>
              <a:lnSpc>
                <a:spcPct val="85000"/>
              </a:lnSpc>
              <a:spcBef>
                <a:spcPct val="0"/>
              </a:spcBef>
              <a:buClr>
                <a:srgbClr val="FFFF00"/>
              </a:buClr>
            </a:pPr>
            <a:r>
              <a:rPr lang="en-US" sz="1600" b="1">
                <a:solidFill>
                  <a:schemeClr val="bg1"/>
                </a:solidFill>
              </a:rPr>
              <a:t>VIIRS, CrIS, ATMS, OMPS-N, </a:t>
            </a:r>
          </a:p>
          <a:p>
            <a:pPr>
              <a:lnSpc>
                <a:spcPct val="85000"/>
              </a:lnSpc>
              <a:spcBef>
                <a:spcPct val="0"/>
              </a:spcBef>
              <a:buClr>
                <a:srgbClr val="FFFF00"/>
              </a:buClr>
              <a:buFontTx/>
              <a:buNone/>
            </a:pPr>
            <a:r>
              <a:rPr lang="en-US" sz="1600" b="1">
                <a:solidFill>
                  <a:schemeClr val="bg1"/>
                </a:solidFill>
              </a:rPr>
              <a:t>	CERES, SEM, ADCS, </a:t>
            </a:r>
          </a:p>
          <a:p>
            <a:pPr>
              <a:lnSpc>
                <a:spcPct val="85000"/>
              </a:lnSpc>
              <a:spcBef>
                <a:spcPct val="0"/>
              </a:spcBef>
              <a:buClr>
                <a:srgbClr val="FFFF00"/>
              </a:buClr>
              <a:buFontTx/>
              <a:buNone/>
            </a:pPr>
            <a:r>
              <a:rPr lang="en-US" sz="1600" b="1">
                <a:solidFill>
                  <a:schemeClr val="bg1"/>
                </a:solidFill>
              </a:rPr>
              <a:t>	SARSAT remain [are manifested]</a:t>
            </a:r>
          </a:p>
          <a:p>
            <a:pPr>
              <a:lnSpc>
                <a:spcPct val="85000"/>
              </a:lnSpc>
              <a:spcBef>
                <a:spcPct val="0"/>
              </a:spcBef>
              <a:buClr>
                <a:srgbClr val="FFFF00"/>
              </a:buClr>
              <a:buFontTx/>
              <a:buNone/>
            </a:pPr>
            <a:endParaRPr lang="en-US" sz="1600" b="1">
              <a:solidFill>
                <a:schemeClr val="bg1"/>
              </a:solidFill>
            </a:endParaRPr>
          </a:p>
          <a:p>
            <a:pPr>
              <a:lnSpc>
                <a:spcPct val="85000"/>
              </a:lnSpc>
              <a:spcBef>
                <a:spcPct val="0"/>
              </a:spcBef>
              <a:buClr>
                <a:srgbClr val="FFFF00"/>
              </a:buClr>
            </a:pPr>
            <a:r>
              <a:rPr lang="en-US" sz="1600" b="1">
                <a:solidFill>
                  <a:schemeClr val="bg1"/>
                </a:solidFill>
              </a:rPr>
              <a:t>CMIS deleted from C1; </a:t>
            </a:r>
          </a:p>
          <a:p>
            <a:pPr>
              <a:lnSpc>
                <a:spcPct val="85000"/>
              </a:lnSpc>
              <a:spcBef>
                <a:spcPct val="0"/>
              </a:spcBef>
              <a:buClr>
                <a:srgbClr val="FFFF00"/>
              </a:buClr>
              <a:buFontTx/>
              <a:buNone/>
            </a:pPr>
            <a:r>
              <a:rPr lang="en-US" sz="1600" b="1">
                <a:solidFill>
                  <a:schemeClr val="bg1"/>
                </a:solidFill>
              </a:rPr>
              <a:t>	MIS planned for C2, C3 &amp; C4</a:t>
            </a:r>
          </a:p>
          <a:p>
            <a:pPr>
              <a:lnSpc>
                <a:spcPct val="85000"/>
              </a:lnSpc>
              <a:spcBef>
                <a:spcPct val="0"/>
              </a:spcBef>
              <a:buClr>
                <a:srgbClr val="FFFF00"/>
              </a:buClr>
            </a:pPr>
            <a:endParaRPr lang="en-US" sz="1600" b="1">
              <a:solidFill>
                <a:schemeClr val="bg1"/>
              </a:solidFill>
            </a:endParaRPr>
          </a:p>
          <a:p>
            <a:pPr>
              <a:lnSpc>
                <a:spcPct val="85000"/>
              </a:lnSpc>
              <a:spcBef>
                <a:spcPct val="0"/>
              </a:spcBef>
              <a:buClr>
                <a:srgbClr val="FFFF00"/>
              </a:buClr>
            </a:pPr>
            <a:r>
              <a:rPr lang="en-US" sz="1600" b="1">
                <a:solidFill>
                  <a:schemeClr val="bg1"/>
                </a:solidFill>
              </a:rPr>
              <a:t>APS, TSIS, OMPS-L, </a:t>
            </a:r>
            <a:br>
              <a:rPr lang="en-US" sz="1600" b="1">
                <a:solidFill>
                  <a:schemeClr val="bg1"/>
                </a:solidFill>
              </a:rPr>
            </a:br>
            <a:r>
              <a:rPr lang="en-US" sz="1600" b="1">
                <a:solidFill>
                  <a:schemeClr val="bg1"/>
                </a:solidFill>
              </a:rPr>
              <a:t>ERBS, ALT, SuS, SESS</a:t>
            </a:r>
            <a:br>
              <a:rPr lang="en-US" sz="1600" b="1">
                <a:solidFill>
                  <a:schemeClr val="bg1"/>
                </a:solidFill>
              </a:rPr>
            </a:br>
            <a:r>
              <a:rPr lang="en-US" sz="1600" b="1">
                <a:solidFill>
                  <a:schemeClr val="bg1"/>
                </a:solidFill>
              </a:rPr>
              <a:t>de-manifested from C1</a:t>
            </a:r>
            <a:br>
              <a:rPr lang="en-US" sz="1600" b="1">
                <a:solidFill>
                  <a:schemeClr val="bg1"/>
                </a:solidFill>
              </a:rPr>
            </a:br>
            <a:r>
              <a:rPr lang="en-US" sz="1600" b="1">
                <a:solidFill>
                  <a:schemeClr val="bg1"/>
                </a:solidFill>
              </a:rPr>
              <a:t>&amp; C2 [accommodation</a:t>
            </a:r>
            <a:br>
              <a:rPr lang="en-US" sz="1600" b="1">
                <a:solidFill>
                  <a:schemeClr val="bg1"/>
                </a:solidFill>
              </a:rPr>
            </a:br>
            <a:r>
              <a:rPr lang="en-US" sz="1600" b="1">
                <a:solidFill>
                  <a:schemeClr val="bg1"/>
                </a:solidFill>
              </a:rPr>
              <a:t>remains]</a:t>
            </a:r>
          </a:p>
          <a:p>
            <a:pPr>
              <a:lnSpc>
                <a:spcPct val="85000"/>
              </a:lnSpc>
              <a:spcBef>
                <a:spcPct val="0"/>
              </a:spcBef>
              <a:buClr>
                <a:srgbClr val="FFFF00"/>
              </a:buClr>
            </a:pPr>
            <a:endParaRPr lang="en-US" sz="1600" b="1">
              <a:solidFill>
                <a:schemeClr val="bg1"/>
              </a:solidFill>
            </a:endParaRPr>
          </a:p>
          <a:p>
            <a:pPr>
              <a:lnSpc>
                <a:spcPct val="85000"/>
              </a:lnSpc>
              <a:spcBef>
                <a:spcPct val="0"/>
              </a:spcBef>
              <a:buClr>
                <a:srgbClr val="FFFF00"/>
              </a:buClr>
            </a:pPr>
            <a:r>
              <a:rPr lang="en-US" sz="1600" b="1">
                <a:solidFill>
                  <a:schemeClr val="bg1"/>
                </a:solidFill>
              </a:rPr>
              <a:t>Ground architecture</a:t>
            </a:r>
            <a:br>
              <a:rPr lang="en-US" sz="1600" b="1">
                <a:solidFill>
                  <a:schemeClr val="bg1"/>
                </a:solidFill>
              </a:rPr>
            </a:br>
            <a:r>
              <a:rPr lang="en-US" sz="1600" b="1">
                <a:solidFill>
                  <a:schemeClr val="bg1"/>
                </a:solidFill>
              </a:rPr>
              <a:t>essentially unchanged</a:t>
            </a:r>
          </a:p>
        </p:txBody>
      </p:sp>
      <p:sp>
        <p:nvSpPr>
          <p:cNvPr id="5" name="TextBox 4"/>
          <p:cNvSpPr txBox="1"/>
          <p:nvPr/>
        </p:nvSpPr>
        <p:spPr>
          <a:xfrm>
            <a:off x="6237027" y="4612943"/>
            <a:ext cx="1487606" cy="646331"/>
          </a:xfrm>
          <a:prstGeom prst="rect">
            <a:avLst/>
          </a:prstGeom>
          <a:solidFill>
            <a:srgbClr val="0033CC"/>
          </a:solidFill>
        </p:spPr>
        <p:txBody>
          <a:bodyPr wrap="square" rtlCol="0">
            <a:spAutoFit/>
          </a:bodyPr>
          <a:lstStyle/>
          <a:p>
            <a:pPr>
              <a:spcBef>
                <a:spcPts val="0"/>
              </a:spcBef>
            </a:pPr>
            <a:r>
              <a:rPr lang="en-US" sz="1800" b="1" dirty="0" smtClean="0">
                <a:solidFill>
                  <a:schemeClr val="bg1"/>
                </a:solidFill>
                <a:latin typeface="+mj-lt"/>
              </a:rPr>
              <a:t>NPOESS</a:t>
            </a:r>
          </a:p>
          <a:p>
            <a:pPr>
              <a:spcBef>
                <a:spcPts val="0"/>
              </a:spcBef>
            </a:pPr>
            <a:r>
              <a:rPr lang="en-US" sz="1800" b="1" dirty="0" smtClean="0">
                <a:solidFill>
                  <a:schemeClr val="bg1"/>
                </a:solidFill>
                <a:latin typeface="+mj-lt"/>
              </a:rPr>
              <a:t>LAN 13:30</a:t>
            </a:r>
            <a:endParaRPr lang="en-US" sz="1800" b="1" dirty="0">
              <a:solidFill>
                <a:schemeClr val="bg1"/>
              </a:solidFill>
              <a:latin typeface="+mj-lt"/>
            </a:endParaRPr>
          </a:p>
        </p:txBody>
      </p:sp>
      <p:sp>
        <p:nvSpPr>
          <p:cNvPr id="6" name="TextBox 5"/>
          <p:cNvSpPr txBox="1"/>
          <p:nvPr/>
        </p:nvSpPr>
        <p:spPr>
          <a:xfrm>
            <a:off x="4355906" y="4860889"/>
            <a:ext cx="1553571" cy="646331"/>
          </a:xfrm>
          <a:prstGeom prst="rect">
            <a:avLst/>
          </a:prstGeom>
          <a:solidFill>
            <a:srgbClr val="0033CC"/>
          </a:solidFill>
        </p:spPr>
        <p:txBody>
          <a:bodyPr wrap="square" rtlCol="0">
            <a:spAutoFit/>
          </a:bodyPr>
          <a:lstStyle/>
          <a:p>
            <a:pPr>
              <a:spcBef>
                <a:spcPts val="0"/>
              </a:spcBef>
            </a:pPr>
            <a:r>
              <a:rPr lang="en-US" sz="1800" b="1" dirty="0" err="1" smtClean="0">
                <a:solidFill>
                  <a:schemeClr val="bg1"/>
                </a:solidFill>
                <a:latin typeface="+mj-lt"/>
              </a:rPr>
              <a:t>MetOp</a:t>
            </a:r>
            <a:endParaRPr lang="en-US" sz="1800" b="1" dirty="0" smtClean="0">
              <a:solidFill>
                <a:schemeClr val="bg1"/>
              </a:solidFill>
              <a:latin typeface="+mj-lt"/>
            </a:endParaRPr>
          </a:p>
          <a:p>
            <a:pPr>
              <a:spcBef>
                <a:spcPts val="0"/>
              </a:spcBef>
            </a:pPr>
            <a:r>
              <a:rPr lang="en-US" sz="1800" b="1" dirty="0" smtClean="0">
                <a:solidFill>
                  <a:schemeClr val="bg1"/>
                </a:solidFill>
                <a:latin typeface="+mj-lt"/>
              </a:rPr>
              <a:t>LAN 21:30</a:t>
            </a:r>
            <a:endParaRPr lang="en-US" sz="1800" b="1" dirty="0">
              <a:solidFill>
                <a:schemeClr val="bg1"/>
              </a:solidFill>
              <a:latin typeface="+mj-lt"/>
            </a:endParaRPr>
          </a:p>
        </p:txBody>
      </p:sp>
      <p:sp>
        <p:nvSpPr>
          <p:cNvPr id="7" name="TextBox 6"/>
          <p:cNvSpPr txBox="1"/>
          <p:nvPr/>
        </p:nvSpPr>
        <p:spPr>
          <a:xfrm>
            <a:off x="7579057" y="3539319"/>
            <a:ext cx="1373874" cy="646331"/>
          </a:xfrm>
          <a:prstGeom prst="rect">
            <a:avLst/>
          </a:prstGeom>
          <a:solidFill>
            <a:srgbClr val="0033CC"/>
          </a:solidFill>
        </p:spPr>
        <p:txBody>
          <a:bodyPr wrap="square" rtlCol="0">
            <a:spAutoFit/>
          </a:bodyPr>
          <a:lstStyle/>
          <a:p>
            <a:pPr>
              <a:spcBef>
                <a:spcPts val="0"/>
              </a:spcBef>
            </a:pPr>
            <a:r>
              <a:rPr lang="en-US" sz="1800" b="1" dirty="0" smtClean="0">
                <a:solidFill>
                  <a:schemeClr val="bg1"/>
                </a:solidFill>
                <a:latin typeface="+mj-lt"/>
              </a:rPr>
              <a:t>NPOESS</a:t>
            </a:r>
          </a:p>
          <a:p>
            <a:pPr>
              <a:spcBef>
                <a:spcPts val="0"/>
              </a:spcBef>
            </a:pPr>
            <a:r>
              <a:rPr lang="en-US" sz="1800" b="1" dirty="0" smtClean="0">
                <a:solidFill>
                  <a:schemeClr val="bg1"/>
                </a:solidFill>
                <a:latin typeface="+mj-lt"/>
              </a:rPr>
              <a:t>LAN 17:30</a:t>
            </a:r>
            <a:endParaRPr lang="en-US" sz="1800" b="1" dirty="0">
              <a:solidFill>
                <a:schemeClr val="bg1"/>
              </a:solidFill>
              <a:latin typeface="+mj-lt"/>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91042" name="Picture 2" descr="Orbits02_on_background_07"/>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391043" name="Rectangle 3"/>
          <p:cNvSpPr>
            <a:spLocks noGrp="1" noChangeArrowheads="1"/>
          </p:cNvSpPr>
          <p:nvPr>
            <p:ph type="title"/>
          </p:nvPr>
        </p:nvSpPr>
        <p:spPr>
          <a:xfrm>
            <a:off x="223482" y="-27296"/>
            <a:ext cx="7889875" cy="968375"/>
          </a:xfrm>
        </p:spPr>
        <p:txBody>
          <a:bodyPr/>
          <a:lstStyle/>
          <a:p>
            <a:pPr algn="l">
              <a:lnSpc>
                <a:spcPct val="85000"/>
              </a:lnSpc>
            </a:pPr>
            <a:r>
              <a:rPr lang="en-US" sz="2400" b="1" dirty="0">
                <a:solidFill>
                  <a:srgbClr val="FFFF00"/>
                </a:solidFill>
              </a:rPr>
              <a:t>NPOESS Restructured </a:t>
            </a:r>
            <a:r>
              <a:rPr lang="en-US" sz="2400" b="1" dirty="0" smtClean="0">
                <a:solidFill>
                  <a:srgbClr val="FFFF00"/>
                </a:solidFill>
              </a:rPr>
              <a:t>Program</a:t>
            </a:r>
            <a:r>
              <a:rPr lang="en-US" sz="2400" b="1" dirty="0">
                <a:solidFill>
                  <a:srgbClr val="FFFF00"/>
                </a:solidFill>
              </a:rPr>
              <a:t/>
            </a:r>
            <a:br>
              <a:rPr lang="en-US" sz="2400" b="1" dirty="0">
                <a:solidFill>
                  <a:srgbClr val="FFFF00"/>
                </a:solidFill>
              </a:rPr>
            </a:br>
            <a:r>
              <a:rPr lang="en-US" sz="2400" b="1" dirty="0">
                <a:solidFill>
                  <a:srgbClr val="FFFF00"/>
                </a:solidFill>
              </a:rPr>
              <a:t>         </a:t>
            </a:r>
            <a:r>
              <a:rPr lang="en-US" sz="2400" b="1" dirty="0" smtClean="0">
                <a:solidFill>
                  <a:srgbClr val="FFFF00"/>
                </a:solidFill>
              </a:rPr>
              <a:t>2010-2011</a:t>
            </a:r>
            <a:endParaRPr lang="en-US" sz="2400" b="1" dirty="0">
              <a:solidFill>
                <a:srgbClr val="FFFF00"/>
              </a:solidFill>
            </a:endParaRPr>
          </a:p>
        </p:txBody>
      </p:sp>
      <p:sp>
        <p:nvSpPr>
          <p:cNvPr id="2391044" name="Rectangle 4"/>
          <p:cNvSpPr>
            <a:spLocks noGrp="1" noChangeArrowheads="1"/>
          </p:cNvSpPr>
          <p:nvPr>
            <p:ph type="body" idx="1"/>
          </p:nvPr>
        </p:nvSpPr>
        <p:spPr>
          <a:xfrm>
            <a:off x="111125" y="805261"/>
            <a:ext cx="4765675" cy="5578475"/>
          </a:xfrm>
        </p:spPr>
        <p:txBody>
          <a:bodyPr/>
          <a:lstStyle/>
          <a:p>
            <a:pPr>
              <a:lnSpc>
                <a:spcPct val="85000"/>
              </a:lnSpc>
              <a:spcBef>
                <a:spcPct val="0"/>
              </a:spcBef>
              <a:buClr>
                <a:srgbClr val="FFFF00"/>
              </a:buClr>
            </a:pPr>
            <a:r>
              <a:rPr lang="en-US" sz="1600" b="1" dirty="0">
                <a:solidFill>
                  <a:schemeClr val="bg1"/>
                </a:solidFill>
              </a:rPr>
              <a:t>Two </a:t>
            </a:r>
            <a:r>
              <a:rPr lang="en-US" sz="1600" b="1" dirty="0" err="1" smtClean="0">
                <a:solidFill>
                  <a:schemeClr val="bg1"/>
                </a:solidFill>
              </a:rPr>
              <a:t>U.S.polar</a:t>
            </a:r>
            <a:r>
              <a:rPr lang="en-US" sz="1600" b="1" dirty="0">
                <a:solidFill>
                  <a:schemeClr val="bg1"/>
                </a:solidFill>
              </a:rPr>
              <a:t>, </a:t>
            </a:r>
            <a:r>
              <a:rPr lang="en-US" sz="1600" b="1" dirty="0" smtClean="0">
                <a:solidFill>
                  <a:schemeClr val="bg1"/>
                </a:solidFill>
              </a:rPr>
              <a:t>sun-synchronous orbits  with two separate procurements: NOAA/NASA procurement [JPSS] for early afternoon [LAN 1330], USAF/</a:t>
            </a:r>
            <a:r>
              <a:rPr lang="en-US" sz="1600" b="1" dirty="0" err="1" smtClean="0">
                <a:solidFill>
                  <a:schemeClr val="bg1"/>
                </a:solidFill>
              </a:rPr>
              <a:t>DoD</a:t>
            </a:r>
            <a:r>
              <a:rPr lang="en-US" sz="1600" b="1" dirty="0" smtClean="0">
                <a:solidFill>
                  <a:schemeClr val="bg1"/>
                </a:solidFill>
              </a:rPr>
              <a:t> procurement  [DWSS]for early morning orbit [LAN 1730]</a:t>
            </a:r>
            <a:endParaRPr lang="en-US" sz="1600" b="1" dirty="0">
              <a:solidFill>
                <a:schemeClr val="bg1"/>
              </a:solidFill>
            </a:endParaRPr>
          </a:p>
          <a:p>
            <a:pPr>
              <a:lnSpc>
                <a:spcPct val="85000"/>
              </a:lnSpc>
              <a:spcBef>
                <a:spcPct val="0"/>
              </a:spcBef>
              <a:buClr>
                <a:srgbClr val="FFFF00"/>
              </a:buClr>
              <a:buFontTx/>
              <a:buNone/>
            </a:pPr>
            <a:endParaRPr lang="en-US" sz="1600" b="1" dirty="0">
              <a:solidFill>
                <a:schemeClr val="bg1"/>
              </a:solidFill>
            </a:endParaRPr>
          </a:p>
          <a:p>
            <a:pPr>
              <a:lnSpc>
                <a:spcPct val="85000"/>
              </a:lnSpc>
              <a:spcBef>
                <a:spcPct val="0"/>
              </a:spcBef>
              <a:buClr>
                <a:srgbClr val="FFFF00"/>
              </a:buClr>
              <a:buFontTx/>
              <a:buNone/>
            </a:pPr>
            <a:r>
              <a:rPr lang="en-US" sz="1600" b="1" dirty="0">
                <a:solidFill>
                  <a:schemeClr val="bg1"/>
                </a:solidFill>
              </a:rPr>
              <a:t>	Dependence on </a:t>
            </a:r>
            <a:r>
              <a:rPr lang="en-US" sz="1600" b="1" dirty="0" err="1">
                <a:solidFill>
                  <a:schemeClr val="bg1"/>
                </a:solidFill>
              </a:rPr>
              <a:t>MetOp</a:t>
            </a:r>
            <a:r>
              <a:rPr lang="en-US" sz="1600" b="1" dirty="0">
                <a:solidFill>
                  <a:schemeClr val="bg1"/>
                </a:solidFill>
              </a:rPr>
              <a:t> for third orbit of </a:t>
            </a:r>
            <a:r>
              <a:rPr lang="en-US" sz="1600" b="1" dirty="0" smtClean="0">
                <a:solidFill>
                  <a:schemeClr val="bg1"/>
                </a:solidFill>
              </a:rPr>
              <a:t>constellation, mid-morning [LAN 2130].</a:t>
            </a:r>
            <a:endParaRPr lang="en-US" sz="1600" b="1" dirty="0">
              <a:solidFill>
                <a:schemeClr val="bg1"/>
              </a:solidFill>
            </a:endParaRPr>
          </a:p>
          <a:p>
            <a:pPr>
              <a:lnSpc>
                <a:spcPct val="85000"/>
              </a:lnSpc>
              <a:spcBef>
                <a:spcPct val="0"/>
              </a:spcBef>
              <a:buClr>
                <a:srgbClr val="FFFF00"/>
              </a:buClr>
              <a:buFontTx/>
              <a:buNone/>
            </a:pPr>
            <a:endParaRPr lang="en-US" sz="1600" b="1" dirty="0">
              <a:solidFill>
                <a:schemeClr val="bg1"/>
              </a:solidFill>
            </a:endParaRPr>
          </a:p>
          <a:p>
            <a:pPr>
              <a:lnSpc>
                <a:spcPct val="85000"/>
              </a:lnSpc>
              <a:spcBef>
                <a:spcPct val="0"/>
              </a:spcBef>
              <a:buClr>
                <a:srgbClr val="FFFF00"/>
              </a:buClr>
            </a:pPr>
            <a:r>
              <a:rPr lang="en-US" sz="1600" b="1" dirty="0">
                <a:solidFill>
                  <a:schemeClr val="bg1"/>
                </a:solidFill>
              </a:rPr>
              <a:t>4 </a:t>
            </a:r>
            <a:r>
              <a:rPr lang="en-US" sz="1600" b="1" dirty="0" smtClean="0">
                <a:solidFill>
                  <a:schemeClr val="bg1"/>
                </a:solidFill>
              </a:rPr>
              <a:t> U.S. Satellites namely,</a:t>
            </a:r>
            <a:endParaRPr lang="en-US" sz="1600" b="1" dirty="0">
              <a:solidFill>
                <a:schemeClr val="bg1"/>
              </a:solidFill>
            </a:endParaRPr>
          </a:p>
          <a:p>
            <a:pPr>
              <a:lnSpc>
                <a:spcPct val="85000"/>
              </a:lnSpc>
              <a:spcBef>
                <a:spcPct val="0"/>
              </a:spcBef>
              <a:buClr>
                <a:srgbClr val="FFFF00"/>
              </a:buClr>
              <a:buFontTx/>
              <a:buNone/>
            </a:pPr>
            <a:r>
              <a:rPr lang="en-US" sz="1600" b="1" dirty="0">
                <a:solidFill>
                  <a:schemeClr val="bg1"/>
                </a:solidFill>
              </a:rPr>
              <a:t>	</a:t>
            </a:r>
            <a:r>
              <a:rPr lang="en-US" sz="1600" b="1" dirty="0" smtClean="0">
                <a:solidFill>
                  <a:schemeClr val="bg1"/>
                </a:solidFill>
              </a:rPr>
              <a:t>JPSS -1 and JPSS-2,</a:t>
            </a:r>
          </a:p>
          <a:p>
            <a:pPr>
              <a:lnSpc>
                <a:spcPct val="85000"/>
              </a:lnSpc>
              <a:spcBef>
                <a:spcPct val="0"/>
              </a:spcBef>
              <a:buClr>
                <a:srgbClr val="FFFF00"/>
              </a:buClr>
              <a:buFontTx/>
              <a:buNone/>
            </a:pPr>
            <a:r>
              <a:rPr lang="en-US" sz="1600" b="1" dirty="0" smtClean="0">
                <a:solidFill>
                  <a:schemeClr val="bg1"/>
                </a:solidFill>
              </a:rPr>
              <a:t>      DWSS-1 and DWSS-2.</a:t>
            </a:r>
          </a:p>
          <a:p>
            <a:pPr>
              <a:lnSpc>
                <a:spcPct val="85000"/>
              </a:lnSpc>
              <a:spcBef>
                <a:spcPct val="0"/>
              </a:spcBef>
              <a:buClr>
                <a:srgbClr val="FFFF00"/>
              </a:buClr>
              <a:buFontTx/>
              <a:buNone/>
            </a:pPr>
            <a:endParaRPr lang="en-US" sz="1600" b="1" dirty="0">
              <a:solidFill>
                <a:schemeClr val="bg1"/>
              </a:solidFill>
            </a:endParaRPr>
          </a:p>
          <a:p>
            <a:pPr>
              <a:lnSpc>
                <a:spcPct val="85000"/>
              </a:lnSpc>
              <a:spcBef>
                <a:spcPct val="0"/>
              </a:spcBef>
              <a:buClr>
                <a:srgbClr val="FFFF00"/>
              </a:buClr>
            </a:pPr>
            <a:r>
              <a:rPr lang="en-US" sz="1600" b="1" dirty="0">
                <a:solidFill>
                  <a:schemeClr val="bg1"/>
                </a:solidFill>
              </a:rPr>
              <a:t>S/C Bus sized to carry </a:t>
            </a:r>
            <a:r>
              <a:rPr lang="en-US" sz="1600" b="1" dirty="0" smtClean="0">
                <a:solidFill>
                  <a:schemeClr val="bg1"/>
                </a:solidFill>
              </a:rPr>
              <a:t>its sensors:</a:t>
            </a:r>
          </a:p>
          <a:p>
            <a:pPr>
              <a:lnSpc>
                <a:spcPct val="85000"/>
              </a:lnSpc>
              <a:spcBef>
                <a:spcPct val="0"/>
              </a:spcBef>
              <a:buClr>
                <a:srgbClr val="FFFF00"/>
              </a:buClr>
              <a:buNone/>
            </a:pPr>
            <a:r>
              <a:rPr lang="en-US" sz="1600" b="1" dirty="0" smtClean="0">
                <a:solidFill>
                  <a:schemeClr val="bg1"/>
                </a:solidFill>
              </a:rPr>
              <a:t>	JPSS --- “NPP-like”</a:t>
            </a:r>
          </a:p>
          <a:p>
            <a:pPr>
              <a:lnSpc>
                <a:spcPct val="85000"/>
              </a:lnSpc>
              <a:spcBef>
                <a:spcPct val="0"/>
              </a:spcBef>
              <a:buClr>
                <a:srgbClr val="FFFF00"/>
              </a:buClr>
              <a:buNone/>
            </a:pPr>
            <a:r>
              <a:rPr lang="en-US" sz="1600" b="1" dirty="0" smtClean="0">
                <a:solidFill>
                  <a:schemeClr val="bg1"/>
                </a:solidFill>
              </a:rPr>
              <a:t>	DWSS --- “NPOESS-like” ? [TBD]</a:t>
            </a:r>
            <a:endParaRPr lang="en-US" sz="1600" b="1" dirty="0">
              <a:solidFill>
                <a:schemeClr val="bg1"/>
              </a:solidFill>
            </a:endParaRPr>
          </a:p>
          <a:p>
            <a:pPr>
              <a:lnSpc>
                <a:spcPct val="85000"/>
              </a:lnSpc>
              <a:spcBef>
                <a:spcPct val="0"/>
              </a:spcBef>
              <a:buClr>
                <a:srgbClr val="FFFF00"/>
              </a:buClr>
              <a:buNone/>
            </a:pPr>
            <a:r>
              <a:rPr lang="en-US" sz="1600" b="1" dirty="0" smtClean="0">
                <a:solidFill>
                  <a:schemeClr val="bg1"/>
                </a:solidFill>
              </a:rPr>
              <a:t>	</a:t>
            </a:r>
          </a:p>
          <a:p>
            <a:pPr>
              <a:lnSpc>
                <a:spcPct val="85000"/>
              </a:lnSpc>
              <a:spcBef>
                <a:spcPct val="0"/>
              </a:spcBef>
              <a:buClr>
                <a:srgbClr val="FFFF00"/>
              </a:buClr>
              <a:buNone/>
            </a:pPr>
            <a:r>
              <a:rPr lang="en-US" sz="1600" b="1" dirty="0" smtClean="0">
                <a:solidFill>
                  <a:schemeClr val="bg1"/>
                </a:solidFill>
              </a:rPr>
              <a:t>	JPSS - VIIRS</a:t>
            </a:r>
            <a:r>
              <a:rPr lang="en-US" sz="1600" b="1" dirty="0">
                <a:solidFill>
                  <a:schemeClr val="bg1"/>
                </a:solidFill>
              </a:rPr>
              <a:t>, </a:t>
            </a:r>
            <a:r>
              <a:rPr lang="en-US" sz="1600" b="1" dirty="0" err="1">
                <a:solidFill>
                  <a:schemeClr val="bg1"/>
                </a:solidFill>
              </a:rPr>
              <a:t>CrIS</a:t>
            </a:r>
            <a:r>
              <a:rPr lang="en-US" sz="1600" b="1" dirty="0">
                <a:solidFill>
                  <a:schemeClr val="bg1"/>
                </a:solidFill>
              </a:rPr>
              <a:t>, ATMS, </a:t>
            </a:r>
            <a:r>
              <a:rPr lang="en-US" sz="1600" b="1" dirty="0" smtClean="0">
                <a:solidFill>
                  <a:schemeClr val="bg1"/>
                </a:solidFill>
              </a:rPr>
              <a:t>OMPS, </a:t>
            </a:r>
            <a:endParaRPr lang="en-US" sz="1600" b="1" dirty="0">
              <a:solidFill>
                <a:schemeClr val="bg1"/>
              </a:solidFill>
            </a:endParaRPr>
          </a:p>
          <a:p>
            <a:pPr>
              <a:lnSpc>
                <a:spcPct val="85000"/>
              </a:lnSpc>
              <a:spcBef>
                <a:spcPct val="0"/>
              </a:spcBef>
              <a:buClr>
                <a:srgbClr val="FFFF00"/>
              </a:buClr>
              <a:buFontTx/>
              <a:buNone/>
            </a:pPr>
            <a:r>
              <a:rPr lang="en-US" sz="1600" b="1" dirty="0">
                <a:solidFill>
                  <a:schemeClr val="bg1"/>
                </a:solidFill>
              </a:rPr>
              <a:t>	CERES, </a:t>
            </a:r>
            <a:r>
              <a:rPr lang="en-US" sz="1600" b="1" dirty="0" smtClean="0">
                <a:solidFill>
                  <a:schemeClr val="bg1"/>
                </a:solidFill>
              </a:rPr>
              <a:t>TSIS</a:t>
            </a:r>
            <a:r>
              <a:rPr lang="en-US" sz="1600" b="1" baseline="30000" dirty="0" smtClean="0">
                <a:solidFill>
                  <a:schemeClr val="bg1"/>
                </a:solidFill>
              </a:rPr>
              <a:t>*</a:t>
            </a:r>
            <a:r>
              <a:rPr lang="en-US" sz="1600" b="1" dirty="0" smtClean="0">
                <a:solidFill>
                  <a:schemeClr val="bg1"/>
                </a:solidFill>
              </a:rPr>
              <a:t>, SEM </a:t>
            </a:r>
            <a:r>
              <a:rPr lang="en-US" sz="1600" b="1" baseline="30000" dirty="0" smtClean="0">
                <a:solidFill>
                  <a:schemeClr val="bg1"/>
                </a:solidFill>
              </a:rPr>
              <a:t>*</a:t>
            </a:r>
            <a:r>
              <a:rPr lang="en-US" sz="1600" b="1" dirty="0" smtClean="0">
                <a:solidFill>
                  <a:schemeClr val="bg1"/>
                </a:solidFill>
              </a:rPr>
              <a:t>, DCS</a:t>
            </a:r>
            <a:r>
              <a:rPr lang="en-US" sz="1600" b="1" baseline="30000" dirty="0" smtClean="0">
                <a:solidFill>
                  <a:schemeClr val="bg1"/>
                </a:solidFill>
              </a:rPr>
              <a:t>*</a:t>
            </a:r>
            <a:r>
              <a:rPr lang="en-US" sz="1600" b="1" dirty="0" smtClean="0">
                <a:solidFill>
                  <a:schemeClr val="bg1"/>
                </a:solidFill>
              </a:rPr>
              <a:t>, SARSAT</a:t>
            </a:r>
            <a:r>
              <a:rPr lang="en-US" sz="1600" b="1" baseline="30000" dirty="0" smtClean="0">
                <a:solidFill>
                  <a:schemeClr val="bg1"/>
                </a:solidFill>
              </a:rPr>
              <a:t>*</a:t>
            </a:r>
            <a:endParaRPr lang="en-US" sz="1600" b="1" dirty="0" smtClean="0">
              <a:solidFill>
                <a:schemeClr val="bg1"/>
              </a:solidFill>
            </a:endParaRPr>
          </a:p>
          <a:p>
            <a:pPr>
              <a:lnSpc>
                <a:spcPct val="85000"/>
              </a:lnSpc>
              <a:spcBef>
                <a:spcPct val="0"/>
              </a:spcBef>
              <a:buClr>
                <a:srgbClr val="FFFF00"/>
              </a:buClr>
              <a:buFontTx/>
              <a:buNone/>
            </a:pPr>
            <a:endParaRPr lang="en-US" sz="1600" b="1" dirty="0" smtClean="0">
              <a:solidFill>
                <a:schemeClr val="bg1"/>
              </a:solidFill>
            </a:endParaRPr>
          </a:p>
          <a:p>
            <a:pPr>
              <a:lnSpc>
                <a:spcPct val="85000"/>
              </a:lnSpc>
              <a:spcBef>
                <a:spcPct val="0"/>
              </a:spcBef>
              <a:buClr>
                <a:srgbClr val="FFFF00"/>
              </a:buClr>
              <a:buFontTx/>
              <a:buNone/>
            </a:pPr>
            <a:r>
              <a:rPr lang="en-US" sz="1600" b="1" dirty="0" smtClean="0">
                <a:solidFill>
                  <a:schemeClr val="bg1"/>
                </a:solidFill>
              </a:rPr>
              <a:t>	DWSS – VIIRS or ?, MIS ? [TBD], </a:t>
            </a:r>
          </a:p>
          <a:p>
            <a:pPr>
              <a:lnSpc>
                <a:spcPct val="85000"/>
              </a:lnSpc>
              <a:spcBef>
                <a:spcPct val="0"/>
              </a:spcBef>
              <a:buClr>
                <a:srgbClr val="FFFF00"/>
              </a:buClr>
              <a:buFontTx/>
              <a:buNone/>
            </a:pPr>
            <a:r>
              <a:rPr lang="en-US" sz="1600" b="1" dirty="0" smtClean="0">
                <a:solidFill>
                  <a:schemeClr val="bg1"/>
                </a:solidFill>
              </a:rPr>
              <a:t>	SEM-N, ADCS ? [TBD], SARSAT ? [TBD]</a:t>
            </a:r>
            <a:endParaRPr lang="en-US" sz="1600" b="1" dirty="0">
              <a:solidFill>
                <a:schemeClr val="bg1"/>
              </a:solidFill>
            </a:endParaRPr>
          </a:p>
          <a:p>
            <a:pPr>
              <a:lnSpc>
                <a:spcPct val="85000"/>
              </a:lnSpc>
              <a:spcBef>
                <a:spcPct val="0"/>
              </a:spcBef>
              <a:buClr>
                <a:srgbClr val="FFFF00"/>
              </a:buClr>
            </a:pPr>
            <a:endParaRPr lang="en-US" sz="800" b="1" dirty="0" smtClean="0">
              <a:solidFill>
                <a:schemeClr val="bg1"/>
              </a:solidFill>
            </a:endParaRPr>
          </a:p>
          <a:p>
            <a:pPr>
              <a:lnSpc>
                <a:spcPct val="85000"/>
              </a:lnSpc>
              <a:spcBef>
                <a:spcPct val="0"/>
              </a:spcBef>
              <a:buClr>
                <a:srgbClr val="FFFF00"/>
              </a:buClr>
            </a:pPr>
            <a:endParaRPr lang="en-US" sz="1600" b="1" dirty="0">
              <a:solidFill>
                <a:schemeClr val="bg1"/>
              </a:solidFill>
            </a:endParaRPr>
          </a:p>
          <a:p>
            <a:pPr>
              <a:lnSpc>
                <a:spcPct val="85000"/>
              </a:lnSpc>
              <a:spcBef>
                <a:spcPct val="0"/>
              </a:spcBef>
              <a:buClr>
                <a:srgbClr val="FFFF00"/>
              </a:buClr>
            </a:pPr>
            <a:r>
              <a:rPr lang="en-US" sz="1600" b="1" dirty="0" smtClean="0">
                <a:solidFill>
                  <a:schemeClr val="bg1"/>
                </a:solidFill>
              </a:rPr>
              <a:t>TSIS in NOAA/NASA Mission;</a:t>
            </a:r>
          </a:p>
          <a:p>
            <a:pPr>
              <a:lnSpc>
                <a:spcPct val="85000"/>
              </a:lnSpc>
              <a:spcBef>
                <a:spcPct val="0"/>
              </a:spcBef>
              <a:buClr>
                <a:srgbClr val="FFFF00"/>
              </a:buClr>
              <a:buNone/>
            </a:pPr>
            <a:r>
              <a:rPr lang="en-US" sz="1600" b="1" dirty="0" smtClean="0">
                <a:solidFill>
                  <a:schemeClr val="bg1"/>
                </a:solidFill>
              </a:rPr>
              <a:t>	APS</a:t>
            </a:r>
            <a:r>
              <a:rPr lang="en-US" sz="1600" b="1" dirty="0">
                <a:solidFill>
                  <a:schemeClr val="bg1"/>
                </a:solidFill>
              </a:rPr>
              <a:t>, </a:t>
            </a:r>
            <a:r>
              <a:rPr lang="en-US" sz="1600" b="1" dirty="0" smtClean="0">
                <a:solidFill>
                  <a:schemeClr val="bg1"/>
                </a:solidFill>
              </a:rPr>
              <a:t>ALT not manifested on JPSS or DWSS</a:t>
            </a:r>
          </a:p>
          <a:p>
            <a:pPr>
              <a:lnSpc>
                <a:spcPct val="85000"/>
              </a:lnSpc>
              <a:spcBef>
                <a:spcPct val="0"/>
              </a:spcBef>
              <a:buClr>
                <a:srgbClr val="FFFF00"/>
              </a:buClr>
              <a:buNone/>
            </a:pPr>
            <a:endParaRPr lang="en-US" sz="1600" b="1" dirty="0">
              <a:solidFill>
                <a:schemeClr val="bg1"/>
              </a:solidFill>
            </a:endParaRPr>
          </a:p>
          <a:p>
            <a:pPr>
              <a:lnSpc>
                <a:spcPct val="85000"/>
              </a:lnSpc>
              <a:spcBef>
                <a:spcPct val="0"/>
              </a:spcBef>
              <a:buClr>
                <a:srgbClr val="FFFF00"/>
              </a:buClr>
            </a:pPr>
            <a:r>
              <a:rPr lang="en-US" sz="1600" b="1" dirty="0">
                <a:solidFill>
                  <a:schemeClr val="bg1"/>
                </a:solidFill>
              </a:rPr>
              <a:t>Ground </a:t>
            </a:r>
            <a:r>
              <a:rPr lang="en-US" sz="1600" b="1" dirty="0" smtClean="0">
                <a:solidFill>
                  <a:schemeClr val="bg1"/>
                </a:solidFill>
              </a:rPr>
              <a:t>architecture may be</a:t>
            </a:r>
            <a:r>
              <a:rPr lang="en-US" sz="1600" b="1" dirty="0">
                <a:solidFill>
                  <a:schemeClr val="bg1"/>
                </a:solidFill>
              </a:rPr>
              <a:t/>
            </a:r>
            <a:br>
              <a:rPr lang="en-US" sz="1600" b="1" dirty="0">
                <a:solidFill>
                  <a:schemeClr val="bg1"/>
                </a:solidFill>
              </a:rPr>
            </a:br>
            <a:r>
              <a:rPr lang="en-US" sz="1600" b="1" dirty="0" smtClean="0">
                <a:solidFill>
                  <a:schemeClr val="bg1"/>
                </a:solidFill>
              </a:rPr>
              <a:t>mostly unchanged ???</a:t>
            </a:r>
            <a:endParaRPr lang="en-US" sz="1600" b="1" dirty="0">
              <a:solidFill>
                <a:schemeClr val="bg1"/>
              </a:solidFill>
            </a:endParaRPr>
          </a:p>
        </p:txBody>
      </p:sp>
      <p:sp>
        <p:nvSpPr>
          <p:cNvPr id="8" name="TextBox 7"/>
          <p:cNvSpPr txBox="1"/>
          <p:nvPr/>
        </p:nvSpPr>
        <p:spPr>
          <a:xfrm>
            <a:off x="6237027" y="4612943"/>
            <a:ext cx="1487606" cy="646331"/>
          </a:xfrm>
          <a:prstGeom prst="rect">
            <a:avLst/>
          </a:prstGeom>
          <a:solidFill>
            <a:srgbClr val="0033CC"/>
          </a:solidFill>
        </p:spPr>
        <p:txBody>
          <a:bodyPr wrap="square" rtlCol="0">
            <a:spAutoFit/>
          </a:bodyPr>
          <a:lstStyle/>
          <a:p>
            <a:pPr>
              <a:spcBef>
                <a:spcPts val="0"/>
              </a:spcBef>
            </a:pPr>
            <a:r>
              <a:rPr lang="en-US" sz="1800" b="1" dirty="0" smtClean="0">
                <a:solidFill>
                  <a:schemeClr val="bg1"/>
                </a:solidFill>
                <a:latin typeface="+mj-lt"/>
              </a:rPr>
              <a:t>JPSS</a:t>
            </a:r>
          </a:p>
          <a:p>
            <a:pPr>
              <a:spcBef>
                <a:spcPts val="0"/>
              </a:spcBef>
            </a:pPr>
            <a:r>
              <a:rPr lang="en-US" sz="1800" b="1" dirty="0" smtClean="0">
                <a:solidFill>
                  <a:schemeClr val="bg1"/>
                </a:solidFill>
                <a:latin typeface="+mj-lt"/>
              </a:rPr>
              <a:t>LAN 13:30</a:t>
            </a:r>
            <a:endParaRPr lang="en-US" sz="1800" b="1" dirty="0">
              <a:solidFill>
                <a:schemeClr val="bg1"/>
              </a:solidFill>
              <a:latin typeface="+mj-lt"/>
            </a:endParaRPr>
          </a:p>
        </p:txBody>
      </p:sp>
      <p:sp>
        <p:nvSpPr>
          <p:cNvPr id="10" name="TextBox 9"/>
          <p:cNvSpPr txBox="1"/>
          <p:nvPr/>
        </p:nvSpPr>
        <p:spPr>
          <a:xfrm>
            <a:off x="7579057" y="3539319"/>
            <a:ext cx="1373874" cy="646331"/>
          </a:xfrm>
          <a:prstGeom prst="rect">
            <a:avLst/>
          </a:prstGeom>
          <a:solidFill>
            <a:srgbClr val="0033CC"/>
          </a:solidFill>
        </p:spPr>
        <p:txBody>
          <a:bodyPr wrap="square" rtlCol="0">
            <a:spAutoFit/>
          </a:bodyPr>
          <a:lstStyle/>
          <a:p>
            <a:pPr>
              <a:spcBef>
                <a:spcPts val="0"/>
              </a:spcBef>
            </a:pPr>
            <a:r>
              <a:rPr lang="en-US" sz="1800" b="1" dirty="0" smtClean="0">
                <a:solidFill>
                  <a:schemeClr val="bg1"/>
                </a:solidFill>
                <a:latin typeface="+mj-lt"/>
              </a:rPr>
              <a:t>DWSS</a:t>
            </a:r>
          </a:p>
          <a:p>
            <a:pPr>
              <a:spcBef>
                <a:spcPts val="0"/>
              </a:spcBef>
            </a:pPr>
            <a:r>
              <a:rPr lang="en-US" sz="1800" b="1" dirty="0" smtClean="0">
                <a:solidFill>
                  <a:schemeClr val="bg1"/>
                </a:solidFill>
                <a:latin typeface="+mj-lt"/>
              </a:rPr>
              <a:t>LAN 17:30</a:t>
            </a:r>
            <a:endParaRPr lang="en-US" sz="1800" b="1" dirty="0">
              <a:solidFill>
                <a:schemeClr val="bg1"/>
              </a:solidFill>
              <a:latin typeface="+mj-lt"/>
            </a:endParaRPr>
          </a:p>
        </p:txBody>
      </p:sp>
      <p:sp>
        <p:nvSpPr>
          <p:cNvPr id="11" name="TextBox 10"/>
          <p:cNvSpPr txBox="1"/>
          <p:nvPr/>
        </p:nvSpPr>
        <p:spPr>
          <a:xfrm>
            <a:off x="4355906" y="4860889"/>
            <a:ext cx="1553571" cy="646331"/>
          </a:xfrm>
          <a:prstGeom prst="rect">
            <a:avLst/>
          </a:prstGeom>
          <a:solidFill>
            <a:srgbClr val="0033CC"/>
          </a:solidFill>
        </p:spPr>
        <p:txBody>
          <a:bodyPr wrap="square" rtlCol="0">
            <a:spAutoFit/>
          </a:bodyPr>
          <a:lstStyle/>
          <a:p>
            <a:pPr>
              <a:spcBef>
                <a:spcPts val="0"/>
              </a:spcBef>
            </a:pPr>
            <a:r>
              <a:rPr lang="en-US" sz="1800" b="1" dirty="0" err="1" smtClean="0">
                <a:solidFill>
                  <a:schemeClr val="bg1"/>
                </a:solidFill>
                <a:latin typeface="+mj-lt"/>
              </a:rPr>
              <a:t>MetOp</a:t>
            </a:r>
            <a:endParaRPr lang="en-US" sz="1800" b="1" dirty="0" smtClean="0">
              <a:solidFill>
                <a:schemeClr val="bg1"/>
              </a:solidFill>
              <a:latin typeface="+mj-lt"/>
            </a:endParaRPr>
          </a:p>
          <a:p>
            <a:pPr>
              <a:spcBef>
                <a:spcPts val="0"/>
              </a:spcBef>
            </a:pPr>
            <a:r>
              <a:rPr lang="en-US" sz="1800" b="1" dirty="0" smtClean="0">
                <a:solidFill>
                  <a:schemeClr val="bg1"/>
                </a:solidFill>
                <a:latin typeface="+mj-lt"/>
              </a:rPr>
              <a:t>LAN 21:30</a:t>
            </a:r>
            <a:endParaRPr lang="en-US" sz="1800" b="1" dirty="0">
              <a:solidFill>
                <a:schemeClr val="bg1"/>
              </a:solidFill>
              <a:latin typeface="+mj-lt"/>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07746" name="Picture 2" descr="conops_architecture_04"/>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207747" name="Text Box 3"/>
          <p:cNvSpPr txBox="1">
            <a:spLocks noChangeArrowheads="1"/>
          </p:cNvSpPr>
          <p:nvPr/>
        </p:nvSpPr>
        <p:spPr bwMode="auto">
          <a:xfrm>
            <a:off x="490538" y="1395413"/>
            <a:ext cx="1852612" cy="285750"/>
          </a:xfrm>
          <a:prstGeom prst="rect">
            <a:avLst/>
          </a:prstGeom>
          <a:solidFill>
            <a:schemeClr val="accent2">
              <a:alpha val="60001"/>
            </a:schemeClr>
          </a:solidFill>
          <a:ln w="9525">
            <a:noFill/>
            <a:miter lim="800000"/>
            <a:headEnd/>
            <a:tailEnd/>
          </a:ln>
          <a:effectLst/>
        </p:spPr>
        <p:txBody>
          <a:bodyPr wrap="none" lIns="86470" tIns="43235" rIns="86470" bIns="43235">
            <a:spAutoFit/>
          </a:bodyPr>
          <a:lstStyle/>
          <a:p>
            <a:pPr algn="ctr" defTabSz="865188"/>
            <a:r>
              <a:rPr lang="en-US" sz="1300" b="1">
                <a:solidFill>
                  <a:schemeClr val="bg1"/>
                </a:solidFill>
                <a:latin typeface="Arial" charset="0"/>
              </a:rPr>
              <a:t>1. Sense phenomena</a:t>
            </a:r>
          </a:p>
        </p:txBody>
      </p:sp>
      <p:sp>
        <p:nvSpPr>
          <p:cNvPr id="2207748" name="Text Box 4"/>
          <p:cNvSpPr txBox="1">
            <a:spLocks noChangeArrowheads="1"/>
          </p:cNvSpPr>
          <p:nvPr/>
        </p:nvSpPr>
        <p:spPr bwMode="auto">
          <a:xfrm>
            <a:off x="3203575" y="1366838"/>
            <a:ext cx="1844675" cy="285750"/>
          </a:xfrm>
          <a:prstGeom prst="rect">
            <a:avLst/>
          </a:prstGeom>
          <a:solidFill>
            <a:schemeClr val="accent2">
              <a:alpha val="60001"/>
            </a:schemeClr>
          </a:solidFill>
          <a:ln w="9525">
            <a:noFill/>
            <a:miter lim="800000"/>
            <a:headEnd/>
            <a:tailEnd/>
          </a:ln>
          <a:effectLst/>
        </p:spPr>
        <p:txBody>
          <a:bodyPr wrap="none" lIns="86470" tIns="43235" rIns="86470" bIns="43235">
            <a:spAutoFit/>
          </a:bodyPr>
          <a:lstStyle/>
          <a:p>
            <a:pPr algn="ctr" defTabSz="865188"/>
            <a:r>
              <a:rPr lang="en-US" sz="1300" b="1">
                <a:solidFill>
                  <a:schemeClr val="bg1"/>
                </a:solidFill>
                <a:latin typeface="Arial" charset="0"/>
              </a:rPr>
              <a:t>2. Downlink raw data</a:t>
            </a:r>
          </a:p>
        </p:txBody>
      </p:sp>
      <p:sp>
        <p:nvSpPr>
          <p:cNvPr id="2207749" name="Text Box 5"/>
          <p:cNvSpPr txBox="1">
            <a:spLocks noChangeArrowheads="1"/>
          </p:cNvSpPr>
          <p:nvPr/>
        </p:nvSpPr>
        <p:spPr bwMode="auto">
          <a:xfrm>
            <a:off x="5383213" y="1589088"/>
            <a:ext cx="3690937" cy="285750"/>
          </a:xfrm>
          <a:prstGeom prst="rect">
            <a:avLst/>
          </a:prstGeom>
          <a:solidFill>
            <a:schemeClr val="accent2">
              <a:alpha val="80000"/>
            </a:schemeClr>
          </a:solidFill>
          <a:ln w="9525">
            <a:noFill/>
            <a:miter lim="800000"/>
            <a:headEnd/>
            <a:tailEnd/>
          </a:ln>
          <a:effectLst/>
        </p:spPr>
        <p:txBody>
          <a:bodyPr wrap="none" lIns="86470" tIns="43235" rIns="86470" bIns="43235">
            <a:spAutoFit/>
          </a:bodyPr>
          <a:lstStyle/>
          <a:p>
            <a:pPr algn="ctr" defTabSz="865188"/>
            <a:r>
              <a:rPr lang="en-US" sz="1300" b="1">
                <a:solidFill>
                  <a:schemeClr val="bg1"/>
                </a:solidFill>
                <a:latin typeface="Arial" charset="0"/>
              </a:rPr>
              <a:t>3. Transport data to Centrals for processing</a:t>
            </a:r>
          </a:p>
        </p:txBody>
      </p:sp>
      <p:sp>
        <p:nvSpPr>
          <p:cNvPr id="2207750" name="Text Box 6"/>
          <p:cNvSpPr txBox="1">
            <a:spLocks noChangeArrowheads="1"/>
          </p:cNvSpPr>
          <p:nvPr/>
        </p:nvSpPr>
        <p:spPr bwMode="auto">
          <a:xfrm>
            <a:off x="4630738" y="4545013"/>
            <a:ext cx="4471987" cy="285750"/>
          </a:xfrm>
          <a:prstGeom prst="rect">
            <a:avLst/>
          </a:prstGeom>
          <a:solidFill>
            <a:schemeClr val="accent2">
              <a:alpha val="60001"/>
            </a:schemeClr>
          </a:solidFill>
          <a:ln w="9525">
            <a:noFill/>
            <a:miter lim="800000"/>
            <a:headEnd/>
            <a:tailEnd/>
          </a:ln>
          <a:effectLst/>
        </p:spPr>
        <p:txBody>
          <a:bodyPr wrap="none" lIns="86470" tIns="43235" rIns="86470" bIns="43235">
            <a:spAutoFit/>
          </a:bodyPr>
          <a:lstStyle/>
          <a:p>
            <a:pPr algn="ctr" defTabSz="865188"/>
            <a:r>
              <a:rPr lang="en-US" sz="1300" b="1">
                <a:solidFill>
                  <a:schemeClr val="bg1"/>
                </a:solidFill>
                <a:latin typeface="Arial" charset="0"/>
              </a:rPr>
              <a:t>4. Process raw data into EDRs and deliver to Centrals</a:t>
            </a:r>
          </a:p>
        </p:txBody>
      </p:sp>
      <p:sp>
        <p:nvSpPr>
          <p:cNvPr id="2207751" name="Text Box 7"/>
          <p:cNvSpPr txBox="1">
            <a:spLocks noChangeArrowheads="1"/>
          </p:cNvSpPr>
          <p:nvPr/>
        </p:nvSpPr>
        <p:spPr bwMode="auto">
          <a:xfrm>
            <a:off x="944563" y="4643438"/>
            <a:ext cx="2546350" cy="485775"/>
          </a:xfrm>
          <a:prstGeom prst="rect">
            <a:avLst/>
          </a:prstGeom>
          <a:solidFill>
            <a:schemeClr val="accent2">
              <a:alpha val="60001"/>
            </a:schemeClr>
          </a:solidFill>
          <a:ln w="9525">
            <a:noFill/>
            <a:miter lim="800000"/>
            <a:headEnd/>
            <a:tailEnd/>
          </a:ln>
          <a:effectLst/>
        </p:spPr>
        <p:txBody>
          <a:bodyPr wrap="none" lIns="86470" tIns="43235" rIns="86470" bIns="43235">
            <a:spAutoFit/>
          </a:bodyPr>
          <a:lstStyle/>
          <a:p>
            <a:pPr algn="ctr" defTabSz="865188"/>
            <a:r>
              <a:rPr lang="en-US" sz="1300" b="1">
                <a:solidFill>
                  <a:schemeClr val="bg1"/>
                </a:solidFill>
                <a:latin typeface="Arial" charset="0"/>
              </a:rPr>
              <a:t>Monitor and control Satellites</a:t>
            </a:r>
          </a:p>
          <a:p>
            <a:pPr algn="ctr" defTabSz="865188"/>
            <a:r>
              <a:rPr lang="en-US" sz="1300" b="1">
                <a:solidFill>
                  <a:schemeClr val="bg1"/>
                </a:solidFill>
                <a:latin typeface="Arial" charset="0"/>
              </a:rPr>
              <a:t>and Ground Elements</a:t>
            </a:r>
          </a:p>
        </p:txBody>
      </p:sp>
      <p:sp>
        <p:nvSpPr>
          <p:cNvPr id="2207752" name="Text Box 8"/>
          <p:cNvSpPr txBox="1">
            <a:spLocks noChangeArrowheads="1"/>
          </p:cNvSpPr>
          <p:nvPr/>
        </p:nvSpPr>
        <p:spPr bwMode="auto">
          <a:xfrm>
            <a:off x="2928938" y="2486025"/>
            <a:ext cx="755650" cy="484188"/>
          </a:xfrm>
          <a:prstGeom prst="rect">
            <a:avLst/>
          </a:prstGeom>
          <a:noFill/>
          <a:ln w="9525">
            <a:noFill/>
            <a:miter lim="800000"/>
            <a:headEnd/>
            <a:tailEnd/>
          </a:ln>
          <a:effectLst/>
        </p:spPr>
        <p:txBody>
          <a:bodyPr wrap="none" lIns="86486" tIns="43243" rIns="86486" bIns="43243">
            <a:spAutoFit/>
          </a:bodyPr>
          <a:lstStyle/>
          <a:p>
            <a:pPr defTabSz="865188"/>
            <a:r>
              <a:rPr lang="en-US" sz="1300">
                <a:solidFill>
                  <a:schemeClr val="bg1"/>
                </a:solidFill>
                <a:latin typeface="Arial" charset="0"/>
              </a:rPr>
              <a:t>X and L</a:t>
            </a:r>
          </a:p>
          <a:p>
            <a:pPr defTabSz="865188"/>
            <a:r>
              <a:rPr lang="en-US" sz="1300">
                <a:solidFill>
                  <a:schemeClr val="bg1"/>
                </a:solidFill>
                <a:latin typeface="Arial" charset="0"/>
              </a:rPr>
              <a:t>bands</a:t>
            </a:r>
          </a:p>
        </p:txBody>
      </p:sp>
      <p:sp>
        <p:nvSpPr>
          <p:cNvPr id="2207753" name="Text Box 9"/>
          <p:cNvSpPr txBox="1">
            <a:spLocks noChangeArrowheads="1"/>
          </p:cNvSpPr>
          <p:nvPr/>
        </p:nvSpPr>
        <p:spPr bwMode="auto">
          <a:xfrm>
            <a:off x="4414838" y="2630488"/>
            <a:ext cx="814387" cy="285750"/>
          </a:xfrm>
          <a:prstGeom prst="rect">
            <a:avLst/>
          </a:prstGeom>
          <a:noFill/>
          <a:ln w="9525">
            <a:noFill/>
            <a:miter lim="800000"/>
            <a:headEnd/>
            <a:tailEnd/>
          </a:ln>
          <a:effectLst/>
        </p:spPr>
        <p:txBody>
          <a:bodyPr wrap="none" lIns="86486" tIns="43243" rIns="86486" bIns="43243">
            <a:spAutoFit/>
          </a:bodyPr>
          <a:lstStyle/>
          <a:p>
            <a:pPr defTabSz="865188"/>
            <a:r>
              <a:rPr lang="en-US" sz="1300">
                <a:solidFill>
                  <a:schemeClr val="bg1"/>
                </a:solidFill>
                <a:latin typeface="Arial" charset="0"/>
              </a:rPr>
              <a:t>Ka-band</a:t>
            </a:r>
          </a:p>
        </p:txBody>
      </p:sp>
      <p:sp>
        <p:nvSpPr>
          <p:cNvPr id="2207754" name="Rectangle 10"/>
          <p:cNvSpPr>
            <a:spLocks noChangeArrowheads="1"/>
          </p:cNvSpPr>
          <p:nvPr/>
        </p:nvSpPr>
        <p:spPr bwMode="auto">
          <a:xfrm>
            <a:off x="2982913" y="3949700"/>
            <a:ext cx="889000" cy="428625"/>
          </a:xfrm>
          <a:prstGeom prst="rect">
            <a:avLst/>
          </a:prstGeom>
          <a:noFill/>
          <a:ln w="9525">
            <a:noFill/>
            <a:miter lim="800000"/>
            <a:headEnd/>
            <a:tailEnd/>
          </a:ln>
          <a:effectLst/>
        </p:spPr>
        <p:txBody>
          <a:bodyPr lIns="0" tIns="0" rIns="0" bIns="0">
            <a:spAutoFit/>
          </a:bodyPr>
          <a:lstStyle/>
          <a:p>
            <a:pPr algn="ctr" defTabSz="865188" eaLnBrk="0" hangingPunct="0"/>
            <a:r>
              <a:rPr lang="en-US" sz="1400" b="1">
                <a:solidFill>
                  <a:schemeClr val="bg1"/>
                </a:solidFill>
                <a:latin typeface="Arial" charset="0"/>
              </a:rPr>
              <a:t>Field Terminals</a:t>
            </a:r>
          </a:p>
        </p:txBody>
      </p:sp>
      <p:sp>
        <p:nvSpPr>
          <p:cNvPr id="2207755" name="Rectangle 11"/>
          <p:cNvSpPr>
            <a:spLocks noChangeArrowheads="1"/>
          </p:cNvSpPr>
          <p:nvPr/>
        </p:nvSpPr>
        <p:spPr bwMode="auto">
          <a:xfrm>
            <a:off x="4322763" y="3951288"/>
            <a:ext cx="1016000" cy="428625"/>
          </a:xfrm>
          <a:prstGeom prst="rect">
            <a:avLst/>
          </a:prstGeom>
          <a:noFill/>
          <a:ln w="9525">
            <a:noFill/>
            <a:miter lim="800000"/>
            <a:headEnd/>
            <a:tailEnd/>
          </a:ln>
          <a:effectLst/>
        </p:spPr>
        <p:txBody>
          <a:bodyPr lIns="0" tIns="0" rIns="0" bIns="0">
            <a:spAutoFit/>
          </a:bodyPr>
          <a:lstStyle/>
          <a:p>
            <a:pPr defTabSz="865188" eaLnBrk="0" hangingPunct="0"/>
            <a:r>
              <a:rPr lang="en-US" sz="1400" b="1">
                <a:solidFill>
                  <a:schemeClr val="bg1"/>
                </a:solidFill>
                <a:latin typeface="Arial" charset="0"/>
              </a:rPr>
              <a:t>SafetyNet</a:t>
            </a:r>
            <a:r>
              <a:rPr lang="en-US" sz="1400" b="1" baseline="30000">
                <a:solidFill>
                  <a:schemeClr val="bg1"/>
                </a:solidFill>
                <a:latin typeface="Arial" charset="0"/>
              </a:rPr>
              <a:t>TM</a:t>
            </a:r>
            <a:r>
              <a:rPr lang="en-US" sz="1400" b="1">
                <a:solidFill>
                  <a:schemeClr val="bg1"/>
                </a:solidFill>
                <a:latin typeface="Arial" charset="0"/>
              </a:rPr>
              <a:t> Receptors</a:t>
            </a:r>
          </a:p>
        </p:txBody>
      </p:sp>
      <p:sp>
        <p:nvSpPr>
          <p:cNvPr id="2207756" name="Rectangle 12"/>
          <p:cNvSpPr>
            <a:spLocks noChangeArrowheads="1"/>
          </p:cNvSpPr>
          <p:nvPr/>
        </p:nvSpPr>
        <p:spPr bwMode="auto">
          <a:xfrm>
            <a:off x="5816600" y="3798888"/>
            <a:ext cx="2767013" cy="428625"/>
          </a:xfrm>
          <a:prstGeom prst="rect">
            <a:avLst/>
          </a:prstGeom>
          <a:noFill/>
          <a:ln w="9525">
            <a:noFill/>
            <a:miter lim="800000"/>
            <a:headEnd/>
            <a:tailEnd/>
          </a:ln>
          <a:effectLst/>
        </p:spPr>
        <p:txBody>
          <a:bodyPr lIns="0" tIns="0" rIns="0" bIns="0">
            <a:spAutoFit/>
          </a:bodyPr>
          <a:lstStyle/>
          <a:p>
            <a:pPr algn="ctr" defTabSz="865188" eaLnBrk="0" hangingPunct="0"/>
            <a:r>
              <a:rPr lang="en-US" sz="1400" b="1">
                <a:solidFill>
                  <a:schemeClr val="bg1"/>
                </a:solidFill>
                <a:latin typeface="Arial" charset="0"/>
              </a:rPr>
              <a:t>Global fiber network connects 15 receptors to Centrals</a:t>
            </a:r>
          </a:p>
        </p:txBody>
      </p:sp>
      <p:sp>
        <p:nvSpPr>
          <p:cNvPr id="2207757" name="Rectangle 13"/>
          <p:cNvSpPr>
            <a:spLocks noChangeArrowheads="1"/>
          </p:cNvSpPr>
          <p:nvPr/>
        </p:nvSpPr>
        <p:spPr bwMode="auto">
          <a:xfrm>
            <a:off x="5114925" y="6407150"/>
            <a:ext cx="3448050" cy="363538"/>
          </a:xfrm>
          <a:prstGeom prst="rect">
            <a:avLst/>
          </a:prstGeom>
          <a:noFill/>
          <a:ln w="9525">
            <a:noFill/>
            <a:miter lim="800000"/>
            <a:headEnd/>
            <a:tailEnd/>
          </a:ln>
          <a:effectLst/>
        </p:spPr>
        <p:txBody>
          <a:bodyPr lIns="0" tIns="0" rIns="0" bIns="0">
            <a:spAutoFit/>
          </a:bodyPr>
          <a:lstStyle/>
          <a:p>
            <a:pPr algn="ctr" defTabSz="865188" eaLnBrk="0" hangingPunct="0">
              <a:lnSpc>
                <a:spcPct val="85000"/>
              </a:lnSpc>
            </a:pPr>
            <a:r>
              <a:rPr lang="en-US" sz="1400" b="1">
                <a:solidFill>
                  <a:schemeClr val="bg1"/>
                </a:solidFill>
                <a:latin typeface="Arial" charset="0"/>
              </a:rPr>
              <a:t>Full IDP Capability at each Central NESDIS, AFWA, FNMOC, NAVO</a:t>
            </a:r>
          </a:p>
        </p:txBody>
      </p:sp>
      <p:sp>
        <p:nvSpPr>
          <p:cNvPr id="2207758" name="Rectangle 14"/>
          <p:cNvSpPr>
            <a:spLocks noChangeArrowheads="1"/>
          </p:cNvSpPr>
          <p:nvPr/>
        </p:nvSpPr>
        <p:spPr bwMode="auto">
          <a:xfrm>
            <a:off x="957263" y="6367463"/>
            <a:ext cx="889000" cy="398462"/>
          </a:xfrm>
          <a:prstGeom prst="rect">
            <a:avLst/>
          </a:prstGeom>
          <a:noFill/>
          <a:ln w="9525">
            <a:noFill/>
            <a:miter lim="800000"/>
            <a:headEnd/>
            <a:tailEnd/>
          </a:ln>
          <a:effectLst/>
        </p:spPr>
        <p:txBody>
          <a:bodyPr lIns="0" tIns="0" rIns="0" bIns="0">
            <a:spAutoFit/>
          </a:bodyPr>
          <a:lstStyle/>
          <a:p>
            <a:pPr algn="ctr" defTabSz="865188" eaLnBrk="0" hangingPunct="0"/>
            <a:r>
              <a:rPr lang="en-US" sz="1300" b="1">
                <a:solidFill>
                  <a:schemeClr val="bg1"/>
                </a:solidFill>
                <a:latin typeface="Arial" charset="0"/>
              </a:rPr>
              <a:t>MMC (Suitland)</a:t>
            </a:r>
          </a:p>
        </p:txBody>
      </p:sp>
      <p:sp>
        <p:nvSpPr>
          <p:cNvPr id="2207759" name="Rectangle 15"/>
          <p:cNvSpPr>
            <a:spLocks noChangeArrowheads="1"/>
          </p:cNvSpPr>
          <p:nvPr/>
        </p:nvSpPr>
        <p:spPr bwMode="auto">
          <a:xfrm>
            <a:off x="2689225" y="6367463"/>
            <a:ext cx="889000" cy="396875"/>
          </a:xfrm>
          <a:prstGeom prst="rect">
            <a:avLst/>
          </a:prstGeom>
          <a:noFill/>
          <a:ln w="9525">
            <a:noFill/>
            <a:miter lim="800000"/>
            <a:headEnd/>
            <a:tailEnd/>
          </a:ln>
          <a:effectLst/>
        </p:spPr>
        <p:txBody>
          <a:bodyPr lIns="0" tIns="0" rIns="0" bIns="0">
            <a:spAutoFit/>
          </a:bodyPr>
          <a:lstStyle/>
          <a:p>
            <a:pPr algn="ctr" defTabSz="865188" eaLnBrk="0" hangingPunct="0"/>
            <a:r>
              <a:rPr lang="en-US" sz="1300" b="1">
                <a:solidFill>
                  <a:schemeClr val="bg1"/>
                </a:solidFill>
                <a:latin typeface="Arial" charset="0"/>
              </a:rPr>
              <a:t>Aurora MMC</a:t>
            </a:r>
          </a:p>
        </p:txBody>
      </p:sp>
      <p:sp>
        <p:nvSpPr>
          <p:cNvPr id="2207760" name="Rectangle 16"/>
          <p:cNvSpPr>
            <a:spLocks noGrp="1" noChangeArrowheads="1"/>
          </p:cNvSpPr>
          <p:nvPr>
            <p:ph type="title"/>
          </p:nvPr>
        </p:nvSpPr>
        <p:spPr>
          <a:xfrm>
            <a:off x="-384417" y="113111"/>
            <a:ext cx="5597857" cy="896821"/>
          </a:xfrm>
        </p:spPr>
        <p:txBody>
          <a:bodyPr/>
          <a:lstStyle/>
          <a:p>
            <a:pPr>
              <a:lnSpc>
                <a:spcPct val="85000"/>
              </a:lnSpc>
            </a:pPr>
            <a:r>
              <a:rPr lang="en-US" sz="2400" b="1" dirty="0" smtClean="0">
                <a:solidFill>
                  <a:srgbClr val="FFFF00"/>
                </a:solidFill>
              </a:rPr>
              <a:t>NPOESS Concept </a:t>
            </a:r>
            <a:r>
              <a:rPr lang="en-US" sz="2400" b="1" dirty="0">
                <a:solidFill>
                  <a:srgbClr val="FFFF00"/>
                </a:solidFill>
              </a:rPr>
              <a:t>of </a:t>
            </a:r>
            <a:r>
              <a:rPr lang="en-US" sz="2400" b="1" dirty="0" smtClean="0">
                <a:solidFill>
                  <a:srgbClr val="FFFF00"/>
                </a:solidFill>
              </a:rPr>
              <a:t>Operations</a:t>
            </a:r>
            <a:br>
              <a:rPr lang="en-US" sz="2400" b="1" dirty="0" smtClean="0">
                <a:solidFill>
                  <a:srgbClr val="FFFF00"/>
                </a:solidFill>
              </a:rPr>
            </a:br>
            <a:r>
              <a:rPr lang="en-US" sz="2400" b="1" dirty="0" smtClean="0">
                <a:solidFill>
                  <a:srgbClr val="FFFF00"/>
                </a:solidFill>
              </a:rPr>
              <a:t>JPSS/DWSS </a:t>
            </a:r>
            <a:r>
              <a:rPr lang="en-US" sz="2400" b="1" dirty="0" err="1" smtClean="0">
                <a:solidFill>
                  <a:srgbClr val="FFFF00"/>
                </a:solidFill>
              </a:rPr>
              <a:t>ConOps</a:t>
            </a:r>
            <a:r>
              <a:rPr lang="en-US" sz="2400" b="1" dirty="0" smtClean="0">
                <a:solidFill>
                  <a:srgbClr val="FFFF00"/>
                </a:solidFill>
              </a:rPr>
              <a:t> – Similar !?</a:t>
            </a:r>
            <a:endParaRPr lang="en-US" sz="2400" b="1" dirty="0">
              <a:solidFill>
                <a:srgbClr val="FFFF00"/>
              </a:solidFill>
            </a:endParaRPr>
          </a:p>
        </p:txBody>
      </p:sp>
      <p:sp>
        <p:nvSpPr>
          <p:cNvPr id="17" name="TextBox 16"/>
          <p:cNvSpPr txBox="1"/>
          <p:nvPr/>
        </p:nvSpPr>
        <p:spPr>
          <a:xfrm>
            <a:off x="6892119" y="3261815"/>
            <a:ext cx="1255594" cy="307777"/>
          </a:xfrm>
          <a:prstGeom prst="rect">
            <a:avLst/>
          </a:prstGeom>
          <a:noFill/>
        </p:spPr>
        <p:txBody>
          <a:bodyPr wrap="square" rtlCol="0">
            <a:spAutoFit/>
          </a:bodyPr>
          <a:lstStyle/>
          <a:p>
            <a:r>
              <a:rPr lang="en-US" sz="1400" i="1" dirty="0" err="1" smtClean="0">
                <a:solidFill>
                  <a:srgbClr val="FFFF00"/>
                </a:solidFill>
                <a:latin typeface="+mj-lt"/>
              </a:rPr>
              <a:t>SafetyNet</a:t>
            </a:r>
            <a:r>
              <a:rPr lang="en-US" sz="1400" i="1" dirty="0" smtClean="0">
                <a:solidFill>
                  <a:srgbClr val="FFFF00"/>
                </a:solidFill>
                <a:latin typeface="+mj-lt"/>
              </a:rPr>
              <a:t> !?</a:t>
            </a:r>
            <a:endParaRPr lang="en-US" sz="1400" i="1" dirty="0">
              <a:solidFill>
                <a:srgbClr val="FFFF00"/>
              </a:solidFill>
              <a:latin typeface="+mj-lt"/>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ST EDR Error Analysis Rev 12-19-05 bb">
  <a:themeElements>
    <a:clrScheme name="SST EDR Error Analysis Rev 12-19-05 bb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ST EDR Error Analysis Rev 12-19-05 bb">
      <a:majorFont>
        <a:latin typeface="Impact"/>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29" tIns="45719" rIns="91429" bIns="45719" numCol="1" anchor="t" anchorCtr="0" compatLnSpc="1">
        <a:prstTxWarp prst="textNoShape">
          <a:avLst/>
        </a:prstTxWarp>
      </a:bodyPr>
      <a:lstStyle>
        <a:defPPr marL="0" marR="0" indent="0" algn="ctr" defTabSz="917575" rtl="0" eaLnBrk="1" fontAlgn="base" latinLnBrk="0" hangingPunct="1">
          <a:lnSpc>
            <a:spcPct val="100000"/>
          </a:lnSpc>
          <a:spcBef>
            <a:spcPct val="20000"/>
          </a:spcBef>
          <a:spcAft>
            <a:spcPct val="0"/>
          </a:spcAft>
          <a:buClr>
            <a:srgbClr val="0B3D91"/>
          </a:buClr>
          <a:buSzTx/>
          <a:buFontTx/>
          <a:buNone/>
          <a:tabLst/>
          <a:defRPr kumimoji="0" lang="en-US" sz="3000" b="0" i="0" u="none" strike="noStrike" cap="none" normalizeH="0" baseline="0" smtClean="0">
            <a:ln>
              <a:noFill/>
            </a:ln>
            <a:solidFill>
              <a:srgbClr val="0B3D91"/>
            </a:solidFill>
            <a:effectLst/>
            <a:latin typeface="Impact"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29" tIns="45719" rIns="91429" bIns="45719" numCol="1" anchor="t" anchorCtr="0" compatLnSpc="1">
        <a:prstTxWarp prst="textNoShape">
          <a:avLst/>
        </a:prstTxWarp>
      </a:bodyPr>
      <a:lstStyle>
        <a:defPPr marL="0" marR="0" indent="0" algn="ctr" defTabSz="917575" rtl="0" eaLnBrk="1" fontAlgn="base" latinLnBrk="0" hangingPunct="1">
          <a:lnSpc>
            <a:spcPct val="100000"/>
          </a:lnSpc>
          <a:spcBef>
            <a:spcPct val="20000"/>
          </a:spcBef>
          <a:spcAft>
            <a:spcPct val="0"/>
          </a:spcAft>
          <a:buClr>
            <a:srgbClr val="0B3D91"/>
          </a:buClr>
          <a:buSzTx/>
          <a:buFontTx/>
          <a:buNone/>
          <a:tabLst/>
          <a:defRPr kumimoji="0" lang="en-US" sz="3000" b="0" i="0" u="none" strike="noStrike" cap="none" normalizeH="0" baseline="0" smtClean="0">
            <a:ln>
              <a:noFill/>
            </a:ln>
            <a:solidFill>
              <a:srgbClr val="0B3D91"/>
            </a:solidFill>
            <a:effectLst/>
            <a:latin typeface="Impact" pitchFamily="34" charset="0"/>
          </a:defRPr>
        </a:defPPr>
      </a:lstStyle>
    </a:lnDef>
  </a:objectDefaults>
  <a:extraClrSchemeLst>
    <a:extraClrScheme>
      <a:clrScheme name="SST EDR Error Analysis Rev 12-19-05 bb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ST EDR Error Analysis Rev 12-19-05 bb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ST EDR Error Analysis Rev 12-19-05 bb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ST EDR Error Analysis Rev 12-19-05 bb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ST EDR Error Analysis Rev 12-19-05 bb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ST EDR Error Analysis Rev 12-19-05 bb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ST EDR Error Analysis Rev 12-19-05 bb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Mango - Key West, Jan 17, 2006 -NPOESS Update and Wind Lidar for NPOESS Considerations - Space-Based Lidar Winds WG">
  <a:themeElements>
    <a:clrScheme name="4_Mango - Key West, Jan 17, 2006 -NPOESS Update and Wind Lidar for NPOESS Considerations - Space-Based Lidar Winds W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Mango - Key West, Jan 17, 2006 -NPOESS Update and Wind Lidar for NPOESS Considerations - Space-Based Lidar Winds WG">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Mango - Key West, Jan 17, 2006 -NPOESS Update and Wind Lidar for NPOESS Considerations - Space-Based Lidar Winds W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Mango - Key West, Jan 17, 2006 -NPOESS Update and Wind Lidar for NPOESS Considerations - Space-Based Lidar Winds W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Mango - Key West, Jan 17, 2006 -NPOESS Update and Wind Lidar for NPOESS Considerations - Space-Based Lidar Winds WG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Mango - Key West, Jan 17, 2006 -NPOESS Update and Wind Lidar for NPOESS Considerations - Space-Based Lidar Winds WG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Mango - Key West, Jan 17, 2006 -NPOESS Update and Wind Lidar for NPOESS Considerations - Space-Based Lidar Winds W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Mango - Key West, Jan 17, 2006 -NPOESS Update and Wind Lidar for NPOESS Considerations - Space-Based Lidar Winds W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Mango - Key West, Jan 17, 2006 -NPOESS Update and Wind Lidar for NPOESS Considerations - Space-Based Lidar Winds W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Microsoft PowerPoint 4">
  <a:themeElements>
    <a:clrScheme name="">
      <a:dk1>
        <a:srgbClr val="000000"/>
      </a:dk1>
      <a:lt1>
        <a:srgbClr val="000000"/>
      </a:lt1>
      <a:dk2>
        <a:srgbClr val="0066FF"/>
      </a:dk2>
      <a:lt2>
        <a:srgbClr val="000066"/>
      </a:lt2>
      <a:accent1>
        <a:srgbClr val="6600FF"/>
      </a:accent1>
      <a:accent2>
        <a:srgbClr val="009900"/>
      </a:accent2>
      <a:accent3>
        <a:srgbClr val="AAAAAA"/>
      </a:accent3>
      <a:accent4>
        <a:srgbClr val="000000"/>
      </a:accent4>
      <a:accent5>
        <a:srgbClr val="B8AAFF"/>
      </a:accent5>
      <a:accent6>
        <a:srgbClr val="008A00"/>
      </a:accent6>
      <a:hlink>
        <a:srgbClr val="0066FF"/>
      </a:hlink>
      <a:folHlink>
        <a:srgbClr val="CECECE"/>
      </a:folHlink>
    </a:clrScheme>
    <a:fontScheme name="3_Microsoft PowerPoint 4">
      <a:majorFont>
        <a:latin typeface="Times New Roman"/>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Microsoft PowerPoint 4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Microsoft PowerPoint 4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Microsoft PowerPoint 4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Microsoft PowerPoint 4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Microsoft PowerPoint 4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Microsoft PowerPoint 4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Microsoft PowerPoint 4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3_Microsoft PowerPoint 4 8">
        <a:dk1>
          <a:srgbClr val="000066"/>
        </a:dk1>
        <a:lt1>
          <a:srgbClr val="FFFFFF"/>
        </a:lt1>
        <a:dk2>
          <a:srgbClr val="000000"/>
        </a:dk2>
        <a:lt2>
          <a:srgbClr val="FFFF00"/>
        </a:lt2>
        <a:accent1>
          <a:srgbClr val="6600FF"/>
        </a:accent1>
        <a:accent2>
          <a:srgbClr val="009900"/>
        </a:accent2>
        <a:accent3>
          <a:srgbClr val="AAAAAA"/>
        </a:accent3>
        <a:accent4>
          <a:srgbClr val="DADADA"/>
        </a:accent4>
        <a:accent5>
          <a:srgbClr val="B8AAFF"/>
        </a:accent5>
        <a:accent6>
          <a:srgbClr val="008A00"/>
        </a:accent6>
        <a:hlink>
          <a:srgbClr val="FF9900"/>
        </a:hlink>
        <a:folHlink>
          <a:srgbClr val="CECECE"/>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Mango - Key West, Jan 17, 2006 -NPOESS Update and Wind Lidar for NPOESS Considerations - Space-Based Lidar Winds WG">
  <a:themeElements>
    <a:clrScheme name="1_Mango - Key West, Jan 17, 2006 -NPOESS Update and Wind Lidar for NPOESS Considerations - Space-Based Lidar Winds W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Mango - Key West, Jan 17, 2006 -NPOESS Update and Wind Lidar for NPOESS Considerations - Space-Based Lidar Winds WG">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ango - Key West, Jan 17, 2006 -NPOESS Update and Wind Lidar for NPOESS Considerations - Space-Based Lidar Winds W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Mango - Key West, Jan 17, 2006 -NPOESS Update and Wind Lidar for NPOESS Considerations - Space-Based Lidar Winds W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Mango - Key West, Jan 17, 2006 -NPOESS Update and Wind Lidar for NPOESS Considerations - Space-Based Lidar Winds WG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Mango - Key West, Jan 17, 2006 -NPOESS Update and Wind Lidar for NPOESS Considerations - Space-Based Lidar Winds WG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Mango - Key West, Jan 17, 2006 -NPOESS Update and Wind Lidar for NPOESS Considerations - Space-Based Lidar Winds W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Mango - Key West, Jan 17, 2006 -NPOESS Update and Wind Lidar for NPOESS Considerations - Space-Based Lidar Winds W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Mango - Key West, Jan 17, 2006 -NPOESS Update and Wind Lidar for NPOESS Considerations - Space-Based Lidar Winds W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Presentation1</Template>
  <TotalTime>30228</TotalTime>
  <Words>3896</Words>
  <Application>Microsoft Macintosh PowerPoint</Application>
  <PresentationFormat>On-screen Show (4:3)</PresentationFormat>
  <Paragraphs>579</Paragraphs>
  <Slides>24</Slides>
  <Notes>15</Notes>
  <HiddenSlides>0</HiddenSlides>
  <MMClips>1</MMClips>
  <ScaleCrop>false</ScaleCrop>
  <HeadingPairs>
    <vt:vector size="4" baseType="variant">
      <vt:variant>
        <vt:lpstr>Design Template</vt:lpstr>
      </vt:variant>
      <vt:variant>
        <vt:i4>6</vt:i4>
      </vt:variant>
      <vt:variant>
        <vt:lpstr>Slide Titles</vt:lpstr>
      </vt:variant>
      <vt:variant>
        <vt:i4>24</vt:i4>
      </vt:variant>
    </vt:vector>
  </HeadingPairs>
  <TitlesOfParts>
    <vt:vector size="30" baseType="lpstr">
      <vt:lpstr>SST EDR Error Analysis Rev 12-19-05 bb</vt:lpstr>
      <vt:lpstr>5_Mango - Key West, Jan 17, 2006 -NPOESS Update and Wind Lidar for NPOESS Considerations - Space-Based Lidar Winds WG</vt:lpstr>
      <vt:lpstr>3_Microsoft PowerPoint 4</vt:lpstr>
      <vt:lpstr>3_Default Design</vt:lpstr>
      <vt:lpstr>4_Default Design</vt:lpstr>
      <vt:lpstr>1_Mango - Key West, Jan 17, 2006 -NPOESS Update and Wind Lidar for NPOESS Considerations - Space-Based Lidar Winds WG</vt:lpstr>
      <vt:lpstr>Status Update NPP and NPOESS → JPSS &amp; DWSS</vt:lpstr>
      <vt:lpstr>Restructuring the NPOESS [OSTP – Feb 1, 2010] U.S. Polar-orbiting Operational Satellite Systems [1 of 3]</vt:lpstr>
      <vt:lpstr>Restructuring the NPOESS [OSTP – Feb 1, 2010] U.S. Polar-orbiting Operational Satellite Systems [2 of 3]</vt:lpstr>
      <vt:lpstr>Restructuring the NPOESS [OSTP – Feb 1, 2010] U.S. Polar-orbiting Operational Satellite Systems [3 of 3]</vt:lpstr>
      <vt:lpstr>“Passages”</vt:lpstr>
      <vt:lpstr>“Passages”</vt:lpstr>
      <vt:lpstr>NPOESS Restructured Certified Program          2006-2007</vt:lpstr>
      <vt:lpstr>NPOESS Restructured Program          2010-2011</vt:lpstr>
      <vt:lpstr>NPOESS Concept of Operations JPSS/DWSS ConOps – Similar !?</vt:lpstr>
      <vt:lpstr>Slide 10</vt:lpstr>
      <vt:lpstr>Slide 11</vt:lpstr>
      <vt:lpstr>As of Feb 2010 -  NPP Development was Nearly Completed  NPOESS Production was in Progress &amp; on Schedule for 2014 Launch</vt:lpstr>
      <vt:lpstr> All Five Sensors Installed on NPP </vt:lpstr>
      <vt:lpstr>JPSS-1 [was NPOESS C1] Payloads [LAN 1330] </vt:lpstr>
      <vt:lpstr>A Next Generation Perspective  for Approaching A Hybrid DWL</vt:lpstr>
      <vt:lpstr>Slide 16</vt:lpstr>
      <vt:lpstr>NOAA / NESDIS Wind Lidar Activities</vt:lpstr>
      <vt:lpstr>NOAA Programs Requiring Atmospheric Winds* </vt:lpstr>
      <vt:lpstr>Slide 19</vt:lpstr>
      <vt:lpstr>Slide 20</vt:lpstr>
      <vt:lpstr>Conventional &amp; HDWL Methods of Spaceborne Measurements of Atmospheric Winds</vt:lpstr>
      <vt:lpstr>NexGen Hybrid Doppler Wind Lidar - NWOS Possible NPOESS Wind Observing System For Vertical Wind Profiles</vt:lpstr>
      <vt:lpstr>NexGen Hybrid Doppler Wind Lidar - JWOS Possible Joint [JPSS/DWSS] Wind Observing System For Vertical Wind Profiles</vt:lpstr>
      <vt:lpstr>   </vt:lpstr>
    </vt:vector>
  </TitlesOfParts>
  <Company>Northrop Grumman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NPOESS Restructured and A Next Generation Perspective for Approaching A Hybrid DWL</dc:title>
  <dc:subject>Space-based Lidar Winds WG Presentation-February 2, 2011</dc:subject>
  <dc:creator>Stephen A. Mango</dc:creator>
  <cp:lastModifiedBy>Donald Perkey</cp:lastModifiedBy>
  <cp:revision>1098</cp:revision>
  <dcterms:created xsi:type="dcterms:W3CDTF">2011-03-01T17:39:51Z</dcterms:created>
  <dcterms:modified xsi:type="dcterms:W3CDTF">2011-03-01T17:41:34Z</dcterms:modified>
</cp:coreProperties>
</file>