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509" r:id="rId3"/>
    <p:sldId id="505" r:id="rId4"/>
    <p:sldId id="437" r:id="rId5"/>
    <p:sldId id="438" r:id="rId6"/>
    <p:sldId id="465" r:id="rId7"/>
    <p:sldId id="474" r:id="rId8"/>
    <p:sldId id="478" r:id="rId9"/>
    <p:sldId id="480" r:id="rId10"/>
    <p:sldId id="458" r:id="rId11"/>
    <p:sldId id="490" r:id="rId12"/>
    <p:sldId id="497" r:id="rId13"/>
    <p:sldId id="501" r:id="rId14"/>
    <p:sldId id="502" r:id="rId15"/>
    <p:sldId id="464" r:id="rId16"/>
    <p:sldId id="342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-760" y="-56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smtClean="0">
                <a:latin typeface="Arial" charset="0"/>
              </a:rPr>
              <a:t>Hurricane Earl 2 September 2010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rgbClr val="FFFFFF"/>
                </a:solidFill>
                <a:latin typeface="Calibri" charset="0"/>
              </a:rPr>
              <a:t>Comparison of composites using different horizontal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dirty="0" smtClean="0">
                <a:latin typeface="Arial" charset="0"/>
                <a:cs typeface="ＭＳ Ｐゴシック" charset="-128"/>
              </a:rPr>
              <a:t>Comparison of observed and forecast images for hurricane Earl from HEDAS and HWRF ICs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0DE2B7-1980-0A4A-8A34-0A8918233E6C}" type="slidenum">
              <a:rPr lang="en-US"/>
              <a:pPr/>
              <a:t>13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4972"/>
          </a:xfrm>
          <a:noFill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1037AE-EDC1-934B-9097-72219A8A0F1E}" type="slidenum">
              <a:rPr lang="en-US">
                <a:latin typeface="Arial" charset="0"/>
              </a:rPr>
              <a:pPr>
                <a:defRPr/>
              </a:pPr>
              <a:t>15</a:t>
            </a:fld>
            <a:endParaRPr lang="en-US">
              <a:latin typeface="Arial" charset="0"/>
            </a:endParaRPr>
          </a:p>
        </p:txBody>
      </p:sp>
      <p:sp>
        <p:nvSpPr>
          <p:cNvPr id="7373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8200" cy="3486150"/>
          </a:xfrm>
          <a:ln/>
        </p:spPr>
      </p:sp>
      <p:sp>
        <p:nvSpPr>
          <p:cNvPr id="737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9638" y="4356100"/>
            <a:ext cx="5014912" cy="3986213"/>
          </a:xfrm>
          <a:noFill/>
          <a:ln/>
        </p:spPr>
        <p:txBody>
          <a:bodyPr anchor="ctr"/>
          <a:lstStyle/>
          <a:p>
            <a:pPr marL="109538" lvl="1" eaLnBrk="1" hangingPunct="1">
              <a:lnSpc>
                <a:spcPct val="95000"/>
              </a:lnSpc>
              <a:spcBef>
                <a:spcPts val="650"/>
              </a:spcBef>
              <a:spcAft>
                <a:spcPts val="438"/>
              </a:spcAft>
            </a:pPr>
            <a:endParaRPr lang="en-GB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 smtClean="0">
                <a:latin typeface="Arial" charset="0"/>
              </a:rPr>
              <a:t>http://</a:t>
            </a:r>
            <a:r>
              <a:rPr lang="en-US" sz="1000" u="sng" dirty="0" err="1" smtClean="0">
                <a:latin typeface="Arial" charset="0"/>
              </a:rPr>
              <a:t>www.nrc.noaa.gov/HFIPDraftPlan.html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Ed Rappaport,</a:t>
            </a:r>
            <a:r>
              <a:rPr lang="en-US" sz="1000" baseline="0" dirty="0" smtClean="0">
                <a:latin typeface="Arial" charset="0"/>
              </a:rPr>
              <a:t> operations </a:t>
            </a:r>
            <a:r>
              <a:rPr lang="en-US" sz="1000" dirty="0" smtClean="0">
                <a:latin typeface="Arial" charset="0"/>
              </a:rPr>
              <a:t>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Fred </a:t>
            </a:r>
            <a:r>
              <a:rPr lang="en-US" sz="1000" dirty="0" err="1" smtClean="0">
                <a:latin typeface="Arial" charset="0"/>
              </a:rPr>
              <a:t>Toepfer</a:t>
            </a:r>
            <a:r>
              <a:rPr lang="en-US" sz="1000" dirty="0" smtClean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Chris </a:t>
            </a:r>
            <a:r>
              <a:rPr lang="en-US" sz="1000" dirty="0" err="1" smtClean="0">
                <a:latin typeface="Arial" charset="0"/>
              </a:rPr>
              <a:t>Fairall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</a:t>
            </a:r>
            <a:r>
              <a:rPr lang="en-US" sz="1000" dirty="0" err="1" smtClean="0">
                <a:latin typeface="Arial" charset="0"/>
              </a:rPr>
              <a:t>executieve</a:t>
            </a:r>
            <a:r>
              <a:rPr lang="en-US" sz="1000" dirty="0" smtClean="0">
                <a:latin typeface="Arial" charset="0"/>
              </a:rPr>
              <a:t> oversight board:</a:t>
            </a:r>
          </a:p>
          <a:p>
            <a:r>
              <a:rPr lang="en-US" sz="1000" dirty="0" smtClean="0">
                <a:latin typeface="Arial" charset="0"/>
              </a:rPr>
              <a:t>OAR DAA/Sandy MacDonald, co-chair</a:t>
            </a:r>
          </a:p>
          <a:p>
            <a:r>
              <a:rPr lang="en-US" sz="1000" dirty="0" smtClean="0">
                <a:latin typeface="Arial" charset="0"/>
              </a:rPr>
              <a:t>NWS AA/Jack Hayes, co-chair</a:t>
            </a:r>
          </a:p>
          <a:p>
            <a:r>
              <a:rPr lang="en-US" sz="1000" dirty="0" smtClean="0">
                <a:latin typeface="Arial" charset="0"/>
              </a:rPr>
              <a:t>NCEP/Louis </a:t>
            </a:r>
            <a:r>
              <a:rPr lang="en-US" sz="1000" dirty="0" err="1" smtClean="0">
                <a:latin typeface="Arial" charset="0"/>
              </a:rPr>
              <a:t>Uccellini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TPC/Bill Read, </a:t>
            </a:r>
          </a:p>
          <a:p>
            <a:r>
              <a:rPr lang="en-US" sz="1000" dirty="0" smtClean="0">
                <a:latin typeface="Arial" charset="0"/>
              </a:rPr>
              <a:t>NESDIS/Mark DeMaria,  </a:t>
            </a:r>
          </a:p>
          <a:p>
            <a:r>
              <a:rPr lang="en-US" sz="1000" dirty="0" smtClean="0">
                <a:latin typeface="Arial" charset="0"/>
              </a:rPr>
              <a:t>NOS/Jesse </a:t>
            </a:r>
            <a:r>
              <a:rPr lang="en-US" sz="1000" dirty="0" err="1" smtClean="0">
                <a:latin typeface="Arial" charset="0"/>
              </a:rPr>
              <a:t>Feyen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AOML/Bob Atlas</a:t>
            </a:r>
          </a:p>
          <a:p>
            <a:r>
              <a:rPr lang="en-US" sz="1000" dirty="0" smtClean="0">
                <a:latin typeface="Arial" charset="0"/>
              </a:rPr>
              <a:t>PPI/Paul </a:t>
            </a:r>
            <a:r>
              <a:rPr lang="en-US" sz="1000" dirty="0" err="1" smtClean="0">
                <a:latin typeface="Arial" charset="0"/>
              </a:rPr>
              <a:t>Doremus</a:t>
            </a:r>
            <a:endParaRPr lang="en-US" sz="1000" dirty="0" smtClean="0">
              <a:latin typeface="Arial" charset="0"/>
            </a:endParaRPr>
          </a:p>
          <a:p>
            <a:r>
              <a:rPr lang="en-US" sz="1000" dirty="0" smtClean="0">
                <a:latin typeface="Arial" charset="0"/>
              </a:rPr>
              <a:t>NMFS/Bonnie </a:t>
            </a:r>
            <a:r>
              <a:rPr lang="en-US" sz="1000" dirty="0" err="1" smtClean="0">
                <a:latin typeface="Arial" charset="0"/>
              </a:rPr>
              <a:t>Ponwith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NOS/Liz </a:t>
            </a:r>
            <a:r>
              <a:rPr lang="en-US" sz="1000" dirty="0" err="1" smtClean="0">
                <a:latin typeface="Arial" charset="0"/>
              </a:rPr>
              <a:t>Scheffler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NMAO-PM Aircraft/Phil </a:t>
            </a:r>
            <a:r>
              <a:rPr lang="en-US" sz="1000" dirty="0" err="1" smtClean="0">
                <a:latin typeface="Arial" charset="0"/>
              </a:rPr>
              <a:t>Kenul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OFCM/Sam Williamson</a:t>
            </a:r>
          </a:p>
          <a:p>
            <a:r>
              <a:rPr lang="en-US" sz="1000" dirty="0" smtClean="0">
                <a:latin typeface="Arial" charset="0"/>
              </a:rPr>
              <a:t>Executive Secretariat: OAR/Joseph </a:t>
            </a:r>
            <a:r>
              <a:rPr lang="en-US" sz="1000" dirty="0" err="1" smtClean="0">
                <a:latin typeface="Arial" charset="0"/>
              </a:rPr>
              <a:t>Bartosik</a:t>
            </a:r>
            <a:r>
              <a:rPr lang="en-US" sz="1000" dirty="0" smtClean="0">
                <a:latin typeface="Arial" charset="0"/>
              </a:rPr>
              <a:t> and NWS/John </a:t>
            </a:r>
            <a:r>
              <a:rPr lang="en-US" sz="1000" dirty="0" err="1" smtClean="0">
                <a:latin typeface="Arial" charset="0"/>
              </a:rPr>
              <a:t>Iacabucci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smtClean="0">
                <a:latin typeface="Arial" charset="0"/>
              </a:rPr>
              <a:t>HFIP 2008-2009 activities</a:t>
            </a:r>
          </a:p>
          <a:p>
            <a:r>
              <a:rPr lang="en-US" sz="1000" smtClean="0">
                <a:latin typeface="Arial" charset="0"/>
              </a:rPr>
              <a:t>HRH Workshop: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http://www.dtcenter.org/plots/hrh_test/workshop2009/presentations/1_Gall_HRH%20HFIP%20presentation.pdf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http://www.dtcenter.org/plots/hrh_test/index.php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u="sng" smtClean="0">
                <a:latin typeface="Arial" charset="0"/>
              </a:rPr>
              <a:t>HFIP-TACC Real-time test</a:t>
            </a:r>
          </a:p>
          <a:p>
            <a:r>
              <a:rPr lang="en-US" sz="1000" u="sng" smtClean="0">
                <a:latin typeface="Arial" charset="0"/>
              </a:rPr>
              <a:t>ftp://ftp.aoml.noaa.gov/pub/hrd/marks/HFIP-TACC_Summary.pdf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Diagnostics Team Workshop:</a:t>
            </a:r>
          </a:p>
          <a:p>
            <a:r>
              <a:rPr lang="en-US" sz="1000" u="sng" smtClean="0">
                <a:latin typeface="Arial" charset="0"/>
              </a:rPr>
              <a:t>http://rammb.cira.colostate.edu/research/tropical_cyclones/hfip/workshop_2009/</a:t>
            </a:r>
            <a:endParaRPr lang="en-US" sz="100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9BE50-3A9E-DA47-9704-1F050E3A7EB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7389C-A937-B04C-80C3-25536DD929B6}" type="slidenum">
              <a:rPr lang="en-US">
                <a:latin typeface="Arial" charset="0"/>
              </a:rPr>
              <a:pPr>
                <a:defRPr/>
              </a:pPr>
              <a:t>6</a:t>
            </a:fld>
            <a:endParaRPr lang="en-US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100" dirty="0" smtClean="0">
                <a:latin typeface="Arial" charset="0"/>
              </a:rPr>
              <a:t>Two Stream Approach to HFIP developments: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1– Operational Transition and Implementation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2 – Advanced Technology Demonstration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Unconstrained by near-term availability of operational computing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Uses both NOAA’s and computing resources from major supercomputing centers for testing and evaluation.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Emphasis is on high resolution global and regional models run as ensembles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Real-time or near real time runs during hurricane season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1.5  </a:t>
            </a:r>
            <a:r>
              <a:rPr lang="en-US" sz="1100" dirty="0" smtClean="0">
                <a:latin typeface="Arial" charset="0"/>
              </a:rPr>
              <a:t>(JHT-like)</a:t>
            </a:r>
            <a:endParaRPr lang="en-US" sz="1100" dirty="0" smtClean="0"/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NHC Forecaster Defined.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Subset of Stream 2 that forecasters see as particularly promising or provides demonstrated capability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Will be configured to run in real-time and products made available to NHC.</a:t>
            </a:r>
            <a:endParaRPr lang="en-US" sz="11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4E719-4D47-314F-8BCE-B1CB0362C43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1074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53" rIns="93153"/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LR image is Doppler Wind Lidar profiles from TCS-08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FCBB6-3E8E-5C49-B550-5803765E380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Left hand image - Flight pattern for 11 P-3 Doppler mission For Earl beginning 00Z 28 August 2010, ending at 12Z 3 September 2010</a:t>
            </a:r>
          </a:p>
          <a:p>
            <a:r>
              <a:rPr lang="en-US">
                <a:latin typeface="Arial" charset="0"/>
              </a:rPr>
              <a:t>middle image – show real-time Doppler analyses for three legs mission centered on 00Z 30 August used to generate Sos</a:t>
            </a:r>
          </a:p>
          <a:p>
            <a:r>
              <a:rPr lang="en-US">
                <a:latin typeface="Arial" charset="0"/>
              </a:rPr>
              <a:t>Right images – HWRFx forecasts track and maximum wind swath (top), and intensity (bottom) initialized at 00Z 30 August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IFEX 2010: Hurricane Earl WP-3D (11 missions: </a:t>
            </a:r>
            <a:r>
              <a:rPr lang="en-US">
                <a:latin typeface="Calibri" charset="0"/>
                <a:ea typeface="Arial" charset="0"/>
                <a:cs typeface="Arial" charset="0"/>
                <a:sym typeface="Arial" charset="0"/>
              </a:rPr>
              <a:t>5 missions at 12-h intervals, 00Z 28 – 12Z 30 August, &amp; 6 missions at 12-h intervals, 00Z 1 September – 00Z 3 September collecting Doppler SO (HEDAS)</a:t>
            </a:r>
            <a:endParaRPr lang="en-US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latin typeface="Calibri" charset="0"/>
              </a:rPr>
              <a:t>Deployed 756 dropwindsondes and 238 AXBTs. 55 real-time TDR analyses transmitted to NHC and Doppler radial files transmitted to EMC. TDR superobs transmitted in Paloma, Bill and Danny provided real-time assimilation of TDR data into ARW model at TACC. 60 real-time H*Wind surface analyses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Cambria" charset="0"/>
                <a:ea typeface="Cambria" charset="0"/>
                <a:cs typeface="Cambria" charset="0"/>
              </a:rPr>
              <a:t>Images on Right: RTMM GH-DC8 Coordination (top) and HAMSR imagery overlaid on satellite images (bottom) </a:t>
            </a:r>
          </a:p>
          <a:p>
            <a:r>
              <a:rPr lang="en-US" smtClean="0">
                <a:latin typeface="Cambria" charset="0"/>
                <a:ea typeface="Baskerville" charset="0"/>
                <a:cs typeface="Baskerville" charset="0"/>
              </a:rPr>
              <a:t>7 eye passes attempted, 5 directly over, 1 near miss, 1 detoured around eyewall due to lightning</a:t>
            </a:r>
          </a:p>
          <a:p>
            <a:r>
              <a:rPr lang="en-US" smtClean="0">
                <a:latin typeface="Cambria" charset="0"/>
                <a:ea typeface="Baskerville" charset="0"/>
                <a:cs typeface="Baskerville" charset="0"/>
              </a:rPr>
              <a:t>3 passes were coordinated with NASA DC8 beneath the GH </a:t>
            </a:r>
          </a:p>
          <a:p>
            <a:r>
              <a:rPr lang="en-US" smtClean="0">
                <a:latin typeface="Cambria" charset="0"/>
                <a:ea typeface="Baskerville" charset="0"/>
                <a:cs typeface="Baskerville" charset="0"/>
              </a:rPr>
              <a:t>Very little turbulence encountered at 60 kft</a:t>
            </a:r>
          </a:p>
          <a:p>
            <a:r>
              <a:rPr lang="en-US" smtClean="0">
                <a:latin typeface="Cambria" charset="0"/>
                <a:ea typeface="Baskerville" charset="0"/>
                <a:cs typeface="Baskerville" charset="0"/>
              </a:rPr>
              <a:t>Many real time flight changes were made 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E2876C-F449-254D-AF4B-680B268189BB}" type="slidenum">
              <a:rPr lang="en-US" smtClean="0">
                <a:latin typeface="Arial" charset="0"/>
              </a:rPr>
              <a:pPr>
                <a:defRPr/>
              </a:pPr>
              <a:t>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EE914-59B1-E543-BAE7-847BA9C1E2FC}" type="slidenum">
              <a:rPr lang="en-US">
                <a:latin typeface="Arial" charset="0"/>
              </a:rPr>
              <a:pPr>
                <a:defRPr/>
              </a:pPr>
              <a:t>10</a:t>
            </a:fld>
            <a:endParaRPr lang="en-US">
              <a:latin typeface="Arial" charset="0"/>
            </a:endParaRPr>
          </a:p>
        </p:txBody>
      </p:sp>
      <p:sp>
        <p:nvSpPr>
          <p:cNvPr id="56323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8200" cy="3486150"/>
          </a:xfrm>
          <a:ln/>
        </p:spPr>
      </p:sp>
      <p:sp>
        <p:nvSpPr>
          <p:cNvPr id="563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9638" y="4356100"/>
            <a:ext cx="5014912" cy="3986213"/>
          </a:xfrm>
          <a:noFill/>
          <a:ln/>
        </p:spPr>
        <p:txBody>
          <a:bodyPr anchor="ctr"/>
          <a:lstStyle/>
          <a:p>
            <a:pPr marL="109538" lvl="1" eaLnBrk="1" hangingPunct="1">
              <a:lnSpc>
                <a:spcPct val="95000"/>
              </a:lnSpc>
              <a:spcBef>
                <a:spcPts val="650"/>
              </a:spcBef>
              <a:spcAft>
                <a:spcPts val="438"/>
              </a:spcAft>
            </a:pPr>
            <a:endParaRPr lang="en-GB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16" name="Picture 15" descr="0231261355085.jpg"/>
          <p:cNvPicPr>
            <a:picLocks noChangeAspect="1"/>
          </p:cNvPicPr>
          <p:nvPr userDrawn="1"/>
        </p:nvPicPr>
        <p:blipFill>
          <a:blip r:embed="rId18">
            <a:lum bright="26000" contrast="38000"/>
            <a:alphaModFix amt="70000"/>
          </a:blip>
          <a:srcRect r="42058" b="14836"/>
          <a:stretch>
            <a:fillRect/>
          </a:stretch>
        </p:blipFill>
        <p:spPr>
          <a:xfrm>
            <a:off x="7418102" y="-82714"/>
            <a:ext cx="1776699" cy="1467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dtcenter.org/plots/hrh_test/HRH_Report_30Sept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slide" Target="slide13.xml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hyperlink" Target="http://noaahrd.wordpress.com/2010/07/15/hrd-scientists-brief-noaaaoc-on-hfip-and-ifex2010-14-july-2010/" TargetMode="External"/><Relationship Id="rId10" Type="http://schemas.openxmlformats.org/officeDocument/2006/relationships/image" Target="../media/image27.jpe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hyperlink" Target="http://noaahrd.wordpress.com/2010/09/23/hrd-monthly-data-assimilation-meeting-of-september-2010/" TargetMode="External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oaahrd.wordpress.com/2010/09/02/nasa-and-noaa-scientists-collaborate-in-high-altitude-flyover-of-a-hurricane-earl-with-nasa-global-hawk-2-september-2010/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976438" y="5768975"/>
            <a:ext cx="7116762" cy="103822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NOAA HFIP 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Lead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9 February 2011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170363" y="50800"/>
            <a:ext cx="4910137" cy="2501900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4800">
                <a:latin typeface="Calibri" charset="0"/>
                <a:ea typeface="Calibri" charset="0"/>
                <a:cs typeface="Calibri" charset="0"/>
              </a:rPr>
              <a:t>NOAA Hurricane Forecast Improvement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213" y="1446213"/>
            <a:ext cx="8782050" cy="4565650"/>
          </a:xfrm>
        </p:spPr>
        <p:txBody>
          <a:bodyPr/>
          <a:lstStyle/>
          <a:p>
            <a:pPr marL="227013" indent="-227013" eaLnBrk="1" hangingPunct="1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FF0906"/>
                </a:solidFill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Critical to HFIP success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: Massive amounts of simulation output:</a:t>
            </a:r>
          </a:p>
          <a:p>
            <a:pPr marL="398463" lvl="1" indent="-227013" eaLnBrk="1" hangingPunct="1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  <a:hlinkClick r:id="rId3"/>
              </a:rPr>
              <a:t>High-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  <a:hlinkClick r:id="rId3"/>
              </a:rPr>
              <a:t>resolution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  <a:hlinkClick r:id="rId3"/>
              </a:rPr>
              <a:t>hurricane (HRH)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test: 69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cases (2005 &amp; 2007) for 6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model teams -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&gt;50 Tb</a:t>
            </a:r>
          </a:p>
          <a:p>
            <a:pPr marL="398463" lvl="1" indent="-227013" eaLnBrk="1" hangingPunct="1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2008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– 2010 HFIP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Real-time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tests - &gt;200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cases plus multi-model regional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ensembles -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&gt;200 Tb</a:t>
            </a:r>
          </a:p>
          <a:p>
            <a:pPr marL="227013" indent="-227013" eaLnBrk="1" hangingPunct="1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Need diagnostic tools to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evaluate more than track and peak wind (e.g., large-scale, vortex-scale, convective scale, probability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38263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Improved Models &amp; Data: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40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Model evaluation</a:t>
            </a:r>
            <a:endParaRPr lang="en-US" sz="4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5332413" y="6575425"/>
            <a:ext cx="3490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Application Development &amp; Diagnostics Team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C:\WORK_MATLAB\Model\HWRF\HRH\Analysis\MajorHurr\vt_highres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0400" y="13430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3" descr="C:\WORK_MATLAB\Model\HWRF\HRH\Analysis\MajorHurr\vt_lowres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295400"/>
            <a:ext cx="325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0" descr="C:\WORK_MATLAB\Model\HWRF\HRH\Analysis\MajorHurr\w_highres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39624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11" descr="C:\WORK_MATLAB\Model\HWRF\HRH\Analysis\MajorHurr\w_lowres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2250" y="3943350"/>
            <a:ext cx="325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utcylav.tif"/>
          <p:cNvPicPr>
            <a:picLocks noChangeAspect="1"/>
          </p:cNvPicPr>
          <p:nvPr/>
        </p:nvPicPr>
        <p:blipFill>
          <a:blip r:embed="rId7"/>
          <a:srcRect l="6628" t="6250" r="4829" b="12006"/>
          <a:stretch>
            <a:fillRect/>
          </a:stretch>
        </p:blipFill>
        <p:spPr bwMode="auto">
          <a:xfrm>
            <a:off x="122238" y="1400175"/>
            <a:ext cx="2924175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Box 11"/>
          <p:cNvSpPr txBox="1">
            <a:spLocks noChangeArrowheads="1"/>
          </p:cNvSpPr>
          <p:nvPr/>
        </p:nvSpPr>
        <p:spPr bwMode="auto">
          <a:xfrm>
            <a:off x="650875" y="1238250"/>
            <a:ext cx="1763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Tangential wind (m/s)</a:t>
            </a:r>
          </a:p>
        </p:txBody>
      </p:sp>
      <p:sp>
        <p:nvSpPr>
          <p:cNvPr id="63496" name="TextBox 12"/>
          <p:cNvSpPr txBox="1">
            <a:spLocks noChangeArrowheads="1"/>
          </p:cNvSpPr>
          <p:nvPr/>
        </p:nvSpPr>
        <p:spPr bwMode="auto">
          <a:xfrm>
            <a:off x="914400" y="3640138"/>
            <a:ext cx="1116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Calibri" charset="0"/>
              </a:rPr>
              <a:t>normalized radius</a:t>
            </a:r>
          </a:p>
        </p:txBody>
      </p:sp>
      <p:pic>
        <p:nvPicPr>
          <p:cNvPr id="63497" name="Picture 6" descr="wcomposite.tif"/>
          <p:cNvPicPr>
            <a:picLocks noChangeAspect="1"/>
          </p:cNvPicPr>
          <p:nvPr/>
        </p:nvPicPr>
        <p:blipFill>
          <a:blip r:embed="rId8"/>
          <a:srcRect l="6052" r="5579" b="8076"/>
          <a:stretch>
            <a:fillRect/>
          </a:stretch>
        </p:blipFill>
        <p:spPr bwMode="auto">
          <a:xfrm>
            <a:off x="142875" y="4032250"/>
            <a:ext cx="28670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8" name="TextBox 14"/>
          <p:cNvSpPr txBox="1">
            <a:spLocks noChangeArrowheads="1"/>
          </p:cNvSpPr>
          <p:nvPr/>
        </p:nvSpPr>
        <p:spPr bwMode="auto">
          <a:xfrm>
            <a:off x="714375" y="3913188"/>
            <a:ext cx="1562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Vertical wind (m/s)</a:t>
            </a:r>
          </a:p>
        </p:txBody>
      </p:sp>
      <p:sp>
        <p:nvSpPr>
          <p:cNvPr id="63499" name="TextBox 15"/>
          <p:cNvSpPr txBox="1">
            <a:spLocks noChangeArrowheads="1"/>
          </p:cNvSpPr>
          <p:nvPr/>
        </p:nvSpPr>
        <p:spPr bwMode="auto">
          <a:xfrm>
            <a:off x="938213" y="6202363"/>
            <a:ext cx="1116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Calibri" charset="0"/>
              </a:rPr>
              <a:t>normalized radius</a:t>
            </a:r>
          </a:p>
        </p:txBody>
      </p:sp>
      <p:sp>
        <p:nvSpPr>
          <p:cNvPr id="63503" name="TextBox 19"/>
          <p:cNvSpPr txBox="1">
            <a:spLocks noChangeArrowheads="1"/>
          </p:cNvSpPr>
          <p:nvPr/>
        </p:nvSpPr>
        <p:spPr bwMode="auto">
          <a:xfrm>
            <a:off x="4411663" y="1457325"/>
            <a:ext cx="1008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charset="0"/>
              </a:rPr>
              <a:t>9-km HWRFx</a:t>
            </a:r>
          </a:p>
        </p:txBody>
      </p:sp>
      <p:sp>
        <p:nvSpPr>
          <p:cNvPr id="63504" name="TextBox 20"/>
          <p:cNvSpPr txBox="1">
            <a:spLocks noChangeArrowheads="1"/>
          </p:cNvSpPr>
          <p:nvPr/>
        </p:nvSpPr>
        <p:spPr bwMode="auto">
          <a:xfrm>
            <a:off x="4410075" y="4114800"/>
            <a:ext cx="1008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charset="0"/>
              </a:rPr>
              <a:t>9-km HWRFx</a:t>
            </a:r>
          </a:p>
        </p:txBody>
      </p:sp>
      <p:sp>
        <p:nvSpPr>
          <p:cNvPr id="63505" name="TextBox 21"/>
          <p:cNvSpPr txBox="1">
            <a:spLocks noChangeArrowheads="1"/>
          </p:cNvSpPr>
          <p:nvPr/>
        </p:nvSpPr>
        <p:spPr bwMode="auto">
          <a:xfrm>
            <a:off x="7440613" y="1466850"/>
            <a:ext cx="1008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charset="0"/>
              </a:rPr>
              <a:t>3-km HWRFx</a:t>
            </a:r>
          </a:p>
        </p:txBody>
      </p:sp>
      <p:sp>
        <p:nvSpPr>
          <p:cNvPr id="63506" name="TextBox 22"/>
          <p:cNvSpPr txBox="1">
            <a:spLocks noChangeArrowheads="1"/>
          </p:cNvSpPr>
          <p:nvPr/>
        </p:nvSpPr>
        <p:spPr bwMode="auto">
          <a:xfrm>
            <a:off x="7477125" y="4114800"/>
            <a:ext cx="1008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charset="0"/>
              </a:rPr>
              <a:t>3-km HWRFx</a:t>
            </a:r>
          </a:p>
        </p:txBody>
      </p:sp>
      <p:sp>
        <p:nvSpPr>
          <p:cNvPr id="63507" name="Rectangle 9"/>
          <p:cNvSpPr>
            <a:spLocks noChangeArrowheads="1"/>
          </p:cNvSpPr>
          <p:nvPr/>
        </p:nvSpPr>
        <p:spPr bwMode="auto">
          <a:xfrm>
            <a:off x="5318335" y="6545263"/>
            <a:ext cx="37195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 charset="0"/>
              </a:rPr>
              <a:t>R. Rogers, J. Zhang, P. Reasor, &amp; S. Lorsolo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</a:rPr>
              <a:t>(AOML/HRD</a:t>
            </a:r>
            <a:r>
              <a:rPr lang="en-US" sz="1200" dirty="0">
                <a:solidFill>
                  <a:schemeClr val="tx2"/>
                </a:solidFill>
                <a:latin typeface="Calibri" charset="0"/>
              </a:rPr>
              <a:t>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Improved Models &amp; Data: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Model evaluation: </a:t>
            </a:r>
            <a:r>
              <a:rPr lang="en-US" sz="3200" dirty="0" smtClean="0">
                <a:solidFill>
                  <a:srgbClr val="FFFFFF"/>
                </a:solidFill>
                <a:latin typeface="Calibri" charset="0"/>
              </a:rPr>
              <a:t>Vortex-scale</a:t>
            </a:r>
            <a:endParaRPr lang="en-US" sz="4000" dirty="0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2503402" y="3722950"/>
            <a:ext cx="1038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R*=R/RMW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Box 12"/>
          <p:cNvSpPr txBox="1">
            <a:spLocks noChangeArrowheads="1"/>
          </p:cNvSpPr>
          <p:nvPr/>
        </p:nvSpPr>
        <p:spPr bwMode="auto">
          <a:xfrm>
            <a:off x="4156263" y="5657299"/>
            <a:ext cx="4659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charset="0"/>
              </a:rPr>
              <a:t>Forecast initial time </a:t>
            </a:r>
            <a:r>
              <a:rPr lang="en-US" sz="2000" dirty="0" smtClean="0">
                <a:latin typeface="Calibri" charset="0"/>
              </a:rPr>
              <a:t>12Z</a:t>
            </a:r>
            <a:r>
              <a:rPr lang="en-US" sz="2000" dirty="0">
                <a:latin typeface="Calibri" charset="0"/>
              </a:rPr>
              <a:t>, 08/29/2010</a:t>
            </a:r>
          </a:p>
        </p:txBody>
      </p:sp>
      <p:sp>
        <p:nvSpPr>
          <p:cNvPr id="70669" name="Rectangle 9"/>
          <p:cNvSpPr>
            <a:spLocks noChangeArrowheads="1"/>
          </p:cNvSpPr>
          <p:nvPr/>
        </p:nvSpPr>
        <p:spPr bwMode="auto">
          <a:xfrm>
            <a:off x="5488397" y="6544918"/>
            <a:ext cx="330952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Calibri" charset="0"/>
              </a:rPr>
              <a:t>Tomi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Calibri" charset="0"/>
              </a:rPr>
              <a:t>Vukicevic</a:t>
            </a:r>
            <a:r>
              <a:rPr lang="en-US" sz="12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</a:rPr>
              <a:t>(AOML/HRD</a:t>
            </a:r>
            <a:r>
              <a:rPr lang="en-US" sz="1200" dirty="0">
                <a:solidFill>
                  <a:schemeClr val="tx2"/>
                </a:solidFill>
                <a:latin typeface="Calibri" charset="0"/>
              </a:rPr>
              <a:t>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-115447"/>
            <a:ext cx="9144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Improved Models &amp; Data: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Model evaluation: </a:t>
            </a:r>
            <a:r>
              <a:rPr lang="en-US" sz="3200" dirty="0" smtClean="0">
                <a:solidFill>
                  <a:srgbClr val="FFFFFF"/>
                </a:solidFill>
                <a:latin typeface="Calibri" charset="0"/>
              </a:rPr>
              <a:t>Convective-scale</a:t>
            </a:r>
            <a:endParaRPr lang="en-US" sz="4000" dirty="0" smtClean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2" name="Picture 7" descr="mwtb37h_3hr.gif"/>
          <p:cNvPicPr>
            <a:picLocks noChangeAspect="1"/>
          </p:cNvPicPr>
          <p:nvPr/>
        </p:nvPicPr>
        <p:blipFill>
          <a:blip r:embed="rId3"/>
          <a:srcRect l="19440" r="19440" b="2902"/>
          <a:stretch>
            <a:fillRect/>
          </a:stretch>
        </p:blipFill>
        <p:spPr bwMode="auto">
          <a:xfrm>
            <a:off x="6228919" y="2399104"/>
            <a:ext cx="2570162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20100829.1723.aqua1.x.36h.07LEARL.70kts-978mb-174N-589W.90pc.jpg"/>
          <p:cNvPicPr>
            <a:picLocks noChangeAspect="1"/>
          </p:cNvPicPr>
          <p:nvPr/>
        </p:nvPicPr>
        <p:blipFill>
          <a:blip r:embed="rId4"/>
          <a:srcRect l="25200" t="27901" r="31500" b="31500"/>
          <a:stretch>
            <a:fillRect/>
          </a:stretch>
        </p:blipFill>
        <p:spPr bwMode="auto">
          <a:xfrm>
            <a:off x="3836556" y="2692791"/>
            <a:ext cx="2470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mwtb85h_3hr.gif"/>
          <p:cNvPicPr>
            <a:picLocks noChangeAspect="1"/>
          </p:cNvPicPr>
          <p:nvPr/>
        </p:nvPicPr>
        <p:blipFill>
          <a:blip r:embed="rId5"/>
          <a:srcRect l="18719" r="20160" b="3368"/>
          <a:stretch>
            <a:fillRect/>
          </a:stretch>
        </p:blipFill>
        <p:spPr bwMode="auto">
          <a:xfrm>
            <a:off x="6120969" y="2448316"/>
            <a:ext cx="2884271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20100829.1723.aqua1.x.89h_1deg.07LEARL.70kts-978mb-174N-589W.88pc.jpg"/>
          <p:cNvPicPr>
            <a:picLocks noChangeAspect="1"/>
          </p:cNvPicPr>
          <p:nvPr/>
        </p:nvPicPr>
        <p:blipFill>
          <a:blip r:embed="rId6"/>
          <a:srcRect l="27115" t="29161" r="35435" b="30251"/>
          <a:stretch>
            <a:fillRect/>
          </a:stretch>
        </p:blipFill>
        <p:spPr bwMode="auto">
          <a:xfrm>
            <a:off x="3836556" y="2699141"/>
            <a:ext cx="23717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57546" y="1635438"/>
            <a:ext cx="32326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/>
                <a:cs typeface="Calibri"/>
              </a:rPr>
              <a:t>Use Model (HWRFV3.2) &amp; DA (HEDAS) system to evaluate observing strategies in TC environments </a:t>
            </a:r>
          </a:p>
          <a:p>
            <a:pPr marL="230188" indent="-230188">
              <a:buFont typeface="Arial"/>
              <a:buChar char="•"/>
              <a:defRPr/>
            </a:pPr>
            <a:r>
              <a:rPr lang="en-US" dirty="0" smtClean="0">
                <a:latin typeface="Calibri"/>
                <a:cs typeface="Calibri"/>
              </a:rPr>
              <a:t>Microwave satellite imagery (37- &amp; 85-GHz)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6278800" y="1384239"/>
            <a:ext cx="2539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3h</a:t>
            </a:r>
            <a:r>
              <a:rPr lang="en-US" sz="2000" dirty="0" smtClean="0">
                <a:latin typeface="Calibri" charset="0"/>
              </a:rPr>
              <a:t> synthetic </a:t>
            </a:r>
          </a:p>
          <a:p>
            <a:pPr algn="ctr"/>
            <a:r>
              <a:rPr lang="en-US" sz="2000" dirty="0" smtClean="0">
                <a:latin typeface="Calibri" charset="0"/>
              </a:rPr>
              <a:t>37/85 GHz </a:t>
            </a:r>
            <a:r>
              <a:rPr lang="en-US" sz="2000" dirty="0">
                <a:latin typeface="Calibri" charset="0"/>
              </a:rPr>
              <a:t>forecast from HEDAS IC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3769523" y="1382053"/>
            <a:ext cx="24749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Calibri" charset="0"/>
              </a:rPr>
              <a:t>O</a:t>
            </a:r>
            <a:r>
              <a:rPr lang="en-US" sz="2000" dirty="0" smtClean="0">
                <a:latin typeface="Calibri" charset="0"/>
              </a:rPr>
              <a:t>bserved </a:t>
            </a:r>
            <a:r>
              <a:rPr lang="en-US" sz="2000" dirty="0">
                <a:latin typeface="Calibri" charset="0"/>
              </a:rPr>
              <a:t>AQUA</a:t>
            </a:r>
            <a:r>
              <a:rPr lang="en-US" sz="2000" dirty="0" smtClean="0">
                <a:latin typeface="Calibri" charset="0"/>
              </a:rPr>
              <a:t> 37/89 GHz </a:t>
            </a:r>
            <a:r>
              <a:rPr lang="en-US" sz="2000" dirty="0">
                <a:latin typeface="Calibri" charset="0"/>
              </a:rPr>
              <a:t>closest time within 1 </a:t>
            </a:r>
            <a:r>
              <a:rPr lang="en-US" sz="2000" dirty="0" err="1">
                <a:latin typeface="Calibri" charset="0"/>
              </a:rPr>
              <a:t>h</a:t>
            </a:r>
            <a:endParaRPr lang="en-US" sz="2000" dirty="0"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88552" cy="12954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libri"/>
                <a:ea typeface="ＭＳ Ｐゴシック" charset="-128"/>
                <a:cs typeface="Calibri"/>
              </a:rPr>
              <a:t>Conclusions</a:t>
            </a:r>
            <a:r>
              <a:rPr lang="en-US" sz="4800" dirty="0" smtClean="0">
                <a:latin typeface="Calibri"/>
                <a:ea typeface="ＭＳ Ｐゴシック" charset="-128"/>
                <a:cs typeface="Calibri"/>
              </a:rPr>
              <a:t> from </a:t>
            </a:r>
            <a:r>
              <a:rPr lang="en-US" sz="4800" dirty="0">
                <a:latin typeface="Calibri"/>
                <a:ea typeface="ＭＳ Ｐゴシック" charset="-128"/>
                <a:cs typeface="Calibri"/>
              </a:rPr>
              <a:t>2010 Experiments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128" y="1538035"/>
            <a:ext cx="8068467" cy="4713867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charset="-128"/>
                <a:cs typeface="Calibri"/>
              </a:rPr>
              <a:t>Can reach HFIP </a:t>
            </a:r>
            <a:r>
              <a:rPr lang="en-US" sz="2400" dirty="0">
                <a:latin typeface="Calibri"/>
                <a:ea typeface="ＭＳ Ｐゴシック" charset="-128"/>
                <a:cs typeface="Calibri"/>
              </a:rPr>
              <a:t>track goals out to at least 5 days using current global models initialized with EnKF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Will need to be run at higher than current resolution to ensure continued gains</a:t>
            </a:r>
            <a:endParaRPr lang="en-US" sz="2400" dirty="0" smtClean="0">
              <a:latin typeface="Calibri"/>
              <a:cs typeface="Calibri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charset="-128"/>
                <a:cs typeface="Calibri"/>
              </a:rPr>
              <a:t>Radar </a:t>
            </a:r>
            <a:r>
              <a:rPr lang="en-US" sz="2400" dirty="0">
                <a:latin typeface="Calibri"/>
                <a:ea typeface="ＭＳ Ｐゴシック" charset="-128"/>
                <a:cs typeface="Calibri"/>
              </a:rPr>
              <a:t>data appears to be critical in initializing regional models (may require ENKF to use effectively)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May solve</a:t>
            </a:r>
            <a:r>
              <a:rPr lang="en-US" sz="2400" dirty="0" smtClean="0">
                <a:latin typeface="Calibri"/>
                <a:cs typeface="Calibri"/>
              </a:rPr>
              <a:t> intensity </a:t>
            </a:r>
            <a:r>
              <a:rPr lang="en-US" sz="2400" dirty="0">
                <a:latin typeface="Calibri"/>
                <a:cs typeface="Calibri"/>
              </a:rPr>
              <a:t>problem for storms</a:t>
            </a:r>
            <a:r>
              <a:rPr lang="en-US" sz="2400" dirty="0" smtClean="0">
                <a:latin typeface="Calibri"/>
                <a:cs typeface="Calibri"/>
              </a:rPr>
              <a:t> effecting U.S.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Need increased use of</a:t>
            </a:r>
            <a:r>
              <a:rPr lang="en-US" sz="2400" dirty="0" smtClean="0">
                <a:latin typeface="Calibri"/>
                <a:cs typeface="Calibri"/>
              </a:rPr>
              <a:t> satellite </a:t>
            </a:r>
            <a:r>
              <a:rPr lang="en-US" sz="2400" dirty="0">
                <a:latin typeface="Calibri"/>
                <a:cs typeface="Calibri"/>
              </a:rPr>
              <a:t>data for storms further</a:t>
            </a:r>
            <a:r>
              <a:rPr lang="en-US" sz="2400" dirty="0" smtClean="0">
                <a:latin typeface="Calibri"/>
                <a:cs typeface="Calibri"/>
              </a:rPr>
              <a:t> away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charset="-128"/>
                <a:cs typeface="Calibri"/>
              </a:rPr>
              <a:t>Statistical </a:t>
            </a:r>
            <a:r>
              <a:rPr lang="en-US" sz="2400" dirty="0">
                <a:latin typeface="Calibri"/>
                <a:ea typeface="ＭＳ Ｐゴシック" charset="-128"/>
                <a:cs typeface="Calibri"/>
              </a:rPr>
              <a:t>post processing provides a several percentage point improvement over raw scores (Bias Correction, Correlation Based Correction, other)</a:t>
            </a:r>
          </a:p>
        </p:txBody>
      </p:sp>
      <p:pic>
        <p:nvPicPr>
          <p:cNvPr id="4" name="Picture 9" descr="enkf_p3_2008_2010_ENMEAN_HWRF_abserr_wsp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1738" y="1352658"/>
            <a:ext cx="6109119" cy="49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010_Intensity_ensemble(CBC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5" y="1349332"/>
            <a:ext cx="7217894" cy="49702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b="1771"/>
          <a:stretch>
            <a:fillRect/>
          </a:stretch>
        </p:blipFill>
        <p:spPr bwMode="auto">
          <a:xfrm>
            <a:off x="1281158" y="1292272"/>
            <a:ext cx="6804849" cy="509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libri"/>
                <a:ea typeface="ＭＳ Ｐゴシック" charset="-128"/>
                <a:cs typeface="Calibri"/>
              </a:rPr>
              <a:t>HFIP Science Priorities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081" y="1310863"/>
            <a:ext cx="8272728" cy="5334000"/>
          </a:xfrm>
        </p:spPr>
        <p:txBody>
          <a:bodyPr/>
          <a:lstStyle/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Advancement in DA techniques for hurricane NWP</a:t>
            </a: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Physics Advancements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Microphysical processes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Air-sea processes and BL processes</a:t>
            </a: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R&amp;D for determining optimal resolution and complexity of coupling</a:t>
            </a: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Advanced model diagnostic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techniques (more than 3 numbers)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Analyses and forecast of large-scale and hurricane environment evolution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Identification and analyses of sources of model errors</a:t>
            </a: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Development of high resolution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ensembles (global &amp; regional)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Identify resolution and optimality of</a:t>
            </a:r>
            <a:r>
              <a:rPr lang="en-US" sz="2000" b="1" dirty="0" smtClean="0">
                <a:latin typeface="Calibri"/>
                <a:cs typeface="Calibri"/>
              </a:rPr>
              <a:t> number </a:t>
            </a:r>
            <a:r>
              <a:rPr lang="en-US" sz="2000" b="1" dirty="0">
                <a:latin typeface="Calibri"/>
                <a:cs typeface="Calibri"/>
              </a:rPr>
              <a:t>of ensemble members </a:t>
            </a:r>
          </a:p>
          <a:p>
            <a:pPr marL="630238" lvl="1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Improve intensity guidance</a:t>
            </a:r>
            <a:endParaRPr lang="en-US" sz="2000" dirty="0">
              <a:latin typeface="Calibri"/>
              <a:cs typeface="Calibri"/>
            </a:endParaRP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Techniques to maximize the usefulness of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observations (OSE/OSSE)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sz="2000" dirty="0">
              <a:latin typeface="Calibri"/>
              <a:ea typeface="ＭＳ Ｐゴシック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350963"/>
            <a:ext cx="8831263" cy="3390900"/>
          </a:xfrm>
        </p:spPr>
        <p:txBody>
          <a:bodyPr/>
          <a:lstStyle/>
          <a:p>
            <a:pPr lvl="1" eaLnBrk="1" hangingPunct="1">
              <a:spcBef>
                <a:spcPts val="300"/>
              </a:spcBef>
            </a:pPr>
            <a:r>
              <a:rPr lang="en-US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: AOML, ESRL, GFDL, DTC, USWRP, NESDIS/STAR working closely with Operations (EMC, NHC, AOC) and Federal &amp; Academic Partners (NASA, NSF, ONR, NRL, NCAR,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BOEMRS)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spcBef>
                <a:spcPts val="3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More integrated use &amp; support of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Testbeds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: JHT, DTC, JCSDA</a:t>
            </a:r>
          </a:p>
          <a:p>
            <a:pPr lvl="1" eaLnBrk="1" hangingPunct="1">
              <a:spcBef>
                <a:spcPts val="3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Blend Traditional hurricane research activities and HFIP research activities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Manpower (diversity) to evaluate model performance with hurricane data sets is a critical need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Keys to Success</a:t>
            </a:r>
          </a:p>
        </p:txBody>
      </p:sp>
      <p:pic>
        <p:nvPicPr>
          <p:cNvPr id="5" name="Picture 7" descr="interaction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2" y="4585748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2709" name="Text Box 11"/>
          <p:cNvSpPr txBox="1">
            <a:spLocks noChangeArrowheads="1"/>
          </p:cNvSpPr>
          <p:nvPr/>
        </p:nvSpPr>
        <p:spPr bwMode="auto">
          <a:xfrm>
            <a:off x="0" y="4514835"/>
            <a:ext cx="969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CBLAST</a:t>
            </a:r>
          </a:p>
        </p:txBody>
      </p:sp>
      <p:pic>
        <p:nvPicPr>
          <p:cNvPr id="7" name="Picture 5" descr="collaborations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0963" y="4585748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2711" name="Text Box 10"/>
          <p:cNvSpPr txBox="1">
            <a:spLocks noChangeArrowheads="1"/>
          </p:cNvSpPr>
          <p:nvPr/>
        </p:nvSpPr>
        <p:spPr bwMode="auto">
          <a:xfrm>
            <a:off x="1814152" y="4514835"/>
            <a:ext cx="1373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IFEX/RAINEX</a:t>
            </a:r>
          </a:p>
        </p:txBody>
      </p:sp>
      <p:pic>
        <p:nvPicPr>
          <p:cNvPr id="9" name="Picture 8" descr="dropsonde_team_and_Sim"/>
          <p:cNvPicPr>
            <a:picLocks noChangeArrowheads="1"/>
          </p:cNvPicPr>
          <p:nvPr/>
        </p:nvPicPr>
        <p:blipFill>
          <a:blip r:embed="rId5"/>
          <a:srcRect l="4938" t="2171" r="5371" b="6584"/>
          <a:stretch>
            <a:fillRect/>
          </a:stretch>
        </p:blipFill>
        <p:spPr bwMode="auto">
          <a:xfrm>
            <a:off x="3677730" y="4585748"/>
            <a:ext cx="2051755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638371" y="4514835"/>
            <a:ext cx="1093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DOTSTAR</a:t>
            </a:r>
          </a:p>
        </p:txBody>
      </p:sp>
      <p:pic>
        <p:nvPicPr>
          <p:cNvPr id="11" name="Picture 12" descr="TCSP"/>
          <p:cNvPicPr>
            <a:picLocks noChangeArrowheads="1"/>
          </p:cNvPicPr>
          <p:nvPr/>
        </p:nvPicPr>
        <p:blipFill>
          <a:blip r:embed="rId6">
            <a:lum contrast="30000"/>
          </a:blip>
          <a:srcRect t="7205" r="6509"/>
          <a:stretch>
            <a:fillRect/>
          </a:stretch>
        </p:blipFill>
        <p:spPr bwMode="auto">
          <a:xfrm>
            <a:off x="5261376" y="4585748"/>
            <a:ext cx="210061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5298039" y="4514835"/>
            <a:ext cx="1195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IFEX/TCSP</a:t>
            </a:r>
          </a:p>
        </p:txBody>
      </p:sp>
      <p:pic>
        <p:nvPicPr>
          <p:cNvPr id="12" name="Picture 11" descr="AOMLpress4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850093" y="4576867"/>
            <a:ext cx="2297748" cy="16184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22125" y="4513347"/>
            <a:ext cx="1621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PREDICT/GRIP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08398" y="2495444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4405" y="1252156"/>
            <a:ext cx="4653592" cy="559474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The Good – track forecast improvements</a:t>
            </a:r>
          </a:p>
        </p:txBody>
      </p:sp>
      <p:pic>
        <p:nvPicPr>
          <p:cNvPr id="6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572" y="1803900"/>
            <a:ext cx="4397184" cy="3657600"/>
          </a:xfrm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15451" y="5446282"/>
            <a:ext cx="4387166" cy="9746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Errors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cut in half over</a:t>
            </a: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 past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15 </a:t>
            </a:r>
            <a:r>
              <a:rPr lang="en-US" sz="1800" dirty="0">
                <a:noFill/>
                <a:latin typeface="+mn-lt"/>
              </a:rPr>
              <a:t>years</a:t>
            </a:r>
            <a:endParaRPr lang="en-US" sz="1800" dirty="0" smtClean="0">
              <a:noFill/>
              <a:latin typeface="+mn-lt"/>
            </a:endParaRPr>
          </a:p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10-year improvement - As accurate at 48 hours as we were at 24 hours in 1999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95833" y="2587953"/>
            <a:ext cx="1889024" cy="2118750"/>
            <a:chOff x="5029200" y="2286000"/>
            <a:chExt cx="2743200" cy="25908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029200" y="3657600"/>
              <a:ext cx="2743200" cy="76200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3733800" y="3581400"/>
              <a:ext cx="25908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029200" y="4191000"/>
              <a:ext cx="26670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5" descr="AL_inerr (trend).gif"/>
          <p:cNvPicPr>
            <a:picLocks/>
          </p:cNvPicPr>
          <p:nvPr/>
        </p:nvPicPr>
        <p:blipFill>
          <a:blip r:embed="rId4" cstate="print"/>
          <a:srcRect l="-201" r="-201"/>
          <a:stretch>
            <a:fillRect/>
          </a:stretch>
        </p:blipFill>
        <p:spPr bwMode="auto">
          <a:xfrm>
            <a:off x="4493787" y="1803900"/>
            <a:ext cx="453265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39307" y="4459430"/>
            <a:ext cx="26670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No progress with intensity in last 15-20 years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686147" y="5446282"/>
            <a:ext cx="432797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24-</a:t>
            </a:r>
            <a:r>
              <a:rPr lang="en-US" sz="1800" dirty="0" smtClean="0">
                <a:latin typeface="+mj-lt"/>
              </a:rPr>
              <a:t>48h </a:t>
            </a:r>
            <a:r>
              <a:rPr lang="en-US" sz="1800" dirty="0">
                <a:latin typeface="+mj-lt"/>
              </a:rPr>
              <a:t>intensity </a:t>
            </a:r>
            <a:r>
              <a:rPr lang="en-US" sz="1800" dirty="0" smtClean="0">
                <a:latin typeface="+mj-lt"/>
              </a:rPr>
              <a:t>forecast off </a:t>
            </a:r>
            <a:r>
              <a:rPr lang="en-US" sz="1800" dirty="0">
                <a:latin typeface="+mj-lt"/>
              </a:rPr>
              <a:t>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1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category</a:t>
            </a:r>
          </a:p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Off 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categories perhaps 5-10% of</a:t>
            </a:r>
            <a:r>
              <a:rPr lang="en-US" sz="1800" dirty="0" smtClean="0">
                <a:latin typeface="+mj-lt"/>
              </a:rPr>
              <a:t> time</a:t>
            </a:r>
            <a:endParaRPr lang="en-US" sz="1800" dirty="0">
              <a:latin typeface="+mj-lt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979004" y="1280093"/>
            <a:ext cx="3759804" cy="5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The Bad - Intensity no real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Current Capabilities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ke5_surge_Galvest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9600" y="1365250"/>
            <a:ext cx="3328988" cy="198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3" name="Rectangle 7"/>
          <p:cNvSpPr>
            <a:spLocks noGrp="1"/>
          </p:cNvSpPr>
          <p:nvPr>
            <p:ph type="body" idx="1"/>
          </p:nvPr>
        </p:nvSpPr>
        <p:spPr>
          <a:xfrm>
            <a:off x="300038" y="1431925"/>
            <a:ext cx="5257800" cy="4857750"/>
          </a:xfrm>
        </p:spPr>
        <p:txBody>
          <a:bodyPr/>
          <a:lstStyle/>
          <a:p>
            <a:pPr>
              <a:lnSpc>
                <a:spcPct val="95000"/>
              </a:lnSpc>
              <a:buFont typeface="Wingdings" charset="2"/>
              <a:buChar char="Ø"/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Risk to life and property continues to escalate in coastal regions</a:t>
            </a:r>
          </a:p>
          <a:p>
            <a:pPr lvl="1">
              <a:lnSpc>
                <a:spcPct val="95000"/>
              </a:lnSpc>
            </a:pPr>
            <a:r>
              <a:rPr lang="en-US" sz="2000">
                <a:latin typeface="Calibri" charset="0"/>
                <a:ea typeface="Calibri" charset="0"/>
                <a:cs typeface="Calibri" charset="0"/>
              </a:rPr>
              <a:t>Population continues to increase – 50% of US population now live within 50 miles of coast.</a:t>
            </a:r>
          </a:p>
          <a:p>
            <a:pPr lvl="1">
              <a:lnSpc>
                <a:spcPct val="95000"/>
              </a:lnSpc>
            </a:pPr>
            <a:r>
              <a:rPr lang="en-US" sz="2000">
                <a:latin typeface="Calibri" charset="0"/>
                <a:ea typeface="Calibri" charset="0"/>
                <a:cs typeface="Calibri" charset="0"/>
              </a:rPr>
              <a:t>Value of coastal infrastructure</a:t>
            </a:r>
            <a:r>
              <a:rPr lang="en-US" sz="2000" smtClean="0">
                <a:latin typeface="Calibri" charset="0"/>
                <a:ea typeface="Calibri" charset="0"/>
                <a:cs typeface="Calibri" charset="0"/>
              </a:rPr>
              <a:t> and economic </a:t>
            </a:r>
            <a:r>
              <a:rPr lang="en-US" sz="2000">
                <a:latin typeface="Calibri" charset="0"/>
                <a:ea typeface="Calibri" charset="0"/>
                <a:cs typeface="Calibri" charset="0"/>
              </a:rPr>
              <a:t>activity continues to rise – estimated at over</a:t>
            </a:r>
            <a:r>
              <a:rPr lang="en-US" sz="2000" smtClean="0">
                <a:latin typeface="Calibri" charset="0"/>
                <a:ea typeface="Calibri" charset="0"/>
                <a:cs typeface="Calibri" charset="0"/>
              </a:rPr>
              <a:t> $</a:t>
            </a:r>
            <a:r>
              <a:rPr lang="en-US" sz="2000" b="1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smtClean="0">
                <a:latin typeface="Calibri" charset="0"/>
                <a:ea typeface="Calibri" charset="0"/>
                <a:cs typeface="Calibri" charset="0"/>
              </a:rPr>
              <a:t>Trillion</a:t>
            </a:r>
            <a:endParaRPr lang="en-US" sz="200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5000"/>
              </a:lnSpc>
              <a:buFont typeface="Wingdings" charset="2"/>
              <a:buChar char="Ø"/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More accurate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hurricane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forecasts and warnings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can reduce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response and recovery costs</a:t>
            </a:r>
          </a:p>
          <a:p>
            <a:pPr lvl="1">
              <a:lnSpc>
                <a:spcPct val="95000"/>
              </a:lnSpc>
            </a:pPr>
            <a:r>
              <a:rPr lang="en-US" sz="2000">
                <a:latin typeface="Calibri" charset="0"/>
                <a:ea typeface="Calibri" charset="0"/>
                <a:cs typeface="Calibri" charset="0"/>
              </a:rPr>
              <a:t>More accurate forecast </a:t>
            </a:r>
            <a:r>
              <a:rPr lang="en-US" sz="2000">
                <a:latin typeface="Calibri" charset="0"/>
                <a:ea typeface="Calibri" charset="0"/>
                <a:cs typeface="Calibri" charset="0"/>
                <a:sym typeface="Wingdings" charset="2"/>
              </a:rPr>
              <a:t> fewer false alarms, reduced warning footprint</a:t>
            </a:r>
            <a:endParaRPr lang="en-US" sz="200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484" name="Picture 4" descr="ike11"/>
          <p:cNvPicPr>
            <a:picLocks noChangeAspect="1" noChangeArrowheads="1"/>
          </p:cNvPicPr>
          <p:nvPr/>
        </p:nvPicPr>
        <p:blipFill>
          <a:blip r:embed="rId3"/>
          <a:srcRect t="6689" b="2769"/>
          <a:stretch>
            <a:fillRect/>
          </a:stretch>
        </p:blipFill>
        <p:spPr bwMode="auto">
          <a:xfrm>
            <a:off x="5691188" y="3200400"/>
            <a:ext cx="3327400" cy="316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726113" y="1363663"/>
            <a:ext cx="1409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Galveston–Ike 2008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7683500" y="3224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Calibri" charset="0"/>
                <a:ea typeface="Calibri" charset="0"/>
                <a:cs typeface="Calibri" charset="0"/>
              </a:rPr>
              <a:t>Bolivar Peninsula after Ike 2008</a:t>
            </a:r>
          </a:p>
        </p:txBody>
      </p:sp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413"/>
            <a:ext cx="7553325" cy="1182687"/>
          </a:xfrm>
          <a:noFill/>
        </p:spPr>
        <p:txBody>
          <a:bodyPr lIns="90000" tIns="46800" rIns="90000" bIns="46800"/>
          <a:lstStyle/>
          <a:p>
            <a:pPr defTabSz="457200" eaLnBrk="1" hangingPunct="1">
              <a:lnSpc>
                <a:spcPct val="8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800" dirty="0">
                <a:latin typeface="Calibri" charset="0"/>
                <a:ea typeface="Calibri" charset="0"/>
                <a:cs typeface="Calibri" charset="0"/>
              </a:rPr>
              <a:t>Improvements still needed!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Storm surge impact locations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and severity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764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0" y="-14288"/>
            <a:ext cx="7696200" cy="1371601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How to get there?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 t="40390"/>
          <a:stretch>
            <a:fillRect/>
          </a:stretch>
        </p:blipFill>
        <p:spPr bwMode="auto">
          <a:xfrm>
            <a:off x="6592888" y="3796057"/>
            <a:ext cx="13811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3753539"/>
            <a:ext cx="1084262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5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6846888" cy="4876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Science (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8 Teams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1313" lvl="1" indent="-341313" eaLnBrk="1" hangingPunct="1"/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Improved understanding from combination of observations &amp; models</a:t>
            </a:r>
          </a:p>
          <a:p>
            <a:pPr marL="341313" lvl="1" indent="-341313" eaLnBrk="1" hangingPunct="1"/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 coupled models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– critical to storm evolution forecasts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especially intensity changes</a:t>
            </a:r>
          </a:p>
          <a:p>
            <a:pPr marL="341313" lvl="1" indent="-341313" eaLnBrk="1" hangingPunct="1"/>
            <a:r>
              <a:rPr lang="en-US" sz="1900">
                <a:latin typeface="Calibri" charset="0"/>
                <a:ea typeface="Calibri" charset="0"/>
                <a:cs typeface="Calibri" charset="0"/>
              </a:rPr>
              <a:t>Forecast techniques to understand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 &amp;communicate uncertainty</a:t>
            </a:r>
            <a:endParaRPr lang="en-US" sz="190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3000">
                <a:latin typeface="Calibri" charset="0"/>
                <a:ea typeface="Calibri" charset="0"/>
                <a:cs typeface="Calibri" charset="0"/>
              </a:rPr>
              <a:t>Information Technology</a:t>
            </a:r>
          </a:p>
          <a:p>
            <a:pPr marL="341313" lvl="1" indent="-341313" eaLnBrk="1" hangingPunct="1"/>
            <a:r>
              <a:rPr lang="en-US" sz="190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Increased computing power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 run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advanced 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hurricane/global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models and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 reduce uncertainty</a:t>
            </a:r>
          </a:p>
          <a:p>
            <a:pPr marL="341313" lvl="1" indent="-341313" eaLnBrk="1" hangingPunct="1"/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IT infrastructure </a:t>
            </a:r>
            <a:r>
              <a:rPr lang="en-US" sz="1900">
                <a:latin typeface="Calibri" charset="0"/>
                <a:ea typeface="Calibri" charset="0"/>
                <a:cs typeface="Calibri" charset="0"/>
              </a:rPr>
              <a:t>for inter-agency data exchange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Observing Strategy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900">
                <a:latin typeface="Calibri" charset="0"/>
                <a:ea typeface="Calibri" charset="0"/>
                <a:cs typeface="Calibri" charset="0"/>
              </a:rPr>
              <a:t>Improved use of existing and planned </a:t>
            </a: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systems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Improved Products for Forecasters</a:t>
            </a:r>
            <a:endParaRPr lang="en-US" sz="300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487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3852" y="5143291"/>
            <a:ext cx="1765300" cy="1401762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0488" name="Picture 9" descr="12big.jpg"/>
          <p:cNvPicPr>
            <a:picLocks noChangeAspect="1"/>
          </p:cNvPicPr>
          <p:nvPr/>
        </p:nvPicPr>
        <p:blipFill>
          <a:blip r:embed="rId6"/>
          <a:srcRect l="9933" r="13426"/>
          <a:stretch>
            <a:fillRect/>
          </a:stretch>
        </p:blipFill>
        <p:spPr bwMode="auto">
          <a:xfrm>
            <a:off x="7052325" y="1267469"/>
            <a:ext cx="1828355" cy="14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701" y="2570502"/>
            <a:ext cx="1823602" cy="119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Untitled Imag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775" y="4283075"/>
            <a:ext cx="2889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HFIP Activities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397000"/>
            <a:ext cx="6607175" cy="4953000"/>
          </a:xfrm>
        </p:spPr>
        <p:txBody>
          <a:bodyPr/>
          <a:lstStyle/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Traditional Hurricane Research Activities: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Observations, analysis, database, &amp; instrument R&amp;D (</a:t>
            </a:r>
            <a:r>
              <a:rPr lang="en-US" sz="20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  <a:hlinkClick r:id="rId4" action="ppaction://hlinksldjump"/>
              </a:rPr>
              <a:t>IFEX</a:t>
            </a:r>
            <a:r>
              <a:rPr lang="en-US" sz="20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Statistical-dynamical model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Advances in operational models (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Stream 1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New HFIP Research Thrusts: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Experimental global and regional hurricane model development (Stream 2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 - Gopal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Data assimilation techniques and observing system strategy analysis development (Stream 1 &amp; 2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 - 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Tomi</a:t>
            </a:r>
            <a:endParaRPr lang="en-US" sz="20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Model evaluation tool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Socioeconomic research and development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65113" y="5969000"/>
            <a:ext cx="8639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Partnership: NCEP, AOC, AOML, ESRL, GFDL, DTC, USWRP, NESDIS/STAR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6496050" y="4371975"/>
            <a:ext cx="52546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50000"/>
              </a:lnSpc>
            </a:pPr>
            <a:r>
              <a:rPr lang="en-US" sz="20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D1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7483475" y="4872038"/>
            <a:ext cx="515938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30479" bIns="50800">
            <a:prstTxWarp prst="textNoShape">
              <a:avLst/>
            </a:prstTxWarp>
          </a:bodyPr>
          <a:lstStyle/>
          <a:p>
            <a:pPr marL="39688"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D2</a:t>
            </a:r>
          </a:p>
        </p:txBody>
      </p:sp>
      <p:pic>
        <p:nvPicPr>
          <p:cNvPr id="22536" name="Picture 2" descr="tk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3" t="18758" r="10962" b="18715"/>
          <a:stretch>
            <a:fillRect/>
          </a:stretch>
        </p:blipFill>
        <p:spPr bwMode="auto">
          <a:xfrm>
            <a:off x="6742113" y="2287588"/>
            <a:ext cx="19891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 descr="p3-gulfstream_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5113" y="1379538"/>
            <a:ext cx="2286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P10101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7743" y="4511322"/>
            <a:ext cx="2316480" cy="1737360"/>
          </a:xfrm>
          <a:prstGeom prst="rect">
            <a:avLst/>
          </a:prstGeom>
          <a:noFill/>
        </p:spPr>
      </p:pic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22375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14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14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UAS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4"/>
          <a:srcRect l="2910" r="3792" b="714"/>
          <a:stretch>
            <a:fillRect/>
          </a:stretch>
        </p:blipFill>
        <p:spPr bwMode="auto">
          <a:xfrm>
            <a:off x="6400800" y="1322388"/>
            <a:ext cx="237013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noaap3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513" y="1831975"/>
            <a:ext cx="3109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gonzoi"/>
          <p:cNvPicPr>
            <a:picLocks noChangeAspect="1" noChangeArrowheads="1"/>
          </p:cNvPicPr>
          <p:nvPr/>
        </p:nvPicPr>
        <p:blipFill>
          <a:blip r:embed="rId6"/>
          <a:srcRect l="1254" t="21040" b="27527"/>
          <a:stretch>
            <a:fillRect/>
          </a:stretch>
        </p:blipFill>
        <p:spPr bwMode="auto">
          <a:xfrm>
            <a:off x="403225" y="3660775"/>
            <a:ext cx="30099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12"/>
          <p:cNvSpPr txBox="1">
            <a:spLocks noChangeArrowheads="1"/>
          </p:cNvSpPr>
          <p:nvPr/>
        </p:nvSpPr>
        <p:spPr bwMode="auto">
          <a:xfrm>
            <a:off x="4110038" y="2247900"/>
            <a:ext cx="1666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Global Hawk UAS</a:t>
            </a:r>
          </a:p>
        </p:txBody>
      </p:sp>
      <p:pic>
        <p:nvPicPr>
          <p:cNvPr id="37896" name="Picture 16" descr="TDR on tail_red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7138" y="2544763"/>
            <a:ext cx="22828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8601" y="4508500"/>
            <a:ext cx="2632216" cy="17350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4400">
                <a:latin typeface="Calibri" charset="0"/>
                <a:ea typeface="Calibri" charset="0"/>
                <a:cs typeface="Calibri" charset="0"/>
              </a:rPr>
              <a:t>Improved Use of Observations:</a:t>
            </a:r>
            <a:r>
              <a:rPr lang="en-US" sz="480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4800">
                <a:latin typeface="Calibri" charset="0"/>
                <a:ea typeface="Calibri" charset="0"/>
                <a:cs typeface="Calibri" charset="0"/>
              </a:rPr>
            </a:br>
            <a:r>
              <a:rPr lang="en-US" sz="2800">
                <a:latin typeface="Calibri" charset="0"/>
                <a:ea typeface="Calibri" charset="0"/>
                <a:cs typeface="Calibri" charset="0"/>
              </a:rPr>
              <a:t>Intensity Forecast experiment (</a:t>
            </a:r>
            <a:r>
              <a:rPr lang="en-US" sz="2800">
                <a:latin typeface="Calibri" charset="0"/>
                <a:ea typeface="Calibri" charset="0"/>
                <a:cs typeface="Calibri" charset="0"/>
                <a:hlinkClick r:id="rId9"/>
              </a:rPr>
              <a:t>IFEX 2010</a:t>
            </a:r>
            <a:r>
              <a:rPr lang="en-US" sz="280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37900" name="TextBox 12"/>
          <p:cNvSpPr txBox="1">
            <a:spLocks noChangeArrowheads="1"/>
          </p:cNvSpPr>
          <p:nvPr/>
        </p:nvSpPr>
        <p:spPr bwMode="auto">
          <a:xfrm>
            <a:off x="3798888" y="4184650"/>
            <a:ext cx="2117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G-IV Tail Doppler Radar</a:t>
            </a:r>
          </a:p>
        </p:txBody>
      </p:sp>
      <p:sp>
        <p:nvSpPr>
          <p:cNvPr id="37901" name="TextBox 12"/>
          <p:cNvSpPr txBox="1">
            <a:spLocks noChangeArrowheads="1"/>
          </p:cNvSpPr>
          <p:nvPr/>
        </p:nvSpPr>
        <p:spPr bwMode="auto">
          <a:xfrm>
            <a:off x="4497850" y="6174086"/>
            <a:ext cx="1004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ONR DWL</a:t>
            </a:r>
          </a:p>
        </p:txBody>
      </p:sp>
      <p:pic>
        <p:nvPicPr>
          <p:cNvPr id="37902" name="Picture 3" descr="Range_Flight_Takeoff2_15Aug10.jpg"/>
          <p:cNvPicPr>
            <a:picLocks noChangeAspect="1"/>
          </p:cNvPicPr>
          <p:nvPr/>
        </p:nvPicPr>
        <p:blipFill>
          <a:blip r:embed="rId10"/>
          <a:srcRect l="11493" t="31657" r="10590" b="22749"/>
          <a:stretch>
            <a:fillRect/>
          </a:stretch>
        </p:blipFill>
        <p:spPr bwMode="auto">
          <a:xfrm>
            <a:off x="3771900" y="1316038"/>
            <a:ext cx="228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81813" y="1762125"/>
            <a:ext cx="3603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005638" y="6603311"/>
            <a:ext cx="16745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Rob Rogers, AOML/HRD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3" descr="100830n_h.jpg"/>
          <p:cNvPicPr>
            <a:picLocks noChangeAspect="1"/>
          </p:cNvPicPr>
          <p:nvPr/>
        </p:nvPicPr>
        <p:blipFill>
          <a:blip r:embed="rId3"/>
          <a:srcRect l="9132" t="10481" r="13501" b="10950"/>
          <a:stretch>
            <a:fillRect/>
          </a:stretch>
        </p:blipFill>
        <p:spPr bwMode="auto">
          <a:xfrm>
            <a:off x="2836863" y="3755726"/>
            <a:ext cx="30622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9" descr="Screen shot 2010-12-07 at 4.47.4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2813" y="1314450"/>
            <a:ext cx="3151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0" descr="Screen shot 2010-09-26 at 2.15.20 PM.png"/>
          <p:cNvPicPr>
            <a:picLocks noChangeAspect="1"/>
          </p:cNvPicPr>
          <p:nvPr/>
        </p:nvPicPr>
        <p:blipFill>
          <a:blip r:embed="rId5"/>
          <a:srcRect l="13594" r="11046"/>
          <a:stretch>
            <a:fillRect/>
          </a:stretch>
        </p:blipFill>
        <p:spPr bwMode="auto">
          <a:xfrm>
            <a:off x="0" y="1205976"/>
            <a:ext cx="3387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4100"/>
          </a:xfrm>
        </p:spPr>
        <p:txBody>
          <a:bodyPr rIns="30479" anchor="b"/>
          <a:lstStyle/>
          <a:p>
            <a:pPr eaLnBrk="1" hangingPunct="1"/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Use of Observations: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Arial" charset="0"/>
                <a:ea typeface="Calibri" charset="0"/>
                <a:cs typeface="Calibri" charset="0"/>
              </a:rPr>
              <a:t>HFIP 2010 Demo: Earl</a:t>
            </a:r>
            <a:endParaRPr lang="en-US" sz="3600" dirty="0" smtClean="0"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7270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510" y="4369264"/>
            <a:ext cx="2422525" cy="16954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5 missions at 12-h intervals</a:t>
            </a:r>
          </a:p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00Z 28 – 12Z 30 August,       6 missions at 12-h intervals 00Z 1 September – 00Z 3 September collecting Doppler SO (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  <a:hlinkClick r:id="rId6"/>
              </a:rPr>
              <a:t>HEDAS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)</a:t>
            </a:r>
            <a:endParaRPr lang="en-US" sz="1600" dirty="0" smtClean="0"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87" name="Rectangle 8"/>
          <p:cNvSpPr>
            <a:spLocks/>
          </p:cNvSpPr>
          <p:nvPr/>
        </p:nvSpPr>
        <p:spPr bwMode="auto">
          <a:xfrm>
            <a:off x="2282825" y="1220263"/>
            <a:ext cx="1135063" cy="862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11 P-3 Flights</a:t>
            </a:r>
          </a:p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28 August – 3 September 2010</a:t>
            </a:r>
          </a:p>
        </p:txBody>
      </p:sp>
      <p:sp>
        <p:nvSpPr>
          <p:cNvPr id="46088" name="TextBox 30"/>
          <p:cNvSpPr txBox="1">
            <a:spLocks noChangeArrowheads="1"/>
          </p:cNvSpPr>
          <p:nvPr/>
        </p:nvSpPr>
        <p:spPr bwMode="auto">
          <a:xfrm>
            <a:off x="6296025" y="1557338"/>
            <a:ext cx="1074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3519488" y="1787525"/>
            <a:ext cx="2179637" cy="11969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>
            <a:prstTxWarp prst="textNoShape">
              <a:avLst/>
            </a:prstTxWarp>
          </a:bodyPr>
          <a:lstStyle/>
          <a:p>
            <a:pPr marL="39688" algn="ctr">
              <a:defRPr/>
            </a:pPr>
            <a:r>
              <a:rPr lang="en-US" sz="1600">
                <a:solidFill>
                  <a:srgbClr val="000000"/>
                </a:solidFill>
                <a:latin typeface="Calibri"/>
                <a:ea typeface="Arial" charset="0"/>
                <a:cs typeface="Calibri"/>
                <a:sym typeface="Arial" charset="0"/>
              </a:rPr>
              <a:t>Doppler SO (EnKF) transmitted in real-time to HRD for assimilation into HWRFx model </a:t>
            </a:r>
            <a:endParaRPr lang="en-US" sz="1600">
              <a:solidFill>
                <a:srgbClr val="000000"/>
              </a:solidFill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91" name="TextBox 30"/>
          <p:cNvSpPr txBox="1">
            <a:spLocks noChangeArrowheads="1"/>
          </p:cNvSpPr>
          <p:nvPr/>
        </p:nvSpPr>
        <p:spPr bwMode="auto">
          <a:xfrm>
            <a:off x="4761787" y="3778644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20100830I1</a:t>
            </a: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2126-0229 UTC</a:t>
            </a:r>
          </a:p>
        </p:txBody>
      </p:sp>
      <p:pic>
        <p:nvPicPr>
          <p:cNvPr id="46092" name="Picture 16" descr="intensity_forecast_earl_3012z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100513"/>
            <a:ext cx="32004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3" name="TextBox 30"/>
          <p:cNvSpPr txBox="1">
            <a:spLocks noChangeArrowheads="1"/>
          </p:cNvSpPr>
          <p:nvPr/>
        </p:nvSpPr>
        <p:spPr bwMode="auto">
          <a:xfrm>
            <a:off x="6189663" y="5599113"/>
            <a:ext cx="107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pic>
        <p:nvPicPr>
          <p:cNvPr id="46094" name="Picture 24" descr="100830H1wind10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4" t="8144" r="20042" b="12263"/>
          <a:stretch>
            <a:fillRect/>
          </a:stretch>
        </p:blipFill>
        <p:spPr bwMode="auto">
          <a:xfrm>
            <a:off x="3575050" y="4314825"/>
            <a:ext cx="15255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285702" y="6605797"/>
            <a:ext cx="3599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/>
                <a:ea typeface="Arial" charset="0"/>
                <a:cs typeface="Calibri"/>
              </a:rPr>
              <a:t>J.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Gamache,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A.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Aksoy,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T.  </a:t>
            </a:r>
            <a:r>
              <a:rPr lang="en-US" sz="12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,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Gopal (AOML/HRD)</a:t>
            </a:r>
            <a:endParaRPr lang="en-US" sz="1200" dirty="0">
              <a:latin typeface="Calibri"/>
              <a:ea typeface="Arial" charset="0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95250" y="1274763"/>
            <a:ext cx="4700588" cy="50323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800" smtClean="0">
                <a:solidFill>
                  <a:schemeClr val="tx1"/>
                </a:solidFill>
                <a:latin typeface="Arial" charset="0"/>
                <a:cs typeface="ＭＳ Ｐゴシック" charset="-128"/>
                <a:hlinkClick r:id="rId3"/>
              </a:rPr>
              <a:t>Successes from Earl Flight</a:t>
            </a:r>
            <a:endParaRPr lang="en-US" sz="2800" smtClean="0">
              <a:solidFill>
                <a:schemeClr val="tx1"/>
              </a:solidFill>
              <a:latin typeface="Arial" charset="0"/>
              <a:cs typeface="ＭＳ Ｐゴシック" charset="-128"/>
            </a:endParaRPr>
          </a:p>
        </p:txBody>
      </p:sp>
      <p:sp>
        <p:nvSpPr>
          <p:cNvPr id="50179" name="Content Placeholder 3"/>
          <p:cNvSpPr>
            <a:spLocks noGrp="1"/>
          </p:cNvSpPr>
          <p:nvPr>
            <p:ph sz="quarter" idx="2"/>
          </p:nvPr>
        </p:nvSpPr>
        <p:spPr>
          <a:xfrm>
            <a:off x="233363" y="1751013"/>
            <a:ext cx="4040187" cy="4349750"/>
          </a:xfrm>
        </p:spPr>
        <p:txBody>
          <a:bodyPr/>
          <a:lstStyle/>
          <a:p>
            <a:pPr marL="230188" indent="-230188" eaLnBrk="1" hangingPunct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radeGothicBold" charset="0"/>
                <a:cs typeface="ＭＳ Ｐゴシック" charset="-128"/>
              </a:rPr>
              <a:t>24 </a:t>
            </a:r>
            <a:r>
              <a:rPr lang="en-US" sz="2000" dirty="0" err="1" smtClean="0">
                <a:latin typeface="TradeGothicBold" charset="0"/>
                <a:cs typeface="ＭＳ Ｐゴシック" charset="-128"/>
              </a:rPr>
              <a:t>h</a:t>
            </a:r>
            <a:r>
              <a:rPr lang="en-US" sz="2000" dirty="0" smtClean="0">
                <a:latin typeface="TradeGothicBold" charset="0"/>
                <a:cs typeface="ＭＳ Ｐゴシック" charset="-128"/>
              </a:rPr>
              <a:t> mission (8 </a:t>
            </a:r>
            <a:r>
              <a:rPr lang="en-US" sz="2000" dirty="0" err="1" smtClean="0">
                <a:latin typeface="TradeGothicBold" charset="0"/>
                <a:cs typeface="ＭＳ Ｐゴシック" charset="-128"/>
              </a:rPr>
              <a:t>h</a:t>
            </a:r>
            <a:r>
              <a:rPr lang="en-US" sz="2000" dirty="0" smtClean="0">
                <a:latin typeface="TradeGothicBold" charset="0"/>
                <a:cs typeface="ＭＳ Ｐゴシック" charset="-128"/>
              </a:rPr>
              <a:t> on station)</a:t>
            </a:r>
          </a:p>
          <a:p>
            <a:pPr marL="230188" indent="-230188" eaLnBrk="1" hangingPunct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radeGothicBold" charset="0"/>
                <a:cs typeface="ＭＳ Ｐゴシック" charset="-128"/>
              </a:rPr>
              <a:t>Ability to overfly a major hurricane (7 overpasses of eye)</a:t>
            </a:r>
          </a:p>
          <a:p>
            <a:pPr marL="230188" indent="-230188" eaLnBrk="1" hangingPunct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radeGothicBold" charset="0"/>
                <a:cs typeface="ＭＳ Ｐゴシック" charset="-128"/>
              </a:rPr>
              <a:t>Mission scientists able to work with GH pilots on real time track changes</a:t>
            </a:r>
          </a:p>
          <a:p>
            <a:pPr marL="230188" indent="-230188" eaLnBrk="1" hangingPunct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radeGothicBold" charset="0"/>
                <a:cs typeface="ＭＳ Ｐゴシック" charset="-128"/>
              </a:rPr>
              <a:t>Coordination with other aircraft possible and effective (3 passes with DC-8)</a:t>
            </a:r>
          </a:p>
          <a:p>
            <a:pPr marL="230188" indent="-230188" eaLnBrk="1" hangingPunct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radeGothicBold" charset="0"/>
                <a:cs typeface="ＭＳ Ｐゴシック" charset="-128"/>
              </a:rPr>
              <a:t>All instruments worked well</a:t>
            </a:r>
            <a:r>
              <a:rPr lang="en-US" sz="2000" baseline="30000" dirty="0" smtClean="0">
                <a:latin typeface="TradeGothicBold" charset="0"/>
                <a:cs typeface="ＭＳ Ｐゴシック" charset="-128"/>
              </a:rPr>
              <a:t>*</a:t>
            </a:r>
            <a:r>
              <a:rPr lang="en-US" sz="2000" dirty="0" smtClean="0">
                <a:latin typeface="TradeGothicBold" charset="0"/>
                <a:cs typeface="ＭＳ Ｐゴシック" charset="-128"/>
              </a:rPr>
              <a:t> and most provided real-time data and/or imagery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346575" y="1137549"/>
            <a:ext cx="4598988" cy="6540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1600" b="0" dirty="0" smtClean="0">
                <a:latin typeface="+mn-lt"/>
                <a:ea typeface="+mn-ea"/>
                <a:cs typeface="+mn-cs"/>
              </a:rPr>
              <a:t>RTMM GH-DC8 Coordination (top) and HAMSR imagery overlaid on satellite images (bottom) </a:t>
            </a:r>
            <a:endParaRPr lang="en-US" sz="1600" b="0" dirty="0">
              <a:latin typeface="+mn-lt"/>
              <a:ea typeface="+mn-ea"/>
              <a:cs typeface="+mn-cs"/>
            </a:endParaRPr>
          </a:p>
        </p:txBody>
      </p:sp>
      <p:pic>
        <p:nvPicPr>
          <p:cNvPr id="50181" name="Content Placeholder 10" descr="GH_DC8_trk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224" b="2081"/>
          <a:stretch>
            <a:fillRect/>
          </a:stretch>
        </p:blipFill>
        <p:spPr>
          <a:xfrm>
            <a:off x="4295775" y="1717675"/>
            <a:ext cx="4584700" cy="2463800"/>
          </a:xfrm>
        </p:spPr>
      </p:pic>
      <p:pic>
        <p:nvPicPr>
          <p:cNvPr id="50182" name="Picture 14" descr="GH_HAMSR_eye_smal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0050" y="4030663"/>
            <a:ext cx="49371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8"/>
          <p:cNvSpPr txBox="1">
            <a:spLocks noChangeArrowheads="1"/>
          </p:cNvSpPr>
          <p:nvPr/>
        </p:nvSpPr>
        <p:spPr bwMode="auto">
          <a:xfrm>
            <a:off x="740419" y="83334"/>
            <a:ext cx="6959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/>
                <a:ea typeface="Calibri" charset="0"/>
                <a:cs typeface="Calibri"/>
              </a:rPr>
              <a:t>Improved Use of Observations: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Global </a:t>
            </a:r>
            <a:r>
              <a:rPr lang="en-US" sz="28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Hawk UAS flight into Hurricane Earl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" y="6081713"/>
            <a:ext cx="28495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aseline="30000" dirty="0">
                <a:latin typeface="+mj-lt"/>
              </a:rPr>
              <a:t>*</a:t>
            </a:r>
            <a:r>
              <a:rPr lang="en-US" sz="1400" dirty="0">
                <a:latin typeface="+mj-lt"/>
              </a:rPr>
              <a:t>GPS dropsonde system not installed</a:t>
            </a:r>
          </a:p>
        </p:txBody>
      </p:sp>
      <p:pic>
        <p:nvPicPr>
          <p:cNvPr id="50185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5222"/>
            <a:ext cx="710472" cy="71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8881"/>
            <a:ext cx="702922" cy="62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426944" y="6619096"/>
            <a:ext cx="34464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smtClean="0">
                <a:latin typeface="Calibri" charset="0"/>
                <a:ea typeface="Arial" charset="0"/>
              </a:rPr>
              <a:t>M. Black  </a:t>
            </a:r>
            <a:r>
              <a:rPr lang="en-US" sz="1100" dirty="0">
                <a:latin typeface="Calibri" charset="0"/>
                <a:ea typeface="Arial" charset="0"/>
              </a:rPr>
              <a:t>(AOML/HRD</a:t>
            </a:r>
            <a:r>
              <a:rPr lang="en-US" sz="1100" dirty="0" smtClean="0">
                <a:latin typeface="Calibri" charset="0"/>
                <a:ea typeface="Arial" charset="0"/>
              </a:rPr>
              <a:t>) &amp; G. </a:t>
            </a:r>
            <a:r>
              <a:rPr lang="en-US" sz="1100" dirty="0" err="1" smtClean="0">
                <a:latin typeface="Calibri" charset="0"/>
                <a:ea typeface="Arial" charset="0"/>
              </a:rPr>
              <a:t>Heymsfield</a:t>
            </a:r>
            <a:r>
              <a:rPr lang="en-US" sz="1100" dirty="0" smtClean="0">
                <a:latin typeface="Calibri" charset="0"/>
                <a:ea typeface="Arial" charset="0"/>
              </a:rPr>
              <a:t> (NASA/GSFC)</a:t>
            </a:r>
            <a:endParaRPr lang="en-US" sz="1100" dirty="0">
              <a:latin typeface="Calibri" charset="0"/>
              <a:ea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16536</TotalTime>
  <Words>1845</Words>
  <Application>Microsoft Macintosh PowerPoint</Application>
  <PresentationFormat>On-screen Show (4:3)</PresentationFormat>
  <Paragraphs>230</Paragraphs>
  <Slides>16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NOAA Hurricane Forecast Improvement Project</vt:lpstr>
      <vt:lpstr>The Good – track forecast improvements</vt:lpstr>
      <vt:lpstr>Improvements still needed!</vt:lpstr>
      <vt:lpstr>Slide 4</vt:lpstr>
      <vt:lpstr>How to get there?</vt:lpstr>
      <vt:lpstr>HFIP Activities</vt:lpstr>
      <vt:lpstr>Improved Use of Observations: Intensity Forecast experiment (IFEX 2010)</vt:lpstr>
      <vt:lpstr>Improved Use of Observations: HFIP 2010 Demo: Earl</vt:lpstr>
      <vt:lpstr>Successes from Earl Flight</vt:lpstr>
      <vt:lpstr>Improved Models &amp; Data: Model evaluation</vt:lpstr>
      <vt:lpstr>Slide 11</vt:lpstr>
      <vt:lpstr>Slide 12</vt:lpstr>
      <vt:lpstr>Conclusions from 2010 Experiments</vt:lpstr>
      <vt:lpstr>HFIP Science Priorities</vt:lpstr>
      <vt:lpstr>Keys to Success</vt:lpstr>
      <vt:lpstr>Questions?</vt:lpstr>
    </vt:vector>
  </TitlesOfParts>
  <Manager>Tim McClung</Manager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423</cp:revision>
  <cp:lastPrinted>2009-09-22T14:42:08Z</cp:lastPrinted>
  <dcterms:created xsi:type="dcterms:W3CDTF">2011-02-07T18:57:18Z</dcterms:created>
  <dcterms:modified xsi:type="dcterms:W3CDTF">2011-02-07T22:17:47Z</dcterms:modified>
</cp:coreProperties>
</file>