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6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8.xml" ContentType="application/vnd.openxmlformats-officedocument.theme+xml"/>
  <Default Extension="bin" ContentType="application/vnd.openxmlformats-officedocument.presentationml.printerSettings"/>
  <Override PartName="/ppt/slideLayouts/slideLayout6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6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1.xml" ContentType="application/vnd.openxmlformats-officedocument.presentationml.slide+xml"/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6.xml" ContentType="application/vnd.openxmlformats-officedocument.presentationml.slideLayout+xml"/>
  <Default Extension="gif" ContentType="image/gif"/>
  <Override PartName="/ppt/slideLayouts/slideLayout1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s/slide15.xml" ContentType="application/vnd.openxmlformats-officedocument.presentationml.slide+xml"/>
  <Override PartName="/ppt/theme/theme9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4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80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4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7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Default Extension="jpeg" ContentType="image/jpeg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Masters/slideMaster4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72.xml" ContentType="application/vnd.openxmlformats-officedocument.presentationml.slideLayout+xml"/>
  <Default Extension="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62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Masters/slideMaster5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3.xml" ContentType="application/vnd.openxmlformats-officedocument.presentationml.slideLayout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s/slide6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70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r:id="rId1"/>
    <p:sldMasterId r:id="rId2"/>
    <p:sldMasterId r:id="rId3"/>
    <p:sldMasterId r:id="rId4"/>
    <p:sldMasterId r:id="rId5"/>
    <p:sldMasterId r:id="rId6"/>
    <p:sldMasterId r:id="rId7"/>
  </p:sldMasterIdLst>
  <p:notesMasterIdLst>
    <p:notesMasterId r:id="rId25"/>
  </p:notesMasterIdLst>
  <p:handoutMasterIdLst>
    <p:handoutMasterId r:id="rId26"/>
  </p:handoutMasterIdLst>
  <p:sldIdLst>
    <p:sldId id="462" r:id="rId8"/>
    <p:sldId id="484" r:id="rId9"/>
    <p:sldId id="572" r:id="rId10"/>
    <p:sldId id="573" r:id="rId11"/>
    <p:sldId id="595" r:id="rId12"/>
    <p:sldId id="602" r:id="rId13"/>
    <p:sldId id="603" r:id="rId14"/>
    <p:sldId id="596" r:id="rId15"/>
    <p:sldId id="599" r:id="rId16"/>
    <p:sldId id="604" r:id="rId17"/>
    <p:sldId id="605" r:id="rId18"/>
    <p:sldId id="606" r:id="rId19"/>
    <p:sldId id="601" r:id="rId20"/>
    <p:sldId id="600" r:id="rId21"/>
    <p:sldId id="589" r:id="rId22"/>
    <p:sldId id="598" r:id="rId23"/>
    <p:sldId id="597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BABD"/>
    <a:srgbClr val="33CCCC"/>
    <a:srgbClr val="FF33CC"/>
    <a:srgbClr val="CC0000"/>
    <a:srgbClr val="FFDF57"/>
    <a:srgbClr val="0000FF"/>
    <a:srgbClr val="3333CC"/>
    <a:srgbClr val="FF0000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5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74519C3-0924-EC48-A955-B8879AB279FB}" type="datetime1">
              <a:rPr lang="en-US"/>
              <a:pPr>
                <a:defRPr/>
              </a:pPr>
              <a:t>2/7/11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AA0C0C3-77A3-3A49-9E1A-5EF981317D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5215B79-9773-0C44-9B24-934769FD0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4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12/09/10</a:t>
            </a:r>
          </a:p>
        </p:txBody>
      </p:sp>
      <p:sp>
        <p:nvSpPr>
          <p:cNvPr id="87043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5E4C02-C7D6-4E4E-9F13-2ABA7097F12B}" type="slidenum">
              <a:rPr lang="en-US"/>
              <a:pPr/>
              <a:t>3</a:t>
            </a:fld>
            <a:endParaRPr lang="en-US"/>
          </a:p>
        </p:txBody>
      </p:sp>
      <p:sp>
        <p:nvSpPr>
          <p:cNvPr id="87044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0413" cy="3427413"/>
          </a:xfrm>
          <a:solidFill>
            <a:srgbClr val="FFFFFF"/>
          </a:solidFill>
          <a:ln/>
        </p:spPr>
      </p:sp>
      <p:sp>
        <p:nvSpPr>
          <p:cNvPr id="8704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02431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4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12/09/10</a:t>
            </a:r>
          </a:p>
        </p:txBody>
      </p:sp>
      <p:sp>
        <p:nvSpPr>
          <p:cNvPr id="89091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76909C-1943-1A45-AF91-AE5BE52E1FEB}" type="slidenum">
              <a:rPr lang="en-US"/>
              <a:pPr/>
              <a:t>4</a:t>
            </a:fld>
            <a:endParaRPr lang="en-US"/>
          </a:p>
        </p:txBody>
      </p:sp>
      <p:sp>
        <p:nvSpPr>
          <p:cNvPr id="89092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0413" cy="3427413"/>
          </a:xfrm>
          <a:solidFill>
            <a:srgbClr val="FFFFFF"/>
          </a:solidFill>
          <a:ln/>
        </p:spPr>
      </p:sp>
      <p:sp>
        <p:nvSpPr>
          <p:cNvPr id="89093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4813" cy="402431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5DEAE1-8A33-C245-876A-73D34C6896CB}" type="slidenum">
              <a:rPr lang="en-US"/>
              <a:pPr/>
              <a:t>6</a:t>
            </a:fld>
            <a:endParaRPr lang="en-US"/>
          </a:p>
        </p:txBody>
      </p:sp>
      <p:sp>
        <p:nvSpPr>
          <p:cNvPr id="1372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66CC4E-B641-254D-B184-8F9EDB3C7D4C}" type="slidenum">
              <a:rPr lang="en-US"/>
              <a:pPr/>
              <a:t>7</a:t>
            </a:fld>
            <a:endParaRPr lang="en-US"/>
          </a:p>
        </p:txBody>
      </p:sp>
      <p:sp>
        <p:nvSpPr>
          <p:cNvPr id="13926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E3F2A9D-2568-C643-88BD-E49AE6637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8ECB5-9ACE-224C-9D84-F890534AB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1B5A6-BAAD-F245-9A1D-E164BEA2E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3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64DA055-B973-0243-9B6D-24A1B9A80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CB632-C27C-EB48-9F32-6E07241FD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8B7E2-BAFD-164C-AFE8-64B533DB0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382D1-863B-EA4F-B47C-832D8B386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10A0E-63C7-584C-AA25-2BDF6B941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59B53-5E5C-A340-8169-EAB0A6DC7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776EE-3986-D744-9C72-08D365FEC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024AF-5934-4646-A81A-E45BD99DE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56080-2B4A-F340-9CD4-443172A98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2B311-B0FB-4B4D-80AE-7F3FD0BCA1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33461-F17B-F94A-BD13-713100814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6C527-76BF-6947-98E2-89D42F35A8A6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3E64B-C3EE-8543-98D4-61C23422EAE7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74A1D-8C8A-4749-B7DC-AAB2827EC24D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7813" y="1504950"/>
            <a:ext cx="4121150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1363" y="1504950"/>
            <a:ext cx="4122737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D0377-3F0E-5A42-8AB7-5AF1A5EFE860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170D-5B1A-824D-B83C-D96853436C30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94756-F214-9245-813B-886CBE251DC3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93FCB-7B69-AD4D-87BC-8FA1177F85DE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78F45-9C52-EC4E-ABCA-203E65D3F704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0A857-A29B-9D4A-A1D4-600B9912D2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ABDA4-15A5-BE46-80F6-BC8C84BF4794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E1CDB-EDA1-4543-BAFE-DD6178F5DB4A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274638"/>
            <a:ext cx="2101850" cy="597376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7813" y="274638"/>
            <a:ext cx="6154737" cy="5973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FD8D9-49C8-574F-928A-7D3285499B35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7813" y="1504950"/>
            <a:ext cx="4121150" cy="4743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51363" y="1504950"/>
            <a:ext cx="4122737" cy="229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51363" y="3952875"/>
            <a:ext cx="4122737" cy="229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23085-E29D-F949-A88A-87E62E6D750B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77813" y="274638"/>
            <a:ext cx="8408987" cy="59737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68FC3-5ECF-644D-B36B-94729E273496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7813" y="1504950"/>
            <a:ext cx="4121150" cy="4743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1363" y="1504950"/>
            <a:ext cx="4122737" cy="4743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31ED1-762F-1042-999A-022411753A42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37EB1-1C89-0843-BC24-AE87E478E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EBF6B-AFB3-534E-8AA3-C3569FE9E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7C634-F13C-DE42-97BE-42C0A2D10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F64AA-97EA-DA44-87C4-225C37575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07323-6B71-B045-9F66-8BA451E8D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F1CF6-D7B8-DE45-96B7-27BD55B6B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C4A29-3BCC-894A-AC49-BFC8D46E1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46880-A4CE-9040-9848-C0A1CB914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B45E6-A605-A44D-AF49-ADEBDBE37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F2B59-8471-9C4C-AF09-36172FB73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4C539-9AE4-BB48-A41B-313A6D099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2FFDF-2046-3846-A831-8F277A8D8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7C507-A98F-CB40-8139-8360718102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F798B-9170-5146-8297-5910A508E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E5CCF-2C88-394E-8601-6DB6535D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7FC27-23D6-5F4D-8F6F-A40A1F19B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606F1-B5A1-EB42-B071-3F3C321F96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2F518-8DC1-D545-B12A-F67C0016E5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BC1EB-7D44-FD4A-87FD-8A1095E49D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324E7-AEE0-D24F-8518-89957EF304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E9ABC-FC29-BA4F-A221-0C712E82EC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C77ED-C334-5B4A-BFCC-386BD2760F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B701C-D5BE-6A4D-A526-CFE69C35F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B8B72-3B29-FF46-BC04-5988E76452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2467E-A66D-F24A-8989-902F1D110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CE08F-3BE8-6940-8F74-794C89E110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4101-8672-6E42-A0D5-9914D3189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26470-233A-724D-A5AA-6F128ECEE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023C9-5F59-404C-8DB5-5B16F5566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31204-1898-244E-BE42-E809316EE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E7E09-3589-8048-9522-B4FBF90E0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B08EA-B87F-C245-9036-0B44BE923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636ED-4F72-E34D-B09D-45673541E5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59FBC-2B72-C949-9FB4-3EDD260F1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309E0-8040-814D-8616-8AC45E9BF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30770-5D97-9F44-B59B-FA24D1DFA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FA71A-999C-0543-BC31-7E34E796E8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4D458-58AE-ED46-9E7B-AB625E1DF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6C953-6B6C-2841-8806-2E185235337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FD65A-3D00-3346-B94B-E96D767F363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78FF4-3687-B949-88F5-C7D727A2984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2368F-932D-8849-99A4-3A56503756E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CF4DD-BA70-EF49-8338-5347ED12CAD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03EFA-D557-0044-B9C9-BFFC4257069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89841-D866-1245-B623-83206D639FF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27E01-7368-D944-89B9-FBB2169D99B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B3442-908A-F84C-8D83-C4A0CABED6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50C1A-E4B9-924F-BC92-77DCE932B5D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EFAC1-BE9E-F845-9E22-93F825282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638" y="682625"/>
            <a:ext cx="63246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72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CBS TECO, Windhoek, Namibia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46EEF-412F-294C-9DB8-4E6A00148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theme" Target="../theme/theme2.xml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5.xml"/><Relationship Id="rId15" Type="http://schemas.openxmlformats.org/officeDocument/2006/relationships/theme" Target="../theme/theme3.xml"/><Relationship Id="rId16" Type="http://schemas.openxmlformats.org/officeDocument/2006/relationships/image" Target="../media/image2.jpeg"/><Relationship Id="rId17" Type="http://schemas.openxmlformats.org/officeDocument/2006/relationships/image" Target="../media/image3.png"/><Relationship Id="rId1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7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8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9.xml"/><Relationship Id="rId3" Type="http://schemas.openxmlformats.org/officeDocument/2006/relationships/slideLayout" Target="../slideLayouts/slideLayout60.xml"/><Relationship Id="rId4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5.xml"/><Relationship Id="rId9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14" Type="http://schemas.openxmlformats.org/officeDocument/2006/relationships/image" Target="../media/image4.jpeg"/><Relationship Id="rId1" Type="http://schemas.openxmlformats.org/officeDocument/2006/relationships/slideLayout" Target="../slideLayouts/slideLayout69.xml"/><Relationship Id="rId2" Type="http://schemas.openxmlformats.org/officeDocument/2006/relationships/slideLayout" Target="../slideLayouts/slideLayout70.xml"/><Relationship Id="rId3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6.xml"/><Relationship Id="rId9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kumimoji="1" lang="en-US">
              <a:latin typeface="Tahoma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27163" y="214313"/>
            <a:ext cx="74882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42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42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84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5642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66D59BF4-8815-E147-A5FA-53EB4BA8B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8" descr="JCSDA_newlogo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152400"/>
            <a:ext cx="1481138" cy="14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kumimoji="1" lang="en-US">
              <a:latin typeface="Tahoma" charset="0"/>
            </a:endParaRPr>
          </a:p>
        </p:txBody>
      </p:sp>
      <p:sp>
        <p:nvSpPr>
          <p:cNvPr id="1331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731963" y="214313"/>
            <a:ext cx="74882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25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25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84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625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B5426ADC-00B9-6F49-83EB-57AA262B6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3320" name="Picture 15" descr="JCSDA_newlogo"/>
          <p:cNvPicPr>
            <a:picLocks noChangeAspect="1" noChangeArrowheads="1"/>
          </p:cNvPicPr>
          <p:nvPr userDrawn="1"/>
        </p:nvPicPr>
        <p:blipFill>
          <a:blip r:embed="rId12"/>
          <a:srcRect/>
          <a:stretch>
            <a:fillRect/>
          </a:stretch>
        </p:blipFill>
        <p:spPr bwMode="auto">
          <a:xfrm>
            <a:off x="119063" y="152400"/>
            <a:ext cx="1481137" cy="14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88300" y="652462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69696"/>
                </a:solidFill>
              </a:defRPr>
            </a:lvl1pPr>
          </a:lstStyle>
          <a:p>
            <a:pPr>
              <a:defRPr/>
            </a:pPr>
            <a:fld id="{4F987C9B-2F56-0944-BC48-35C05738F924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  <p:sp>
        <p:nvSpPr>
          <p:cNvPr id="5123" name="Line 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58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7813" y="1504950"/>
            <a:ext cx="8396287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0"/>
            <a:r>
              <a:rPr lang="en-US"/>
              <a:t>2nd Bullet</a:t>
            </a:r>
          </a:p>
        </p:txBody>
      </p:sp>
      <p:pic>
        <p:nvPicPr>
          <p:cNvPr id="24582" name="Picture 7" descr="USAFEmblemBlueSilverBi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357188" y="0"/>
            <a:ext cx="14732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8" descr="AFWA Shield electronic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589838" y="71438"/>
            <a:ext cx="9747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Text Box 8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 i="1">
                <a:latin typeface="Century Schoolbook" charset="0"/>
              </a:rPr>
              <a:t>Fly -  Fight  -  Win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</p:sldLayoutIdLst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+mj-lt"/>
          <a:ea typeface="ＭＳ Ｐゴシック" charset="-128"/>
          <a:cs typeface="ＭＳ Ｐゴシック" charset="-128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  <a:ea typeface="ＭＳ Ｐゴシック" charset="-128"/>
          <a:cs typeface="ＭＳ Ｐゴシック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  <a:ea typeface="ＭＳ Ｐゴシック" charset="-128"/>
          <a:cs typeface="ＭＳ Ｐゴシック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  <a:ea typeface="ＭＳ Ｐゴシック" charset="-128"/>
          <a:cs typeface="ＭＳ Ｐゴシック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r" rtl="0" fontAlgn="base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50000"/>
        </a:spcBef>
        <a:spcAft>
          <a:spcPct val="0"/>
        </a:spcAft>
        <a:buClr>
          <a:srgbClr val="151C77"/>
        </a:buClr>
        <a:buSzPct val="80000"/>
        <a:buFont typeface="Wingdings" charset="2"/>
        <a:buChar char="n"/>
        <a:defRPr sz="2400" b="1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8975" indent="-282575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charset="2"/>
        <a:buChar char="n"/>
        <a:defRPr sz="2200" b="1">
          <a:solidFill>
            <a:schemeClr val="tx1"/>
          </a:solidFill>
          <a:latin typeface="+mn-lt"/>
          <a:ea typeface="ＭＳ Ｐゴシック" charset="-128"/>
        </a:defRPr>
      </a:lvl2pPr>
      <a:lvl3pPr marL="1027113" indent="-223838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charset="2"/>
        <a:buChar char="n"/>
        <a:defRPr sz="20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charset="2"/>
        <a:buChar char="n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3246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926B771-7FC9-3348-A4DF-83AD7992B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CF05BE7B-17B3-6542-8D90-4616331A390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3246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81D4746-EB71-BD4F-8886-9BBA142F9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7857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/>
            </a:lvl1pPr>
          </a:lstStyle>
          <a:p>
            <a:pPr>
              <a:defRPr/>
            </a:pPr>
            <a:r>
              <a:rPr lang="en-US"/>
              <a:t>Nov 19-20 2010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3850" y="6367463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/>
            </a:lvl1pPr>
          </a:lstStyle>
          <a:p>
            <a:pPr>
              <a:defRPr/>
            </a:pPr>
            <a:r>
              <a:rPr lang="en-GB"/>
              <a:t>CBS TECO, Windhoek, Namibia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BB43C81-B8E1-BC43-91D4-C525D0016E2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/>
          <a:ea typeface="ＭＳ Ｐゴシック" charset="-128"/>
          <a:cs typeface="Arial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Relationship Id="rId2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Relationship Id="rId2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Relationship Id="rId2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53.xml"/><Relationship Id="rId2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4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1" Type="http://schemas.openxmlformats.org/officeDocument/2006/relationships/slideLayout" Target="../slideLayouts/slideLayout4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Relationship Id="rId2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Relationship Id="rId2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3"/>
          <p:cNvSpPr>
            <a:spLocks noGrp="1"/>
          </p:cNvSpPr>
          <p:nvPr>
            <p:ph type="title"/>
          </p:nvPr>
        </p:nvSpPr>
        <p:spPr>
          <a:xfrm>
            <a:off x="722313" y="1752600"/>
            <a:ext cx="7772400" cy="1362075"/>
          </a:xfrm>
        </p:spPr>
        <p:txBody>
          <a:bodyPr/>
          <a:lstStyle/>
          <a:p>
            <a:pPr algn="ctr"/>
            <a:r>
              <a:rPr lang="en-US" sz="3200" cap="none" smtClean="0"/>
              <a:t>Perspectives on the initial results of the OSSSE’s for a US Wind Lidar space mission</a:t>
            </a:r>
            <a:endParaRPr lang="en-US" cap="none" smtClean="0"/>
          </a:p>
        </p:txBody>
      </p:sp>
      <p:sp>
        <p:nvSpPr>
          <p:cNvPr id="798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Lidar Working Group, Miami, February 8-9 2011</a:t>
            </a:r>
          </a:p>
        </p:txBody>
      </p:sp>
      <p:sp>
        <p:nvSpPr>
          <p:cNvPr id="79876" name="TextBox 5"/>
          <p:cNvSpPr txBox="1">
            <a:spLocks noChangeArrowheads="1"/>
          </p:cNvSpPr>
          <p:nvPr/>
        </p:nvSpPr>
        <p:spPr bwMode="auto">
          <a:xfrm>
            <a:off x="533400" y="3429000"/>
            <a:ext cx="82296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endParaRPr lang="en-US" sz="2000" b="1">
              <a:solidFill>
                <a:schemeClr val="tx2"/>
              </a:solidFill>
            </a:endParaRPr>
          </a:p>
          <a:p>
            <a:pPr algn="ctr"/>
            <a:r>
              <a:rPr lang="en-US" b="1">
                <a:solidFill>
                  <a:schemeClr val="tx2"/>
                </a:solidFill>
              </a:rPr>
              <a:t>Lars Peter Riishojgaard</a:t>
            </a:r>
            <a:r>
              <a:rPr lang="en-US" b="1" baseline="30000">
                <a:solidFill>
                  <a:schemeClr val="tx2"/>
                </a:solidFill>
              </a:rPr>
              <a:t>1,2</a:t>
            </a:r>
            <a:r>
              <a:rPr lang="en-US" b="1">
                <a:solidFill>
                  <a:schemeClr val="tx2"/>
                </a:solidFill>
              </a:rPr>
              <a:t>, Zaizhong Ma</a:t>
            </a:r>
            <a:r>
              <a:rPr lang="en-US" b="1" baseline="30000">
                <a:solidFill>
                  <a:schemeClr val="tx2"/>
                </a:solidFill>
              </a:rPr>
              <a:t>1,2</a:t>
            </a:r>
            <a:r>
              <a:rPr lang="en-US" b="1">
                <a:solidFill>
                  <a:schemeClr val="tx2"/>
                </a:solidFill>
              </a:rPr>
              <a:t>, Michiko Masutani</a:t>
            </a:r>
            <a:r>
              <a:rPr lang="en-US" b="1" baseline="30000">
                <a:solidFill>
                  <a:schemeClr val="tx2"/>
                </a:solidFill>
              </a:rPr>
              <a:t>3</a:t>
            </a:r>
            <a:r>
              <a:rPr lang="en-US" b="1">
                <a:solidFill>
                  <a:schemeClr val="tx2"/>
                </a:solidFill>
              </a:rPr>
              <a:t>, Jack Woollen</a:t>
            </a:r>
            <a:r>
              <a:rPr lang="en-US" b="1" baseline="30000">
                <a:solidFill>
                  <a:schemeClr val="tx2"/>
                </a:solidFill>
              </a:rPr>
              <a:t>3,</a:t>
            </a:r>
            <a:r>
              <a:rPr lang="en-US" b="1">
                <a:solidFill>
                  <a:schemeClr val="tx2"/>
                </a:solidFill>
              </a:rPr>
              <a:t> Dave Emmitt</a:t>
            </a:r>
            <a:r>
              <a:rPr lang="en-US" b="1" baseline="30000">
                <a:solidFill>
                  <a:schemeClr val="tx2"/>
                </a:solidFill>
              </a:rPr>
              <a:t>4</a:t>
            </a:r>
            <a:r>
              <a:rPr lang="en-US" b="1">
                <a:solidFill>
                  <a:schemeClr val="tx2"/>
                </a:solidFill>
              </a:rPr>
              <a:t>, Sid Wood</a:t>
            </a:r>
            <a:r>
              <a:rPr lang="en-US" b="1" baseline="30000">
                <a:solidFill>
                  <a:schemeClr val="tx2"/>
                </a:solidFill>
              </a:rPr>
              <a:t>4</a:t>
            </a:r>
            <a:r>
              <a:rPr lang="en-US" b="1">
                <a:solidFill>
                  <a:schemeClr val="tx2"/>
                </a:solidFill>
              </a:rPr>
              <a:t>, Steve Greco</a:t>
            </a:r>
            <a:r>
              <a:rPr lang="en-US" b="1" baseline="30000">
                <a:solidFill>
                  <a:schemeClr val="tx2"/>
                </a:solidFill>
              </a:rPr>
              <a:t>4</a:t>
            </a:r>
          </a:p>
          <a:p>
            <a:pPr algn="ctr"/>
            <a:endParaRPr lang="en-US" b="1" baseline="30000">
              <a:solidFill>
                <a:schemeClr val="tx2"/>
              </a:solidFill>
            </a:endParaRPr>
          </a:p>
          <a:p>
            <a:pPr algn="ctr"/>
            <a:endParaRPr lang="en-US" b="1">
              <a:solidFill>
                <a:schemeClr val="tx2"/>
              </a:solidFill>
            </a:endParaRPr>
          </a:p>
          <a:p>
            <a:r>
              <a:rPr lang="en-US" sz="1400" b="1" i="1" baseline="30000">
                <a:solidFill>
                  <a:schemeClr val="tx2"/>
                </a:solidFill>
              </a:rPr>
              <a:t>1</a:t>
            </a:r>
            <a:r>
              <a:rPr lang="en-US" sz="1400" b="1" i="1">
                <a:solidFill>
                  <a:schemeClr val="tx2"/>
                </a:solidFill>
              </a:rPr>
              <a:t>Joint Center for Satellite Data Assimilation</a:t>
            </a:r>
          </a:p>
          <a:p>
            <a:r>
              <a:rPr lang="en-US" sz="1400" b="1" i="1" baseline="30000">
                <a:solidFill>
                  <a:schemeClr val="tx2"/>
                </a:solidFill>
              </a:rPr>
              <a:t>2</a:t>
            </a:r>
            <a:r>
              <a:rPr lang="en-US" sz="1400" b="1" i="1">
                <a:solidFill>
                  <a:schemeClr val="tx2"/>
                </a:solidFill>
              </a:rPr>
              <a:t>University of Maryland Baltimore County</a:t>
            </a:r>
          </a:p>
          <a:p>
            <a:r>
              <a:rPr lang="en-US" sz="1400" b="1" i="1" baseline="30000">
                <a:solidFill>
                  <a:schemeClr val="tx2"/>
                </a:solidFill>
              </a:rPr>
              <a:t>3</a:t>
            </a:r>
            <a:r>
              <a:rPr lang="en-US" sz="1400" b="1" i="1">
                <a:solidFill>
                  <a:schemeClr val="tx2"/>
                </a:solidFill>
              </a:rPr>
              <a:t>NCEP Environmental Modeling Center</a:t>
            </a:r>
          </a:p>
          <a:p>
            <a:r>
              <a:rPr lang="en-US" sz="1400" b="1" i="1" baseline="30000">
                <a:solidFill>
                  <a:schemeClr val="tx2"/>
                </a:solidFill>
              </a:rPr>
              <a:t>4</a:t>
            </a:r>
            <a:r>
              <a:rPr lang="en-US" sz="1400" b="1" i="1">
                <a:solidFill>
                  <a:schemeClr val="tx2"/>
                </a:solidFill>
              </a:rPr>
              <a:t>Simpson Weather Associates</a:t>
            </a:r>
          </a:p>
          <a:p>
            <a:pPr algn="ctr"/>
            <a:r>
              <a:rPr lang="en-US" sz="2000" b="1">
                <a:solidFill>
                  <a:schemeClr val="tx2"/>
                </a:solidFill>
              </a:rPr>
              <a:t> </a:t>
            </a:r>
          </a:p>
          <a:p>
            <a:pPr algn="ctr"/>
            <a:endParaRPr lang="en-US" sz="2000" b="1">
              <a:solidFill>
                <a:schemeClr val="tx2"/>
              </a:solidFill>
            </a:endParaRPr>
          </a:p>
        </p:txBody>
      </p:sp>
      <p:sp>
        <p:nvSpPr>
          <p:cNvPr id="798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61475F-4768-6843-8855-A7CE343662C6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CC0C33-00F2-E241-BA9C-87E46E29B7BD}" type="slidenum">
              <a:rPr lang="en-US" smtClean="0"/>
              <a:pPr/>
              <a:t>10</a:t>
            </a:fld>
            <a:endParaRPr lang="en-US" smtClean="0"/>
          </a:p>
        </p:txBody>
      </p:sp>
      <p:pic>
        <p:nvPicPr>
          <p:cNvPr id="22531" name="Picture 2" descr="freq_GFS_500hPaHGT_NH00Z_19962009"/>
          <p:cNvPicPr>
            <a:picLocks noChangeAspect="1" noChangeArrowheads="1"/>
          </p:cNvPicPr>
          <p:nvPr/>
        </p:nvPicPr>
        <p:blipFill>
          <a:blip r:embed="rId2"/>
          <a:srcRect b="36000"/>
          <a:stretch>
            <a:fillRect/>
          </a:stretch>
        </p:blipFill>
        <p:spPr bwMode="auto">
          <a:xfrm>
            <a:off x="762000" y="685800"/>
            <a:ext cx="7620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334000"/>
            <a:ext cx="8153400" cy="1447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Look at the history of extremes in the distribution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Scores &lt;0.7 (dropout criterion)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Excellent forecasts (&gt;0.9)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304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III. Impact on other measures of skill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419600" y="76200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u="sng" dirty="0" smtClean="0"/>
              <a:t>Slide from Lord and Yang, EMC</a:t>
            </a:r>
            <a:endParaRPr lang="en-US" sz="1600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570BCC-BFED-DF4D-BCE0-02F39231431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1828800" y="381000"/>
            <a:ext cx="5867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b="1" dirty="0" smtClean="0">
                <a:solidFill>
                  <a:srgbClr val="FF0000"/>
                </a:solidFill>
              </a:rPr>
              <a:t>Percentage </a:t>
            </a:r>
            <a:r>
              <a:rPr lang="en-US" sz="2400" b="1" dirty="0">
                <a:solidFill>
                  <a:srgbClr val="FF0000"/>
                </a:solidFill>
              </a:rPr>
              <a:t>of Poor (Busted) Forecasts</a:t>
            </a:r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1440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680482" y="2320326"/>
            <a:ext cx="2743200" cy="338554"/>
          </a:xfrm>
          <a:prstGeom prst="rect">
            <a:avLst/>
          </a:prstGeom>
          <a:solidFill>
            <a:srgbClr val="FFBABD"/>
          </a:solidFill>
          <a:ln w="38100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1999: Mean AC score ~.75</a:t>
            </a:r>
            <a:endParaRPr lang="en-US" sz="1600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2895600" y="2667000"/>
            <a:ext cx="762000" cy="30480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1600" y="3700046"/>
            <a:ext cx="2667000" cy="338554"/>
          </a:xfrm>
          <a:prstGeom prst="rect">
            <a:avLst/>
          </a:prstGeom>
          <a:solidFill>
            <a:srgbClr val="FFBABD"/>
          </a:solidFill>
          <a:ln w="38100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2001: Mean AC score ~.79</a:t>
            </a:r>
            <a:endParaRPr lang="en-US" sz="1600" dirty="0"/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4114801" y="4038600"/>
            <a:ext cx="1066800" cy="38100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1000" y="3505200"/>
            <a:ext cx="3352800" cy="1015663"/>
          </a:xfrm>
          <a:prstGeom prst="rect">
            <a:avLst/>
          </a:prstGeom>
          <a:solidFill>
            <a:srgbClr val="CCFFCC"/>
          </a:solidFill>
          <a:ln w="38100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four-point increase was associated with cutting the frequency of bust in half!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4419600" y="76200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u="sng" dirty="0" smtClean="0"/>
              <a:t>Slide from Lord and Yang, EMC</a:t>
            </a:r>
            <a:endParaRPr lang="en-US" sz="1600" i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708150" y="152400"/>
            <a:ext cx="72834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 b="0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4</a:t>
            </a:r>
            <a:r>
              <a:rPr lang="en-GB" sz="3200" b="0" baseline="30000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th</a:t>
            </a:r>
            <a:r>
              <a:rPr lang="en-GB" sz="3200" b="0" dirty="0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 WMO Impact Workshop (Geneva, May 2008)</a:t>
            </a:r>
          </a:p>
        </p:txBody>
      </p:sp>
      <p:pic>
        <p:nvPicPr>
          <p:cNvPr id="39939" name="Picture 4" descr="ObsImpact_Graphics-JP01August_M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8300" y="1143000"/>
            <a:ext cx="74295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Text Box 3"/>
          <p:cNvSpPr txBox="1">
            <a:spLocks noChangeArrowheads="1"/>
          </p:cNvSpPr>
          <p:nvPr/>
        </p:nvSpPr>
        <p:spPr bwMode="auto">
          <a:xfrm>
            <a:off x="0" y="2636838"/>
            <a:ext cx="2209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Overall impact (“marginal skill”) on short/medium range global NWP</a:t>
            </a:r>
            <a:endParaRPr lang="en-GB" sz="1800" b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941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Nov 19-20 2010</a:t>
            </a:r>
            <a:endParaRPr lang="en-GB"/>
          </a:p>
        </p:txBody>
      </p:sp>
      <p:sp>
        <p:nvSpPr>
          <p:cNvPr id="399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DC0EA3-A624-BE49-AF31-6D93C211B6A2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39943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/>
              <a:t>CBS TECO, Windhoek, Namibia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“Why does each observing system contribute so relatively little?”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u="sng" dirty="0" smtClean="0"/>
              <a:t>M</a:t>
            </a:r>
            <a:r>
              <a:rPr lang="en-US" sz="2400" u="sng" dirty="0" smtClean="0"/>
              <a:t>arginal</a:t>
            </a:r>
            <a:r>
              <a:rPr lang="en-US" sz="2400" dirty="0" smtClean="0"/>
              <a:t> skill is very different from initial skill!</a:t>
            </a:r>
          </a:p>
          <a:p>
            <a:r>
              <a:rPr lang="en-US" sz="2400" dirty="0" smtClean="0"/>
              <a:t>Several observing systems (e.g. RAOBS, AMSU, AIRS, SATWINDS, AMDAR) could probably provide the </a:t>
            </a:r>
            <a:r>
              <a:rPr lang="en-US" sz="2400" u="sng" dirty="0" smtClean="0"/>
              <a:t>first</a:t>
            </a:r>
            <a:r>
              <a:rPr lang="en-US" sz="2400" dirty="0" smtClean="0"/>
              <a:t> three days of skill on their own</a:t>
            </a:r>
          </a:p>
          <a:p>
            <a:pPr lvl="1"/>
            <a:r>
              <a:rPr lang="en-US" sz="2400" dirty="0" smtClean="0"/>
              <a:t>(e.g. ECWMF have shown that they can run somewhat skilful 4D-VAR forecasts using surface pressure observations alone)</a:t>
            </a:r>
          </a:p>
          <a:p>
            <a:r>
              <a:rPr lang="en-US" sz="2400" dirty="0" smtClean="0"/>
              <a:t>Extending the useful range in the presence of all the existing components of the GOS is far more difficult than providing skill in the first part of the range!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CB632-C27C-EB48-9F32-6E07241FD96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08163" y="457200"/>
            <a:ext cx="7488237" cy="990600"/>
          </a:xfrm>
        </p:spPr>
        <p:txBody>
          <a:bodyPr/>
          <a:lstStyle/>
          <a:p>
            <a:r>
              <a:rPr lang="en-US" sz="3600" dirty="0" smtClean="0"/>
              <a:t>What is one NH point worth?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u="sng" dirty="0" smtClean="0"/>
              <a:t>A one-point increase corresponds to the average total progress in skill over 18 months</a:t>
            </a:r>
            <a:r>
              <a:rPr lang="en-US" sz="2400" dirty="0" smtClean="0"/>
              <a:t> due to ALL factors (improvements in model and data assimilation algorithms, horizontal and vertical resolution, computing, and all components of the global observing system</a:t>
            </a:r>
            <a:r>
              <a:rPr lang="en-US" sz="2400" dirty="0" smtClean="0"/>
              <a:t>)</a:t>
            </a:r>
          </a:p>
          <a:p>
            <a:r>
              <a:rPr lang="en-US" sz="2400" u="sng" dirty="0" smtClean="0"/>
              <a:t>It represents an extension of the useful forecast range by ~3h</a:t>
            </a:r>
          </a:p>
          <a:p>
            <a:pPr lvl="1"/>
            <a:r>
              <a:rPr lang="en-US" sz="2000" dirty="0" smtClean="0"/>
              <a:t>This is arguably worth $600M/year to the US </a:t>
            </a:r>
            <a:r>
              <a:rPr lang="en-US" sz="2000" dirty="0" smtClean="0"/>
              <a:t>economy</a:t>
            </a:r>
          </a:p>
          <a:p>
            <a:r>
              <a:rPr lang="en-US" sz="2400" dirty="0" smtClean="0"/>
              <a:t>It can have a significant impact on frequency of busts</a:t>
            </a:r>
            <a:endParaRPr lang="en-US" sz="24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24E7-AEE0-D24F-8518-89957EF304F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>
          <a:xfrm>
            <a:off x="2112963" y="-90487"/>
            <a:ext cx="7488237" cy="1462087"/>
          </a:xfrm>
        </p:spPr>
        <p:txBody>
          <a:bodyPr/>
          <a:lstStyle/>
          <a:p>
            <a:r>
              <a:rPr lang="en-US" dirty="0" smtClean="0"/>
              <a:t>Future plans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114800"/>
          </a:xfrm>
        </p:spPr>
        <p:txBody>
          <a:bodyPr/>
          <a:lstStyle/>
          <a:p>
            <a:pPr>
              <a:buNone/>
            </a:pPr>
            <a:endParaRPr lang="en-US" sz="2000" dirty="0" smtClean="0"/>
          </a:p>
          <a:p>
            <a:endParaRPr lang="en-US" sz="2000" dirty="0" smtClean="0"/>
          </a:p>
          <a:p>
            <a:pPr lvl="1"/>
            <a:endParaRPr lang="en-US" sz="2000" dirty="0" smtClean="0"/>
          </a:p>
        </p:txBody>
      </p:sp>
      <p:sp>
        <p:nvSpPr>
          <p:cNvPr id="9933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Lidar Working Group, Miami, February 8-9 2011</a:t>
            </a:r>
          </a:p>
        </p:txBody>
      </p:sp>
      <p:sp>
        <p:nvSpPr>
          <p:cNvPr id="993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C689A6-53C3-844B-8E9F-B8A37AF97E1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9" name="TextBox 8"/>
          <p:cNvSpPr txBox="1"/>
          <p:nvPr/>
        </p:nvSpPr>
        <p:spPr>
          <a:xfrm>
            <a:off x="5943600" y="1295400"/>
            <a:ext cx="27432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444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JCSDA alone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1905000"/>
            <a:ext cx="7848600" cy="26161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444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</a:t>
            </a:r>
            <a:r>
              <a:rPr lang="en-US" sz="2000" dirty="0" smtClean="0"/>
              <a:t>Increased horizontal resolution (T-382 and higher)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 Detailed case studies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 Separate assessments of the impacts of Direct Detection and Coherent Detection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 Impact of one, two or four telescopes on spacecraft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 Impact on applications other than NWP, e.g. chemical transport models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 Impact of and methodology for observation error assignment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5015805"/>
            <a:ext cx="7848600" cy="1384995"/>
          </a:xfrm>
          <a:prstGeom prst="rect">
            <a:avLst/>
          </a:prstGeom>
          <a:solidFill>
            <a:srgbClr val="FFBABD"/>
          </a:solidFill>
          <a:ln w="444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</a:t>
            </a:r>
            <a:r>
              <a:rPr lang="en-US" sz="2000" dirty="0" smtClean="0"/>
              <a:t>Extend simulation into hurricane season (several Atlantic hurricanes in Nature Run “Oct 2005”)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 Experiment in opposite season (NH winter/SH summer)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 Other orbits, e.g. different altitude, lower inclination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4567535"/>
            <a:ext cx="2743200" cy="461665"/>
          </a:xfrm>
          <a:prstGeom prst="rect">
            <a:avLst/>
          </a:prstGeom>
          <a:solidFill>
            <a:srgbClr val="FFBABD"/>
          </a:solidFill>
          <a:ln w="444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SWA involvement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" presetClass="emp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" presetClass="emp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1" grpId="0" animBg="1"/>
      <p:bldP spid="12" grpId="0" animBg="1"/>
      <p:bldP spid="1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za_oma_2005070100-2005081500.png"/>
          <p:cNvPicPr>
            <a:picLocks noGrp="1" noChangeAspect="1"/>
          </p:cNvPicPr>
          <p:nvPr isPhoto="1"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3181350"/>
            <a:ext cx="29718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1143000"/>
            <a:ext cx="2819400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3733800" y="1511300"/>
            <a:ext cx="4343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Calibri" charset="0"/>
              </a:rPr>
              <a:t>Estimate of lidar observation  error from theoretical arguments.  See Lorenc,A.C., Graham,R.J., Dharssi,I., MacPherson,B., Ingleby,N.B., Lunnon,R.W.,1992, </a:t>
            </a:r>
            <a:r>
              <a:rPr lang="en-US" sz="1400" b="1">
                <a:latin typeface="Calibri" charset="0"/>
              </a:rPr>
              <a:t>Preparation for the use of a Doppler wind lidar information in meteorological assimilation systems</a:t>
            </a:r>
            <a:r>
              <a:rPr lang="en-US" sz="1400">
                <a:latin typeface="Calibri" charset="0"/>
              </a:rPr>
              <a:t>, ESA-CR(P)-3454 </a:t>
            </a: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304800" y="3859213"/>
            <a:ext cx="5105400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Calibri" charset="0"/>
              </a:rPr>
              <a:t>Practical estimates of lidar observation errors from fits to an assimilation of those data. This field represents a lower bound of the observation error, including representativeness, if the assimilation is “efficient” in filtering signal from the observations (Lorenc,1981, Hollinsworth and Lonnberg, 1985). </a:t>
            </a:r>
          </a:p>
        </p:txBody>
      </p:sp>
      <p:sp>
        <p:nvSpPr>
          <p:cNvPr id="2054" name="TextBox 6"/>
          <p:cNvSpPr txBox="1">
            <a:spLocks noChangeArrowheads="1"/>
          </p:cNvSpPr>
          <p:nvPr/>
        </p:nvSpPr>
        <p:spPr bwMode="auto">
          <a:xfrm>
            <a:off x="533400" y="5334000"/>
            <a:ext cx="820594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Calibri" charset="0"/>
              </a:rPr>
              <a:t>The test assimilation at t126 (~140km grid) would generate a theoretical </a:t>
            </a:r>
          </a:p>
          <a:p>
            <a:r>
              <a:rPr lang="en-US" sz="2000" dirty="0">
                <a:latin typeface="Calibri" charset="0"/>
              </a:rPr>
              <a:t>average ob error of ~ 2.4m/s, which agrees reasonably well with the estimate </a:t>
            </a:r>
          </a:p>
          <a:p>
            <a:r>
              <a:rPr lang="en-US" sz="2000" dirty="0">
                <a:latin typeface="Calibri" charset="0"/>
              </a:rPr>
              <a:t>of lower bounds of the error from the (</a:t>
            </a:r>
            <a:r>
              <a:rPr lang="en-US" sz="2000" dirty="0" err="1">
                <a:latin typeface="Calibri" charset="0"/>
              </a:rPr>
              <a:t>o</a:t>
            </a:r>
            <a:r>
              <a:rPr lang="en-US" sz="2000" dirty="0">
                <a:latin typeface="Calibri" charset="0"/>
              </a:rPr>
              <a:t>-a) field.</a:t>
            </a:r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673100" y="381000"/>
            <a:ext cx="740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 u="sng">
                <a:latin typeface="Calibri" charset="0"/>
              </a:rPr>
              <a:t>An estimate of LIDAR observation error from several points of view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24E7-AEE0-D24F-8518-89957EF304F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Lidar Working Group, Miami, February 8-9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and conclusions</a:t>
            </a:r>
          </a:p>
        </p:txBody>
      </p:sp>
      <p:sp>
        <p:nvSpPr>
          <p:cNvPr id="98307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10600" cy="4114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 initial T-126 experiments using a simulated GWOS on top of the existing (2005) Global Observing System indicate the following impact:</a:t>
            </a:r>
          </a:p>
          <a:p>
            <a:pPr lvl="1" eaLnBrk="1" hangingPunct="1"/>
            <a:r>
              <a:rPr lang="en-US" sz="2000" dirty="0" smtClean="0"/>
              <a:t>1-point improvement in the NH 5-day 500 </a:t>
            </a:r>
            <a:r>
              <a:rPr lang="en-US" sz="2000" dirty="0" err="1" smtClean="0"/>
              <a:t>hPa</a:t>
            </a:r>
            <a:r>
              <a:rPr lang="en-US" sz="2000" dirty="0" smtClean="0"/>
              <a:t> ACC</a:t>
            </a:r>
          </a:p>
          <a:p>
            <a:pPr lvl="1" eaLnBrk="1" hangingPunct="1"/>
            <a:r>
              <a:rPr lang="en-US" sz="2000" dirty="0" smtClean="0"/>
              <a:t>2-point improvement in the SH 5-day 500 </a:t>
            </a:r>
            <a:r>
              <a:rPr lang="en-US" sz="2000" dirty="0" err="1" smtClean="0"/>
              <a:t>hPa</a:t>
            </a:r>
            <a:r>
              <a:rPr lang="en-US" sz="2000" dirty="0" smtClean="0"/>
              <a:t> ACC</a:t>
            </a:r>
          </a:p>
          <a:p>
            <a:pPr eaLnBrk="1" hangingPunct="1"/>
            <a:r>
              <a:rPr lang="en-US" sz="2400" dirty="0" smtClean="0"/>
              <a:t>The SH and tropical impacts are very good</a:t>
            </a:r>
          </a:p>
          <a:p>
            <a:pPr eaLnBrk="1" hangingPunct="1"/>
            <a:r>
              <a:rPr lang="en-US" sz="2400" dirty="0" smtClean="0"/>
              <a:t>Even the NH impact would be very significant if it were to hold up in future </a:t>
            </a:r>
            <a:r>
              <a:rPr lang="en-US" sz="2400" dirty="0" smtClean="0"/>
              <a:t>tests </a:t>
            </a:r>
            <a:r>
              <a:rPr lang="en-US" sz="2400" dirty="0" smtClean="0"/>
              <a:t>(and</a:t>
            </a:r>
            <a:r>
              <a:rPr lang="en-US" sz="2400" dirty="0" smtClean="0"/>
              <a:t> yes, </a:t>
            </a:r>
            <a:r>
              <a:rPr lang="en-US" sz="2400" dirty="0" smtClean="0"/>
              <a:t>we</a:t>
            </a:r>
            <a:r>
              <a:rPr lang="en-US" sz="2400" dirty="0" smtClean="0"/>
              <a:t> should be </a:t>
            </a:r>
            <a:r>
              <a:rPr lang="en-US" sz="2400" smtClean="0"/>
              <a:t>pleased about it!</a:t>
            </a:r>
            <a:r>
              <a:rPr lang="en-US" sz="2400" dirty="0" smtClean="0"/>
              <a:t>) 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Results from additional studies and higher resolution experiments eagerly anticipated</a:t>
            </a:r>
          </a:p>
          <a:p>
            <a:pPr lvl="1" eaLnBrk="1" hangingPunct="1"/>
            <a:endParaRPr lang="en-US" sz="2000" dirty="0" smtClean="0"/>
          </a:p>
        </p:txBody>
      </p:sp>
      <p:sp>
        <p:nvSpPr>
          <p:cNvPr id="9830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Lidar Working Group, Miami, February 8-9 2011</a:t>
            </a:r>
          </a:p>
        </p:txBody>
      </p:sp>
      <p:sp>
        <p:nvSpPr>
          <p:cNvPr id="983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75BE29-7282-5841-A6E4-6B0859571E4D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3906838" cy="1066800"/>
          </a:xfrm>
        </p:spPr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>
          <a:xfrm>
            <a:off x="1219200" y="2286000"/>
            <a:ext cx="6172200" cy="3200400"/>
          </a:xfrm>
        </p:spPr>
        <p:txBody>
          <a:bodyPr/>
          <a:lstStyle/>
          <a:p>
            <a:r>
              <a:rPr lang="en-US" sz="2400" dirty="0" smtClean="0"/>
              <a:t>NWP and wind observations</a:t>
            </a:r>
          </a:p>
          <a:p>
            <a:r>
              <a:rPr lang="en-US" sz="2400" dirty="0" smtClean="0"/>
              <a:t>OSSE setup</a:t>
            </a:r>
          </a:p>
          <a:p>
            <a:r>
              <a:rPr lang="en-US" sz="2400" dirty="0" smtClean="0"/>
              <a:t>Interpretation of initial results</a:t>
            </a:r>
            <a:endParaRPr lang="en-US" sz="2000" dirty="0" smtClean="0"/>
          </a:p>
          <a:p>
            <a:r>
              <a:rPr lang="en-US" sz="2400" dirty="0" smtClean="0"/>
              <a:t>A word about observation errors</a:t>
            </a:r>
          </a:p>
          <a:p>
            <a:r>
              <a:rPr lang="en-US" sz="2400" dirty="0" smtClean="0"/>
              <a:t>Possible future directions</a:t>
            </a:r>
          </a:p>
          <a:p>
            <a:r>
              <a:rPr lang="en-US" sz="2400" dirty="0" smtClean="0"/>
              <a:t>Summary and conclusions</a:t>
            </a:r>
          </a:p>
        </p:txBody>
      </p:sp>
      <p:sp>
        <p:nvSpPr>
          <p:cNvPr id="8090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Lidar Working Group, Miami, February 8-9 2011</a:t>
            </a:r>
            <a:endParaRPr lang="en-US" dirty="0" smtClean="0"/>
          </a:p>
        </p:txBody>
      </p:sp>
      <p:sp>
        <p:nvSpPr>
          <p:cNvPr id="809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0F1A07-EB27-D045-AA0D-ADF0A0BCA107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8" name="Picture 19" descr="cordieoff_HGTWV10-20_P500_G2NHX_00Z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7125" y="3749675"/>
            <a:ext cx="3109913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19" name="Picture 14" descr="cordieoff_HGT_P500_G2NHX_00Z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4163" y="685800"/>
            <a:ext cx="3109912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0" name="Picture 17" descr="cordieoff_HGTWV0-3_P500_G2NHX_00Z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54163" y="3749675"/>
            <a:ext cx="3109912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1" name="Picture 18" descr="cordieoff_HGTWV4-9_P500_G2NHX_00Z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37125" y="685800"/>
            <a:ext cx="3109913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22" name="Rectangle 10"/>
          <p:cNvSpPr>
            <a:spLocks noChangeArrowheads="1"/>
          </p:cNvSpPr>
          <p:nvPr/>
        </p:nvSpPr>
        <p:spPr bwMode="auto">
          <a:xfrm>
            <a:off x="5257800" y="2057400"/>
            <a:ext cx="1143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000090"/>
                </a:solidFill>
                <a:latin typeface="Calibri" charset="0"/>
              </a:rPr>
              <a:t>w4-9</a:t>
            </a:r>
            <a:endParaRPr lang="en-US" sz="1200"/>
          </a:p>
        </p:txBody>
      </p:sp>
      <p:sp>
        <p:nvSpPr>
          <p:cNvPr id="86023" name="Rectangle 11"/>
          <p:cNvSpPr>
            <a:spLocks noChangeArrowheads="1"/>
          </p:cNvSpPr>
          <p:nvPr/>
        </p:nvSpPr>
        <p:spPr bwMode="auto">
          <a:xfrm>
            <a:off x="5257800" y="5133975"/>
            <a:ext cx="1143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000090"/>
                </a:solidFill>
                <a:latin typeface="Calibri" charset="0"/>
              </a:rPr>
              <a:t>w10-20</a:t>
            </a:r>
            <a:endParaRPr lang="en-US" sz="1200"/>
          </a:p>
        </p:txBody>
      </p:sp>
      <p:sp>
        <p:nvSpPr>
          <p:cNvPr id="86024" name="Rectangle 12"/>
          <p:cNvSpPr>
            <a:spLocks noChangeArrowheads="1"/>
          </p:cNvSpPr>
          <p:nvPr/>
        </p:nvSpPr>
        <p:spPr bwMode="auto">
          <a:xfrm>
            <a:off x="1828800" y="5133975"/>
            <a:ext cx="1143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000090"/>
                </a:solidFill>
                <a:latin typeface="Calibri" charset="0"/>
              </a:rPr>
              <a:t>w0-3</a:t>
            </a:r>
            <a:endParaRPr lang="en-US" sz="1200"/>
          </a:p>
        </p:txBody>
      </p:sp>
      <p:sp>
        <p:nvSpPr>
          <p:cNvPr id="86025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tabLst>
                <a:tab pos="723900" algn="l"/>
                <a:tab pos="1447800" algn="l"/>
              </a:tabLst>
            </a:pPr>
            <a:fld id="{68208733-1D68-924E-B183-143D661FFBA9}" type="slidenum">
              <a:rPr lang="en-US" smtClean="0"/>
              <a:pPr>
                <a:tabLst>
                  <a:tab pos="723900" algn="l"/>
                  <a:tab pos="1447800" algn="l"/>
                </a:tabLst>
              </a:pPr>
              <a:t>3</a:t>
            </a:fld>
            <a:endParaRPr lang="en-US" smtClean="0"/>
          </a:p>
        </p:txBody>
      </p:sp>
      <p:sp>
        <p:nvSpPr>
          <p:cNvPr id="86026" name="Rectangle 17"/>
          <p:cNvSpPr>
            <a:spLocks noChangeArrowheads="1"/>
          </p:cNvSpPr>
          <p:nvPr/>
        </p:nvSpPr>
        <p:spPr bwMode="auto">
          <a:xfrm>
            <a:off x="1600200" y="223838"/>
            <a:ext cx="6553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500 hPa anomaly correlation coefficients, NH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0" descr="cordieoff_HGTWV10-20_P500_G2SHX_00Z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7125" y="3673475"/>
            <a:ext cx="3109913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7" name="Picture 17" descr="cordieoff_HGT_P500_G2SHX_00Z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4163" y="549275"/>
            <a:ext cx="3109912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8" name="Picture 18" descr="cordieoff_HGTWV0-3_P500_G2SHX_00Z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54163" y="3673475"/>
            <a:ext cx="3109912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9" name="Picture 19" descr="cordieoff_HGTWV4-9_P500_G2SHX_00Z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37125" y="549275"/>
            <a:ext cx="3109913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0" name="Text Box 3"/>
          <p:cNvSpPr txBox="1">
            <a:spLocks noChangeArrowheads="1"/>
          </p:cNvSpPr>
          <p:nvPr/>
        </p:nvSpPr>
        <p:spPr bwMode="auto">
          <a:xfrm>
            <a:off x="795338" y="111125"/>
            <a:ext cx="8043862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latin typeface="Calibri" charset="0"/>
              </a:rPr>
              <a:t>500 hPa anomaly correlation coefficients, SH</a:t>
            </a:r>
          </a:p>
        </p:txBody>
      </p:sp>
      <p:sp>
        <p:nvSpPr>
          <p:cNvPr id="88071" name="Rectangle 10"/>
          <p:cNvSpPr>
            <a:spLocks noChangeArrowheads="1"/>
          </p:cNvSpPr>
          <p:nvPr/>
        </p:nvSpPr>
        <p:spPr bwMode="auto">
          <a:xfrm>
            <a:off x="5257800" y="2057400"/>
            <a:ext cx="1143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000090"/>
                </a:solidFill>
                <a:latin typeface="Calibri" charset="0"/>
              </a:rPr>
              <a:t>w4-9</a:t>
            </a:r>
            <a:endParaRPr lang="en-US" sz="1200"/>
          </a:p>
        </p:txBody>
      </p:sp>
      <p:sp>
        <p:nvSpPr>
          <p:cNvPr id="88072" name="Rectangle 11"/>
          <p:cNvSpPr>
            <a:spLocks noChangeArrowheads="1"/>
          </p:cNvSpPr>
          <p:nvPr/>
        </p:nvSpPr>
        <p:spPr bwMode="auto">
          <a:xfrm>
            <a:off x="5257800" y="5105400"/>
            <a:ext cx="1143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000090"/>
                </a:solidFill>
                <a:latin typeface="Calibri" charset="0"/>
              </a:rPr>
              <a:t>w10-20</a:t>
            </a:r>
            <a:endParaRPr lang="en-US" sz="1200"/>
          </a:p>
        </p:txBody>
      </p:sp>
      <p:sp>
        <p:nvSpPr>
          <p:cNvPr id="88073" name="Rectangle 12"/>
          <p:cNvSpPr>
            <a:spLocks noChangeArrowheads="1"/>
          </p:cNvSpPr>
          <p:nvPr/>
        </p:nvSpPr>
        <p:spPr bwMode="auto">
          <a:xfrm>
            <a:off x="1828800" y="5105400"/>
            <a:ext cx="1143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000090"/>
                </a:solidFill>
                <a:latin typeface="Calibri" charset="0"/>
              </a:rPr>
              <a:t>w0-3</a:t>
            </a:r>
            <a:endParaRPr lang="en-US" sz="1200"/>
          </a:p>
        </p:txBody>
      </p:sp>
      <p:sp>
        <p:nvSpPr>
          <p:cNvPr id="88074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tabLst>
                <a:tab pos="723900" algn="l"/>
                <a:tab pos="1447800" algn="l"/>
              </a:tabLst>
            </a:pPr>
            <a:fld id="{8FD1C7F0-EDC7-E449-8364-9311F279ABF8}" type="slidenum">
              <a:rPr lang="en-US" smtClean="0"/>
              <a:pPr>
                <a:tabLst>
                  <a:tab pos="723900" algn="l"/>
                  <a:tab pos="1447800" algn="l"/>
                </a:tabLst>
              </a:pPr>
              <a:t>4</a:t>
            </a:fld>
            <a:endParaRPr lang="en-US" smtClean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828800" y="0"/>
            <a:ext cx="7315200" cy="1462087"/>
          </a:xfrm>
        </p:spPr>
        <p:txBody>
          <a:bodyPr/>
          <a:lstStyle/>
          <a:p>
            <a:r>
              <a:rPr lang="en-US" sz="3200" dirty="0" smtClean="0"/>
              <a:t>Should the LWG (or anyone else) be pleased with a one-point improvement?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82688" y="1447800"/>
            <a:ext cx="7772400" cy="4114800"/>
          </a:xfrm>
        </p:spPr>
        <p:txBody>
          <a:bodyPr/>
          <a:lstStyle/>
          <a:p>
            <a:pPr lvl="1">
              <a:buNone/>
            </a:pPr>
            <a:endParaRPr lang="en-US" dirty="0" smtClean="0"/>
          </a:p>
          <a:p>
            <a:r>
              <a:rPr lang="en-US" sz="2800" i="1" dirty="0" smtClean="0">
                <a:solidFill>
                  <a:schemeClr val="tx1">
                    <a:alpha val="50000"/>
                  </a:schemeClr>
                </a:solidFill>
              </a:rPr>
              <a:t>(Experiments still run at low resolution, so there is hope that results will improve)</a:t>
            </a:r>
          </a:p>
          <a:p>
            <a:r>
              <a:rPr lang="en-US" sz="2800" dirty="0" smtClean="0"/>
              <a:t>However, b</a:t>
            </a:r>
            <a:r>
              <a:rPr lang="en-US" sz="2800" dirty="0" smtClean="0"/>
              <a:t>efore </a:t>
            </a:r>
            <a:r>
              <a:rPr lang="en-US" sz="2800" dirty="0" smtClean="0"/>
              <a:t>attempting to answer this,</a:t>
            </a:r>
            <a:r>
              <a:rPr lang="en-US" sz="2800" dirty="0" smtClean="0"/>
              <a:t> one may want to</a:t>
            </a:r>
            <a:r>
              <a:rPr lang="en-US" sz="2800" dirty="0" smtClean="0"/>
              <a:t> consider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pPr marL="1028700" lvl="1" indent="-571500">
              <a:buClr>
                <a:schemeClr val="tx1"/>
              </a:buClr>
              <a:buSzPct val="100000"/>
              <a:buFont typeface="+mj-lt"/>
              <a:buAutoNum type="romanUcPeriod"/>
            </a:pPr>
            <a:r>
              <a:rPr lang="en-US" dirty="0" smtClean="0"/>
              <a:t>Economic value of weather forecasting</a:t>
            </a:r>
          </a:p>
          <a:p>
            <a:pPr marL="1028700" lvl="1" indent="-571500">
              <a:buClr>
                <a:schemeClr val="tx1"/>
              </a:buClr>
              <a:buSzPct val="100000"/>
              <a:buFont typeface="+mj-lt"/>
              <a:buAutoNum type="romanUcPeriod"/>
            </a:pPr>
            <a:r>
              <a:rPr lang="en-US" dirty="0" smtClean="0"/>
              <a:t>General rate of progress in NWP</a:t>
            </a:r>
          </a:p>
          <a:p>
            <a:pPr marL="1028700" lvl="1" indent="-571500">
              <a:buClr>
                <a:schemeClr val="tx1"/>
              </a:buClr>
              <a:buSzPct val="100000"/>
              <a:buFont typeface="+mj-lt"/>
              <a:buAutoNum type="romanUcPeriod"/>
            </a:pPr>
            <a:r>
              <a:rPr lang="en-US" dirty="0" smtClean="0"/>
              <a:t>Implications for other measures of skill</a:t>
            </a:r>
          </a:p>
          <a:p>
            <a:pPr marL="1028700" lvl="1" indent="-571500">
              <a:buClr>
                <a:schemeClr val="tx1"/>
              </a:buClr>
              <a:buSzPct val="100000"/>
              <a:buFont typeface="+mj-lt"/>
              <a:buAutoNum type="romanUcPeriod"/>
            </a:pPr>
            <a:r>
              <a:rPr lang="en-US" dirty="0" smtClean="0"/>
              <a:t>Impact of other observing systems</a:t>
            </a:r>
          </a:p>
          <a:p>
            <a:pPr marL="1028700" lvl="1" indent="-571500">
              <a:buClr>
                <a:schemeClr val="tx1"/>
              </a:buClr>
              <a:buSzPct val="100000"/>
              <a:buFont typeface="+mj-lt"/>
              <a:buAutoNum type="romanUcPeriod"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C46880-A4CE-9040-9848-C0A1CB9143A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Lidar Working Group, Miami, February 8-9 2011</a:t>
            </a:r>
            <a:endParaRPr lang="en-US" sz="1400" smtClean="0"/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I. Economic value of weather forecasting</a:t>
            </a:r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Department of Commerce: “20% of overall US economy is weather sensitive”: </a:t>
            </a:r>
            <a:r>
              <a:rPr lang="en-US" sz="2800" i="1" dirty="0">
                <a:solidFill>
                  <a:schemeClr val="folHlink"/>
                </a:solidFill>
              </a:rPr>
              <a:t>~$3 trillion/year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Impact to air and surface transportation, agriculture, construction, energy production and distribution, etc.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Assume that </a:t>
            </a:r>
            <a:r>
              <a:rPr lang="en-US" sz="2800" u="sng" dirty="0"/>
              <a:t>half of this is “forecast sensitive”</a:t>
            </a:r>
            <a:r>
              <a:rPr lang="en-US" sz="2800" dirty="0"/>
              <a:t>: </a:t>
            </a:r>
            <a:r>
              <a:rPr lang="en-US" sz="2800" i="1" dirty="0">
                <a:solidFill>
                  <a:schemeClr val="folHlink"/>
                </a:solidFill>
              </a:rPr>
              <a:t>$1.5 trillion/year</a:t>
            </a:r>
            <a:endParaRPr lang="en-US" sz="2800" dirty="0"/>
          </a:p>
          <a:p>
            <a:pPr eaLnBrk="1" hangingPunct="1">
              <a:lnSpc>
                <a:spcPct val="90000"/>
              </a:lnSpc>
            </a:pPr>
            <a:endParaRPr lang="en-US" sz="2800" dirty="0"/>
          </a:p>
        </p:txBody>
      </p:sp>
      <p:sp>
        <p:nvSpPr>
          <p:cNvPr id="1361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41DF1C-2C0F-144D-9D31-041D5869070D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Lidar Working Group, Miami, February 8-9 2011</a:t>
            </a:r>
            <a:endParaRPr lang="en-US" sz="1400" smtClean="0"/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Value of weather forecasting (II)</a:t>
            </a:r>
            <a:endParaRPr lang="en-US"/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572000"/>
          </a:xfrm>
        </p:spPr>
        <p:txBody>
          <a:bodyPr/>
          <a:lstStyle/>
          <a:p>
            <a:pPr eaLnBrk="1" hangingPunct="1"/>
            <a:r>
              <a:rPr lang="en-US" sz="1800" dirty="0"/>
              <a:t>Assume that the </a:t>
            </a:r>
            <a:r>
              <a:rPr lang="en-US" sz="1800" u="sng" dirty="0"/>
              <a:t>potential savings due to weather forecasting amount to 5% </a:t>
            </a:r>
            <a:r>
              <a:rPr lang="en-US" sz="1800" dirty="0"/>
              <a:t>of the “forecast sensitive total”: </a:t>
            </a:r>
            <a:r>
              <a:rPr lang="en-US" sz="1800" i="1" dirty="0">
                <a:solidFill>
                  <a:schemeClr val="folHlink"/>
                </a:solidFill>
              </a:rPr>
              <a:t>~$75B/year</a:t>
            </a:r>
            <a:endParaRPr lang="en-US" sz="1800" dirty="0"/>
          </a:p>
          <a:p>
            <a:pPr eaLnBrk="1" hangingPunct="1"/>
            <a:endParaRPr lang="en-US" sz="1800" dirty="0"/>
          </a:p>
          <a:p>
            <a:pPr eaLnBrk="1" hangingPunct="1"/>
            <a:r>
              <a:rPr lang="en-US" sz="1800" dirty="0"/>
              <a:t>Assume that the </a:t>
            </a:r>
            <a:r>
              <a:rPr lang="en-US" sz="1800" u="sng" dirty="0"/>
              <a:t>savings are distributed linearly over the achieved forecast range </a:t>
            </a:r>
            <a:r>
              <a:rPr lang="en-US" sz="1800" dirty="0"/>
              <a:t>for the global NWP system:</a:t>
            </a:r>
          </a:p>
          <a:p>
            <a:pPr lvl="1" eaLnBrk="1" hangingPunct="1"/>
            <a:r>
              <a:rPr lang="en-US" sz="1800" dirty="0"/>
              <a:t>0 </a:t>
            </a:r>
            <a:r>
              <a:rPr lang="en-US" sz="1800" dirty="0" err="1"/>
              <a:t>h</a:t>
            </a:r>
            <a:r>
              <a:rPr lang="en-US" sz="1800" dirty="0"/>
              <a:t> useful forecast range =&gt; $0 in savings</a:t>
            </a:r>
          </a:p>
          <a:p>
            <a:pPr lvl="1" eaLnBrk="1" hangingPunct="1"/>
            <a:r>
              <a:rPr lang="en-US" sz="1800" dirty="0"/>
              <a:t>336 </a:t>
            </a:r>
            <a:r>
              <a:rPr lang="en-US" sz="1800" dirty="0" err="1"/>
              <a:t>h</a:t>
            </a:r>
            <a:r>
              <a:rPr lang="en-US" sz="1800" dirty="0"/>
              <a:t> useful forecast range =&gt; $75B in savings</a:t>
            </a:r>
          </a:p>
          <a:p>
            <a:pPr lvl="1" eaLnBrk="1" hangingPunct="1"/>
            <a:endParaRPr lang="en-US" sz="1800" dirty="0"/>
          </a:p>
          <a:p>
            <a:pPr eaLnBrk="1" hangingPunct="1"/>
            <a:r>
              <a:rPr lang="en-US" sz="2200" dirty="0"/>
              <a:t>This implies that the value to the United States economy of NWP is </a:t>
            </a:r>
            <a:r>
              <a:rPr lang="en-US" sz="2200" b="1" i="1" u="sng" dirty="0">
                <a:solidFill>
                  <a:schemeClr val="folHlink"/>
                </a:solidFill>
              </a:rPr>
              <a:t>&gt;200M per hour of forecast range per year</a:t>
            </a:r>
            <a:r>
              <a:rPr lang="en-US" sz="2200" b="1" u="sng" dirty="0"/>
              <a:t> </a:t>
            </a:r>
            <a:r>
              <a:rPr lang="en-US" sz="2200" b="1" dirty="0"/>
              <a:t>!</a:t>
            </a:r>
          </a:p>
          <a:p>
            <a:pPr lvl="1" eaLnBrk="1" hangingPunct="1"/>
            <a:endParaRPr lang="en-US" sz="1600" b="1" dirty="0"/>
          </a:p>
        </p:txBody>
      </p:sp>
      <p:sp>
        <p:nvSpPr>
          <p:cNvPr id="13824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68B871-1F27-AB4F-B0EB-9144A707C539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4" grpId="0" build="p" bldLvl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CB632-C27C-EB48-9F32-6E07241FD96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5" descr="acz_wave120_NH500mb_day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609600"/>
            <a:ext cx="6858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62601" y="3810000"/>
            <a:ext cx="3429000" cy="1569660"/>
          </a:xfrm>
          <a:prstGeom prst="rect">
            <a:avLst/>
          </a:prstGeom>
          <a:solidFill>
            <a:srgbClr val="FFBABD"/>
          </a:solidFill>
          <a:ln w="38100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Day-5 AC increase of 10 points over 15 years</a:t>
            </a:r>
            <a:r>
              <a:rPr lang="en-US" dirty="0"/>
              <a:t>.</a:t>
            </a:r>
            <a:r>
              <a:rPr lang="en-US" dirty="0" smtClean="0"/>
              <a:t> Rate of progress  is ~0.7 points/year 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2133601" y="2209800"/>
            <a:ext cx="3429000" cy="1600200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0"/>
          </p:cNvCxnSpPr>
          <p:nvPr/>
        </p:nvCxnSpPr>
        <p:spPr>
          <a:xfrm rot="5400000" flipH="1" flipV="1">
            <a:off x="6305551" y="2724150"/>
            <a:ext cx="2057400" cy="114300"/>
          </a:xfrm>
          <a:prstGeom prst="straightConnector1">
            <a:avLst/>
          </a:prstGeom>
          <a:ln w="38100">
            <a:solidFill>
              <a:srgbClr val="CC000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62000" y="31498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II. Overall rate of progress in NWP skill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Lidar Working Group, Miami, February 8-9 2011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24E7-AEE0-D24F-8518-89957EF304F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6" descr="500 dieoff cropped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50" y="165100"/>
            <a:ext cx="6134100" cy="61595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600200" y="1093820"/>
            <a:ext cx="5791200" cy="1588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600200" y="1613710"/>
            <a:ext cx="5791200" cy="1588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7200" y="2286000"/>
            <a:ext cx="4191000" cy="830997"/>
          </a:xfrm>
          <a:prstGeom prst="rect">
            <a:avLst/>
          </a:prstGeom>
          <a:solidFill>
            <a:srgbClr val="FFBABD"/>
          </a:solidFill>
          <a:ln w="38100" cmpd="sng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 the latter part of the useful forecast range the AC score drops by roughly 15 points over 48 hours, or </a:t>
            </a:r>
            <a:r>
              <a:rPr lang="en-US" sz="1600" b="1" u="sng" dirty="0" smtClean="0"/>
              <a:t>~0.3 points/hour</a:t>
            </a:r>
            <a:endParaRPr lang="en-US" sz="1600" b="1" u="sng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4267200" y="1524000"/>
            <a:ext cx="1066800" cy="304800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648200" y="1600200"/>
            <a:ext cx="1295400" cy="685800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2185212" y="3162300"/>
            <a:ext cx="5562600" cy="1588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3276600" y="3200400"/>
            <a:ext cx="5486400" cy="1588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mdbrief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151C77"/>
      </a:hlink>
      <a:folHlink>
        <a:srgbClr val="151C77"/>
      </a:folHlink>
    </a:clrScheme>
    <a:fontScheme name="1_cmdbrie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mdbrie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dbrie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mdbrie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dbrie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dbrie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dbrie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dbrie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lank Presentation">
  <a:themeElements>
    <a:clrScheme name="Blank Presentatio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Blank Presentation">
  <a:themeElements>
    <a:clrScheme name="Blank Presentatio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WMO Template-2009">
  <a:themeElements>
    <a:clrScheme name="WMO Template-20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MO Template-2009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WMO Template-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 Template-20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 Template-20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 Template-20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 Template-20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 Template-20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 Template-20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 Template-20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 Template-20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 Template-20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 Template-20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 Template-20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51351</TotalTime>
  <Words>1270</Words>
  <Application>Microsoft PowerPoint</Application>
  <PresentationFormat>On-screen Show (4:3)</PresentationFormat>
  <Paragraphs>136</Paragraphs>
  <Slides>17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Blends</vt:lpstr>
      <vt:lpstr>1_Blends</vt:lpstr>
      <vt:lpstr>1_cmdbrief</vt:lpstr>
      <vt:lpstr>Blank Presentation</vt:lpstr>
      <vt:lpstr>Office Theme</vt:lpstr>
      <vt:lpstr>1_Blank Presentation</vt:lpstr>
      <vt:lpstr>WMO Template-2009</vt:lpstr>
      <vt:lpstr>Perspectives on the initial results of the OSSSE’s for a US Wind Lidar space mission</vt:lpstr>
      <vt:lpstr>Overview</vt:lpstr>
      <vt:lpstr>Slide 3</vt:lpstr>
      <vt:lpstr>Slide 4</vt:lpstr>
      <vt:lpstr>Should the LWG (or anyone else) be pleased with a one-point improvement?</vt:lpstr>
      <vt:lpstr>I. Economic value of weather forecasting</vt:lpstr>
      <vt:lpstr>Value of weather forecasting (II)</vt:lpstr>
      <vt:lpstr>Slide 8</vt:lpstr>
      <vt:lpstr>Slide 9</vt:lpstr>
      <vt:lpstr>Slide 10</vt:lpstr>
      <vt:lpstr>Slide 11</vt:lpstr>
      <vt:lpstr>Slide 12</vt:lpstr>
      <vt:lpstr>“Why does each observing system contribute so relatively little?”</vt:lpstr>
      <vt:lpstr>What is one NH point worth?</vt:lpstr>
      <vt:lpstr>Future plans</vt:lpstr>
      <vt:lpstr>Slide 16</vt:lpstr>
      <vt:lpstr>Summary and conclusions</vt:lpstr>
    </vt:vector>
  </TitlesOfParts>
  <Company>Lars Peter Riishojgaard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JCSDA Outlook</dc:title>
  <dc:creator>Lars Peter Riishojgaard</dc:creator>
  <cp:lastModifiedBy>Lars Peter Riishojgaard</cp:lastModifiedBy>
  <cp:revision>642</cp:revision>
  <dcterms:created xsi:type="dcterms:W3CDTF">2011-02-08T04:06:13Z</dcterms:created>
  <dcterms:modified xsi:type="dcterms:W3CDTF">2011-02-08T13:20:10Z</dcterms:modified>
</cp:coreProperties>
</file>