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91" r:id="rId4"/>
    <p:sldId id="286" r:id="rId5"/>
    <p:sldId id="281" r:id="rId6"/>
    <p:sldId id="260" r:id="rId7"/>
    <p:sldId id="284" r:id="rId8"/>
    <p:sldId id="261" r:id="rId9"/>
    <p:sldId id="287" r:id="rId10"/>
    <p:sldId id="283" r:id="rId11"/>
    <p:sldId id="279" r:id="rId12"/>
    <p:sldId id="290" r:id="rId13"/>
    <p:sldId id="267" r:id="rId14"/>
    <p:sldId id="285" r:id="rId15"/>
    <p:sldId id="292" r:id="rId16"/>
    <p:sldId id="264" r:id="rId17"/>
    <p:sldId id="265" r:id="rId18"/>
    <p:sldId id="293" r:id="rId19"/>
    <p:sldId id="29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6B48-25C0-4C5C-A678-CDCEAB81B4A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8F97E-D7B2-4951-986A-1B1C40AA2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52000">
              <a:srgbClr val="00B0F0"/>
            </a:gs>
            <a:gs pos="55000">
              <a:schemeClr val="bg1"/>
            </a:gs>
            <a:gs pos="58000">
              <a:srgbClr val="00B0F0"/>
            </a:gs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2DED-B25F-4DA4-861E-FAB745D566B3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D516-6159-4165-A3F5-2B9D41033F58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25000">
              <a:srgbClr val="00B0F0"/>
            </a:gs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DCA-3073-4EA7-9908-8588040089A1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1731-A2A9-42A8-8D8E-79F9148A89DD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59000">
              <a:srgbClr val="00B0F0"/>
            </a:gs>
            <a:gs pos="62000">
              <a:schemeClr val="bg1"/>
            </a:gs>
            <a:gs pos="66000">
              <a:srgbClr val="00B0F0"/>
            </a:gs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D06F-7A31-4B01-AFE9-98644E2424FC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F276-1112-49F2-AE13-0D75EBD98F65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5B77-752D-4801-AA60-2BC6C7C076DC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A0F2-8407-4AD4-B28E-865445FEA4FD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62E4-3980-4B4C-88BB-6DB78A5AF4B4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25000">
              <a:srgbClr val="00B0F0"/>
            </a:gs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A704-0FE2-40DD-AB13-C0884B0DBFC4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66000">
              <a:srgbClr val="00B0F0"/>
            </a:gs>
            <a:gs pos="69000">
              <a:schemeClr val="bg1"/>
            </a:gs>
            <a:gs pos="72000">
              <a:srgbClr val="00B0F0"/>
            </a:gs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1282-2F26-4D19-ADD1-63F0A59F5FEE}" type="datetime1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0B0F0"/>
            </a:gs>
            <a:gs pos="22000">
              <a:schemeClr val="bg1"/>
            </a:gs>
            <a:gs pos="25000">
              <a:srgbClr val="00B0F0"/>
            </a:gs>
            <a:gs pos="90000">
              <a:srgbClr val="00B0F0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45D317C6-7FBB-4DC9-9C00-96B6154130F9}" type="datetime1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LIDAR Working Group Meeting Feb.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4BBC6A0F-802C-436A-B9C4-5F33EBC74E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15875"/>
            <a:ext cx="1828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38100"/>
            <a:ext cx="596900" cy="495300"/>
            <a:chOff x="210" y="115"/>
            <a:chExt cx="289" cy="24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26" y="117"/>
              <a:ext cx="234" cy="2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5" descr="New NASA LOGO 305pix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" y="115"/>
              <a:ext cx="2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Updates on Single Frequency </a:t>
            </a:r>
            <a:br>
              <a:rPr lang="en-US" b="1" dirty="0" smtClean="0"/>
            </a:br>
            <a:r>
              <a:rPr lang="en-US" b="1" dirty="0" smtClean="0"/>
              <a:t>2 µm Laser Sources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77000" cy="2209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Timothy Shuman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Laser Scientist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Fibertek, Inc.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Program Manager: Floyd Hovis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Bench – Oscillator Configuration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676400"/>
            <a:ext cx="2044700" cy="4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6646453" cy="12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60460" y="5118820"/>
            <a:ext cx="2691122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Alignments performed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with lockable </a:t>
            </a:r>
            <a:r>
              <a:rPr lang="en-US" dirty="0" err="1" smtClean="0">
                <a:solidFill>
                  <a:srgbClr val="0000FF"/>
                </a:solidFill>
              </a:rPr>
              <a:t>Risley</a:t>
            </a:r>
            <a:r>
              <a:rPr lang="en-US" dirty="0" smtClean="0">
                <a:solidFill>
                  <a:srgbClr val="0000FF"/>
                </a:solidFill>
              </a:rPr>
              <a:t> prisms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530" y="4427530"/>
            <a:ext cx="1067921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Seed laser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fiber output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3163" y="4389125"/>
            <a:ext cx="73751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Isolator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085" y="4389125"/>
            <a:ext cx="86215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Seed fold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mirror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5452" y="2584090"/>
            <a:ext cx="87536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Oscillator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820" y="2660900"/>
            <a:ext cx="44659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PZT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4455" y="2622495"/>
            <a:ext cx="838243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Q-Switch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2195472" y="3049530"/>
            <a:ext cx="345107" cy="297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 rot="16200000" flipH="1">
            <a:off x="5511523" y="2832325"/>
            <a:ext cx="421920" cy="61781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 rot="16200000" flipH="1">
            <a:off x="6354535" y="3099261"/>
            <a:ext cx="460325" cy="19915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</p:cNvCxnSpPr>
          <p:nvPr/>
        </p:nvCxnSpPr>
        <p:spPr>
          <a:xfrm rot="16200000" flipV="1">
            <a:off x="5722299" y="4045337"/>
            <a:ext cx="652884" cy="11150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490231" y="3933224"/>
            <a:ext cx="576075" cy="41253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rot="5400000" flipH="1" flipV="1">
            <a:off x="1645572" y="4074238"/>
            <a:ext cx="614480" cy="1529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7317960" y="3294584"/>
            <a:ext cx="2227491" cy="268834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7279552" y="3486607"/>
            <a:ext cx="1997062" cy="192027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335690" y="4581149"/>
            <a:ext cx="268835" cy="1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145134" y="3505811"/>
            <a:ext cx="1843442" cy="76810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28450" y="2584090"/>
            <a:ext cx="153620" cy="1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H="1">
            <a:off x="6818693" y="3486607"/>
            <a:ext cx="2112276" cy="2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874830" y="4542745"/>
            <a:ext cx="268835" cy="1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cxnSp>
        <p:nvCxnSpPr>
          <p:cNvPr id="28" name="Straight Arrow Connector 27"/>
          <p:cNvCxnSpPr>
            <a:stCxn id="6" idx="0"/>
          </p:cNvCxnSpPr>
          <p:nvPr/>
        </p:nvCxnSpPr>
        <p:spPr>
          <a:xfrm rot="5400000" flipH="1" flipV="1">
            <a:off x="3362935" y="3448896"/>
            <a:ext cx="1613010" cy="172683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0"/>
          </p:cNvCxnSpPr>
          <p:nvPr/>
        </p:nvCxnSpPr>
        <p:spPr>
          <a:xfrm rot="16200000" flipV="1">
            <a:off x="2402812" y="4215611"/>
            <a:ext cx="1651415" cy="15500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53220" y="1623965"/>
            <a:ext cx="372409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</a:rPr>
              <a:t>Bench Dimensions:  45.5” L x 6.45” W x 2.75”  H</a:t>
            </a:r>
          </a:p>
          <a:p>
            <a:pPr algn="ctr"/>
            <a:r>
              <a:rPr lang="en-US" sz="1400" b="1" dirty="0" smtClean="0">
                <a:solidFill>
                  <a:srgbClr val="CC0000"/>
                </a:solidFill>
              </a:rPr>
              <a:t>Volume = 0.13 m</a:t>
            </a:r>
            <a:r>
              <a:rPr lang="en-US" sz="1400" b="1" baseline="30000" dirty="0" smtClean="0">
                <a:solidFill>
                  <a:srgbClr val="CC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Module Design</a:t>
            </a:r>
            <a:endParaRPr lang="en-US" dirty="0"/>
          </a:p>
        </p:txBody>
      </p:sp>
      <p:pic>
        <p:nvPicPr>
          <p:cNvPr id="10244" name="Picture 4" descr="D:\Copied 1-31-11\ONLINE BACKUP FILES\Pictures\Pumphead assembly pics\Picture 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352800" cy="2514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400800" cy="268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24500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830" y="3851455"/>
            <a:ext cx="126162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Rod held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By 5 heat sinks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16200000" flipH="1">
            <a:off x="751644" y="4447674"/>
            <a:ext cx="705740" cy="55974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0585" y="5003605"/>
            <a:ext cx="1600631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Diode light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Coupled into rod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Between heat sinks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rot="10800000">
            <a:off x="2075675" y="5042011"/>
            <a:ext cx="844910" cy="33092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rot="10800000" flipV="1">
            <a:off x="2075675" y="5372937"/>
            <a:ext cx="844910" cy="24514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7465" y="6155755"/>
            <a:ext cx="17137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Assembled Oscillator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Pump Module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Optimum </a:t>
            </a:r>
            <a:r>
              <a:rPr lang="en-US" dirty="0" smtClean="0"/>
              <a:t>Performance to Date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smtClean="0"/>
              <a:t>Hz, 750 µs, 79 A, 5°C</a:t>
            </a:r>
            <a:endParaRPr lang="en-US" dirty="0"/>
          </a:p>
        </p:txBody>
      </p:sp>
      <p:pic>
        <p:nvPicPr>
          <p:cNvPr id="7" name="Picture 2" descr="E:\2-4-11 Data Transfer\2-4-11 Beam Profiles\QSW 37i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853532" cy="2853532"/>
          </a:xfrm>
          <a:prstGeom prst="rect">
            <a:avLst/>
          </a:prstGeom>
          <a:noFill/>
        </p:spPr>
      </p:pic>
      <p:pic>
        <p:nvPicPr>
          <p:cNvPr id="8" name="Picture 2" descr="E:\2-4-11 Data Transfer\2-4-11 Scope Pics\ALL0006\F0006TE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860800" cy="2895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447800"/>
            <a:ext cx="210827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1.9 µs build-up time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 ns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pulsewidth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Frequency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828800" y="4648200"/>
          <a:ext cx="5638800" cy="13106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382592"/>
                <a:gridCol w="3256208"/>
              </a:tblGrid>
              <a:tr h="3810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Pulse Energy (100 pulse avg.)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 Pulse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97 </a:t>
                      </a:r>
                      <a:r>
                        <a:rPr lang="en-US" sz="2400" dirty="0" err="1" smtClean="0"/>
                        <a:t>mJ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Q-Switched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47.5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</a:rPr>
                        <a:t>mJ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6172200"/>
            <a:ext cx="415684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49% Q-switching Efficiency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828800"/>
            <a:ext cx="154401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37” from OC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E787-CF01-464C-8642-CE7F46A404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Performance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&lt;3% RMS energy stability</a:t>
            </a:r>
          </a:p>
          <a:p>
            <a:r>
              <a:rPr lang="en-US" dirty="0" smtClean="0"/>
              <a:t>~</a:t>
            </a:r>
            <a:r>
              <a:rPr lang="en-US" dirty="0" smtClean="0"/>
              <a:t>30% </a:t>
            </a:r>
            <a:r>
              <a:rPr lang="en-US" dirty="0" err="1" smtClean="0"/>
              <a:t>derating</a:t>
            </a:r>
            <a:r>
              <a:rPr lang="en-US" dirty="0" smtClean="0"/>
              <a:t> from peak </a:t>
            </a:r>
            <a:r>
              <a:rPr lang="en-US" dirty="0" smtClean="0"/>
              <a:t>current</a:t>
            </a:r>
            <a:endParaRPr lang="en-US" dirty="0" smtClean="0"/>
          </a:p>
          <a:p>
            <a:r>
              <a:rPr lang="en-US" dirty="0" smtClean="0"/>
              <a:t>5°C operating temperature</a:t>
            </a:r>
          </a:p>
          <a:p>
            <a:r>
              <a:rPr lang="en-US" dirty="0" smtClean="0"/>
              <a:t>Single frequency determination made from clean profile recorded using a 500 MHz detector and 200 MHz oscilloscope</a:t>
            </a:r>
          </a:p>
          <a:p>
            <a:pPr lvl="1"/>
            <a:r>
              <a:rPr lang="en-US" dirty="0" smtClean="0"/>
              <a:t>Longitudinal mode spacing ~50 MHz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Frequency LASERS for space based wind &amp; aerosol lidar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Phase 2 NASA SBIR</a:t>
            </a:r>
          </a:p>
          <a:p>
            <a:r>
              <a:rPr lang="en-US" dirty="0" smtClean="0"/>
              <a:t>Two separate CW laser builds:</a:t>
            </a:r>
          </a:p>
          <a:p>
            <a:pPr lvl="1"/>
            <a:r>
              <a:rPr lang="en-US" dirty="0" err="1" smtClean="0"/>
              <a:t>Multiwavelength</a:t>
            </a:r>
            <a:r>
              <a:rPr lang="en-US" dirty="0" smtClean="0"/>
              <a:t> seed laser (1064, 532, 355 nm) frequency locked to an iodine cell (using the 532 nm output) to provide a </a:t>
            </a:r>
            <a:r>
              <a:rPr lang="en-US" dirty="0" err="1" smtClean="0"/>
              <a:t>multiwavelength</a:t>
            </a:r>
            <a:r>
              <a:rPr lang="en-US" dirty="0" smtClean="0"/>
              <a:t> single frequency source</a:t>
            </a:r>
          </a:p>
          <a:p>
            <a:pPr lvl="2"/>
            <a:r>
              <a:rPr lang="en-US" dirty="0" smtClean="0"/>
              <a:t>Delivering hardened </a:t>
            </a:r>
            <a:r>
              <a:rPr lang="en-US" dirty="0" err="1" smtClean="0"/>
              <a:t>brassboard</a:t>
            </a:r>
            <a:r>
              <a:rPr lang="en-US" dirty="0" smtClean="0"/>
              <a:t> laser with </a:t>
            </a:r>
            <a:r>
              <a:rPr lang="en-US" dirty="0" smtClean="0"/>
              <a:t>a frequency </a:t>
            </a:r>
            <a:r>
              <a:rPr lang="en-US" dirty="0" smtClean="0"/>
              <a:t>locking module</a:t>
            </a:r>
          </a:p>
          <a:p>
            <a:pPr lvl="1"/>
            <a:r>
              <a:rPr lang="en-US" dirty="0" smtClean="0"/>
              <a:t>2 µm seed laser</a:t>
            </a:r>
          </a:p>
          <a:p>
            <a:pPr lvl="2"/>
            <a:r>
              <a:rPr lang="en-US" dirty="0" smtClean="0"/>
              <a:t>Delivering proof of concept hardened breadboard</a:t>
            </a:r>
          </a:p>
          <a:p>
            <a:pPr lvl="2"/>
            <a:r>
              <a:rPr lang="en-US" dirty="0" smtClean="0"/>
              <a:t>No frequency control required for </a:t>
            </a:r>
            <a:r>
              <a:rPr lang="en-US" dirty="0" smtClean="0"/>
              <a:t>this program</a:t>
            </a: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Micron Seed Laser</a:t>
            </a:r>
            <a:endParaRPr lang="en-US" dirty="0"/>
          </a:p>
        </p:txBody>
      </p:sp>
      <p:pic>
        <p:nvPicPr>
          <p:cNvPr id="6147" name="Picture 3" descr="D:\Copied 1-31-11\473\2 Micron Seed Laser\Mechanical Drawings\Pics\2um_las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4038600"/>
            <a:ext cx="3429000" cy="248431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1676401"/>
            <a:ext cx="5105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Compact </a:t>
            </a:r>
            <a:r>
              <a:rPr lang="en-US" dirty="0" err="1" smtClean="0"/>
              <a:t>Tm,Ho</a:t>
            </a:r>
            <a:r>
              <a:rPr lang="en-US" dirty="0" smtClean="0"/>
              <a:t> ring laser</a:t>
            </a:r>
          </a:p>
          <a:p>
            <a:pPr lvl="1"/>
            <a:r>
              <a:rPr lang="en-US" dirty="0" smtClean="0"/>
              <a:t>Diode pumped</a:t>
            </a:r>
          </a:p>
          <a:p>
            <a:r>
              <a:rPr lang="en-US" dirty="0" smtClean="0"/>
              <a:t>Designed for PZT cavity dithering, as applied on RRLT</a:t>
            </a:r>
          </a:p>
          <a:p>
            <a:r>
              <a:rPr lang="en-US" dirty="0" smtClean="0"/>
              <a:t>Using ruggedized package concepts</a:t>
            </a:r>
          </a:p>
          <a:p>
            <a:r>
              <a:rPr lang="en-US" dirty="0" smtClean="0"/>
              <a:t>Scheduled for completion in June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66900"/>
            <a:ext cx="3740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Fibertek is advancing the state of the art for multiple classes of 2 micron sources</a:t>
            </a:r>
          </a:p>
          <a:p>
            <a:r>
              <a:rPr lang="en-US" dirty="0" smtClean="0"/>
              <a:t>First, hardened high pulse energy single frequency sources are under development to enable space-based wind measurements using coherent detection techniques</a:t>
            </a:r>
          </a:p>
          <a:p>
            <a:r>
              <a:rPr lang="en-US" dirty="0" smtClean="0"/>
              <a:t>Second, CW lasers suitable for seeding the above high energy pulsed sources are under development</a:t>
            </a:r>
          </a:p>
          <a:p>
            <a:r>
              <a:rPr lang="en-US" dirty="0" smtClean="0"/>
              <a:t>Will allow </a:t>
            </a:r>
            <a:r>
              <a:rPr lang="en-US" dirty="0" err="1" smtClean="0"/>
              <a:t>Fibertek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provide a complete single frequency 2 micron source compatible with airborne and space-based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Equipment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D:\Copied 1-31-11\Digital Pictures\1-21-11 Q-Switching\DSCI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3467405"/>
            <a:ext cx="3648475" cy="2736356"/>
          </a:xfrm>
          <a:prstGeom prst="rect">
            <a:avLst/>
          </a:prstGeom>
          <a:noFill/>
        </p:spPr>
      </p:pic>
      <p:pic>
        <p:nvPicPr>
          <p:cNvPr id="1027" name="Picture 3" descr="D:\Copied 1-31-11\Digital Pictures\1-21-11 Q-Switching\DSCI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670" y="1547155"/>
            <a:ext cx="2918780" cy="218908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739" y="1739180"/>
            <a:ext cx="2922955" cy="15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5315" y="3851455"/>
            <a:ext cx="2519072" cy="23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9629" y="1508750"/>
            <a:ext cx="2293898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FTS Low Temperature Chiller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(On Loan from NASA)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4665" y="4081885"/>
            <a:ext cx="157107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Meteor Seed Laser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1272" y="6194160"/>
            <a:ext cx="919099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Controller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3361" y="4926795"/>
            <a:ext cx="99258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Laser Head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820" y="1585560"/>
            <a:ext cx="2413931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Directed Energy Diode Drivers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1015" y="1777585"/>
            <a:ext cx="1418979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Amplifier (1 of 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9905" y="2814520"/>
            <a:ext cx="87536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Oscillator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1115" y="3736240"/>
            <a:ext cx="176663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NEOS Q-Switch Driver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3830" y="5042010"/>
            <a:ext cx="1749325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Control &amp; Monitoring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Electronics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&amp; Diode Wavelength vs. Temperature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40" y="1739180"/>
            <a:ext cx="6212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95" y="1585560"/>
            <a:ext cx="2728560" cy="255469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721210" y="2161635"/>
            <a:ext cx="422455" cy="345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1945" y="1547155"/>
            <a:ext cx="1408398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Diodes sitting on</a:t>
            </a:r>
          </a:p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absorption peak</a:t>
            </a:r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26" y="4888390"/>
            <a:ext cx="4299574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NOTE</a:t>
            </a:r>
            <a:r>
              <a:rPr lang="en-US" sz="1400" dirty="0" smtClean="0">
                <a:solidFill>
                  <a:srgbClr val="0000FF"/>
                </a:solidFill>
              </a:rPr>
              <a:t>:  The diode temperature measured is its mounting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plate and not the diode </a:t>
            </a:r>
            <a:r>
              <a:rPr lang="en-US" sz="1400" dirty="0" err="1" smtClean="0">
                <a:solidFill>
                  <a:srgbClr val="0000FF"/>
                </a:solidFill>
              </a:rPr>
              <a:t>submount</a:t>
            </a:r>
            <a:r>
              <a:rPr lang="en-US" sz="1400" dirty="0" smtClean="0">
                <a:solidFill>
                  <a:srgbClr val="0000FF"/>
                </a:solidFill>
              </a:rPr>
              <a:t> (isolation required).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Actual temperatures may be higher than these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m</a:t>
            </a:r>
            <a:r>
              <a:rPr lang="en-US" sz="1400" dirty="0" smtClean="0">
                <a:solidFill>
                  <a:srgbClr val="0000FF"/>
                </a:solidFill>
              </a:rPr>
              <a:t>easurements and the increased energies due to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walking the wavelength onto the peak.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FIBERTEK</a:t>
            </a:r>
            <a:endParaRPr lang="en-US" sz="3100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Kevin Andes</a:t>
            </a:r>
          </a:p>
          <a:p>
            <a:r>
              <a:rPr lang="en-US" dirty="0" smtClean="0"/>
              <a:t>Ti Chuang</a:t>
            </a:r>
          </a:p>
          <a:p>
            <a:r>
              <a:rPr lang="en-US" dirty="0" smtClean="0"/>
              <a:t>Joel Edelman</a:t>
            </a:r>
          </a:p>
          <a:p>
            <a:r>
              <a:rPr lang="en-US" dirty="0" smtClean="0"/>
              <a:t>Joe Rudd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Schum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5735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/>
          <a:p>
            <a:r>
              <a:rPr lang="en-US" dirty="0" err="1" smtClean="0"/>
              <a:t>Jirong</a:t>
            </a:r>
            <a:r>
              <a:rPr lang="en-US" dirty="0" smtClean="0"/>
              <a:t> Yu</a:t>
            </a:r>
          </a:p>
          <a:p>
            <a:r>
              <a:rPr lang="en-US" dirty="0" err="1" smtClean="0"/>
              <a:t>Mulugeta</a:t>
            </a:r>
            <a:r>
              <a:rPr lang="en-US" dirty="0" smtClean="0"/>
              <a:t> </a:t>
            </a:r>
            <a:r>
              <a:rPr lang="en-US" dirty="0" err="1" smtClean="0"/>
              <a:t>Petros</a:t>
            </a:r>
            <a:endParaRPr lang="en-US" dirty="0" smtClean="0"/>
          </a:p>
          <a:p>
            <a:r>
              <a:rPr lang="en-US" dirty="0" err="1" smtClean="0"/>
              <a:t>Upendra</a:t>
            </a:r>
            <a:r>
              <a:rPr lang="en-US" dirty="0" smtClean="0"/>
              <a:t> Singh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Quantify the alignment sensitivity of the current cavity configuration</a:t>
            </a:r>
          </a:p>
          <a:p>
            <a:r>
              <a:rPr lang="en-US" dirty="0" smtClean="0"/>
              <a:t>Quantitatively measure the laser </a:t>
            </a:r>
            <a:r>
              <a:rPr lang="en-US" dirty="0" err="1" smtClean="0"/>
              <a:t>linewidth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 err="1" smtClean="0"/>
              <a:t>thermistors</a:t>
            </a:r>
            <a:r>
              <a:rPr lang="en-US" dirty="0" smtClean="0"/>
              <a:t> </a:t>
            </a:r>
            <a:r>
              <a:rPr lang="en-US" dirty="0" smtClean="0"/>
              <a:t>on a selection of diodes to track their temperature</a:t>
            </a:r>
          </a:p>
          <a:p>
            <a:pPr lvl="1"/>
            <a:r>
              <a:rPr lang="en-US" dirty="0" smtClean="0"/>
              <a:t>Combine with OSA measurements to allow prediction of diode wavelength at any operating temperature</a:t>
            </a:r>
            <a:endParaRPr lang="en-US" dirty="0" smtClean="0"/>
          </a:p>
          <a:p>
            <a:r>
              <a:rPr lang="en-US" dirty="0" smtClean="0"/>
              <a:t>Install a dry box on the laser to allow operation at lower temperatures without the risk of </a:t>
            </a:r>
            <a:r>
              <a:rPr lang="en-US" dirty="0" smtClean="0"/>
              <a:t>condensation</a:t>
            </a:r>
            <a:endParaRPr lang="en-US" dirty="0" smtClean="0"/>
          </a:p>
          <a:p>
            <a:r>
              <a:rPr lang="en-US" dirty="0" smtClean="0"/>
              <a:t>Begin construction of the amplifier </a:t>
            </a:r>
            <a:r>
              <a:rPr lang="en-US" dirty="0" smtClean="0"/>
              <a:t>modules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2 µm laser sources</a:t>
            </a:r>
          </a:p>
          <a:p>
            <a:r>
              <a:rPr lang="en-US" dirty="0" smtClean="0"/>
              <a:t>2 µm Risk Reduction Laser Transmitter (RRLT)</a:t>
            </a:r>
          </a:p>
          <a:p>
            <a:pPr lvl="1"/>
            <a:r>
              <a:rPr lang="en-US" dirty="0" smtClean="0"/>
              <a:t>Program overview</a:t>
            </a:r>
          </a:p>
          <a:p>
            <a:pPr lvl="1"/>
            <a:r>
              <a:rPr lang="en-US" dirty="0" smtClean="0"/>
              <a:t>Key design features</a:t>
            </a:r>
          </a:p>
          <a:p>
            <a:pPr lvl="1"/>
            <a:r>
              <a:rPr lang="en-US" dirty="0" smtClean="0"/>
              <a:t>Latest results</a:t>
            </a:r>
          </a:p>
          <a:p>
            <a:r>
              <a:rPr lang="en-US" dirty="0" smtClean="0"/>
              <a:t>2 µm single frequency CW seed laser overview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Airborne and space-based wind measurements are needed:</a:t>
            </a:r>
          </a:p>
          <a:p>
            <a:pPr lvl="1"/>
            <a:r>
              <a:rPr lang="en-US" dirty="0" smtClean="0"/>
              <a:t>Critical to improving global weather forecasting and weather hazard warnings</a:t>
            </a:r>
          </a:p>
          <a:p>
            <a:pPr lvl="1"/>
            <a:r>
              <a:rPr lang="en-US" dirty="0" smtClean="0"/>
              <a:t>Important to climate change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2 µm sources are used in the coherent channel of hybrid wind systems</a:t>
            </a:r>
          </a:p>
          <a:p>
            <a:pPr lvl="1"/>
            <a:r>
              <a:rPr lang="en-US" dirty="0" smtClean="0"/>
              <a:t>Determined the optimum system to perform these measurements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 smtClean="0"/>
              <a:t>not only hardened high energy pulsed lasers but also hardened CW lasers to seed them for single frequency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µm Risk reduction laser transmitter (</a:t>
            </a:r>
            <a:r>
              <a:rPr lang="en-US" dirty="0" err="1" smtClean="0"/>
              <a:t>rrlt</a:t>
            </a:r>
            <a:r>
              <a:rPr lang="en-US" dirty="0" smtClean="0"/>
              <a:t>) for airborne &amp; space-based doppler wind lidar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NASA, NOAA and the </a:t>
            </a:r>
            <a:r>
              <a:rPr lang="en-US" dirty="0" err="1" smtClean="0"/>
              <a:t>DoD</a:t>
            </a:r>
            <a:r>
              <a:rPr lang="en-US" dirty="0" smtClean="0"/>
              <a:t> all have been pursuing global wind measurements since the 1970s</a:t>
            </a:r>
          </a:p>
          <a:p>
            <a:pPr lvl="1"/>
            <a:r>
              <a:rPr lang="en-US" dirty="0" smtClean="0"/>
              <a:t>A hybrid system utilizing coherent and direct detection is optimum</a:t>
            </a:r>
          </a:p>
          <a:p>
            <a:pPr lvl="1"/>
            <a:r>
              <a:rPr lang="en-US" dirty="0" smtClean="0"/>
              <a:t>The coherent channel needs a high energy pulsed 2 µm laser source</a:t>
            </a:r>
          </a:p>
          <a:p>
            <a:r>
              <a:rPr lang="en-US" dirty="0" smtClean="0"/>
              <a:t>NASA LaRC successfully advanced 2 µm laser technology from 20 </a:t>
            </a:r>
            <a:r>
              <a:rPr lang="en-US" dirty="0" err="1" smtClean="0"/>
              <a:t>mJ</a:t>
            </a:r>
            <a:r>
              <a:rPr lang="en-US" dirty="0" smtClean="0"/>
              <a:t> to 1.2 J per pulse by Dec. 2005 via internal funding</a:t>
            </a:r>
          </a:p>
          <a:p>
            <a:r>
              <a:rPr lang="en-US" dirty="0" smtClean="0"/>
              <a:t>Purpose of this program to build a risk reduction laser incorporating all of </a:t>
            </a:r>
            <a:r>
              <a:rPr lang="en-US" dirty="0" err="1" smtClean="0"/>
              <a:t>LaRC’s</a:t>
            </a:r>
            <a:r>
              <a:rPr lang="en-US" dirty="0" smtClean="0"/>
              <a:t> lessons learned in an engineered “space-like” breadboard (TRL 6)</a:t>
            </a:r>
          </a:p>
          <a:p>
            <a:pPr lvl="1"/>
            <a:r>
              <a:rPr lang="en-US" dirty="0" smtClean="0"/>
              <a:t>Understand laser behavior</a:t>
            </a:r>
          </a:p>
          <a:p>
            <a:pPr lvl="1"/>
            <a:r>
              <a:rPr lang="en-US" dirty="0" smtClean="0"/>
              <a:t>Demonstrate the shot lifetime needed for space</a:t>
            </a:r>
          </a:p>
          <a:p>
            <a:pPr lvl="1"/>
            <a:r>
              <a:rPr lang="en-US" dirty="0" smtClean="0"/>
              <a:t>Meet the performance required for a hybrid wind LIDAR system</a:t>
            </a:r>
          </a:p>
          <a:p>
            <a:r>
              <a:rPr lang="en-US" dirty="0" smtClean="0"/>
              <a:t>Phase 3 SBIR cost sharing program with funding split between NASA LaRC and Fibertek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Targets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981200"/>
          <a:ext cx="6629400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9753"/>
                <a:gridCol w="38996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Pulse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&gt;250 </a:t>
                      </a:r>
                      <a:r>
                        <a:rPr lang="en-US" dirty="0" err="1" smtClean="0"/>
                        <a:t>mJ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Pulsewidth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&lt; 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Diode 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 </a:t>
                      </a:r>
                      <a:r>
                        <a:rPr lang="en-US" dirty="0" err="1" smtClean="0"/>
                        <a:t>derating</a:t>
                      </a:r>
                      <a:r>
                        <a:rPr lang="en-US" dirty="0" smtClean="0"/>
                        <a:t> from maximum operating current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 cooled</a:t>
                      </a:r>
                      <a:r>
                        <a:rPr lang="en-US" baseline="0" dirty="0" smtClean="0"/>
                        <a:t> gain 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&lt;0.075 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&lt;30 kg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Tm,Ho</a:t>
            </a:r>
            <a:r>
              <a:rPr lang="en-US" dirty="0" smtClean="0"/>
              <a:t> gain medium</a:t>
            </a:r>
          </a:p>
          <a:p>
            <a:pPr lvl="1"/>
            <a:r>
              <a:rPr lang="en-US" dirty="0" smtClean="0"/>
              <a:t>2 µm emission without nonlinear conversion</a:t>
            </a:r>
          </a:p>
          <a:p>
            <a:pPr lvl="1"/>
            <a:r>
              <a:rPr lang="en-US" dirty="0" smtClean="0"/>
              <a:t>Compatible with diode pumping with an absorption peak near 792 nm</a:t>
            </a:r>
          </a:p>
          <a:p>
            <a:pPr lvl="1"/>
            <a:r>
              <a:rPr lang="en-US" dirty="0" smtClean="0"/>
              <a:t>Optimum performance at low temperatures</a:t>
            </a:r>
          </a:p>
          <a:p>
            <a:pPr lvl="2"/>
            <a:r>
              <a:rPr lang="en-US" dirty="0" smtClean="0"/>
              <a:t>Observed </a:t>
            </a:r>
            <a:r>
              <a:rPr lang="en-US" dirty="0" smtClean="0"/>
              <a:t>2X gain in energy at </a:t>
            </a:r>
            <a:r>
              <a:rPr lang="en-US" dirty="0" smtClean="0"/>
              <a:t>-26°C</a:t>
            </a:r>
            <a:endParaRPr lang="en-US" dirty="0" smtClean="0"/>
          </a:p>
          <a:p>
            <a:r>
              <a:rPr lang="en-US" dirty="0" smtClean="0"/>
              <a:t>MOPA configuration using 3 side-pumped gain modules</a:t>
            </a:r>
          </a:p>
          <a:p>
            <a:pPr lvl="1"/>
            <a:r>
              <a:rPr lang="en-US" dirty="0" smtClean="0"/>
              <a:t>Oscillator and 2 amplifiers</a:t>
            </a:r>
          </a:p>
          <a:p>
            <a:pPr lvl="1"/>
            <a:r>
              <a:rPr lang="en-US" dirty="0" smtClean="0"/>
              <a:t>5 sided pumping</a:t>
            </a:r>
          </a:p>
          <a:p>
            <a:r>
              <a:rPr lang="en-US" dirty="0" smtClean="0"/>
              <a:t>3 m cavity using a multi-fold telescopic resonator</a:t>
            </a:r>
          </a:p>
          <a:p>
            <a:r>
              <a:rPr lang="en-US" dirty="0" smtClean="0"/>
              <a:t>Acousto-optic Q-switch</a:t>
            </a:r>
          </a:p>
          <a:p>
            <a:r>
              <a:rPr lang="en-US" dirty="0" smtClean="0"/>
              <a:t>Injection seeded with a commercially available single frequency source (Lockheed Martin Coherent Technologies Meteor)</a:t>
            </a:r>
          </a:p>
          <a:p>
            <a:pPr lvl="1"/>
            <a:r>
              <a:rPr lang="en-US" dirty="0" smtClean="0"/>
              <a:t>The cavity length is dithered via a PZT</a:t>
            </a:r>
          </a:p>
          <a:p>
            <a:pPr lvl="1"/>
            <a:r>
              <a:rPr lang="en-US" dirty="0" smtClean="0"/>
              <a:t>Electronics fire the Q-switch when a cavity resonance is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Concept</a:t>
            </a:r>
            <a:endParaRPr lang="en-US" dirty="0"/>
          </a:p>
        </p:txBody>
      </p:sp>
      <p:pic>
        <p:nvPicPr>
          <p:cNvPr id="7" name="Picture 3" descr="D:\Copied 1-31-11\LWG Presentation\441_benc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5" y="1431940"/>
            <a:ext cx="5791200" cy="3687872"/>
          </a:xfrm>
          <a:prstGeom prst="rect">
            <a:avLst/>
          </a:prstGeom>
          <a:noFill/>
        </p:spPr>
      </p:pic>
      <p:pic>
        <p:nvPicPr>
          <p:cNvPr id="1026" name="Picture 2" descr="D:\Copied 1-31-11\LWG Presentation\441_housing_rear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695825" cy="32979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77100" y="4000500"/>
            <a:ext cx="1576201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Laser bench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Installed inside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 cylindrical housing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023" y="4800600"/>
            <a:ext cx="1143198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Coolant lines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or heat pipes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rot="16200000" flipV="1">
            <a:off x="554811" y="4245789"/>
            <a:ext cx="533400" cy="57622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rot="16200000" flipV="1">
            <a:off x="478611" y="4169589"/>
            <a:ext cx="838200" cy="42382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86000" y="2514600"/>
            <a:ext cx="3048000" cy="1143000"/>
          </a:xfrm>
          <a:prstGeom prst="straightConnector1">
            <a:avLst/>
          </a:prstGeom>
          <a:ln w="1905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01695" y="2660900"/>
            <a:ext cx="1492588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Seed path</a:t>
            </a:r>
          </a:p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(dashed)</a:t>
            </a:r>
          </a:p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Source not shown</a:t>
            </a:r>
            <a:endParaRPr lang="en-US" sz="1400" dirty="0">
              <a:solidFill>
                <a:srgbClr val="CC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960461" y="1931204"/>
            <a:ext cx="3341237" cy="1267366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2574942" y="2046420"/>
            <a:ext cx="2765158" cy="1036934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114081" y="2200039"/>
            <a:ext cx="3341235" cy="1267365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2133286" y="3486608"/>
            <a:ext cx="192022" cy="76809"/>
          </a:xfrm>
          <a:prstGeom prst="straightConnector1">
            <a:avLst/>
          </a:prstGeom>
          <a:ln w="1905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651750" y="2123230"/>
            <a:ext cx="2765158" cy="1036934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5263291" y="1969610"/>
            <a:ext cx="38405" cy="38405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5416910" y="2123230"/>
            <a:ext cx="38405" cy="38405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2536535" y="3083355"/>
            <a:ext cx="153620" cy="76810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1922055" y="3236975"/>
            <a:ext cx="268836" cy="192026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038740" y="3467404"/>
            <a:ext cx="1075340" cy="422455"/>
          </a:xfrm>
          <a:prstGeom prst="straightConnector1">
            <a:avLst/>
          </a:prstGeom>
          <a:ln w="19050">
            <a:solidFill>
              <a:srgbClr val="CC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27825" y="1431940"/>
            <a:ext cx="108074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Laser path</a:t>
            </a:r>
          </a:p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(solid) – 3 m</a:t>
            </a:r>
          </a:p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Round trip</a:t>
            </a:r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3650" y="2238445"/>
            <a:ext cx="87536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Oscillator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7880" y="2468875"/>
            <a:ext cx="925383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Amplifiers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54" name="Straight Arrow Connector 53"/>
          <p:cNvCxnSpPr>
            <a:stCxn id="52" idx="2"/>
          </p:cNvCxnSpPr>
          <p:nvPr/>
        </p:nvCxnSpPr>
        <p:spPr>
          <a:xfrm rot="16200000" flipH="1">
            <a:off x="2006748" y="2860807"/>
            <a:ext cx="690753" cy="6158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769906" y="3006545"/>
            <a:ext cx="806507" cy="26883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2"/>
          </p:cNvCxnSpPr>
          <p:nvPr/>
        </p:nvCxnSpPr>
        <p:spPr>
          <a:xfrm rot="16200000" flipH="1">
            <a:off x="963115" y="2854109"/>
            <a:ext cx="690753" cy="53583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68966" y="1547155"/>
            <a:ext cx="44659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PZT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9" name="Straight Arrow Connector 68"/>
          <p:cNvCxnSpPr>
            <a:stCxn id="68" idx="1"/>
          </p:cNvCxnSpPr>
          <p:nvPr/>
        </p:nvCxnSpPr>
        <p:spPr>
          <a:xfrm rot="10800000" flipV="1">
            <a:off x="5532126" y="1701044"/>
            <a:ext cx="636841" cy="34537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63027" y="3621025"/>
            <a:ext cx="804964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Isolators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4" name="Straight Arrow Connector 73"/>
          <p:cNvCxnSpPr>
            <a:stCxn id="73" idx="0"/>
          </p:cNvCxnSpPr>
          <p:nvPr/>
        </p:nvCxnSpPr>
        <p:spPr>
          <a:xfrm rot="16200000" flipV="1">
            <a:off x="3312250" y="3267766"/>
            <a:ext cx="345645" cy="36087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0"/>
          </p:cNvCxnSpPr>
          <p:nvPr/>
        </p:nvCxnSpPr>
        <p:spPr>
          <a:xfrm rot="5400000" flipH="1" flipV="1">
            <a:off x="3446668" y="3340602"/>
            <a:ext cx="499265" cy="6158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6A0F-802C-436A-B9C4-5F33EBC74E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LIDAR Working Group Meeting Feb. 2011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52800" y="5585936"/>
            <a:ext cx="3009900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Bench and housing designed for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maximum mechanical strength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and stability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1086</Words>
  <Application>Microsoft Office PowerPoint</Application>
  <PresentationFormat>On-screen Show (4:3)</PresentationFormat>
  <Paragraphs>221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Updates on Single Frequency  2 µm Laser Sources</vt:lpstr>
      <vt:lpstr>Acknowledgements</vt:lpstr>
      <vt:lpstr>Outline</vt:lpstr>
      <vt:lpstr>Motivation</vt:lpstr>
      <vt:lpstr>2 µm Risk reduction laser transmitter (rrlt) for airborne &amp; space-based doppler wind lidar</vt:lpstr>
      <vt:lpstr>Program Background</vt:lpstr>
      <vt:lpstr>Performance Targets</vt:lpstr>
      <vt:lpstr>Design Features</vt:lpstr>
      <vt:lpstr>Laser Concept</vt:lpstr>
      <vt:lpstr>Laser Bench – Oscillator Configuration</vt:lpstr>
      <vt:lpstr>Pump Module Design</vt:lpstr>
      <vt:lpstr>Optimum Performance to Date  1 Hz, 750 µs, 79 A, 5°C</vt:lpstr>
      <vt:lpstr>Additional Performance Notes</vt:lpstr>
      <vt:lpstr>SINGLE Frequency LASERS for space based wind &amp; aerosol lidar </vt:lpstr>
      <vt:lpstr>Program Background</vt:lpstr>
      <vt:lpstr>2 Micron Seed Laser</vt:lpstr>
      <vt:lpstr>Summary</vt:lpstr>
      <vt:lpstr>Support Equipment</vt:lpstr>
      <vt:lpstr>Energy &amp; Diode Wavelength vs. Temperature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Tshuman</dc:creator>
  <cp:lastModifiedBy>Timothy</cp:lastModifiedBy>
  <cp:revision>203</cp:revision>
  <dcterms:created xsi:type="dcterms:W3CDTF">2010-10-27T11:15:17Z</dcterms:created>
  <dcterms:modified xsi:type="dcterms:W3CDTF">2011-02-08T02:59:20Z</dcterms:modified>
</cp:coreProperties>
</file>