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4" r:id="rId3"/>
    <p:sldId id="268" r:id="rId4"/>
    <p:sldId id="265" r:id="rId5"/>
    <p:sldId id="272" r:id="rId6"/>
    <p:sldId id="270" r:id="rId7"/>
    <p:sldId id="269" r:id="rId8"/>
    <p:sldId id="256" r:id="rId9"/>
    <p:sldId id="267" r:id="rId10"/>
    <p:sldId id="260" r:id="rId11"/>
    <p:sldId id="262" r:id="rId12"/>
    <p:sldId id="27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90" autoAdjust="0"/>
  </p:normalViewPr>
  <p:slideViewPr>
    <p:cSldViewPr>
      <p:cViewPr varScale="1">
        <p:scale>
          <a:sx n="41" d="100"/>
          <a:sy n="41" d="100"/>
        </p:scale>
        <p:origin x="-13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6.9132231454268056E-2"/>
          <c:y val="3.3128005395546278E-2"/>
          <c:w val="0.74436954594324956"/>
          <c:h val="0.57614412624233602"/>
        </c:manualLayout>
      </c:layout>
      <c:barChart>
        <c:barDir val="col"/>
        <c:grouping val="clustered"/>
        <c:ser>
          <c:idx val="0"/>
          <c:order val="0"/>
          <c:tx>
            <c:strRef>
              <c:f>Sheet1!$B$1</c:f>
              <c:strCache>
                <c:ptCount val="1"/>
                <c:pt idx="0">
                  <c:v># Cycles Run</c:v>
                </c:pt>
              </c:strCache>
            </c:strRef>
          </c:tx>
          <c:spPr>
            <a:solidFill>
              <a:srgbClr val="AD2737"/>
            </a:solidFill>
            <a:effectLst>
              <a:outerShdw blurRad="40005" dist="22987" algn="tl" rotWithShape="0">
                <a:schemeClr val="tx1">
                  <a:lumMod val="65000"/>
                  <a:lumOff val="35000"/>
                  <a:alpha val="16000"/>
                </a:schemeClr>
              </a:outerShdw>
            </a:effectLst>
            <a:scene3d>
              <a:camera prst="orthographicFront"/>
              <a:lightRig rig="threePt" dir="t"/>
            </a:scene3d>
            <a:sp3d>
              <a:bevelT/>
            </a:sp3d>
          </c:spPr>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Sheet1!$B$2:$B$20</c:f>
              <c:numCache>
                <c:formatCode>General</c:formatCode>
                <c:ptCount val="19"/>
                <c:pt idx="0">
                  <c:v>5</c:v>
                </c:pt>
                <c:pt idx="1">
                  <c:v>6</c:v>
                </c:pt>
                <c:pt idx="2">
                  <c:v>5</c:v>
                </c:pt>
                <c:pt idx="3">
                  <c:v>5</c:v>
                </c:pt>
                <c:pt idx="4">
                  <c:v>4</c:v>
                </c:pt>
                <c:pt idx="5">
                  <c:v>5</c:v>
                </c:pt>
                <c:pt idx="6">
                  <c:v>6</c:v>
                </c:pt>
                <c:pt idx="7">
                  <c:v>5</c:v>
                </c:pt>
                <c:pt idx="8">
                  <c:v>6</c:v>
                </c:pt>
                <c:pt idx="9">
                  <c:v>8</c:v>
                </c:pt>
                <c:pt idx="10">
                  <c:v>5</c:v>
                </c:pt>
                <c:pt idx="11">
                  <c:v>6</c:v>
                </c:pt>
                <c:pt idx="12">
                  <c:v>6</c:v>
                </c:pt>
                <c:pt idx="13">
                  <c:v>7</c:v>
                </c:pt>
                <c:pt idx="14">
                  <c:v>7</c:v>
                </c:pt>
                <c:pt idx="15">
                  <c:v>6</c:v>
                </c:pt>
                <c:pt idx="16">
                  <c:v>5</c:v>
                </c:pt>
                <c:pt idx="17">
                  <c:v>5</c:v>
                </c:pt>
                <c:pt idx="18">
                  <c:v>5</c:v>
                </c:pt>
              </c:numCache>
            </c:numRef>
          </c:val>
        </c:ser>
        <c:gapWidth val="200"/>
        <c:overlap val="100"/>
        <c:axId val="70191360"/>
        <c:axId val="70189824"/>
      </c:barChart>
      <c:lineChart>
        <c:grouping val="standard"/>
        <c:ser>
          <c:idx val="1"/>
          <c:order val="1"/>
          <c:tx>
            <c:strRef>
              <c:f>Sheet1!$C$1</c:f>
              <c:strCache>
                <c:ptCount val="1"/>
                <c:pt idx="0">
                  <c:v>SFMR</c:v>
                </c:pt>
              </c:strCache>
            </c:strRef>
          </c:tx>
          <c:spPr>
            <a:ln>
              <a:solidFill>
                <a:srgbClr val="AD4200"/>
              </a:solidFill>
            </a:ln>
            <a:effectLst>
              <a:outerShdw blurRad="50800" dist="38100" dir="2700000" algn="tl" rotWithShape="0">
                <a:srgbClr val="000000">
                  <a:alpha val="43000"/>
                </a:srgbClr>
              </a:outerShdw>
            </a:effectLst>
          </c:spPr>
          <c:marker>
            <c:symbol val="circle"/>
            <c:size val="9"/>
            <c:spPr>
              <a:solidFill>
                <a:srgbClr val="DD3F00"/>
              </a:solidFill>
              <a:ln>
                <a:solidFill>
                  <a:srgbClr val="DD3F00"/>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Sheet1!$C$2:$C$20</c:f>
              <c:numCache>
                <c:formatCode>General</c:formatCode>
                <c:ptCount val="19"/>
                <c:pt idx="0">
                  <c:v>102</c:v>
                </c:pt>
                <c:pt idx="1">
                  <c:v>178</c:v>
                </c:pt>
                <c:pt idx="2">
                  <c:v>140</c:v>
                </c:pt>
                <c:pt idx="3">
                  <c:v>134</c:v>
                </c:pt>
                <c:pt idx="4">
                  <c:v>99</c:v>
                </c:pt>
                <c:pt idx="5">
                  <c:v>89</c:v>
                </c:pt>
                <c:pt idx="6">
                  <c:v>51</c:v>
                </c:pt>
                <c:pt idx="7">
                  <c:v>158</c:v>
                </c:pt>
                <c:pt idx="8">
                  <c:v>109</c:v>
                </c:pt>
                <c:pt idx="9">
                  <c:v>117</c:v>
                </c:pt>
                <c:pt idx="10">
                  <c:v>101</c:v>
                </c:pt>
                <c:pt idx="11">
                  <c:v>2</c:v>
                </c:pt>
                <c:pt idx="12">
                  <c:v>61</c:v>
                </c:pt>
                <c:pt idx="13">
                  <c:v>3</c:v>
                </c:pt>
                <c:pt idx="14">
                  <c:v>104</c:v>
                </c:pt>
                <c:pt idx="15">
                  <c:v>27</c:v>
                </c:pt>
                <c:pt idx="16">
                  <c:v>115</c:v>
                </c:pt>
                <c:pt idx="17">
                  <c:v>113</c:v>
                </c:pt>
                <c:pt idx="18">
                  <c:v>99</c:v>
                </c:pt>
              </c:numCache>
            </c:numRef>
          </c:val>
        </c:ser>
        <c:ser>
          <c:idx val="2"/>
          <c:order val="2"/>
          <c:tx>
            <c:strRef>
              <c:f>Sheet1!$D$1</c:f>
              <c:strCache>
                <c:ptCount val="1"/>
                <c:pt idx="0">
                  <c:v>Dropsonde</c:v>
                </c:pt>
              </c:strCache>
            </c:strRef>
          </c:tx>
          <c:spPr>
            <a:ln>
              <a:solidFill>
                <a:srgbClr val="0B6D0F"/>
              </a:solidFill>
            </a:ln>
            <a:effectLst>
              <a:outerShdw blurRad="50800" dist="38100" dir="2700000" algn="tl" rotWithShape="0">
                <a:srgbClr val="000000">
                  <a:alpha val="43000"/>
                </a:srgbClr>
              </a:outerShdw>
            </a:effectLst>
          </c:spPr>
          <c:marker>
            <c:symbol val="circle"/>
            <c:size val="9"/>
            <c:spPr>
              <a:solidFill>
                <a:srgbClr val="009201"/>
              </a:solidFill>
              <a:ln>
                <a:solidFill>
                  <a:srgbClr val="009201"/>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Sheet1!$D$2:$D$20</c:f>
              <c:numCache>
                <c:formatCode>General</c:formatCode>
                <c:ptCount val="19"/>
                <c:pt idx="0">
                  <c:v>175</c:v>
                </c:pt>
                <c:pt idx="1">
                  <c:v>51</c:v>
                </c:pt>
                <c:pt idx="2">
                  <c:v>176</c:v>
                </c:pt>
                <c:pt idx="3">
                  <c:v>27</c:v>
                </c:pt>
                <c:pt idx="4">
                  <c:v>270</c:v>
                </c:pt>
                <c:pt idx="5">
                  <c:v>43</c:v>
                </c:pt>
                <c:pt idx="6">
                  <c:v>149</c:v>
                </c:pt>
                <c:pt idx="7">
                  <c:v>225</c:v>
                </c:pt>
                <c:pt idx="8">
                  <c:v>57</c:v>
                </c:pt>
                <c:pt idx="9">
                  <c:v>35</c:v>
                </c:pt>
                <c:pt idx="10">
                  <c:v>130</c:v>
                </c:pt>
                <c:pt idx="11">
                  <c:v>395</c:v>
                </c:pt>
                <c:pt idx="12">
                  <c:v>36</c:v>
                </c:pt>
                <c:pt idx="13">
                  <c:v>133</c:v>
                </c:pt>
                <c:pt idx="14">
                  <c:v>166</c:v>
                </c:pt>
                <c:pt idx="15">
                  <c:v>66</c:v>
                </c:pt>
                <c:pt idx="16">
                  <c:v>0</c:v>
                </c:pt>
                <c:pt idx="17">
                  <c:v>0</c:v>
                </c:pt>
                <c:pt idx="18">
                  <c:v>38</c:v>
                </c:pt>
              </c:numCache>
            </c:numRef>
          </c:val>
        </c:ser>
        <c:ser>
          <c:idx val="3"/>
          <c:order val="3"/>
          <c:tx>
            <c:strRef>
              <c:f>Sheet1!$E$1</c:f>
              <c:strCache>
                <c:ptCount val="1"/>
                <c:pt idx="0">
                  <c:v>Flight Level</c:v>
                </c:pt>
              </c:strCache>
            </c:strRef>
          </c:tx>
          <c:spPr>
            <a:ln>
              <a:solidFill>
                <a:srgbClr val="744581"/>
              </a:solidFill>
            </a:ln>
            <a:effectLst>
              <a:outerShdw blurRad="50800" dist="38100" dir="2700000" algn="tl" rotWithShape="0">
                <a:srgbClr val="000000">
                  <a:alpha val="43000"/>
                </a:srgbClr>
              </a:outerShdw>
            </a:effectLst>
          </c:spPr>
          <c:marker>
            <c:symbol val="circle"/>
            <c:size val="9"/>
            <c:spPr>
              <a:solidFill>
                <a:srgbClr val="933EB1"/>
              </a:solidFill>
              <a:ln>
                <a:solidFill>
                  <a:srgbClr val="933EB1"/>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Sheet1!$E$2:$E$20</c:f>
              <c:numCache>
                <c:formatCode>General</c:formatCode>
                <c:ptCount val="19"/>
                <c:pt idx="0">
                  <c:v>407</c:v>
                </c:pt>
                <c:pt idx="1">
                  <c:v>713</c:v>
                </c:pt>
                <c:pt idx="2">
                  <c:v>558</c:v>
                </c:pt>
                <c:pt idx="3">
                  <c:v>537</c:v>
                </c:pt>
                <c:pt idx="4">
                  <c:v>395</c:v>
                </c:pt>
                <c:pt idx="5">
                  <c:v>355</c:v>
                </c:pt>
                <c:pt idx="6">
                  <c:v>203</c:v>
                </c:pt>
                <c:pt idx="7">
                  <c:v>631</c:v>
                </c:pt>
                <c:pt idx="8">
                  <c:v>437</c:v>
                </c:pt>
                <c:pt idx="9">
                  <c:v>468</c:v>
                </c:pt>
                <c:pt idx="10">
                  <c:v>406</c:v>
                </c:pt>
                <c:pt idx="11">
                  <c:v>15</c:v>
                </c:pt>
                <c:pt idx="12">
                  <c:v>243</c:v>
                </c:pt>
                <c:pt idx="13">
                  <c:v>11</c:v>
                </c:pt>
                <c:pt idx="14">
                  <c:v>415</c:v>
                </c:pt>
                <c:pt idx="15">
                  <c:v>109</c:v>
                </c:pt>
                <c:pt idx="16">
                  <c:v>462</c:v>
                </c:pt>
                <c:pt idx="17">
                  <c:v>452</c:v>
                </c:pt>
                <c:pt idx="18">
                  <c:v>394</c:v>
                </c:pt>
              </c:numCache>
            </c:numRef>
          </c:val>
        </c:ser>
        <c:ser>
          <c:idx val="4"/>
          <c:order val="4"/>
          <c:tx>
            <c:strRef>
              <c:f>Sheet1!$F$1</c:f>
              <c:strCache>
                <c:ptCount val="1"/>
                <c:pt idx="0">
                  <c:v>Doppler Wind</c:v>
                </c:pt>
              </c:strCache>
            </c:strRef>
          </c:tx>
          <c:spPr>
            <a:ln>
              <a:solidFill>
                <a:srgbClr val="145898"/>
              </a:solidFill>
            </a:ln>
            <a:effectLst>
              <a:outerShdw blurRad="50800" dist="38100" dir="2700000" algn="tl" rotWithShape="0">
                <a:srgbClr val="000000">
                  <a:alpha val="43000"/>
                </a:srgbClr>
              </a:outerShdw>
            </a:effectLst>
          </c:spPr>
          <c:marker>
            <c:symbol val="circle"/>
            <c:size val="9"/>
            <c:spPr>
              <a:solidFill>
                <a:srgbClr val="3366FF"/>
              </a:solidFill>
              <a:ln>
                <a:solidFill>
                  <a:srgbClr val="3366FF"/>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Sheet1!$F$2:$F$20</c:f>
              <c:numCache>
                <c:formatCode>General</c:formatCode>
                <c:ptCount val="19"/>
                <c:pt idx="0">
                  <c:v>6736</c:v>
                </c:pt>
                <c:pt idx="1">
                  <c:v>7949</c:v>
                </c:pt>
                <c:pt idx="2">
                  <c:v>8217</c:v>
                </c:pt>
                <c:pt idx="3">
                  <c:v>7474</c:v>
                </c:pt>
                <c:pt idx="4">
                  <c:v>6986</c:v>
                </c:pt>
                <c:pt idx="5">
                  <c:v>3912</c:v>
                </c:pt>
                <c:pt idx="6">
                  <c:v>3292</c:v>
                </c:pt>
                <c:pt idx="7">
                  <c:v>6005</c:v>
                </c:pt>
                <c:pt idx="8">
                  <c:v>5345</c:v>
                </c:pt>
                <c:pt idx="9">
                  <c:v>2610</c:v>
                </c:pt>
                <c:pt idx="10">
                  <c:v>4860</c:v>
                </c:pt>
                <c:pt idx="11">
                  <c:v>2981</c:v>
                </c:pt>
                <c:pt idx="12">
                  <c:v>4969</c:v>
                </c:pt>
                <c:pt idx="13">
                  <c:v>374</c:v>
                </c:pt>
                <c:pt idx="14">
                  <c:v>3925</c:v>
                </c:pt>
                <c:pt idx="15">
                  <c:v>6472</c:v>
                </c:pt>
                <c:pt idx="16">
                  <c:v>4348</c:v>
                </c:pt>
                <c:pt idx="17">
                  <c:v>7595</c:v>
                </c:pt>
                <c:pt idx="18">
                  <c:v>6102</c:v>
                </c:pt>
              </c:numCache>
            </c:numRef>
          </c:val>
        </c:ser>
        <c:marker val="1"/>
        <c:axId val="70301184"/>
        <c:axId val="70302720"/>
      </c:lineChart>
      <c:catAx>
        <c:axId val="70301184"/>
        <c:scaling>
          <c:orientation val="minMax"/>
        </c:scaling>
        <c:axPos val="b"/>
        <c:majorGridlines/>
        <c:tickLblPos val="nextTo"/>
        <c:spPr>
          <a:ln>
            <a:solidFill>
              <a:schemeClr val="tx1">
                <a:lumMod val="75000"/>
                <a:lumOff val="25000"/>
              </a:schemeClr>
            </a:solidFill>
          </a:ln>
        </c:spPr>
        <c:txPr>
          <a:bodyPr rot="-5400000" vert="horz"/>
          <a:lstStyle/>
          <a:p>
            <a:pPr>
              <a:defRPr sz="1100"/>
            </a:pPr>
            <a:endParaRPr lang="en-US"/>
          </a:p>
        </c:txPr>
        <c:crossAx val="70302720"/>
        <c:crossesAt val="0.1"/>
        <c:auto val="1"/>
        <c:lblAlgn val="ctr"/>
        <c:lblOffset val="100"/>
      </c:catAx>
      <c:valAx>
        <c:axId val="70302720"/>
        <c:scaling>
          <c:logBase val="10"/>
          <c:orientation val="minMax"/>
          <c:min val="0.1"/>
        </c:scaling>
        <c:axPos val="l"/>
        <c:majorGridlines/>
        <c:numFmt formatCode="General" sourceLinked="1"/>
        <c:tickLblPos val="nextTo"/>
        <c:spPr>
          <a:ln>
            <a:solidFill>
              <a:schemeClr val="tx1">
                <a:lumMod val="75000"/>
                <a:lumOff val="25000"/>
              </a:schemeClr>
            </a:solidFill>
          </a:ln>
        </c:spPr>
        <c:txPr>
          <a:bodyPr/>
          <a:lstStyle/>
          <a:p>
            <a:pPr>
              <a:defRPr sz="1000"/>
            </a:pPr>
            <a:endParaRPr lang="en-US"/>
          </a:p>
        </c:txPr>
        <c:crossAx val="70301184"/>
        <c:crosses val="autoZero"/>
        <c:crossBetween val="between"/>
      </c:valAx>
      <c:valAx>
        <c:axId val="70189824"/>
        <c:scaling>
          <c:orientation val="minMax"/>
          <c:max val="25"/>
        </c:scaling>
        <c:axPos val="r"/>
        <c:numFmt formatCode="General" sourceLinked="1"/>
        <c:tickLblPos val="nextTo"/>
        <c:spPr>
          <a:ln>
            <a:solidFill>
              <a:schemeClr val="tx1">
                <a:lumMod val="75000"/>
                <a:lumOff val="25000"/>
              </a:schemeClr>
            </a:solidFill>
          </a:ln>
        </c:spPr>
        <c:txPr>
          <a:bodyPr/>
          <a:lstStyle/>
          <a:p>
            <a:pPr>
              <a:defRPr sz="1100"/>
            </a:pPr>
            <a:endParaRPr lang="en-US"/>
          </a:p>
        </c:txPr>
        <c:crossAx val="70191360"/>
        <c:crosses val="max"/>
        <c:crossBetween val="between"/>
      </c:valAx>
      <c:catAx>
        <c:axId val="70191360"/>
        <c:scaling>
          <c:orientation val="minMax"/>
        </c:scaling>
        <c:delete val="1"/>
        <c:axPos val="b"/>
        <c:tickLblPos val="none"/>
        <c:crossAx val="70189824"/>
        <c:crosses val="autoZero"/>
        <c:auto val="1"/>
        <c:lblAlgn val="ctr"/>
        <c:lblOffset val="100"/>
      </c:catAx>
      <c:spPr>
        <a:solidFill>
          <a:schemeClr val="bg1">
            <a:lumMod val="85000"/>
            <a:alpha val="50000"/>
          </a:schemeClr>
        </a:solidFill>
        <a:ln w="25400" cap="flat" cmpd="sng" algn="ctr">
          <a:solidFill>
            <a:schemeClr val="tx1">
              <a:lumMod val="75000"/>
              <a:lumOff val="25000"/>
            </a:schemeClr>
          </a:solidFill>
          <a:prstDash val="solid"/>
          <a:round/>
          <a:headEnd type="none" w="med" len="med"/>
          <a:tailEnd type="none" w="med" len="med"/>
        </a:ln>
      </c:spPr>
    </c:plotArea>
    <c:legend>
      <c:legendPos val="b"/>
      <c:layout>
        <c:manualLayout>
          <c:xMode val="edge"/>
          <c:yMode val="edge"/>
          <c:x val="0.11688390414105602"/>
          <c:y val="0.93936296771770278"/>
          <c:w val="0.66027137679992165"/>
          <c:h val="5.6229433001690102E-2"/>
        </c:manualLayout>
      </c:layout>
      <c:spPr>
        <a:ln>
          <a:solidFill>
            <a:schemeClr val="bg1">
              <a:lumMod val="50000"/>
            </a:schemeClr>
          </a:solidFill>
        </a:ln>
      </c:spPr>
      <c:txPr>
        <a:bodyPr/>
        <a:lstStyle/>
        <a:p>
          <a:pPr>
            <a:defRPr sz="1100"/>
          </a:pPr>
          <a:endParaRPr lang="en-US"/>
        </a:p>
      </c:txPr>
    </c:legend>
    <c:plotVisOnly val="1"/>
    <c:dispBlanksAs val="zero"/>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E73BE-6FCF-47A0-96F3-F4D6F70F2499}" type="datetimeFigureOut">
              <a:rPr lang="en-US" smtClean="0"/>
              <a:pPr/>
              <a:t>2/9/2011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68684-0965-4CCF-81C8-F3BDA66928B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analyzed maximum surface wind was significantly underestimated in HEDAS analysis during periods with strong and intensifying  hurricane  (the cases of hurricane Earl while category   3 and 4)</a:t>
            </a:r>
          </a:p>
          <a:p>
            <a:endParaRPr lang="en-US" dirty="0"/>
          </a:p>
        </p:txBody>
      </p:sp>
      <p:sp>
        <p:nvSpPr>
          <p:cNvPr id="4" name="Slide Number Placeholder 3"/>
          <p:cNvSpPr>
            <a:spLocks noGrp="1"/>
          </p:cNvSpPr>
          <p:nvPr>
            <p:ph type="sldNum" sz="quarter" idx="10"/>
          </p:nvPr>
        </p:nvSpPr>
        <p:spPr/>
        <p:txBody>
          <a:bodyPr/>
          <a:lstStyle/>
          <a:p>
            <a:fld id="{61F68684-0965-4CCF-81C8-F3BDA66928B7}"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analyzed maximum surface wind was significantly underestimated in HEDAS analysis during periods with strong and intensifying  hurricane  (the cases of hurricane Earl while category   3 and 4)</a:t>
            </a:r>
          </a:p>
          <a:p>
            <a:endParaRPr lang="en-US" dirty="0"/>
          </a:p>
        </p:txBody>
      </p:sp>
      <p:sp>
        <p:nvSpPr>
          <p:cNvPr id="4" name="Slide Number Placeholder 3"/>
          <p:cNvSpPr>
            <a:spLocks noGrp="1"/>
          </p:cNvSpPr>
          <p:nvPr>
            <p:ph type="sldNum" sz="quarter" idx="10"/>
          </p:nvPr>
        </p:nvSpPr>
        <p:spPr/>
        <p:txBody>
          <a:bodyPr/>
          <a:lstStyle/>
          <a:p>
            <a:fld id="{61F68684-0965-4CCF-81C8-F3BDA66928B7}"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92534E-E6D5-4190-9A2D-C33C2CE13B7A}" type="datetimeFigureOut">
              <a:rPr lang="en-US"/>
              <a:pPr>
                <a:defRPr/>
              </a:pPr>
              <a:t>2/9/2011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02BB4B-9483-4DAC-A050-3071A89E3C6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31EAA2-2857-455D-A60E-893B483FFB10}" type="datetimeFigureOut">
              <a:rPr lang="en-US"/>
              <a:pPr>
                <a:defRPr/>
              </a:pPr>
              <a:t>2/9/2011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DFD226-7463-476A-A939-99019BD766B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BAC190-74D5-43FA-B11E-A4FBC4290C6A}" type="datetimeFigureOut">
              <a:rPr lang="en-US"/>
              <a:pPr>
                <a:defRPr/>
              </a:pPr>
              <a:t>2/9/2011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CF8918-9817-42FA-BDB3-3F89BC0A51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3392AA-FD7F-403F-BA33-3184C0522D16}" type="datetimeFigureOut">
              <a:rPr lang="en-US"/>
              <a:pPr>
                <a:defRPr/>
              </a:pPr>
              <a:t>2/9/2011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B5B7D0-CBD7-40A5-87ED-7E534415A8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44961F-866D-4561-AADF-C004461E12FD}" type="datetimeFigureOut">
              <a:rPr lang="en-US"/>
              <a:pPr>
                <a:defRPr/>
              </a:pPr>
              <a:t>2/9/2011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CE3620-8A25-4E26-B4D4-46DE92AFEE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8766F8-83E2-47E6-A386-AE6E0C6F9FB4}" type="datetimeFigureOut">
              <a:rPr lang="en-US"/>
              <a:pPr>
                <a:defRPr/>
              </a:pPr>
              <a:t>2/9/2011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F9BDEA-C187-4396-BA4B-2F69974C028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3F7D-425E-4FF3-A4BD-7342DDEA36C8}" type="datetimeFigureOut">
              <a:rPr lang="en-US"/>
              <a:pPr>
                <a:defRPr/>
              </a:pPr>
              <a:t>2/9/2011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B8494F-1E06-4FAD-A861-D35EA7FC50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3FC7FA-C409-45D2-8495-53AE62A254C1}" type="datetimeFigureOut">
              <a:rPr lang="en-US"/>
              <a:pPr>
                <a:defRPr/>
              </a:pPr>
              <a:t>2/9/2011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D34B65-8060-4AFB-855F-5E773FC164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AB4772-272B-4EDF-A9CA-A333AFD9D998}" type="datetimeFigureOut">
              <a:rPr lang="en-US"/>
              <a:pPr>
                <a:defRPr/>
              </a:pPr>
              <a:t>2/9/2011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1AB8406-D5D0-4CE1-9BA8-A9781329992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64839A-F8D1-42A9-B61F-1B16B17784C9}" type="datetimeFigureOut">
              <a:rPr lang="en-US"/>
              <a:pPr>
                <a:defRPr/>
              </a:pPr>
              <a:t>2/9/2011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A7DEBA-C44B-4DFB-A85C-F6A827E2BA7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828650-FD60-44E0-8AC1-4E1E29594B6D}" type="datetimeFigureOut">
              <a:rPr lang="en-US"/>
              <a:pPr>
                <a:defRPr/>
              </a:pPr>
              <a:t>2/9/2011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CFB0E4-2EB9-4990-A6E9-BA444815EE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1095C46-75D4-46C6-9DAC-E6E83B3BE147}" type="datetimeFigureOut">
              <a:rPr lang="en-US"/>
              <a:pPr>
                <a:defRPr/>
              </a:pPr>
              <a:t>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C50C818-2102-4869-B06E-854DFCF260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1371600"/>
            <a:ext cx="9144000" cy="2011363"/>
          </a:xfrm>
        </p:spPr>
        <p:txBody>
          <a:bodyPr/>
          <a:lstStyle/>
          <a:p>
            <a:r>
              <a:rPr lang="en-US" sz="3200" b="1" dirty="0" smtClean="0"/>
              <a:t>DATA ASSIMILATION FOR HURRICANE PREDICTION</a:t>
            </a:r>
            <a:br>
              <a:rPr lang="en-US" sz="3200" b="1" dirty="0" smtClean="0"/>
            </a:br>
            <a:r>
              <a:rPr lang="en-US" sz="3200" b="1" dirty="0" smtClean="0"/>
              <a:t> </a:t>
            </a:r>
            <a:r>
              <a:rPr lang="en-US" sz="3200" dirty="0" smtClean="0"/>
              <a:t/>
            </a:r>
            <a:br>
              <a:rPr lang="en-US" sz="3200" dirty="0" smtClean="0"/>
            </a:br>
            <a:r>
              <a:rPr lang="en-US" sz="3200" b="1" dirty="0" smtClean="0"/>
              <a:t>Experimental system and results of semi-operational implementation during the 2010 Atlantic Hurricane Season</a:t>
            </a:r>
          </a:p>
        </p:txBody>
      </p:sp>
      <p:sp>
        <p:nvSpPr>
          <p:cNvPr id="7" name="TextBox 6"/>
          <p:cNvSpPr txBox="1"/>
          <p:nvPr/>
        </p:nvSpPr>
        <p:spPr>
          <a:xfrm>
            <a:off x="990600" y="3704272"/>
            <a:ext cx="6870700" cy="1477328"/>
          </a:xfrm>
          <a:prstGeom prst="rect">
            <a:avLst/>
          </a:prstGeom>
          <a:noFill/>
        </p:spPr>
        <p:txBody>
          <a:bodyPr>
            <a:spAutoFit/>
          </a:bodyPr>
          <a:lstStyle/>
          <a:p>
            <a:pPr algn="ctr" fontAlgn="auto">
              <a:spcBef>
                <a:spcPts val="0"/>
              </a:spcBef>
              <a:spcAft>
                <a:spcPts val="0"/>
              </a:spcAft>
              <a:defRPr/>
            </a:pPr>
            <a:r>
              <a:rPr lang="en-US" dirty="0" err="1" smtClean="0">
                <a:solidFill>
                  <a:schemeClr val="accent1">
                    <a:lumMod val="75000"/>
                  </a:schemeClr>
                </a:solidFill>
                <a:latin typeface="Calibri" charset="0"/>
              </a:rPr>
              <a:t>Tomislava</a:t>
            </a:r>
            <a:r>
              <a:rPr lang="en-US" dirty="0" smtClean="0">
                <a:solidFill>
                  <a:schemeClr val="accent1">
                    <a:lumMod val="75000"/>
                  </a:schemeClr>
                </a:solidFill>
                <a:latin typeface="Calibri" charset="0"/>
              </a:rPr>
              <a:t> Vukicevic</a:t>
            </a:r>
            <a:r>
              <a:rPr lang="en-US" baseline="30000" dirty="0" smtClean="0">
                <a:solidFill>
                  <a:schemeClr val="accent1">
                    <a:lumMod val="75000"/>
                  </a:schemeClr>
                </a:solidFill>
                <a:latin typeface="Calibri" charset="0"/>
              </a:rPr>
              <a:t>1 </a:t>
            </a:r>
            <a:r>
              <a:rPr lang="en-US" b="1" dirty="0" smtClean="0">
                <a:solidFill>
                  <a:schemeClr val="accent1">
                    <a:lumMod val="75000"/>
                  </a:schemeClr>
                </a:solidFill>
                <a:latin typeface="Calibri" charset="0"/>
              </a:rPr>
              <a:t>,</a:t>
            </a:r>
          </a:p>
          <a:p>
            <a:pPr algn="ctr" fontAlgn="auto">
              <a:spcBef>
                <a:spcPts val="0"/>
              </a:spcBef>
              <a:spcAft>
                <a:spcPts val="0"/>
              </a:spcAft>
              <a:defRPr/>
            </a:pPr>
            <a:r>
              <a:rPr lang="en-US" dirty="0" err="1" smtClean="0">
                <a:solidFill>
                  <a:schemeClr val="accent1">
                    <a:lumMod val="75000"/>
                  </a:schemeClr>
                </a:solidFill>
                <a:latin typeface="Calibri" charset="0"/>
              </a:rPr>
              <a:t>Altuğ</a:t>
            </a:r>
            <a:r>
              <a:rPr lang="en-US" dirty="0" smtClean="0">
                <a:solidFill>
                  <a:schemeClr val="accent1">
                    <a:lumMod val="75000"/>
                  </a:schemeClr>
                </a:solidFill>
                <a:latin typeface="Calibri" charset="0"/>
              </a:rPr>
              <a:t> </a:t>
            </a:r>
            <a:r>
              <a:rPr lang="en-US" dirty="0">
                <a:solidFill>
                  <a:schemeClr val="accent1">
                    <a:lumMod val="75000"/>
                  </a:schemeClr>
                </a:solidFill>
                <a:latin typeface="Calibri" charset="0"/>
              </a:rPr>
              <a:t>Aksoy</a:t>
            </a:r>
            <a:r>
              <a:rPr lang="en-US" baseline="30000" dirty="0">
                <a:solidFill>
                  <a:schemeClr val="accent1">
                    <a:lumMod val="75000"/>
                  </a:schemeClr>
                </a:solidFill>
                <a:latin typeface="Calibri" charset="0"/>
              </a:rPr>
              <a:t>1,2</a:t>
            </a:r>
            <a:r>
              <a:rPr lang="en-US" dirty="0">
                <a:solidFill>
                  <a:schemeClr val="accent1">
                    <a:lumMod val="75000"/>
                  </a:schemeClr>
                </a:solidFill>
                <a:latin typeface="Calibri" charset="0"/>
              </a:rPr>
              <a:t>, </a:t>
            </a:r>
            <a:r>
              <a:rPr lang="en-US" dirty="0" smtClean="0">
                <a:solidFill>
                  <a:schemeClr val="accent1">
                    <a:lumMod val="75000"/>
                  </a:schemeClr>
                </a:solidFill>
                <a:latin typeface="Calibri" charset="0"/>
              </a:rPr>
              <a:t>Kathryn Sellwood</a:t>
            </a:r>
            <a:r>
              <a:rPr lang="en-US" baseline="30000" dirty="0" smtClean="0">
                <a:solidFill>
                  <a:schemeClr val="accent1">
                    <a:lumMod val="75000"/>
                  </a:schemeClr>
                </a:solidFill>
                <a:latin typeface="Calibri" charset="0"/>
              </a:rPr>
              <a:t>1,2 </a:t>
            </a:r>
            <a:r>
              <a:rPr lang="en-US" dirty="0" smtClean="0">
                <a:solidFill>
                  <a:schemeClr val="accent1">
                    <a:lumMod val="75000"/>
                  </a:schemeClr>
                </a:solidFill>
                <a:latin typeface="Calibri" charset="0"/>
              </a:rPr>
              <a:t>, </a:t>
            </a:r>
            <a:r>
              <a:rPr lang="en-US" dirty="0" err="1" smtClean="0">
                <a:solidFill>
                  <a:schemeClr val="accent1">
                    <a:lumMod val="75000"/>
                  </a:schemeClr>
                </a:solidFill>
                <a:latin typeface="Calibri" charset="0"/>
              </a:rPr>
              <a:t>Sim</a:t>
            </a:r>
            <a:r>
              <a:rPr lang="en-US" dirty="0" smtClean="0">
                <a:solidFill>
                  <a:schemeClr val="accent1">
                    <a:lumMod val="75000"/>
                  </a:schemeClr>
                </a:solidFill>
                <a:latin typeface="Calibri" charset="0"/>
              </a:rPr>
              <a:t> </a:t>
            </a:r>
            <a:r>
              <a:rPr lang="en-US" dirty="0">
                <a:solidFill>
                  <a:schemeClr val="accent1">
                    <a:lumMod val="75000"/>
                  </a:schemeClr>
                </a:solidFill>
                <a:latin typeface="Calibri" charset="0"/>
              </a:rPr>
              <a:t>Aberson</a:t>
            </a:r>
            <a:r>
              <a:rPr lang="en-US" baseline="30000" dirty="0">
                <a:solidFill>
                  <a:schemeClr val="accent1">
                    <a:lumMod val="75000"/>
                  </a:schemeClr>
                </a:solidFill>
                <a:latin typeface="Calibri" charset="0"/>
              </a:rPr>
              <a:t>1</a:t>
            </a:r>
            <a:r>
              <a:rPr lang="en-US" dirty="0" smtClean="0">
                <a:solidFill>
                  <a:schemeClr val="accent1">
                    <a:lumMod val="75000"/>
                  </a:schemeClr>
                </a:solidFill>
                <a:latin typeface="Calibri" charset="0"/>
              </a:rPr>
              <a:t>, Sylvie  Lorsolo</a:t>
            </a:r>
            <a:r>
              <a:rPr lang="en-US" baseline="30000" dirty="0" smtClean="0">
                <a:solidFill>
                  <a:schemeClr val="accent1">
                    <a:lumMod val="75000"/>
                  </a:schemeClr>
                </a:solidFill>
                <a:latin typeface="Calibri" charset="0"/>
              </a:rPr>
              <a:t>1,2</a:t>
            </a:r>
            <a:r>
              <a:rPr lang="en-US" dirty="0" smtClean="0">
                <a:solidFill>
                  <a:schemeClr val="accent1">
                    <a:lumMod val="75000"/>
                  </a:schemeClr>
                </a:solidFill>
                <a:latin typeface="Calibri" charset="0"/>
              </a:rPr>
              <a:t>, </a:t>
            </a:r>
            <a:r>
              <a:rPr lang="en-US" dirty="0" err="1" smtClean="0">
                <a:solidFill>
                  <a:schemeClr val="accent1">
                    <a:lumMod val="75000"/>
                  </a:schemeClr>
                </a:solidFill>
                <a:latin typeface="Calibri" charset="0"/>
              </a:rPr>
              <a:t>XueJin</a:t>
            </a:r>
            <a:r>
              <a:rPr lang="en-US" dirty="0" smtClean="0">
                <a:solidFill>
                  <a:schemeClr val="accent1">
                    <a:lumMod val="75000"/>
                  </a:schemeClr>
                </a:solidFill>
                <a:latin typeface="Calibri" charset="0"/>
              </a:rPr>
              <a:t> Zhang</a:t>
            </a:r>
            <a:r>
              <a:rPr lang="en-US" baseline="30000" dirty="0" smtClean="0">
                <a:solidFill>
                  <a:schemeClr val="accent1">
                    <a:lumMod val="75000"/>
                  </a:schemeClr>
                </a:solidFill>
                <a:latin typeface="Calibri" charset="0"/>
              </a:rPr>
              <a:t>1,2</a:t>
            </a:r>
            <a:r>
              <a:rPr lang="en-US" dirty="0" smtClean="0">
                <a:solidFill>
                  <a:schemeClr val="accent1">
                    <a:lumMod val="75000"/>
                  </a:schemeClr>
                </a:solidFill>
                <a:latin typeface="Calibri" charset="0"/>
              </a:rPr>
              <a:t> and Frank Marks</a:t>
            </a:r>
            <a:r>
              <a:rPr lang="en-US" baseline="30000" dirty="0" smtClean="0">
                <a:solidFill>
                  <a:schemeClr val="accent1">
                    <a:lumMod val="75000"/>
                  </a:schemeClr>
                </a:solidFill>
                <a:latin typeface="Calibri" charset="0"/>
              </a:rPr>
              <a:t>1 </a:t>
            </a:r>
            <a:r>
              <a:rPr lang="en-US" dirty="0" smtClean="0">
                <a:solidFill>
                  <a:schemeClr val="accent1">
                    <a:lumMod val="75000"/>
                  </a:schemeClr>
                </a:solidFill>
                <a:latin typeface="Calibri" charset="0"/>
              </a:rPr>
              <a:t>  </a:t>
            </a:r>
            <a:r>
              <a:rPr lang="en-US" dirty="0">
                <a:solidFill>
                  <a:schemeClr val="accent1">
                    <a:lumMod val="75000"/>
                  </a:schemeClr>
                </a:solidFill>
                <a:latin typeface="Calibri" charset="0"/>
              </a:rPr>
              <a:t/>
            </a:r>
            <a:br>
              <a:rPr lang="en-US" dirty="0">
                <a:solidFill>
                  <a:schemeClr val="accent1">
                    <a:lumMod val="75000"/>
                  </a:schemeClr>
                </a:solidFill>
                <a:latin typeface="Calibri" charset="0"/>
              </a:rPr>
            </a:br>
            <a:endParaRPr lang="en-US" dirty="0">
              <a:solidFill>
                <a:schemeClr val="accent1">
                  <a:lumMod val="75000"/>
                </a:schemeClr>
              </a:solidFill>
              <a:latin typeface="Calibri" charset="0"/>
            </a:endParaRPr>
          </a:p>
          <a:p>
            <a:pPr fontAlgn="auto">
              <a:spcBef>
                <a:spcPts val="0"/>
              </a:spcBef>
              <a:spcAft>
                <a:spcPts val="0"/>
              </a:spcAft>
              <a:defRPr/>
            </a:pPr>
            <a:endParaRPr lang="en-US" dirty="0">
              <a:latin typeface="+mn-lt"/>
            </a:endParaRPr>
          </a:p>
        </p:txBody>
      </p:sp>
      <p:sp>
        <p:nvSpPr>
          <p:cNvPr id="8" name="TextBox 7"/>
          <p:cNvSpPr txBox="1"/>
          <p:nvPr/>
        </p:nvSpPr>
        <p:spPr>
          <a:xfrm>
            <a:off x="838200" y="4953000"/>
            <a:ext cx="7137400" cy="923925"/>
          </a:xfrm>
          <a:prstGeom prst="rect">
            <a:avLst/>
          </a:prstGeom>
          <a:noFill/>
        </p:spPr>
        <p:txBody>
          <a:bodyPr wrap="none">
            <a:spAutoFit/>
          </a:bodyPr>
          <a:lstStyle/>
          <a:p>
            <a:pPr algn="ctr" fontAlgn="auto">
              <a:spcBef>
                <a:spcPts val="0"/>
              </a:spcBef>
              <a:spcAft>
                <a:spcPts val="0"/>
              </a:spcAft>
              <a:defRPr/>
            </a:pPr>
            <a:r>
              <a:rPr lang="en-US" b="1" baseline="30000" dirty="0">
                <a:solidFill>
                  <a:schemeClr val="accent1">
                    <a:lumMod val="75000"/>
                  </a:schemeClr>
                </a:solidFill>
                <a:latin typeface="Calibri" charset="0"/>
              </a:rPr>
              <a:t>1</a:t>
            </a:r>
            <a:r>
              <a:rPr lang="en-US" b="1" dirty="0">
                <a:solidFill>
                  <a:schemeClr val="accent1">
                    <a:lumMod val="75000"/>
                  </a:schemeClr>
                </a:solidFill>
                <a:latin typeface="Calibri" charset="0"/>
              </a:rPr>
              <a:t>NOAA/AOML Hurricane Research Division</a:t>
            </a:r>
          </a:p>
          <a:p>
            <a:pPr algn="ctr" fontAlgn="auto">
              <a:spcBef>
                <a:spcPts val="0"/>
              </a:spcBef>
              <a:spcAft>
                <a:spcPts val="0"/>
              </a:spcAft>
              <a:defRPr/>
            </a:pPr>
            <a:r>
              <a:rPr lang="en-US" baseline="30000" dirty="0">
                <a:solidFill>
                  <a:schemeClr val="accent1">
                    <a:lumMod val="75000"/>
                  </a:schemeClr>
                </a:solidFill>
                <a:latin typeface="Calibri" charset="0"/>
              </a:rPr>
              <a:t>2</a:t>
            </a:r>
            <a:r>
              <a:rPr lang="en-US" dirty="0">
                <a:solidFill>
                  <a:schemeClr val="accent1">
                    <a:lumMod val="75000"/>
                  </a:schemeClr>
                </a:solidFill>
                <a:latin typeface="Calibri" charset="0"/>
              </a:rPr>
              <a:t>U. Miami/RSMAS Cooperative Institute for Marine &amp; Atmospheric Studies</a:t>
            </a:r>
          </a:p>
          <a:p>
            <a:pPr algn="ctr" fontAlgn="auto">
              <a:spcBef>
                <a:spcPts val="0"/>
              </a:spcBef>
              <a:spcAft>
                <a:spcPts val="0"/>
              </a:spcAft>
              <a:defRPr/>
            </a:pPr>
            <a:r>
              <a:rPr lang="en-US" baseline="30000" dirty="0">
                <a:solidFill>
                  <a:schemeClr val="accent1">
                    <a:lumMod val="75000"/>
                  </a:schemeClr>
                </a:solidFill>
                <a:latin typeface="Calibri" charset="0"/>
              </a:rPr>
              <a:t>3</a:t>
            </a:r>
            <a:r>
              <a:rPr lang="en-US" dirty="0">
                <a:solidFill>
                  <a:schemeClr val="accent1">
                    <a:lumMod val="75000"/>
                  </a:schemeClr>
                </a:solidFill>
                <a:latin typeface="Calibri" charset="0"/>
              </a:rPr>
              <a:t>Science Applications International Corporation</a:t>
            </a:r>
            <a:endParaRPr lang="en-US" baseline="30000" dirty="0">
              <a:solidFill>
                <a:schemeClr val="accent1">
                  <a:lumMod val="75000"/>
                </a:schemeClr>
              </a:solidFill>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4000" u="sng" dirty="0" smtClean="0"/>
              <a:t>Overall Forecast Performance in 2010</a:t>
            </a:r>
            <a:br>
              <a:rPr lang="en-US" sz="4000" u="sng" dirty="0" smtClean="0"/>
            </a:br>
            <a:r>
              <a:rPr lang="en-US" sz="4000" u="sng" dirty="0" smtClean="0"/>
              <a:t>from HEDAS Analyses </a:t>
            </a:r>
          </a:p>
        </p:txBody>
      </p:sp>
      <p:sp>
        <p:nvSpPr>
          <p:cNvPr id="3" name="TextBox 2"/>
          <p:cNvSpPr txBox="1"/>
          <p:nvPr/>
        </p:nvSpPr>
        <p:spPr>
          <a:xfrm>
            <a:off x="658813" y="1781175"/>
            <a:ext cx="1978025" cy="585788"/>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anchor="ctr">
            <a:spAutoFit/>
          </a:bodyPr>
          <a:lstStyle/>
          <a:p>
            <a:pPr algn="ctr" fontAlgn="auto">
              <a:spcBef>
                <a:spcPts val="0"/>
              </a:spcBef>
              <a:spcAft>
                <a:spcPts val="0"/>
              </a:spcAft>
              <a:defRPr/>
            </a:pPr>
            <a:r>
              <a:rPr lang="en-US" sz="1600" dirty="0">
                <a:solidFill>
                  <a:schemeClr val="tx1">
                    <a:lumMod val="75000"/>
                    <a:lumOff val="25000"/>
                  </a:schemeClr>
                </a:solidFill>
                <a:latin typeface="+mn-lt"/>
              </a:rPr>
              <a:t>Intensity Error</a:t>
            </a:r>
            <a:br>
              <a:rPr lang="en-US" sz="1600" dirty="0">
                <a:solidFill>
                  <a:schemeClr val="tx1">
                    <a:lumMod val="75000"/>
                    <a:lumOff val="25000"/>
                  </a:schemeClr>
                </a:solidFill>
                <a:latin typeface="+mn-lt"/>
              </a:rPr>
            </a:br>
            <a:r>
              <a:rPr lang="en-US" sz="1600" dirty="0">
                <a:solidFill>
                  <a:schemeClr val="tx1">
                    <a:lumMod val="75000"/>
                    <a:lumOff val="25000"/>
                  </a:schemeClr>
                </a:solidFill>
                <a:latin typeface="+mn-lt"/>
              </a:rPr>
              <a:t>(kt)</a:t>
            </a:r>
          </a:p>
        </p:txBody>
      </p:sp>
      <p:sp>
        <p:nvSpPr>
          <p:cNvPr id="4" name="TextBox 3"/>
          <p:cNvSpPr txBox="1"/>
          <p:nvPr/>
        </p:nvSpPr>
        <p:spPr>
          <a:xfrm>
            <a:off x="3708400" y="1781175"/>
            <a:ext cx="1438275" cy="585788"/>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anchor="ctr">
            <a:spAutoFit/>
          </a:bodyPr>
          <a:lstStyle/>
          <a:p>
            <a:pPr algn="ctr" fontAlgn="auto">
              <a:spcBef>
                <a:spcPts val="0"/>
              </a:spcBef>
              <a:spcAft>
                <a:spcPts val="0"/>
              </a:spcAft>
              <a:defRPr/>
            </a:pPr>
            <a:r>
              <a:rPr lang="en-US" sz="1600" dirty="0">
                <a:solidFill>
                  <a:schemeClr val="tx1">
                    <a:lumMod val="75000"/>
                    <a:lumOff val="25000"/>
                  </a:schemeClr>
                </a:solidFill>
                <a:latin typeface="+mn-lt"/>
              </a:rPr>
              <a:t>Track Error (km)</a:t>
            </a:r>
          </a:p>
        </p:txBody>
      </p:sp>
      <p:sp>
        <p:nvSpPr>
          <p:cNvPr id="5" name="TextBox 4"/>
          <p:cNvSpPr txBox="1"/>
          <p:nvPr/>
        </p:nvSpPr>
        <p:spPr>
          <a:xfrm>
            <a:off x="6361113" y="1905000"/>
            <a:ext cx="2368550" cy="338138"/>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anchor="ctr">
            <a:spAutoFit/>
          </a:bodyPr>
          <a:lstStyle/>
          <a:p>
            <a:pPr algn="ctr" fontAlgn="auto">
              <a:spcBef>
                <a:spcPts val="0"/>
              </a:spcBef>
              <a:spcAft>
                <a:spcPts val="0"/>
              </a:spcAft>
              <a:defRPr/>
            </a:pPr>
            <a:r>
              <a:rPr lang="en-US" sz="1600" dirty="0">
                <a:solidFill>
                  <a:schemeClr val="tx1">
                    <a:lumMod val="75000"/>
                    <a:lumOff val="25000"/>
                  </a:schemeClr>
                </a:solidFill>
                <a:latin typeface="+mn-lt"/>
              </a:rPr>
              <a:t>Number of Cases</a:t>
            </a:r>
          </a:p>
        </p:txBody>
      </p:sp>
      <p:pic>
        <p:nvPicPr>
          <p:cNvPr id="6" name="Picture 5" descr="intensity_forecast_error_cropped.png"/>
          <p:cNvPicPr>
            <a:picLocks noChangeAspect="1"/>
          </p:cNvPicPr>
          <p:nvPr/>
        </p:nvPicPr>
        <p:blipFill>
          <a:blip r:embed="rId2" cstate="print"/>
          <a:stretch>
            <a:fillRect/>
          </a:stretch>
        </p:blipFill>
        <p:spPr>
          <a:xfrm>
            <a:off x="361950" y="2562225"/>
            <a:ext cx="2573338" cy="2514600"/>
          </a:xfrm>
          <a:prstGeom prst="rect">
            <a:avLst/>
          </a:prstGeom>
          <a:ln>
            <a:solidFill>
              <a:srgbClr val="595959"/>
            </a:solidFill>
          </a:ln>
          <a:effectLst>
            <a:outerShdw blurRad="50800" dist="38100" dir="2700000">
              <a:srgbClr val="000000">
                <a:alpha val="43000"/>
              </a:srgbClr>
            </a:outerShdw>
          </a:effectLst>
        </p:spPr>
      </p:pic>
      <p:pic>
        <p:nvPicPr>
          <p:cNvPr id="7" name="Picture 6" descr="intensity_forecast_error_cropped.png"/>
          <p:cNvPicPr>
            <a:picLocks noChangeAspect="1"/>
          </p:cNvPicPr>
          <p:nvPr/>
        </p:nvPicPr>
        <p:blipFill>
          <a:blip r:embed="rId3" cstate="print"/>
          <a:stretch>
            <a:fillRect/>
          </a:stretch>
        </p:blipFill>
        <p:spPr>
          <a:xfrm>
            <a:off x="3127375" y="2565400"/>
            <a:ext cx="2601913" cy="2506663"/>
          </a:xfrm>
          <a:prstGeom prst="rect">
            <a:avLst/>
          </a:prstGeom>
          <a:ln>
            <a:solidFill>
              <a:srgbClr val="595959"/>
            </a:solidFill>
          </a:ln>
          <a:effectLst>
            <a:outerShdw blurRad="50800" dist="38100" dir="2700000">
              <a:srgbClr val="000000">
                <a:alpha val="43000"/>
              </a:srgbClr>
            </a:outerShdw>
          </a:effectLst>
        </p:spPr>
      </p:pic>
      <p:pic>
        <p:nvPicPr>
          <p:cNvPr id="8" name="Picture 7" descr="intensity_forecast_error_cropped.png"/>
          <p:cNvPicPr>
            <a:picLocks noChangeAspect="1"/>
          </p:cNvPicPr>
          <p:nvPr/>
        </p:nvPicPr>
        <p:blipFill>
          <a:blip r:embed="rId4" cstate="print"/>
          <a:stretch>
            <a:fillRect/>
          </a:stretch>
        </p:blipFill>
        <p:spPr>
          <a:xfrm>
            <a:off x="6261100" y="2562225"/>
            <a:ext cx="2568575" cy="2513013"/>
          </a:xfrm>
          <a:prstGeom prst="rect">
            <a:avLst/>
          </a:prstGeom>
          <a:ln>
            <a:solidFill>
              <a:srgbClr val="595959"/>
            </a:solidFill>
          </a:ln>
          <a:effectLst>
            <a:outerShdw blurRad="50800" dist="38100" dir="2700000">
              <a:srgbClr val="000000">
                <a:alpha val="43000"/>
              </a:srgbClr>
            </a:outerShdw>
          </a:effectLst>
        </p:spPr>
      </p:pic>
      <p:sp>
        <p:nvSpPr>
          <p:cNvPr id="9" name="TextBox 8"/>
          <p:cNvSpPr txBox="1"/>
          <p:nvPr/>
        </p:nvSpPr>
        <p:spPr>
          <a:xfrm>
            <a:off x="604838" y="5867400"/>
            <a:ext cx="4879975" cy="646113"/>
          </a:xfrm>
          <a:prstGeom prst="rect">
            <a:avLst/>
          </a:prstGeom>
          <a:solidFill>
            <a:schemeClr val="accent4">
              <a:lumMod val="40000"/>
              <a:lumOff val="60000"/>
            </a:schemeClr>
          </a:solidFill>
          <a:ln>
            <a:solidFill>
              <a:schemeClr val="accent1"/>
            </a:solidFill>
          </a:ln>
          <a:effectLst>
            <a:outerShdw blurRad="50800" dist="38100" dir="2700000">
              <a:srgbClr val="000000">
                <a:alpha val="43000"/>
              </a:srgbClr>
            </a:outerShdw>
          </a:effectLst>
        </p:spPr>
        <p:txBody>
          <a:bodyPr anchor="ctr">
            <a:spAutoFit/>
          </a:bodyPr>
          <a:lstStyle/>
          <a:p>
            <a:pPr algn="ctr" fontAlgn="auto">
              <a:spcBef>
                <a:spcPts val="0"/>
              </a:spcBef>
              <a:spcAft>
                <a:spcPts val="0"/>
              </a:spcAft>
              <a:defRPr/>
            </a:pPr>
            <a:r>
              <a:rPr lang="en-US" b="1" dirty="0">
                <a:solidFill>
                  <a:srgbClr val="3366FF"/>
                </a:solidFill>
                <a:latin typeface="+mn-lt"/>
              </a:rPr>
              <a:t>HEDAS (in blue)</a:t>
            </a:r>
            <a:r>
              <a:rPr lang="en-US" b="1" dirty="0">
                <a:solidFill>
                  <a:schemeClr val="tx1">
                    <a:lumMod val="75000"/>
                    <a:lumOff val="25000"/>
                  </a:schemeClr>
                </a:solidFill>
                <a:latin typeface="+mn-lt"/>
              </a:rPr>
              <a:t> performs better in intensity and comparably in track (to HWRF and </a:t>
            </a:r>
            <a:r>
              <a:rPr lang="en-US" b="1" dirty="0" err="1">
                <a:solidFill>
                  <a:srgbClr val="FF0000"/>
                </a:solidFill>
                <a:latin typeface="+mn-lt"/>
              </a:rPr>
              <a:t>HWRFx</a:t>
            </a:r>
            <a:r>
              <a:rPr lang="en-US" b="1" dirty="0">
                <a:solidFill>
                  <a:schemeClr val="tx1">
                    <a:lumMod val="75000"/>
                    <a:lumOff val="25000"/>
                  </a:schemeClr>
                </a:solidFill>
                <a:latin typeface="+mn-lt"/>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417638"/>
          </a:xfrm>
        </p:spPr>
        <p:txBody>
          <a:bodyPr/>
          <a:lstStyle/>
          <a:p>
            <a:r>
              <a:rPr lang="en-US" sz="3600" b="1" smtClean="0"/>
              <a:t/>
            </a:r>
            <a:br>
              <a:rPr lang="en-US" sz="3600" b="1" smtClean="0"/>
            </a:br>
            <a:r>
              <a:rPr lang="en-US" sz="3600" b="1" u="sng" smtClean="0"/>
              <a:t>Summary of HEDAS Performance  during year 1, 2010:</a:t>
            </a:r>
            <a:r>
              <a:rPr lang="en-US" sz="3600" b="1" smtClean="0"/>
              <a:t/>
            </a:r>
            <a:br>
              <a:rPr lang="en-US" sz="3600" b="1" smtClean="0"/>
            </a:br>
            <a:endParaRPr lang="en-US" sz="3600" smtClean="0"/>
          </a:p>
        </p:txBody>
      </p:sp>
      <p:sp>
        <p:nvSpPr>
          <p:cNvPr id="3" name="Content Placeholder 2"/>
          <p:cNvSpPr>
            <a:spLocks noGrp="1"/>
          </p:cNvSpPr>
          <p:nvPr>
            <p:ph idx="1"/>
          </p:nvPr>
        </p:nvSpPr>
        <p:spPr>
          <a:xfrm>
            <a:off x="381000" y="1295400"/>
            <a:ext cx="8229600" cy="5257800"/>
          </a:xfrm>
        </p:spPr>
        <p:txBody>
          <a:bodyPr>
            <a:normAutofit fontScale="92500" lnSpcReduction="10000"/>
          </a:bodyPr>
          <a:lstStyle/>
          <a:p>
            <a:pPr algn="just" eaLnBrk="1" hangingPunct="1">
              <a:lnSpc>
                <a:spcPct val="80000"/>
              </a:lnSpc>
            </a:pPr>
            <a:endParaRPr lang="en-US" sz="2400" dirty="0" smtClean="0"/>
          </a:p>
          <a:p>
            <a:pPr lvl="1" algn="just" eaLnBrk="1" hangingPunct="1">
              <a:lnSpc>
                <a:spcPct val="80000"/>
              </a:lnSpc>
            </a:pPr>
            <a:r>
              <a:rPr lang="en-US" sz="2400" dirty="0" smtClean="0"/>
              <a:t>Improved  3D atmospheric </a:t>
            </a:r>
            <a:r>
              <a:rPr lang="en-US" sz="2400" dirty="0" err="1" smtClean="0"/>
              <a:t>mesoscle</a:t>
            </a:r>
            <a:r>
              <a:rPr lang="en-US" sz="2400" dirty="0" smtClean="0"/>
              <a:t> state analysis, consistent with independent 3D Doppler radar wind and operational hurricane surface wind analyses and the airborne observations of temperature, humidity  and wind at vortex scale</a:t>
            </a:r>
          </a:p>
          <a:p>
            <a:pPr lvl="1" algn="just" eaLnBrk="1" hangingPunct="1">
              <a:lnSpc>
                <a:spcPct val="80000"/>
              </a:lnSpc>
            </a:pPr>
            <a:endParaRPr lang="en-US" sz="2400" dirty="0" smtClean="0"/>
          </a:p>
          <a:p>
            <a:pPr lvl="1" algn="just" eaLnBrk="1" hangingPunct="1">
              <a:lnSpc>
                <a:spcPct val="80000"/>
              </a:lnSpc>
            </a:pPr>
            <a:r>
              <a:rPr lang="en-US" sz="2400" dirty="0" smtClean="0"/>
              <a:t>Initial conditions from HEDAS mean analysis in average produced better intensity forecasts at lead times longer than 18 hours  compared to the operational HWRF forecasts and semi-operational </a:t>
            </a:r>
            <a:r>
              <a:rPr lang="en-US" sz="2400" dirty="0" err="1" smtClean="0"/>
              <a:t>HWRFx</a:t>
            </a:r>
            <a:r>
              <a:rPr lang="en-US" sz="2400" dirty="0" smtClean="0"/>
              <a:t> forecasts but with the operational initial condition </a:t>
            </a:r>
          </a:p>
          <a:p>
            <a:pPr lvl="1" algn="just" eaLnBrk="1" hangingPunct="1">
              <a:lnSpc>
                <a:spcPct val="80000"/>
              </a:lnSpc>
            </a:pPr>
            <a:endParaRPr lang="en-US" sz="2400" dirty="0" smtClean="0"/>
          </a:p>
          <a:p>
            <a:pPr lvl="1" algn="just">
              <a:lnSpc>
                <a:spcPct val="80000"/>
              </a:lnSpc>
            </a:pPr>
            <a:r>
              <a:rPr lang="en-US" sz="2400" dirty="0" smtClean="0"/>
              <a:t>The analyzed maximum surface wind was underestimated in HEDAS’ analysis during periods with strong and intensifying  hurricane  (the cases of hurricane Earl while category   3 and 4)</a:t>
            </a:r>
          </a:p>
          <a:p>
            <a:pPr lvl="1" algn="just" eaLnBrk="1" hangingPunct="1">
              <a:lnSpc>
                <a:spcPct val="80000"/>
              </a:lnSpc>
            </a:pPr>
            <a:endParaRPr lang="en-US" sz="2400" dirty="0" smtClean="0"/>
          </a:p>
          <a:p>
            <a:pPr lvl="1" algn="just">
              <a:lnSpc>
                <a:spcPct val="80000"/>
              </a:lnSpc>
            </a:pPr>
            <a:r>
              <a:rPr lang="en-US" sz="2400" dirty="0" smtClean="0">
                <a:ea typeface="ＭＳ Ｐゴシック" charset="-128"/>
                <a:cs typeface="ＭＳ Ｐゴシック" charset="-128"/>
              </a:rPr>
              <a:t>Similar to the results with other regional hurricane forecast systems, the short-term intensity forecast errors were large in average</a:t>
            </a:r>
          </a:p>
          <a:p>
            <a:pPr lvl="1" algn="just" eaLnBrk="1" hangingPunct="1">
              <a:lnSpc>
                <a:spcPct val="80000"/>
              </a:lnSpc>
            </a:pPr>
            <a:endParaRPr lang="en-US" sz="2400" dirty="0" smtClean="0"/>
          </a:p>
          <a:p>
            <a:pPr lvl="1" algn="just" eaLnBrk="1" hangingPunct="1">
              <a:lnSpc>
                <a:spcPct val="80000"/>
              </a:lnSpc>
            </a:pPr>
            <a:endParaRPr lang="en-US" sz="2400" dirty="0" smtClean="0"/>
          </a:p>
          <a:p>
            <a:pPr lvl="1" algn="just" eaLnBrk="1" hangingPunct="1">
              <a:lnSpc>
                <a:spcPct val="80000"/>
              </a:lnSpc>
            </a:pPr>
            <a:endParaRPr lang="en-US" sz="2000" dirty="0" smtClean="0"/>
          </a:p>
          <a:p>
            <a:pPr lvl="1" algn="just"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411162"/>
            <a:ext cx="8229600" cy="1417638"/>
          </a:xfrm>
        </p:spPr>
        <p:txBody>
          <a:bodyPr/>
          <a:lstStyle/>
          <a:p>
            <a:r>
              <a:rPr lang="en-US" sz="3600" b="1" dirty="0" smtClean="0"/>
              <a:t/>
            </a:r>
            <a:br>
              <a:rPr lang="en-US" sz="3600" b="1" dirty="0" smtClean="0"/>
            </a:br>
            <a:r>
              <a:rPr lang="en-US" sz="3600" b="1" dirty="0" smtClean="0"/>
              <a:t>Challenges to overcome </a:t>
            </a:r>
            <a:br>
              <a:rPr lang="en-US" sz="3600" b="1" dirty="0" smtClean="0"/>
            </a:br>
            <a:r>
              <a:rPr lang="en-US" sz="3600" b="1" dirty="0" smtClean="0"/>
              <a:t>Modeling  uncertainties and limitations in   observations </a:t>
            </a:r>
            <a:br>
              <a:rPr lang="en-US" sz="3600" b="1" dirty="0" smtClean="0"/>
            </a:br>
            <a:endParaRPr lang="en-US" sz="3600" dirty="0" smtClean="0"/>
          </a:p>
        </p:txBody>
      </p:sp>
      <p:sp>
        <p:nvSpPr>
          <p:cNvPr id="3" name="Content Placeholder 2"/>
          <p:cNvSpPr>
            <a:spLocks noGrp="1"/>
          </p:cNvSpPr>
          <p:nvPr>
            <p:ph idx="1"/>
          </p:nvPr>
        </p:nvSpPr>
        <p:spPr>
          <a:xfrm>
            <a:off x="381000" y="1676400"/>
            <a:ext cx="8229600" cy="4876800"/>
          </a:xfrm>
        </p:spPr>
        <p:txBody>
          <a:bodyPr>
            <a:normAutofit/>
          </a:bodyPr>
          <a:lstStyle/>
          <a:p>
            <a:pPr algn="just" eaLnBrk="1" hangingPunct="1">
              <a:lnSpc>
                <a:spcPct val="80000"/>
              </a:lnSpc>
            </a:pPr>
            <a:endParaRPr lang="en-US" sz="2400" dirty="0" smtClean="0"/>
          </a:p>
          <a:p>
            <a:pPr lvl="1" eaLnBrk="1" hangingPunct="1">
              <a:lnSpc>
                <a:spcPct val="80000"/>
              </a:lnSpc>
            </a:pPr>
            <a:r>
              <a:rPr lang="en-US" sz="3000" dirty="0" smtClean="0"/>
              <a:t>Diagnostic analysis of cases with largest intensity errors in the HEDAS analysis indicates that the forecast model deficiencies in PBL  parameterization together with  insufficient amount of observations  in the PBL are likely cause of the errors  </a:t>
            </a:r>
          </a:p>
          <a:p>
            <a:pPr lvl="1" eaLnBrk="1" hangingPunct="1">
              <a:lnSpc>
                <a:spcPct val="80000"/>
              </a:lnSpc>
            </a:pPr>
            <a:endParaRPr lang="en-US" sz="3000" dirty="0" smtClean="0"/>
          </a:p>
          <a:p>
            <a:pPr lvl="1" eaLnBrk="1" hangingPunct="1">
              <a:lnSpc>
                <a:spcPct val="80000"/>
              </a:lnSpc>
            </a:pPr>
            <a:r>
              <a:rPr lang="en-US" sz="3000" dirty="0" smtClean="0"/>
              <a:t> Including the model error representation in HEDAS and additional observations are needed to further improve the analysis</a:t>
            </a:r>
            <a:endParaRPr lang="en-US"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9"/>
          <p:cNvSpPr>
            <a:spLocks noGrp="1"/>
          </p:cNvSpPr>
          <p:nvPr>
            <p:ph type="title"/>
          </p:nvPr>
        </p:nvSpPr>
        <p:spPr>
          <a:xfrm>
            <a:off x="381000" y="0"/>
            <a:ext cx="8229600" cy="990600"/>
          </a:xfrm>
        </p:spPr>
        <p:txBody>
          <a:bodyPr/>
          <a:lstStyle/>
          <a:p>
            <a:r>
              <a:rPr lang="en-US" dirty="0" smtClean="0"/>
              <a:t>Motivation and Objective  </a:t>
            </a:r>
          </a:p>
        </p:txBody>
      </p:sp>
      <p:pic>
        <p:nvPicPr>
          <p:cNvPr id="14338" name="Picture 3"/>
          <p:cNvPicPr>
            <a:picLocks noChangeAspect="1" noChangeArrowheads="1"/>
          </p:cNvPicPr>
          <p:nvPr/>
        </p:nvPicPr>
        <p:blipFill>
          <a:blip r:embed="rId2" cstate="print"/>
          <a:srcRect/>
          <a:stretch>
            <a:fillRect/>
          </a:stretch>
        </p:blipFill>
        <p:spPr bwMode="auto">
          <a:xfrm>
            <a:off x="152400" y="1219200"/>
            <a:ext cx="3094038" cy="2428875"/>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152400" y="3810000"/>
            <a:ext cx="3094038" cy="2457450"/>
          </a:xfrm>
          <a:prstGeom prst="rect">
            <a:avLst/>
          </a:prstGeom>
          <a:noFill/>
          <a:ln w="9525">
            <a:noFill/>
            <a:miter lim="800000"/>
            <a:headEnd/>
            <a:tailEnd/>
          </a:ln>
        </p:spPr>
      </p:pic>
      <p:sp>
        <p:nvSpPr>
          <p:cNvPr id="14340" name="TextBox 10"/>
          <p:cNvSpPr txBox="1">
            <a:spLocks noChangeArrowheads="1"/>
          </p:cNvSpPr>
          <p:nvPr/>
        </p:nvSpPr>
        <p:spPr bwMode="auto">
          <a:xfrm>
            <a:off x="381000" y="4343400"/>
            <a:ext cx="184150" cy="369888"/>
          </a:xfrm>
          <a:prstGeom prst="rect">
            <a:avLst/>
          </a:prstGeom>
          <a:noFill/>
          <a:ln w="9525">
            <a:noFill/>
            <a:miter lim="800000"/>
            <a:headEnd/>
            <a:tailEnd/>
          </a:ln>
        </p:spPr>
        <p:txBody>
          <a:bodyPr wrap="none">
            <a:spAutoFit/>
          </a:bodyPr>
          <a:lstStyle/>
          <a:p>
            <a:endParaRPr lang="en-US">
              <a:latin typeface="Calibri" charset="0"/>
            </a:endParaRPr>
          </a:p>
        </p:txBody>
      </p:sp>
      <p:sp>
        <p:nvSpPr>
          <p:cNvPr id="14341" name="TextBox 43"/>
          <p:cNvSpPr txBox="1">
            <a:spLocks noChangeArrowheads="1"/>
          </p:cNvSpPr>
          <p:nvPr/>
        </p:nvSpPr>
        <p:spPr bwMode="auto">
          <a:xfrm>
            <a:off x="3429000" y="762000"/>
            <a:ext cx="5410200" cy="5509200"/>
          </a:xfrm>
          <a:prstGeom prst="rect">
            <a:avLst/>
          </a:prstGeom>
          <a:noFill/>
          <a:ln w="9525">
            <a:noFill/>
            <a:miter lim="800000"/>
            <a:headEnd/>
            <a:tailEnd/>
          </a:ln>
        </p:spPr>
        <p:txBody>
          <a:bodyPr>
            <a:spAutoFit/>
          </a:bodyPr>
          <a:lstStyle/>
          <a:p>
            <a:pPr>
              <a:buFont typeface="Arial" pitchFamily="34" charset="0"/>
              <a:buChar char="•"/>
            </a:pPr>
            <a:r>
              <a:rPr lang="en-US" dirty="0" smtClean="0">
                <a:solidFill>
                  <a:schemeClr val="tx2"/>
                </a:solidFill>
                <a:latin typeface="Calibri" charset="0"/>
              </a:rPr>
              <a:t> There have been few advances in hurricane intensity</a:t>
            </a:r>
          </a:p>
          <a:p>
            <a:r>
              <a:rPr lang="en-US" dirty="0" smtClean="0">
                <a:solidFill>
                  <a:schemeClr val="tx2"/>
                </a:solidFill>
                <a:latin typeface="Calibri" charset="0"/>
              </a:rPr>
              <a:t>prediction </a:t>
            </a:r>
            <a:r>
              <a:rPr lang="en-US" dirty="0">
                <a:solidFill>
                  <a:schemeClr val="tx2"/>
                </a:solidFill>
                <a:latin typeface="Calibri" charset="0"/>
              </a:rPr>
              <a:t>in the past 20 years</a:t>
            </a:r>
            <a:r>
              <a:rPr lang="en-US" dirty="0" smtClean="0">
                <a:solidFill>
                  <a:schemeClr val="tx2"/>
                </a:solidFill>
                <a:latin typeface="Calibri" charset="0"/>
              </a:rPr>
              <a:t>. </a:t>
            </a:r>
          </a:p>
          <a:p>
            <a:pPr>
              <a:buFont typeface="Arial" pitchFamily="34" charset="0"/>
              <a:buChar char="•"/>
            </a:pPr>
            <a:endParaRPr lang="en-US" dirty="0" smtClean="0">
              <a:solidFill>
                <a:schemeClr val="tx2"/>
              </a:solidFill>
              <a:latin typeface="Calibri" charset="0"/>
            </a:endParaRPr>
          </a:p>
          <a:p>
            <a:pPr>
              <a:buFont typeface="Arial" pitchFamily="34" charset="0"/>
              <a:buChar char="•"/>
            </a:pPr>
            <a:r>
              <a:rPr lang="en-US" dirty="0" smtClean="0">
                <a:solidFill>
                  <a:schemeClr val="tx2"/>
                </a:solidFill>
                <a:latin typeface="Calibri" charset="0"/>
              </a:rPr>
              <a:t>NOAA’s Hurricane Forecast Improvement Program (HFIP) goal is to reduce hurricane intensity and track forecasts by 20% by 2016 and 50% by  2021</a:t>
            </a:r>
          </a:p>
          <a:p>
            <a:pPr>
              <a:buFont typeface="Arial" pitchFamily="34" charset="0"/>
              <a:buChar char="•"/>
            </a:pPr>
            <a:endParaRPr lang="en-US" dirty="0" smtClean="0">
              <a:solidFill>
                <a:schemeClr val="tx2"/>
              </a:solidFill>
              <a:latin typeface="Calibri" charset="0"/>
            </a:endParaRPr>
          </a:p>
          <a:p>
            <a:pPr>
              <a:buFont typeface="Arial" pitchFamily="34" charset="0"/>
              <a:buChar char="•"/>
            </a:pPr>
            <a:r>
              <a:rPr lang="en-US" dirty="0" smtClean="0">
                <a:solidFill>
                  <a:schemeClr val="tx2"/>
                </a:solidFill>
                <a:latin typeface="Calibri" charset="0"/>
              </a:rPr>
              <a:t>High quality in-situ, vortex scale observations are obtained during NOAA, HRD’s  annual hurricane field program</a:t>
            </a:r>
          </a:p>
          <a:p>
            <a:pPr>
              <a:buFont typeface="Arial" pitchFamily="34" charset="0"/>
              <a:buChar char="•"/>
            </a:pPr>
            <a:endParaRPr lang="en-US" dirty="0" smtClean="0">
              <a:solidFill>
                <a:schemeClr val="tx2"/>
              </a:solidFill>
              <a:latin typeface="Calibri" charset="0"/>
            </a:endParaRPr>
          </a:p>
          <a:p>
            <a:pPr>
              <a:buFont typeface="Arial" pitchFamily="34" charset="0"/>
              <a:buChar char="•"/>
            </a:pPr>
            <a:r>
              <a:rPr lang="en-US" dirty="0" smtClean="0">
                <a:solidFill>
                  <a:schemeClr val="tx2"/>
                </a:solidFill>
                <a:latin typeface="Calibri" charset="0"/>
              </a:rPr>
              <a:t>Currently </a:t>
            </a:r>
            <a:r>
              <a:rPr lang="en-US" dirty="0">
                <a:solidFill>
                  <a:schemeClr val="tx2"/>
                </a:solidFill>
                <a:latin typeface="Calibri" charset="0"/>
              </a:rPr>
              <a:t>no inner-core data is assimilated in operational forecast models</a:t>
            </a:r>
          </a:p>
          <a:p>
            <a:pPr>
              <a:buFont typeface="Arial" pitchFamily="34" charset="0"/>
              <a:buChar char="•"/>
            </a:pPr>
            <a:endParaRPr lang="en-US" dirty="0">
              <a:solidFill>
                <a:schemeClr val="tx2"/>
              </a:solidFill>
              <a:latin typeface="Calibri" charset="0"/>
            </a:endParaRPr>
          </a:p>
          <a:p>
            <a:pPr>
              <a:buFont typeface="Arial" pitchFamily="34" charset="0"/>
              <a:buChar char="•"/>
            </a:pPr>
            <a:r>
              <a:rPr lang="en-US" sz="2000" b="1" dirty="0" smtClean="0">
                <a:solidFill>
                  <a:srgbClr val="00B050"/>
                </a:solidFill>
                <a:latin typeface="Calibri" charset="0"/>
              </a:rPr>
              <a:t>In HRD/AOML research is conducted  on  assimilation  of airborne  and other observations into </a:t>
            </a:r>
            <a:r>
              <a:rPr lang="en-US" sz="2000" b="1" dirty="0" err="1" smtClean="0">
                <a:solidFill>
                  <a:srgbClr val="00B050"/>
                </a:solidFill>
                <a:latin typeface="Calibri" charset="0"/>
              </a:rPr>
              <a:t>HWRFx</a:t>
            </a:r>
            <a:r>
              <a:rPr lang="en-US" sz="2000" b="1" dirty="0" smtClean="0">
                <a:solidFill>
                  <a:srgbClr val="00B050"/>
                </a:solidFill>
                <a:latin typeface="Calibri" charset="0"/>
              </a:rPr>
              <a:t> model to reduce forecast errors </a:t>
            </a:r>
            <a:r>
              <a:rPr lang="en-US" sz="2000" b="1" dirty="0">
                <a:solidFill>
                  <a:srgbClr val="00B050"/>
                </a:solidFill>
                <a:latin typeface="Calibri" charset="0"/>
              </a:rPr>
              <a:t>due to </a:t>
            </a:r>
            <a:r>
              <a:rPr lang="en-US" sz="2000" b="1" dirty="0" smtClean="0">
                <a:solidFill>
                  <a:srgbClr val="00B050"/>
                </a:solidFill>
                <a:latin typeface="Calibri" charset="0"/>
              </a:rPr>
              <a:t> poor representation </a:t>
            </a:r>
            <a:r>
              <a:rPr lang="en-US" sz="2000" b="1" dirty="0">
                <a:solidFill>
                  <a:srgbClr val="00B050"/>
                </a:solidFill>
                <a:latin typeface="Calibri" charset="0"/>
              </a:rPr>
              <a:t>of the initial </a:t>
            </a:r>
            <a:r>
              <a:rPr lang="en-US" sz="2000" b="1" dirty="0" smtClean="0">
                <a:solidFill>
                  <a:srgbClr val="00B050"/>
                </a:solidFill>
                <a:latin typeface="Calibri" charset="0"/>
              </a:rPr>
              <a:t>conditions on vortex scales</a:t>
            </a:r>
            <a:endParaRPr lang="en-US" sz="2000" b="1" dirty="0">
              <a:solidFill>
                <a:srgbClr val="00B050"/>
              </a:solidFill>
              <a:latin typeface="Calibri" charset="0"/>
            </a:endParaRPr>
          </a:p>
        </p:txBody>
      </p:sp>
      <p:sp>
        <p:nvSpPr>
          <p:cNvPr id="14342" name="TextBox 44"/>
          <p:cNvSpPr txBox="1">
            <a:spLocks noChangeArrowheads="1"/>
          </p:cNvSpPr>
          <p:nvPr/>
        </p:nvSpPr>
        <p:spPr bwMode="auto">
          <a:xfrm>
            <a:off x="152400" y="6324600"/>
            <a:ext cx="2228850" cy="307975"/>
          </a:xfrm>
          <a:prstGeom prst="rect">
            <a:avLst/>
          </a:prstGeom>
          <a:noFill/>
          <a:ln w="9525">
            <a:noFill/>
            <a:miter lim="800000"/>
            <a:headEnd/>
            <a:tailEnd/>
          </a:ln>
        </p:spPr>
        <p:txBody>
          <a:bodyPr wrap="none">
            <a:spAutoFit/>
          </a:bodyPr>
          <a:lstStyle/>
          <a:p>
            <a:r>
              <a:rPr lang="en-US" sz="1400" dirty="0">
                <a:latin typeface="Calibri" charset="0"/>
              </a:rPr>
              <a:t>*</a:t>
            </a:r>
            <a:r>
              <a:rPr lang="en-US" sz="1200" dirty="0">
                <a:latin typeface="Calibri" charset="0"/>
              </a:rPr>
              <a:t>Figure from </a:t>
            </a:r>
            <a:r>
              <a:rPr lang="en-US" sz="1200" dirty="0" smtClean="0">
                <a:latin typeface="Calibri" charset="0"/>
              </a:rPr>
              <a:t>www.nhc.noaa.gov</a:t>
            </a:r>
            <a:endParaRPr lang="en-US" sz="1400" dirty="0">
              <a:latin typeface="Calibri"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Assimilation technique Ensemble Kalman Filter (EnKF)</a:t>
            </a:r>
            <a:endParaRPr lang="en-US" dirty="0"/>
          </a:p>
        </p:txBody>
      </p:sp>
      <p:sp>
        <p:nvSpPr>
          <p:cNvPr id="3" name="Content Placeholder 2"/>
          <p:cNvSpPr>
            <a:spLocks noGrp="1"/>
          </p:cNvSpPr>
          <p:nvPr>
            <p:ph idx="1"/>
          </p:nvPr>
        </p:nvSpPr>
        <p:spPr/>
        <p:txBody>
          <a:bodyPr>
            <a:normAutofit/>
          </a:bodyPr>
          <a:lstStyle/>
          <a:p>
            <a:r>
              <a:rPr lang="en-US" sz="1800" dirty="0" smtClean="0">
                <a:solidFill>
                  <a:schemeClr val="accent1">
                    <a:lumMod val="75000"/>
                  </a:schemeClr>
                </a:solidFill>
              </a:rPr>
              <a:t>Data assimilation combines </a:t>
            </a:r>
            <a:r>
              <a:rPr lang="en-US" sz="1800" dirty="0" smtClean="0">
                <a:solidFill>
                  <a:schemeClr val="accent2">
                    <a:lumMod val="75000"/>
                  </a:schemeClr>
                </a:solidFill>
              </a:rPr>
              <a:t>model background </a:t>
            </a:r>
            <a:r>
              <a:rPr lang="en-US" sz="1800" dirty="0" smtClean="0">
                <a:solidFill>
                  <a:schemeClr val="accent1">
                    <a:lumMod val="75000"/>
                  </a:schemeClr>
                </a:solidFill>
              </a:rPr>
              <a:t>with </a:t>
            </a:r>
            <a:r>
              <a:rPr lang="en-US" sz="1800" dirty="0" smtClean="0">
                <a:solidFill>
                  <a:srgbClr val="008000"/>
                </a:solidFill>
              </a:rPr>
              <a:t>observations </a:t>
            </a:r>
            <a:r>
              <a:rPr lang="en-US" sz="1800" dirty="0" smtClean="0">
                <a:solidFill>
                  <a:schemeClr val="accent1">
                    <a:lumMod val="75000"/>
                  </a:schemeClr>
                </a:solidFill>
              </a:rPr>
              <a:t>to obtain</a:t>
            </a:r>
            <a:br>
              <a:rPr lang="en-US" sz="1800" dirty="0" smtClean="0">
                <a:solidFill>
                  <a:schemeClr val="accent1">
                    <a:lumMod val="75000"/>
                  </a:schemeClr>
                </a:solidFill>
              </a:rPr>
            </a:br>
            <a:r>
              <a:rPr lang="en-US" sz="1800" dirty="0" smtClean="0">
                <a:solidFill>
                  <a:schemeClr val="accent1">
                    <a:lumMod val="75000"/>
                  </a:schemeClr>
                </a:solidFill>
              </a:rPr>
              <a:t>a </a:t>
            </a:r>
            <a:r>
              <a:rPr lang="en-US" sz="1800" dirty="0" smtClean="0">
                <a:solidFill>
                  <a:srgbClr val="693BD1"/>
                </a:solidFill>
              </a:rPr>
              <a:t>best estimate </a:t>
            </a:r>
            <a:r>
              <a:rPr lang="en-US" sz="1800" dirty="0" smtClean="0">
                <a:solidFill>
                  <a:schemeClr val="accent1">
                    <a:lumMod val="75000"/>
                  </a:schemeClr>
                </a:solidFill>
              </a:rPr>
              <a:t>of atmospheric conditions to </a:t>
            </a:r>
            <a:r>
              <a:rPr lang="en-US" sz="1800" dirty="0" smtClean="0">
                <a:solidFill>
                  <a:srgbClr val="693BD1"/>
                </a:solidFill>
              </a:rPr>
              <a:t>initialize a model run</a:t>
            </a:r>
          </a:p>
          <a:p>
            <a:r>
              <a:rPr lang="en-US" sz="1800" dirty="0" smtClean="0">
                <a:solidFill>
                  <a:schemeClr val="accent1">
                    <a:lumMod val="75000"/>
                  </a:schemeClr>
                </a:solidFill>
              </a:rPr>
              <a:t>An </a:t>
            </a:r>
            <a:r>
              <a:rPr lang="en-US" sz="1800" dirty="0" smtClean="0">
                <a:solidFill>
                  <a:schemeClr val="accent1">
                    <a:lumMod val="75000"/>
                  </a:schemeClr>
                </a:solidFill>
              </a:rPr>
              <a:t>ensemble of short-range forecasts provides the flow-dependent background covariance information</a:t>
            </a:r>
          </a:p>
          <a:p>
            <a:endParaRPr lang="en-US" sz="1800" dirty="0">
              <a:solidFill>
                <a:schemeClr val="accent1">
                  <a:lumMod val="75000"/>
                </a:schemeClr>
              </a:solidFill>
            </a:endParaRPr>
          </a:p>
        </p:txBody>
      </p:sp>
      <p:sp>
        <p:nvSpPr>
          <p:cNvPr id="4" name="Oval 4"/>
          <p:cNvSpPr>
            <a:spLocks noChangeArrowheads="1"/>
          </p:cNvSpPr>
          <p:nvPr/>
        </p:nvSpPr>
        <p:spPr bwMode="auto">
          <a:xfrm rot="4945818">
            <a:off x="3476625" y="4652603"/>
            <a:ext cx="2362200" cy="965200"/>
          </a:xfrm>
          <a:prstGeom prst="ellipse">
            <a:avLst/>
          </a:prstGeom>
          <a:solidFill>
            <a:srgbClr val="0000FF">
              <a:alpha val="20000"/>
            </a:srgbClr>
          </a:solidFill>
          <a:ln w="9525">
            <a:solidFill>
              <a:srgbClr val="0000FF"/>
            </a:solidFill>
            <a:round/>
            <a:headEnd/>
            <a:tailEnd/>
          </a:ln>
        </p:spPr>
        <p:txBody>
          <a:bodyPr wrap="none" anchor="ctr">
            <a:prstTxWarp prst="textNoShape">
              <a:avLst/>
            </a:prstTxWarp>
          </a:bodyPr>
          <a:lstStyle/>
          <a:p>
            <a:endParaRPr lang="en-US">
              <a:latin typeface="Calibri" charset="0"/>
            </a:endParaRPr>
          </a:p>
        </p:txBody>
      </p:sp>
      <p:sp>
        <p:nvSpPr>
          <p:cNvPr id="5" name="Oval 5"/>
          <p:cNvSpPr>
            <a:spLocks noChangeArrowheads="1"/>
          </p:cNvSpPr>
          <p:nvPr/>
        </p:nvSpPr>
        <p:spPr bwMode="auto">
          <a:xfrm>
            <a:off x="4283075" y="4600215"/>
            <a:ext cx="809625" cy="1328738"/>
          </a:xfrm>
          <a:prstGeom prst="ellipse">
            <a:avLst/>
          </a:prstGeom>
          <a:solidFill>
            <a:srgbClr val="0000FF">
              <a:alpha val="10196"/>
            </a:srgbClr>
          </a:solidFill>
          <a:ln w="9525">
            <a:solidFill>
              <a:srgbClr val="0000FF"/>
            </a:solidFill>
            <a:round/>
            <a:headEnd/>
            <a:tailEnd/>
          </a:ln>
        </p:spPr>
        <p:txBody>
          <a:bodyPr wrap="none" anchor="ctr">
            <a:prstTxWarp prst="textNoShape">
              <a:avLst/>
            </a:prstTxWarp>
          </a:bodyPr>
          <a:lstStyle/>
          <a:p>
            <a:endParaRPr lang="en-US">
              <a:latin typeface="Calibri" charset="0"/>
            </a:endParaRPr>
          </a:p>
        </p:txBody>
      </p:sp>
      <p:sp>
        <p:nvSpPr>
          <p:cNvPr id="6" name="AutoShape 6"/>
          <p:cNvSpPr>
            <a:spLocks noChangeArrowheads="1"/>
          </p:cNvSpPr>
          <p:nvPr/>
        </p:nvSpPr>
        <p:spPr bwMode="auto">
          <a:xfrm>
            <a:off x="4873625" y="563526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7" name="AutoShape 7"/>
          <p:cNvSpPr>
            <a:spLocks noChangeArrowheads="1"/>
          </p:cNvSpPr>
          <p:nvPr/>
        </p:nvSpPr>
        <p:spPr bwMode="auto">
          <a:xfrm>
            <a:off x="4308475" y="468276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8" name="AutoShape 8"/>
          <p:cNvSpPr>
            <a:spLocks noChangeArrowheads="1"/>
          </p:cNvSpPr>
          <p:nvPr/>
        </p:nvSpPr>
        <p:spPr bwMode="auto">
          <a:xfrm>
            <a:off x="4337050" y="52018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9" name="AutoShape 9"/>
          <p:cNvSpPr>
            <a:spLocks noChangeArrowheads="1"/>
          </p:cNvSpPr>
          <p:nvPr/>
        </p:nvSpPr>
        <p:spPr bwMode="auto">
          <a:xfrm>
            <a:off x="4484688" y="587021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0" name="AutoShape 10"/>
          <p:cNvSpPr>
            <a:spLocks noChangeArrowheads="1"/>
          </p:cNvSpPr>
          <p:nvPr/>
        </p:nvSpPr>
        <p:spPr bwMode="auto">
          <a:xfrm>
            <a:off x="4706938" y="57606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1" name="AutoShape 11"/>
          <p:cNvSpPr>
            <a:spLocks noChangeArrowheads="1"/>
          </p:cNvSpPr>
          <p:nvPr/>
        </p:nvSpPr>
        <p:spPr bwMode="auto">
          <a:xfrm>
            <a:off x="4573588" y="562574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2" name="AutoShape 12"/>
          <p:cNvSpPr>
            <a:spLocks noChangeArrowheads="1"/>
          </p:cNvSpPr>
          <p:nvPr/>
        </p:nvSpPr>
        <p:spPr bwMode="auto">
          <a:xfrm>
            <a:off x="4418013" y="543524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3" name="AutoShape 13"/>
          <p:cNvSpPr>
            <a:spLocks noChangeArrowheads="1"/>
          </p:cNvSpPr>
          <p:nvPr/>
        </p:nvSpPr>
        <p:spPr bwMode="auto">
          <a:xfrm>
            <a:off x="4513263" y="48907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4" name="Oval 14"/>
          <p:cNvSpPr>
            <a:spLocks noChangeArrowheads="1"/>
          </p:cNvSpPr>
          <p:nvPr/>
        </p:nvSpPr>
        <p:spPr bwMode="auto">
          <a:xfrm>
            <a:off x="1016300" y="4866226"/>
            <a:ext cx="1087437" cy="981075"/>
          </a:xfrm>
          <a:prstGeom prst="ellipse">
            <a:avLst/>
          </a:prstGeom>
          <a:solidFill>
            <a:srgbClr val="0000FF">
              <a:alpha val="20000"/>
            </a:srgbClr>
          </a:solidFill>
          <a:ln w="9525">
            <a:solidFill>
              <a:srgbClr val="0000FF"/>
            </a:solidFill>
            <a:round/>
            <a:headEnd/>
            <a:tailEnd/>
          </a:ln>
        </p:spPr>
        <p:txBody>
          <a:bodyPr wrap="none" anchor="ctr">
            <a:prstTxWarp prst="textNoShape">
              <a:avLst/>
            </a:prstTxWarp>
          </a:bodyPr>
          <a:lstStyle/>
          <a:p>
            <a:endParaRPr lang="en-US">
              <a:latin typeface="Calibri" charset="0"/>
            </a:endParaRPr>
          </a:p>
        </p:txBody>
      </p:sp>
      <p:sp>
        <p:nvSpPr>
          <p:cNvPr id="15" name="AutoShape 15"/>
          <p:cNvSpPr>
            <a:spLocks noChangeArrowheads="1"/>
          </p:cNvSpPr>
          <p:nvPr/>
        </p:nvSpPr>
        <p:spPr bwMode="auto">
          <a:xfrm>
            <a:off x="1460500" y="5259028"/>
            <a:ext cx="107950" cy="107950"/>
          </a:xfrm>
          <a:prstGeom prst="octagon">
            <a:avLst>
              <a:gd name="adj" fmla="val 29287"/>
            </a:avLst>
          </a:prstGeom>
          <a:solidFill>
            <a:srgbClr val="0000FF"/>
          </a:solidFill>
          <a:ln w="9525">
            <a:solidFill>
              <a:srgbClr val="0000FF"/>
            </a:solidFill>
            <a:miter lim="800000"/>
            <a:headEnd/>
            <a:tailEnd/>
          </a:ln>
        </p:spPr>
        <p:txBody>
          <a:bodyPr wrap="none" anchor="ctr">
            <a:prstTxWarp prst="textNoShape">
              <a:avLst/>
            </a:prstTxWarp>
          </a:bodyPr>
          <a:lstStyle/>
          <a:p>
            <a:endParaRPr lang="en-US">
              <a:latin typeface="Calibri" charset="0"/>
            </a:endParaRPr>
          </a:p>
        </p:txBody>
      </p:sp>
      <p:sp>
        <p:nvSpPr>
          <p:cNvPr id="16" name="AutoShape 16"/>
          <p:cNvSpPr>
            <a:spLocks noChangeArrowheads="1"/>
          </p:cNvSpPr>
          <p:nvPr/>
        </p:nvSpPr>
        <p:spPr bwMode="auto">
          <a:xfrm>
            <a:off x="4648200" y="4993915"/>
            <a:ext cx="107950" cy="107950"/>
          </a:xfrm>
          <a:prstGeom prst="octagon">
            <a:avLst>
              <a:gd name="adj" fmla="val 29287"/>
            </a:avLst>
          </a:prstGeom>
          <a:solidFill>
            <a:srgbClr val="0000FF"/>
          </a:solidFill>
          <a:ln w="9525">
            <a:solidFill>
              <a:srgbClr val="0000FF"/>
            </a:solidFill>
            <a:miter lim="800000"/>
            <a:headEnd/>
            <a:tailEnd/>
          </a:ln>
        </p:spPr>
        <p:txBody>
          <a:bodyPr wrap="none" anchor="ctr">
            <a:prstTxWarp prst="textNoShape">
              <a:avLst/>
            </a:prstTxWarp>
          </a:bodyPr>
          <a:lstStyle/>
          <a:p>
            <a:endParaRPr lang="en-US">
              <a:latin typeface="Calibri" charset="0"/>
            </a:endParaRPr>
          </a:p>
        </p:txBody>
      </p:sp>
      <p:cxnSp>
        <p:nvCxnSpPr>
          <p:cNvPr id="17" name="AutoShape 17"/>
          <p:cNvCxnSpPr>
            <a:cxnSpLocks noChangeShapeType="1"/>
            <a:stCxn id="15" idx="2"/>
            <a:endCxn id="16" idx="2"/>
          </p:cNvCxnSpPr>
          <p:nvPr/>
        </p:nvCxnSpPr>
        <p:spPr bwMode="auto">
          <a:xfrm flipV="1">
            <a:off x="1568450" y="5047890"/>
            <a:ext cx="3079750" cy="265113"/>
          </a:xfrm>
          <a:prstGeom prst="straightConnector1">
            <a:avLst/>
          </a:prstGeom>
          <a:noFill/>
          <a:ln w="31750">
            <a:solidFill>
              <a:srgbClr val="0000FF"/>
            </a:solidFill>
            <a:round/>
            <a:headEnd/>
            <a:tailEnd type="arrow" w="lg" len="lg"/>
          </a:ln>
        </p:spPr>
      </p:cxnSp>
      <p:sp>
        <p:nvSpPr>
          <p:cNvPr id="18" name="AutoShape 18"/>
          <p:cNvSpPr>
            <a:spLocks noChangeArrowheads="1"/>
          </p:cNvSpPr>
          <p:nvPr/>
        </p:nvSpPr>
        <p:spPr bwMode="auto">
          <a:xfrm>
            <a:off x="1095375" y="51510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9" name="AutoShape 19"/>
          <p:cNvSpPr>
            <a:spLocks noChangeArrowheads="1"/>
          </p:cNvSpPr>
          <p:nvPr/>
        </p:nvSpPr>
        <p:spPr bwMode="auto">
          <a:xfrm>
            <a:off x="1504950" y="494629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0" name="AutoShape 20"/>
          <p:cNvSpPr>
            <a:spLocks noChangeArrowheads="1"/>
          </p:cNvSpPr>
          <p:nvPr/>
        </p:nvSpPr>
        <p:spPr bwMode="auto">
          <a:xfrm>
            <a:off x="1765300" y="51129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1" name="AutoShape 21"/>
          <p:cNvSpPr>
            <a:spLocks noChangeArrowheads="1"/>
          </p:cNvSpPr>
          <p:nvPr/>
        </p:nvSpPr>
        <p:spPr bwMode="auto">
          <a:xfrm>
            <a:off x="1485900" y="567019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2" name="AutoShape 22"/>
          <p:cNvSpPr>
            <a:spLocks noChangeArrowheads="1"/>
          </p:cNvSpPr>
          <p:nvPr/>
        </p:nvSpPr>
        <p:spPr bwMode="auto">
          <a:xfrm>
            <a:off x="1676400" y="55765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3" name="AutoShape 23"/>
          <p:cNvSpPr>
            <a:spLocks noChangeArrowheads="1"/>
          </p:cNvSpPr>
          <p:nvPr/>
        </p:nvSpPr>
        <p:spPr bwMode="auto">
          <a:xfrm>
            <a:off x="1381125" y="5459053"/>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4" name="AutoShape 24"/>
          <p:cNvSpPr>
            <a:spLocks noChangeArrowheads="1"/>
          </p:cNvSpPr>
          <p:nvPr/>
        </p:nvSpPr>
        <p:spPr bwMode="auto">
          <a:xfrm>
            <a:off x="1174750" y="53669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5" name="AutoShape 25"/>
          <p:cNvSpPr>
            <a:spLocks noChangeArrowheads="1"/>
          </p:cNvSpPr>
          <p:nvPr/>
        </p:nvSpPr>
        <p:spPr bwMode="auto">
          <a:xfrm>
            <a:off x="4757738" y="44271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6" name="AutoShape 26"/>
          <p:cNvSpPr>
            <a:spLocks noChangeArrowheads="1"/>
          </p:cNvSpPr>
          <p:nvPr/>
        </p:nvSpPr>
        <p:spPr bwMode="auto">
          <a:xfrm>
            <a:off x="4418013" y="41414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7" name="AutoShape 27"/>
          <p:cNvSpPr>
            <a:spLocks noChangeArrowheads="1"/>
          </p:cNvSpPr>
          <p:nvPr/>
        </p:nvSpPr>
        <p:spPr bwMode="auto">
          <a:xfrm>
            <a:off x="4748213" y="605119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cxnSp>
        <p:nvCxnSpPr>
          <p:cNvPr id="28" name="AutoShape 28"/>
          <p:cNvCxnSpPr>
            <a:cxnSpLocks noChangeShapeType="1"/>
            <a:stCxn id="19" idx="2"/>
            <a:endCxn id="26" idx="2"/>
          </p:cNvCxnSpPr>
          <p:nvPr/>
        </p:nvCxnSpPr>
        <p:spPr bwMode="auto">
          <a:xfrm flipV="1">
            <a:off x="1612900" y="4195403"/>
            <a:ext cx="2805113" cy="804862"/>
          </a:xfrm>
          <a:prstGeom prst="straightConnector1">
            <a:avLst/>
          </a:prstGeom>
          <a:noFill/>
          <a:ln w="19050">
            <a:solidFill>
              <a:srgbClr val="3399FF"/>
            </a:solidFill>
            <a:round/>
            <a:headEnd/>
            <a:tailEnd type="arrow" w="lg" len="med"/>
          </a:ln>
        </p:spPr>
      </p:cxnSp>
      <p:cxnSp>
        <p:nvCxnSpPr>
          <p:cNvPr id="29" name="AutoShape 29"/>
          <p:cNvCxnSpPr>
            <a:cxnSpLocks noChangeShapeType="1"/>
            <a:stCxn id="18" idx="2"/>
            <a:endCxn id="25" idx="2"/>
          </p:cNvCxnSpPr>
          <p:nvPr/>
        </p:nvCxnSpPr>
        <p:spPr bwMode="auto">
          <a:xfrm flipV="1">
            <a:off x="1203325" y="4481153"/>
            <a:ext cx="3554413" cy="723900"/>
          </a:xfrm>
          <a:prstGeom prst="straightConnector1">
            <a:avLst/>
          </a:prstGeom>
          <a:noFill/>
          <a:ln w="19050">
            <a:solidFill>
              <a:srgbClr val="3399FF"/>
            </a:solidFill>
            <a:round/>
            <a:headEnd/>
            <a:tailEnd type="arrow" w="lg" len="med"/>
          </a:ln>
        </p:spPr>
      </p:cxnSp>
      <p:cxnSp>
        <p:nvCxnSpPr>
          <p:cNvPr id="30" name="AutoShape 30"/>
          <p:cNvCxnSpPr>
            <a:cxnSpLocks noChangeShapeType="1"/>
            <a:stCxn id="20" idx="2"/>
            <a:endCxn id="7" idx="2"/>
          </p:cNvCxnSpPr>
          <p:nvPr/>
        </p:nvCxnSpPr>
        <p:spPr bwMode="auto">
          <a:xfrm flipV="1">
            <a:off x="1873250" y="4736740"/>
            <a:ext cx="2435225" cy="430213"/>
          </a:xfrm>
          <a:prstGeom prst="straightConnector1">
            <a:avLst/>
          </a:prstGeom>
          <a:noFill/>
          <a:ln w="19050">
            <a:solidFill>
              <a:srgbClr val="3399FF"/>
            </a:solidFill>
            <a:round/>
            <a:headEnd/>
            <a:tailEnd type="arrow" w="lg" len="med"/>
          </a:ln>
        </p:spPr>
      </p:cxnSp>
      <p:cxnSp>
        <p:nvCxnSpPr>
          <p:cNvPr id="31" name="AutoShape 31"/>
          <p:cNvCxnSpPr>
            <a:cxnSpLocks noChangeShapeType="1"/>
            <a:stCxn id="24" idx="2"/>
            <a:endCxn id="8" idx="2"/>
          </p:cNvCxnSpPr>
          <p:nvPr/>
        </p:nvCxnSpPr>
        <p:spPr bwMode="auto">
          <a:xfrm flipV="1">
            <a:off x="1282700" y="5255853"/>
            <a:ext cx="3054350" cy="165100"/>
          </a:xfrm>
          <a:prstGeom prst="straightConnector1">
            <a:avLst/>
          </a:prstGeom>
          <a:noFill/>
          <a:ln w="19050">
            <a:solidFill>
              <a:srgbClr val="3399FF"/>
            </a:solidFill>
            <a:round/>
            <a:headEnd/>
            <a:tailEnd type="arrow" w="lg" len="med"/>
          </a:ln>
        </p:spPr>
      </p:cxnSp>
      <p:cxnSp>
        <p:nvCxnSpPr>
          <p:cNvPr id="32" name="AutoShape 32"/>
          <p:cNvCxnSpPr>
            <a:cxnSpLocks noChangeShapeType="1"/>
            <a:stCxn id="23" idx="2"/>
            <a:endCxn id="6" idx="2"/>
          </p:cNvCxnSpPr>
          <p:nvPr/>
        </p:nvCxnSpPr>
        <p:spPr bwMode="auto">
          <a:xfrm>
            <a:off x="1489075" y="5513028"/>
            <a:ext cx="3384550" cy="176212"/>
          </a:xfrm>
          <a:prstGeom prst="straightConnector1">
            <a:avLst/>
          </a:prstGeom>
          <a:noFill/>
          <a:ln w="19050">
            <a:solidFill>
              <a:srgbClr val="3399FF"/>
            </a:solidFill>
            <a:round/>
            <a:headEnd/>
            <a:tailEnd type="arrow" w="lg" len="med"/>
          </a:ln>
        </p:spPr>
      </p:cxnSp>
      <p:cxnSp>
        <p:nvCxnSpPr>
          <p:cNvPr id="33" name="AutoShape 33"/>
          <p:cNvCxnSpPr>
            <a:cxnSpLocks noChangeShapeType="1"/>
            <a:stCxn id="22" idx="2"/>
            <a:endCxn id="9" idx="2"/>
          </p:cNvCxnSpPr>
          <p:nvPr/>
        </p:nvCxnSpPr>
        <p:spPr bwMode="auto">
          <a:xfrm>
            <a:off x="1784350" y="5630503"/>
            <a:ext cx="2700338" cy="293687"/>
          </a:xfrm>
          <a:prstGeom prst="straightConnector1">
            <a:avLst/>
          </a:prstGeom>
          <a:noFill/>
          <a:ln w="19050">
            <a:solidFill>
              <a:srgbClr val="3399FF"/>
            </a:solidFill>
            <a:round/>
            <a:headEnd/>
            <a:tailEnd type="arrow" w="lg" len="med"/>
          </a:ln>
        </p:spPr>
      </p:cxnSp>
      <p:cxnSp>
        <p:nvCxnSpPr>
          <p:cNvPr id="34" name="AutoShape 34"/>
          <p:cNvCxnSpPr>
            <a:cxnSpLocks noChangeShapeType="1"/>
            <a:stCxn id="21" idx="2"/>
            <a:endCxn id="27" idx="2"/>
          </p:cNvCxnSpPr>
          <p:nvPr/>
        </p:nvCxnSpPr>
        <p:spPr bwMode="auto">
          <a:xfrm>
            <a:off x="1593850" y="5724165"/>
            <a:ext cx="3154363" cy="381000"/>
          </a:xfrm>
          <a:prstGeom prst="straightConnector1">
            <a:avLst/>
          </a:prstGeom>
          <a:noFill/>
          <a:ln w="19050">
            <a:solidFill>
              <a:srgbClr val="3399FF"/>
            </a:solidFill>
            <a:round/>
            <a:headEnd/>
            <a:tailEnd type="arrow" w="lg" len="med"/>
          </a:ln>
        </p:spPr>
      </p:cxnSp>
      <p:sp>
        <p:nvSpPr>
          <p:cNvPr id="35" name="Text Box 35"/>
          <p:cNvSpPr txBox="1">
            <a:spLocks noChangeArrowheads="1"/>
          </p:cNvSpPr>
          <p:nvPr/>
        </p:nvSpPr>
        <p:spPr bwMode="auto">
          <a:xfrm>
            <a:off x="1168410" y="6391151"/>
            <a:ext cx="684277" cy="246221"/>
          </a:xfrm>
          <a:prstGeom prst="rect">
            <a:avLst/>
          </a:prstGeom>
          <a:solidFill>
            <a:schemeClr val="tx1">
              <a:alpha val="20000"/>
            </a:schemeClr>
          </a:solidFill>
          <a:ln w="9525">
            <a:solidFill>
              <a:schemeClr val="tx1"/>
            </a:solidFill>
            <a:miter lim="800000"/>
            <a:headEnd/>
            <a:tailEnd/>
          </a:ln>
        </p:spPr>
        <p:txBody>
          <a:bodyPr anchor="ctr">
            <a:prstTxWarp prst="textNoShape">
              <a:avLst/>
            </a:prstTxWarp>
            <a:spAutoFit/>
          </a:bodyPr>
          <a:lstStyle/>
          <a:p>
            <a:pPr algn="ctr">
              <a:lnSpc>
                <a:spcPct val="80000"/>
              </a:lnSpc>
              <a:spcBef>
                <a:spcPct val="20000"/>
              </a:spcBef>
              <a:buClr>
                <a:schemeClr val="hlink"/>
              </a:buClr>
              <a:buSzPct val="120000"/>
            </a:pPr>
            <a:r>
              <a:rPr lang="en-US" sz="1200" b="1">
                <a:latin typeface="Tahoma" charset="0"/>
              </a:rPr>
              <a:t>t = t</a:t>
            </a:r>
            <a:r>
              <a:rPr lang="en-US" sz="1200" b="1" baseline="-25000">
                <a:latin typeface="Tahoma" charset="0"/>
              </a:rPr>
              <a:t>0</a:t>
            </a:r>
            <a:endParaRPr lang="en-US" sz="1200" b="1">
              <a:latin typeface="Tahoma" charset="0"/>
            </a:endParaRPr>
          </a:p>
        </p:txBody>
      </p:sp>
      <p:sp>
        <p:nvSpPr>
          <p:cNvPr id="36" name="Text Box 36"/>
          <p:cNvSpPr txBox="1">
            <a:spLocks noChangeArrowheads="1"/>
          </p:cNvSpPr>
          <p:nvPr/>
        </p:nvSpPr>
        <p:spPr bwMode="auto">
          <a:xfrm>
            <a:off x="4188289" y="6391151"/>
            <a:ext cx="1223963" cy="246221"/>
          </a:xfrm>
          <a:prstGeom prst="rect">
            <a:avLst/>
          </a:prstGeom>
          <a:solidFill>
            <a:schemeClr val="tx1">
              <a:alpha val="20000"/>
            </a:schemeClr>
          </a:solidFill>
          <a:ln w="9525">
            <a:solidFill>
              <a:schemeClr val="tx1"/>
            </a:solidFill>
            <a:miter lim="800000"/>
            <a:headEnd/>
            <a:tailEnd/>
          </a:ln>
        </p:spPr>
        <p:txBody>
          <a:bodyPr anchor="ctr">
            <a:prstTxWarp prst="textNoShape">
              <a:avLst/>
            </a:prstTxWarp>
            <a:spAutoFit/>
          </a:bodyPr>
          <a:lstStyle/>
          <a:p>
            <a:pPr algn="ctr">
              <a:lnSpc>
                <a:spcPct val="80000"/>
              </a:lnSpc>
              <a:spcBef>
                <a:spcPct val="20000"/>
              </a:spcBef>
              <a:buClr>
                <a:schemeClr val="hlink"/>
              </a:buClr>
              <a:buSzPct val="120000"/>
            </a:pPr>
            <a:r>
              <a:rPr lang="en-US" sz="1200" b="1">
                <a:latin typeface="Tahoma" charset="0"/>
              </a:rPr>
              <a:t>t = t</a:t>
            </a:r>
            <a:r>
              <a:rPr lang="en-US" sz="1200" b="1" baseline="-25000">
                <a:latin typeface="Tahoma" charset="0"/>
              </a:rPr>
              <a:t>0</a:t>
            </a:r>
            <a:r>
              <a:rPr lang="en-US" sz="1200" b="1">
                <a:latin typeface="Tahoma" charset="0"/>
              </a:rPr>
              <a:t>+</a:t>
            </a:r>
            <a:r>
              <a:rPr lang="el-GR" sz="1200" b="1">
                <a:latin typeface="Tahoma" charset="0"/>
              </a:rPr>
              <a:t>Δ</a:t>
            </a:r>
            <a:r>
              <a:rPr lang="en-US" sz="1200" b="1">
                <a:latin typeface="Tahoma" charset="0"/>
              </a:rPr>
              <a:t>t</a:t>
            </a:r>
            <a:endParaRPr lang="el-GR" sz="1200" b="1">
              <a:latin typeface="Tahoma" charset="0"/>
            </a:endParaRPr>
          </a:p>
        </p:txBody>
      </p:sp>
      <p:sp>
        <p:nvSpPr>
          <p:cNvPr id="37" name="AutoShape 37"/>
          <p:cNvSpPr>
            <a:spLocks noChangeArrowheads="1"/>
          </p:cNvSpPr>
          <p:nvPr/>
        </p:nvSpPr>
        <p:spPr bwMode="auto">
          <a:xfrm>
            <a:off x="4627563" y="46811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38" name="AutoShape 38"/>
          <p:cNvSpPr>
            <a:spLocks noChangeArrowheads="1"/>
          </p:cNvSpPr>
          <p:nvPr/>
        </p:nvSpPr>
        <p:spPr bwMode="auto">
          <a:xfrm>
            <a:off x="4840288" y="494946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39" name="AutoShape 39"/>
          <p:cNvSpPr>
            <a:spLocks noChangeArrowheads="1"/>
          </p:cNvSpPr>
          <p:nvPr/>
        </p:nvSpPr>
        <p:spPr bwMode="auto">
          <a:xfrm>
            <a:off x="4781550" y="53669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0" name="Oval 40"/>
          <p:cNvSpPr>
            <a:spLocks noChangeArrowheads="1"/>
          </p:cNvSpPr>
          <p:nvPr/>
        </p:nvSpPr>
        <p:spPr bwMode="auto">
          <a:xfrm rot="686068">
            <a:off x="7111701" y="3770342"/>
            <a:ext cx="1187450" cy="2576513"/>
          </a:xfrm>
          <a:prstGeom prst="ellipse">
            <a:avLst/>
          </a:prstGeom>
          <a:solidFill>
            <a:srgbClr val="0000FF">
              <a:alpha val="20000"/>
            </a:srgbClr>
          </a:solidFill>
          <a:ln w="9525">
            <a:solidFill>
              <a:srgbClr val="0000FF"/>
            </a:solidFill>
            <a:round/>
            <a:headEnd/>
            <a:tailEnd/>
          </a:ln>
        </p:spPr>
        <p:txBody>
          <a:bodyPr wrap="none" anchor="ctr">
            <a:prstTxWarp prst="textNoShape">
              <a:avLst/>
            </a:prstTxWarp>
          </a:bodyPr>
          <a:lstStyle/>
          <a:p>
            <a:endParaRPr lang="en-US">
              <a:latin typeface="Calibri" charset="0"/>
            </a:endParaRPr>
          </a:p>
        </p:txBody>
      </p:sp>
      <p:sp>
        <p:nvSpPr>
          <p:cNvPr id="41" name="AutoShape 41"/>
          <p:cNvSpPr>
            <a:spLocks noChangeArrowheads="1"/>
          </p:cNvSpPr>
          <p:nvPr/>
        </p:nvSpPr>
        <p:spPr bwMode="auto">
          <a:xfrm>
            <a:off x="7673975" y="5079640"/>
            <a:ext cx="107950" cy="107950"/>
          </a:xfrm>
          <a:prstGeom prst="octagon">
            <a:avLst>
              <a:gd name="adj" fmla="val 29287"/>
            </a:avLst>
          </a:prstGeom>
          <a:solidFill>
            <a:srgbClr val="0000FF"/>
          </a:solidFill>
          <a:ln w="9525">
            <a:solidFill>
              <a:srgbClr val="0000FF"/>
            </a:solidFill>
            <a:miter lim="800000"/>
            <a:headEnd/>
            <a:tailEnd/>
          </a:ln>
        </p:spPr>
        <p:txBody>
          <a:bodyPr wrap="none" anchor="ctr">
            <a:prstTxWarp prst="textNoShape">
              <a:avLst/>
            </a:prstTxWarp>
          </a:bodyPr>
          <a:lstStyle/>
          <a:p>
            <a:endParaRPr lang="en-US">
              <a:latin typeface="Calibri" charset="0"/>
            </a:endParaRPr>
          </a:p>
        </p:txBody>
      </p:sp>
      <p:cxnSp>
        <p:nvCxnSpPr>
          <p:cNvPr id="42" name="AutoShape 42"/>
          <p:cNvCxnSpPr>
            <a:cxnSpLocks noChangeShapeType="1"/>
            <a:stCxn id="60" idx="2"/>
            <a:endCxn id="41" idx="2"/>
          </p:cNvCxnSpPr>
          <p:nvPr/>
        </p:nvCxnSpPr>
        <p:spPr bwMode="auto">
          <a:xfrm flipV="1">
            <a:off x="4749800" y="5133615"/>
            <a:ext cx="2924175" cy="136525"/>
          </a:xfrm>
          <a:prstGeom prst="straightConnector1">
            <a:avLst/>
          </a:prstGeom>
          <a:noFill/>
          <a:ln w="31750">
            <a:solidFill>
              <a:srgbClr val="0000FF"/>
            </a:solidFill>
            <a:round/>
            <a:headEnd/>
            <a:tailEnd type="arrow" w="lg" len="lg"/>
          </a:ln>
        </p:spPr>
      </p:cxnSp>
      <p:sp>
        <p:nvSpPr>
          <p:cNvPr id="43" name="AutoShape 43"/>
          <p:cNvSpPr>
            <a:spLocks noChangeArrowheads="1"/>
          </p:cNvSpPr>
          <p:nvPr/>
        </p:nvSpPr>
        <p:spPr bwMode="auto">
          <a:xfrm>
            <a:off x="7797800" y="401601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4" name="AutoShape 44"/>
          <p:cNvSpPr>
            <a:spLocks noChangeArrowheads="1"/>
          </p:cNvSpPr>
          <p:nvPr/>
        </p:nvSpPr>
        <p:spPr bwMode="auto">
          <a:xfrm>
            <a:off x="7573963" y="4481153"/>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5" name="AutoShape 45"/>
          <p:cNvSpPr>
            <a:spLocks noChangeArrowheads="1"/>
          </p:cNvSpPr>
          <p:nvPr/>
        </p:nvSpPr>
        <p:spPr bwMode="auto">
          <a:xfrm>
            <a:off x="8015288" y="4830403"/>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6" name="AutoShape 46"/>
          <p:cNvSpPr>
            <a:spLocks noChangeArrowheads="1"/>
          </p:cNvSpPr>
          <p:nvPr/>
        </p:nvSpPr>
        <p:spPr bwMode="auto">
          <a:xfrm>
            <a:off x="7304088" y="5255853"/>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7" name="AutoShape 47"/>
          <p:cNvSpPr>
            <a:spLocks noChangeArrowheads="1"/>
          </p:cNvSpPr>
          <p:nvPr/>
        </p:nvSpPr>
        <p:spPr bwMode="auto">
          <a:xfrm>
            <a:off x="7921625" y="55257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8" name="AutoShape 48"/>
          <p:cNvSpPr>
            <a:spLocks noChangeArrowheads="1"/>
          </p:cNvSpPr>
          <p:nvPr/>
        </p:nvSpPr>
        <p:spPr bwMode="auto">
          <a:xfrm>
            <a:off x="7423150" y="57289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9" name="AutoShape 49"/>
          <p:cNvSpPr>
            <a:spLocks noChangeArrowheads="1"/>
          </p:cNvSpPr>
          <p:nvPr/>
        </p:nvSpPr>
        <p:spPr bwMode="auto">
          <a:xfrm>
            <a:off x="7510463" y="607341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cxnSp>
        <p:nvCxnSpPr>
          <p:cNvPr id="50" name="AutoShape 50"/>
          <p:cNvCxnSpPr>
            <a:cxnSpLocks noChangeShapeType="1"/>
            <a:stCxn id="10" idx="2"/>
            <a:endCxn id="49" idx="2"/>
          </p:cNvCxnSpPr>
          <p:nvPr/>
        </p:nvCxnSpPr>
        <p:spPr bwMode="auto">
          <a:xfrm>
            <a:off x="4814888" y="5814653"/>
            <a:ext cx="2695575" cy="312737"/>
          </a:xfrm>
          <a:prstGeom prst="straightConnector1">
            <a:avLst/>
          </a:prstGeom>
          <a:noFill/>
          <a:ln w="19050">
            <a:solidFill>
              <a:srgbClr val="3399FF"/>
            </a:solidFill>
            <a:round/>
            <a:headEnd/>
            <a:tailEnd type="arrow" w="lg" len="med"/>
          </a:ln>
        </p:spPr>
      </p:cxnSp>
      <p:cxnSp>
        <p:nvCxnSpPr>
          <p:cNvPr id="51" name="AutoShape 51"/>
          <p:cNvCxnSpPr>
            <a:cxnSpLocks noChangeShapeType="1"/>
            <a:stCxn id="11" idx="2"/>
            <a:endCxn id="48" idx="2"/>
          </p:cNvCxnSpPr>
          <p:nvPr/>
        </p:nvCxnSpPr>
        <p:spPr bwMode="auto">
          <a:xfrm>
            <a:off x="4681538" y="5679715"/>
            <a:ext cx="2741612" cy="103188"/>
          </a:xfrm>
          <a:prstGeom prst="straightConnector1">
            <a:avLst/>
          </a:prstGeom>
          <a:noFill/>
          <a:ln w="19050">
            <a:solidFill>
              <a:srgbClr val="3399FF"/>
            </a:solidFill>
            <a:round/>
            <a:headEnd/>
            <a:tailEnd type="arrow" w="lg" len="med"/>
          </a:ln>
        </p:spPr>
      </p:cxnSp>
      <p:cxnSp>
        <p:nvCxnSpPr>
          <p:cNvPr id="52" name="AutoShape 52"/>
          <p:cNvCxnSpPr>
            <a:cxnSpLocks noChangeShapeType="1"/>
            <a:stCxn id="12" idx="2"/>
            <a:endCxn id="47" idx="2"/>
          </p:cNvCxnSpPr>
          <p:nvPr/>
        </p:nvCxnSpPr>
        <p:spPr bwMode="auto">
          <a:xfrm>
            <a:off x="4525963" y="5489215"/>
            <a:ext cx="3395662" cy="90488"/>
          </a:xfrm>
          <a:prstGeom prst="straightConnector1">
            <a:avLst/>
          </a:prstGeom>
          <a:noFill/>
          <a:ln w="19050">
            <a:solidFill>
              <a:srgbClr val="3399FF"/>
            </a:solidFill>
            <a:round/>
            <a:headEnd/>
            <a:tailEnd type="arrow" w="lg" len="med"/>
          </a:ln>
        </p:spPr>
      </p:cxnSp>
      <p:cxnSp>
        <p:nvCxnSpPr>
          <p:cNvPr id="53" name="AutoShape 53"/>
          <p:cNvCxnSpPr>
            <a:cxnSpLocks noChangeShapeType="1"/>
            <a:stCxn id="39" idx="2"/>
            <a:endCxn id="46" idx="2"/>
          </p:cNvCxnSpPr>
          <p:nvPr/>
        </p:nvCxnSpPr>
        <p:spPr bwMode="auto">
          <a:xfrm flipV="1">
            <a:off x="4889500" y="5309828"/>
            <a:ext cx="2414588" cy="111125"/>
          </a:xfrm>
          <a:prstGeom prst="straightConnector1">
            <a:avLst/>
          </a:prstGeom>
          <a:noFill/>
          <a:ln w="19050">
            <a:solidFill>
              <a:srgbClr val="3399FF"/>
            </a:solidFill>
            <a:round/>
            <a:headEnd/>
            <a:tailEnd type="arrow" w="lg" len="med"/>
          </a:ln>
        </p:spPr>
      </p:cxnSp>
      <p:sp>
        <p:nvSpPr>
          <p:cNvPr id="54" name="Oval 54"/>
          <p:cNvSpPr>
            <a:spLocks noChangeArrowheads="1"/>
          </p:cNvSpPr>
          <p:nvPr/>
        </p:nvSpPr>
        <p:spPr bwMode="auto">
          <a:xfrm>
            <a:off x="4281488" y="4598628"/>
            <a:ext cx="809625" cy="1328737"/>
          </a:xfrm>
          <a:prstGeom prst="ellipse">
            <a:avLst/>
          </a:prstGeom>
          <a:solidFill>
            <a:srgbClr val="FF0000">
              <a:alpha val="20000"/>
            </a:srgbClr>
          </a:solidFill>
          <a:ln w="9525">
            <a:solidFill>
              <a:srgbClr val="FF0000"/>
            </a:solidFill>
            <a:round/>
            <a:headEnd/>
            <a:tailEnd/>
          </a:ln>
        </p:spPr>
        <p:txBody>
          <a:bodyPr wrap="none" anchor="ctr">
            <a:prstTxWarp prst="textNoShape">
              <a:avLst/>
            </a:prstTxWarp>
          </a:bodyPr>
          <a:lstStyle/>
          <a:p>
            <a:endParaRPr lang="en-US">
              <a:latin typeface="Calibri" charset="0"/>
            </a:endParaRPr>
          </a:p>
        </p:txBody>
      </p:sp>
      <p:cxnSp>
        <p:nvCxnSpPr>
          <p:cNvPr id="55" name="AutoShape 55"/>
          <p:cNvCxnSpPr>
            <a:cxnSpLocks noChangeShapeType="1"/>
            <a:stCxn id="38" idx="2"/>
            <a:endCxn id="45" idx="2"/>
          </p:cNvCxnSpPr>
          <p:nvPr/>
        </p:nvCxnSpPr>
        <p:spPr bwMode="auto">
          <a:xfrm flipV="1">
            <a:off x="4948238" y="4884378"/>
            <a:ext cx="3067050" cy="119062"/>
          </a:xfrm>
          <a:prstGeom prst="straightConnector1">
            <a:avLst/>
          </a:prstGeom>
          <a:noFill/>
          <a:ln w="19050">
            <a:solidFill>
              <a:srgbClr val="3399FF"/>
            </a:solidFill>
            <a:round/>
            <a:headEnd/>
            <a:tailEnd type="arrow" w="lg" len="med"/>
          </a:ln>
        </p:spPr>
      </p:cxnSp>
      <p:cxnSp>
        <p:nvCxnSpPr>
          <p:cNvPr id="56" name="AutoShape 56"/>
          <p:cNvCxnSpPr>
            <a:cxnSpLocks noChangeShapeType="1"/>
            <a:stCxn id="13" idx="2"/>
            <a:endCxn id="44" idx="2"/>
          </p:cNvCxnSpPr>
          <p:nvPr/>
        </p:nvCxnSpPr>
        <p:spPr bwMode="auto">
          <a:xfrm flipV="1">
            <a:off x="4621213" y="4535128"/>
            <a:ext cx="2952750" cy="409575"/>
          </a:xfrm>
          <a:prstGeom prst="straightConnector1">
            <a:avLst/>
          </a:prstGeom>
          <a:noFill/>
          <a:ln w="19050">
            <a:solidFill>
              <a:srgbClr val="3399FF"/>
            </a:solidFill>
            <a:round/>
            <a:headEnd/>
            <a:tailEnd type="arrow" w="lg" len="med"/>
          </a:ln>
        </p:spPr>
      </p:cxnSp>
      <p:cxnSp>
        <p:nvCxnSpPr>
          <p:cNvPr id="57" name="AutoShape 57"/>
          <p:cNvCxnSpPr>
            <a:cxnSpLocks noChangeShapeType="1"/>
            <a:stCxn id="37" idx="2"/>
            <a:endCxn id="43" idx="4"/>
          </p:cNvCxnSpPr>
          <p:nvPr/>
        </p:nvCxnSpPr>
        <p:spPr bwMode="auto">
          <a:xfrm rot="5400000" flipH="1" flipV="1">
            <a:off x="5902460" y="2893788"/>
            <a:ext cx="696778" cy="3093902"/>
          </a:xfrm>
          <a:prstGeom prst="straightConnector1">
            <a:avLst/>
          </a:prstGeom>
          <a:noFill/>
          <a:ln w="19050">
            <a:solidFill>
              <a:srgbClr val="3399FF"/>
            </a:solidFill>
            <a:round/>
            <a:headEnd/>
            <a:tailEnd type="arrow" w="lg" len="med"/>
          </a:ln>
        </p:spPr>
      </p:cxnSp>
      <p:sp>
        <p:nvSpPr>
          <p:cNvPr id="58" name="Text Box 58"/>
          <p:cNvSpPr txBox="1">
            <a:spLocks noChangeArrowheads="1"/>
          </p:cNvSpPr>
          <p:nvPr/>
        </p:nvSpPr>
        <p:spPr bwMode="auto">
          <a:xfrm>
            <a:off x="6815707" y="6391151"/>
            <a:ext cx="1390650" cy="246221"/>
          </a:xfrm>
          <a:prstGeom prst="rect">
            <a:avLst/>
          </a:prstGeom>
          <a:solidFill>
            <a:schemeClr val="tx1">
              <a:alpha val="20000"/>
            </a:schemeClr>
          </a:solidFill>
          <a:ln w="9525">
            <a:solidFill>
              <a:schemeClr val="tx1"/>
            </a:solidFill>
            <a:miter lim="800000"/>
            <a:headEnd/>
            <a:tailEnd/>
          </a:ln>
        </p:spPr>
        <p:txBody>
          <a:bodyPr anchor="ctr">
            <a:prstTxWarp prst="textNoShape">
              <a:avLst/>
            </a:prstTxWarp>
            <a:spAutoFit/>
          </a:bodyPr>
          <a:lstStyle/>
          <a:p>
            <a:pPr algn="ctr">
              <a:lnSpc>
                <a:spcPct val="80000"/>
              </a:lnSpc>
              <a:spcBef>
                <a:spcPct val="20000"/>
              </a:spcBef>
              <a:buClr>
                <a:schemeClr val="hlink"/>
              </a:buClr>
              <a:buSzPct val="120000"/>
            </a:pPr>
            <a:r>
              <a:rPr lang="en-US" sz="1200" b="1">
                <a:latin typeface="Tahoma" charset="0"/>
              </a:rPr>
              <a:t>t = t</a:t>
            </a:r>
            <a:r>
              <a:rPr lang="en-US" sz="1200" b="1" baseline="-25000">
                <a:latin typeface="Tahoma" charset="0"/>
              </a:rPr>
              <a:t>0</a:t>
            </a:r>
            <a:r>
              <a:rPr lang="en-US" sz="1200" b="1">
                <a:latin typeface="Tahoma" charset="0"/>
              </a:rPr>
              <a:t>+2</a:t>
            </a:r>
            <a:r>
              <a:rPr lang="el-GR" sz="1200" b="1">
                <a:latin typeface="Tahoma" charset="0"/>
              </a:rPr>
              <a:t>Δ</a:t>
            </a:r>
            <a:r>
              <a:rPr lang="en-US" sz="1200" b="1">
                <a:latin typeface="Tahoma" charset="0"/>
              </a:rPr>
              <a:t>t</a:t>
            </a:r>
            <a:endParaRPr lang="el-GR" sz="1200" b="1">
              <a:latin typeface="Tahoma" charset="0"/>
            </a:endParaRPr>
          </a:p>
        </p:txBody>
      </p:sp>
      <p:sp>
        <p:nvSpPr>
          <p:cNvPr id="59" name="Text Box 59"/>
          <p:cNvSpPr txBox="1">
            <a:spLocks noChangeArrowheads="1"/>
          </p:cNvSpPr>
          <p:nvPr/>
        </p:nvSpPr>
        <p:spPr bwMode="auto">
          <a:xfrm>
            <a:off x="3234452" y="3042187"/>
            <a:ext cx="3050256" cy="402674"/>
          </a:xfrm>
          <a:prstGeom prst="rect">
            <a:avLst/>
          </a:prstGeom>
          <a:solidFill>
            <a:srgbClr val="FF0000">
              <a:alpha val="30196"/>
            </a:srgbClr>
          </a:solidFill>
          <a:ln w="9525">
            <a:solidFill>
              <a:srgbClr val="FF0000"/>
            </a:solidFill>
            <a:miter lim="800000"/>
            <a:headEnd/>
            <a:tailEnd/>
          </a:ln>
        </p:spPr>
        <p:txBody>
          <a:bodyPr wrap="square">
            <a:prstTxWarp prst="textNoShape">
              <a:avLst/>
            </a:prstTxWarp>
            <a:spAutoFit/>
          </a:bodyPr>
          <a:lstStyle/>
          <a:p>
            <a:pPr algn="ctr">
              <a:lnSpc>
                <a:spcPct val="80000"/>
              </a:lnSpc>
              <a:spcBef>
                <a:spcPct val="20000"/>
              </a:spcBef>
              <a:buClr>
                <a:schemeClr val="hlink"/>
              </a:buClr>
              <a:buSzPct val="120000"/>
            </a:pPr>
            <a:r>
              <a:rPr lang="en-US" sz="1100">
                <a:latin typeface="Tahoma" charset="0"/>
              </a:rPr>
              <a:t>For the assimilation of obs, use covariances</a:t>
            </a:r>
          </a:p>
          <a:p>
            <a:pPr algn="ctr">
              <a:lnSpc>
                <a:spcPct val="80000"/>
              </a:lnSpc>
              <a:spcBef>
                <a:spcPct val="20000"/>
              </a:spcBef>
              <a:buClr>
                <a:schemeClr val="hlink"/>
              </a:buClr>
              <a:buSzPct val="120000"/>
            </a:pPr>
            <a:r>
              <a:rPr lang="en-US" sz="1100">
                <a:latin typeface="Tahoma" charset="0"/>
              </a:rPr>
              <a:t>sampled from the ensemble of forecasts</a:t>
            </a:r>
          </a:p>
        </p:txBody>
      </p:sp>
      <p:sp>
        <p:nvSpPr>
          <p:cNvPr id="60" name="AutoShape 60"/>
          <p:cNvSpPr>
            <a:spLocks noChangeArrowheads="1"/>
          </p:cNvSpPr>
          <p:nvPr/>
        </p:nvSpPr>
        <p:spPr bwMode="auto">
          <a:xfrm>
            <a:off x="4641850" y="5216165"/>
            <a:ext cx="107950" cy="107950"/>
          </a:xfrm>
          <a:prstGeom prst="octagon">
            <a:avLst>
              <a:gd name="adj" fmla="val 29287"/>
            </a:avLst>
          </a:prstGeom>
          <a:solidFill>
            <a:srgbClr val="0000FF"/>
          </a:solidFill>
          <a:ln w="9525">
            <a:solidFill>
              <a:srgbClr val="0000FF"/>
            </a:solidFill>
            <a:miter lim="800000"/>
            <a:headEnd/>
            <a:tailEnd/>
          </a:ln>
        </p:spPr>
        <p:txBody>
          <a:bodyPr wrap="none" anchor="ctr">
            <a:prstTxWarp prst="textNoShape">
              <a:avLst/>
            </a:prstTxWarp>
          </a:bodyPr>
          <a:lstStyle/>
          <a:p>
            <a:pPr algn="ctr"/>
            <a:endParaRPr lang="en-US" sz="1400">
              <a:latin typeface="Franklin Gothic Book" charset="0"/>
            </a:endParaRPr>
          </a:p>
        </p:txBody>
      </p:sp>
      <p:sp>
        <p:nvSpPr>
          <p:cNvPr id="61" name="AutoShape 61"/>
          <p:cNvSpPr>
            <a:spLocks noChangeArrowheads="1"/>
          </p:cNvSpPr>
          <p:nvPr/>
        </p:nvSpPr>
        <p:spPr bwMode="auto">
          <a:xfrm>
            <a:off x="4710113" y="5759090"/>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2" name="AutoShape 62"/>
          <p:cNvSpPr>
            <a:spLocks noChangeArrowheads="1"/>
          </p:cNvSpPr>
          <p:nvPr/>
        </p:nvSpPr>
        <p:spPr bwMode="auto">
          <a:xfrm>
            <a:off x="4576763" y="5624153"/>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3" name="AutoShape 63"/>
          <p:cNvSpPr>
            <a:spLocks noChangeArrowheads="1"/>
          </p:cNvSpPr>
          <p:nvPr/>
        </p:nvSpPr>
        <p:spPr bwMode="auto">
          <a:xfrm>
            <a:off x="4421188" y="5433653"/>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4" name="AutoShape 64"/>
          <p:cNvSpPr>
            <a:spLocks noChangeArrowheads="1"/>
          </p:cNvSpPr>
          <p:nvPr/>
        </p:nvSpPr>
        <p:spPr bwMode="auto">
          <a:xfrm>
            <a:off x="4516438" y="4889140"/>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5" name="AutoShape 65"/>
          <p:cNvSpPr>
            <a:spLocks noChangeArrowheads="1"/>
          </p:cNvSpPr>
          <p:nvPr/>
        </p:nvSpPr>
        <p:spPr bwMode="auto">
          <a:xfrm>
            <a:off x="4630738" y="4679590"/>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6" name="AutoShape 66"/>
          <p:cNvSpPr>
            <a:spLocks noChangeArrowheads="1"/>
          </p:cNvSpPr>
          <p:nvPr/>
        </p:nvSpPr>
        <p:spPr bwMode="auto">
          <a:xfrm>
            <a:off x="4843463" y="4947878"/>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7" name="AutoShape 67"/>
          <p:cNvSpPr>
            <a:spLocks noChangeArrowheads="1"/>
          </p:cNvSpPr>
          <p:nvPr/>
        </p:nvSpPr>
        <p:spPr bwMode="auto">
          <a:xfrm>
            <a:off x="4784725" y="5365390"/>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8" name="AutoShape 68"/>
          <p:cNvSpPr>
            <a:spLocks noChangeArrowheads="1"/>
          </p:cNvSpPr>
          <p:nvPr/>
        </p:nvSpPr>
        <p:spPr bwMode="auto">
          <a:xfrm>
            <a:off x="4643438" y="5216165"/>
            <a:ext cx="107950" cy="107950"/>
          </a:xfrm>
          <a:prstGeom prst="octagon">
            <a:avLst>
              <a:gd name="adj" fmla="val 29287"/>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69" name="Text Box 69"/>
          <p:cNvSpPr txBox="1">
            <a:spLocks noChangeArrowheads="1"/>
          </p:cNvSpPr>
          <p:nvPr/>
        </p:nvSpPr>
        <p:spPr bwMode="auto">
          <a:xfrm>
            <a:off x="3190274" y="3489266"/>
            <a:ext cx="3138612" cy="402674"/>
          </a:xfrm>
          <a:prstGeom prst="rect">
            <a:avLst/>
          </a:prstGeom>
          <a:solidFill>
            <a:srgbClr val="0000FF">
              <a:alpha val="30196"/>
            </a:srgbClr>
          </a:solidFill>
          <a:ln w="9525">
            <a:solidFill>
              <a:srgbClr val="0000FF"/>
            </a:solidFill>
            <a:miter lim="800000"/>
            <a:headEnd/>
            <a:tailEnd/>
          </a:ln>
        </p:spPr>
        <p:txBody>
          <a:bodyPr wrap="none">
            <a:prstTxWarp prst="textNoShape">
              <a:avLst/>
            </a:prstTxWarp>
            <a:spAutoFit/>
          </a:bodyPr>
          <a:lstStyle/>
          <a:p>
            <a:pPr algn="ctr">
              <a:lnSpc>
                <a:spcPct val="80000"/>
              </a:lnSpc>
              <a:spcBef>
                <a:spcPct val="20000"/>
              </a:spcBef>
              <a:buClr>
                <a:schemeClr val="hlink"/>
              </a:buClr>
              <a:buSzPct val="120000"/>
            </a:pPr>
            <a:r>
              <a:rPr lang="en-US" sz="1100">
                <a:latin typeface="Tahoma" charset="0"/>
              </a:rPr>
              <a:t>Analysis uncertainty becomes the initial</a:t>
            </a:r>
          </a:p>
          <a:p>
            <a:pPr algn="ctr">
              <a:lnSpc>
                <a:spcPct val="80000"/>
              </a:lnSpc>
              <a:spcBef>
                <a:spcPct val="20000"/>
              </a:spcBef>
              <a:buClr>
                <a:schemeClr val="hlink"/>
              </a:buClr>
              <a:buSzPct val="120000"/>
            </a:pPr>
            <a:r>
              <a:rPr lang="en-US" sz="1100">
                <a:latin typeface="Tahoma" charset="0"/>
              </a:rPr>
              <a:t>condition uncertainty for the new forecast cycle</a:t>
            </a:r>
          </a:p>
        </p:txBody>
      </p:sp>
      <p:sp>
        <p:nvSpPr>
          <p:cNvPr id="70" name="Text Box 70"/>
          <p:cNvSpPr txBox="1">
            <a:spLocks noChangeArrowheads="1"/>
          </p:cNvSpPr>
          <p:nvPr/>
        </p:nvSpPr>
        <p:spPr bwMode="auto">
          <a:xfrm>
            <a:off x="6803965" y="3042187"/>
            <a:ext cx="2008187" cy="571951"/>
          </a:xfrm>
          <a:prstGeom prst="rect">
            <a:avLst/>
          </a:prstGeom>
          <a:solidFill>
            <a:srgbClr val="0000FF">
              <a:alpha val="30196"/>
            </a:srgbClr>
          </a:solidFill>
          <a:ln w="9525">
            <a:solidFill>
              <a:srgbClr val="0000FF"/>
            </a:solidFill>
            <a:miter lim="800000"/>
            <a:headEnd/>
            <a:tailEnd/>
          </a:ln>
        </p:spPr>
        <p:txBody>
          <a:bodyPr wrap="square">
            <a:prstTxWarp prst="textNoShape">
              <a:avLst/>
            </a:prstTxWarp>
            <a:spAutoFit/>
          </a:bodyPr>
          <a:lstStyle/>
          <a:p>
            <a:pPr algn="ctr">
              <a:lnSpc>
                <a:spcPct val="80000"/>
              </a:lnSpc>
              <a:spcBef>
                <a:spcPct val="20000"/>
              </a:spcBef>
              <a:buClr>
                <a:schemeClr val="hlink"/>
              </a:buClr>
              <a:buSzPct val="120000"/>
            </a:pPr>
            <a:r>
              <a:rPr lang="en-US" sz="1100">
                <a:latin typeface="Tahoma" charset="0"/>
              </a:rPr>
              <a:t>Subsequent forecast cycle is</a:t>
            </a:r>
          </a:p>
          <a:p>
            <a:pPr algn="ctr">
              <a:lnSpc>
                <a:spcPct val="80000"/>
              </a:lnSpc>
              <a:spcBef>
                <a:spcPct val="20000"/>
              </a:spcBef>
              <a:buClr>
                <a:schemeClr val="hlink"/>
              </a:buClr>
              <a:buSzPct val="120000"/>
            </a:pPr>
            <a:r>
              <a:rPr lang="en-US" sz="1100">
                <a:latin typeface="Tahoma" charset="0"/>
              </a:rPr>
              <a:t>initialized from the previous</a:t>
            </a:r>
          </a:p>
          <a:p>
            <a:pPr algn="ctr">
              <a:lnSpc>
                <a:spcPct val="80000"/>
              </a:lnSpc>
              <a:spcBef>
                <a:spcPct val="20000"/>
              </a:spcBef>
              <a:buClr>
                <a:schemeClr val="hlink"/>
              </a:buClr>
              <a:buSzPct val="120000"/>
            </a:pPr>
            <a:r>
              <a:rPr lang="en-US" sz="1100">
                <a:latin typeface="Tahoma" charset="0"/>
              </a:rPr>
              <a:t>analysis ensemble</a:t>
            </a:r>
          </a:p>
        </p:txBody>
      </p:sp>
      <p:sp>
        <p:nvSpPr>
          <p:cNvPr id="71" name="Text Box 71"/>
          <p:cNvSpPr txBox="1">
            <a:spLocks noChangeArrowheads="1"/>
          </p:cNvSpPr>
          <p:nvPr/>
        </p:nvSpPr>
        <p:spPr bwMode="auto">
          <a:xfrm>
            <a:off x="356558" y="3771550"/>
            <a:ext cx="2351087" cy="876650"/>
          </a:xfrm>
          <a:prstGeom prst="rect">
            <a:avLst/>
          </a:prstGeom>
          <a:solidFill>
            <a:srgbClr val="0000FF">
              <a:alpha val="30196"/>
            </a:srgbClr>
          </a:solidFill>
          <a:ln w="9525">
            <a:solidFill>
              <a:srgbClr val="0000FF"/>
            </a:solidFill>
            <a:miter lim="800000"/>
            <a:headEnd/>
            <a:tailEnd/>
          </a:ln>
        </p:spPr>
        <p:txBody>
          <a:bodyPr>
            <a:prstTxWarp prst="textNoShape">
              <a:avLst/>
            </a:prstTxWarp>
            <a:spAutoFit/>
          </a:bodyPr>
          <a:lstStyle/>
          <a:p>
            <a:pPr algn="ctr">
              <a:lnSpc>
                <a:spcPct val="80000"/>
              </a:lnSpc>
              <a:spcBef>
                <a:spcPct val="20000"/>
              </a:spcBef>
              <a:buClr>
                <a:schemeClr val="hlink"/>
              </a:buClr>
              <a:buSzPct val="120000"/>
            </a:pPr>
            <a:r>
              <a:rPr lang="en-US" sz="1100" dirty="0">
                <a:latin typeface="Tahoma" charset="0"/>
              </a:rPr>
              <a:t>… Start with an ensemble of states (ensemble members)</a:t>
            </a:r>
          </a:p>
          <a:p>
            <a:pPr algn="ctr">
              <a:lnSpc>
                <a:spcPct val="80000"/>
              </a:lnSpc>
              <a:spcBef>
                <a:spcPct val="20000"/>
              </a:spcBef>
              <a:buClr>
                <a:schemeClr val="hlink"/>
              </a:buClr>
              <a:buSzPct val="120000"/>
            </a:pPr>
            <a:r>
              <a:rPr lang="en-US" sz="1100" dirty="0">
                <a:latin typeface="Tahoma" charset="0"/>
              </a:rPr>
              <a:t>that better represent the</a:t>
            </a:r>
          </a:p>
          <a:p>
            <a:pPr algn="ctr">
              <a:lnSpc>
                <a:spcPct val="80000"/>
              </a:lnSpc>
              <a:spcBef>
                <a:spcPct val="20000"/>
              </a:spcBef>
              <a:buClr>
                <a:schemeClr val="hlink"/>
              </a:buClr>
              <a:buSzPct val="120000"/>
            </a:pPr>
            <a:r>
              <a:rPr lang="en-US" sz="1100" dirty="0">
                <a:latin typeface="Tahoma" charset="0"/>
              </a:rPr>
              <a:t>initial uncertainty about the</a:t>
            </a:r>
          </a:p>
          <a:p>
            <a:pPr algn="ctr">
              <a:lnSpc>
                <a:spcPct val="80000"/>
              </a:lnSpc>
              <a:spcBef>
                <a:spcPct val="20000"/>
              </a:spcBef>
              <a:buClr>
                <a:schemeClr val="hlink"/>
              </a:buClr>
              <a:buSzPct val="120000"/>
            </a:pPr>
            <a:r>
              <a:rPr lang="en-US" sz="1100" dirty="0">
                <a:latin typeface="Tahoma" charset="0"/>
              </a:rPr>
              <a:t>“mean” state</a:t>
            </a:r>
          </a:p>
        </p:txBody>
      </p:sp>
      <p:sp>
        <p:nvSpPr>
          <p:cNvPr id="72" name="Text Box 72"/>
          <p:cNvSpPr txBox="1">
            <a:spLocks noChangeArrowheads="1"/>
          </p:cNvSpPr>
          <p:nvPr/>
        </p:nvSpPr>
        <p:spPr bwMode="auto">
          <a:xfrm>
            <a:off x="356558" y="3229559"/>
            <a:ext cx="2351088" cy="504241"/>
          </a:xfrm>
          <a:prstGeom prst="rect">
            <a:avLst/>
          </a:prstGeom>
          <a:solidFill>
            <a:srgbClr val="0000FF">
              <a:alpha val="30196"/>
            </a:srgbClr>
          </a:solidFill>
          <a:ln w="9525">
            <a:solidFill>
              <a:srgbClr val="0000FF"/>
            </a:solidFill>
            <a:miter lim="800000"/>
            <a:headEnd/>
            <a:tailEnd/>
          </a:ln>
        </p:spPr>
        <p:txBody>
          <a:bodyPr>
            <a:prstTxWarp prst="textNoShape">
              <a:avLst/>
            </a:prstTxWarp>
            <a:spAutoFit/>
          </a:bodyPr>
          <a:lstStyle/>
          <a:p>
            <a:pPr algn="ctr">
              <a:lnSpc>
                <a:spcPct val="80000"/>
              </a:lnSpc>
              <a:spcBef>
                <a:spcPct val="20000"/>
              </a:spcBef>
              <a:buClr>
                <a:schemeClr val="hlink"/>
              </a:buClr>
              <a:buSzPct val="120000"/>
            </a:pPr>
            <a:r>
              <a:rPr lang="en-US" sz="1100" dirty="0">
                <a:latin typeface="Tahoma" charset="0"/>
              </a:rPr>
              <a:t>Instead of a single state that represents the initial state of the atmosphere …</a:t>
            </a:r>
          </a:p>
        </p:txBody>
      </p:sp>
      <p:grpSp>
        <p:nvGrpSpPr>
          <p:cNvPr id="73" name="Group 73"/>
          <p:cNvGrpSpPr>
            <a:grpSpLocks/>
          </p:cNvGrpSpPr>
          <p:nvPr/>
        </p:nvGrpSpPr>
        <p:grpSpPr bwMode="auto">
          <a:xfrm>
            <a:off x="2362200" y="4408129"/>
            <a:ext cx="1968500" cy="1233488"/>
            <a:chOff x="1488" y="1979"/>
            <a:chExt cx="1216" cy="777"/>
          </a:xfrm>
        </p:grpSpPr>
        <p:sp>
          <p:nvSpPr>
            <p:cNvPr id="74" name="Freeform 74"/>
            <p:cNvSpPr>
              <a:spLocks/>
            </p:cNvSpPr>
            <p:nvPr/>
          </p:nvSpPr>
          <p:spPr bwMode="auto">
            <a:xfrm>
              <a:off x="2304" y="1979"/>
              <a:ext cx="333" cy="233"/>
            </a:xfrm>
            <a:custGeom>
              <a:avLst/>
              <a:gdLst>
                <a:gd name="T0" fmla="*/ 333 w 333"/>
                <a:gd name="T1" fmla="*/ 0 h 284"/>
                <a:gd name="T2" fmla="*/ 219 w 333"/>
                <a:gd name="T3" fmla="*/ 17 h 284"/>
                <a:gd name="T4" fmla="*/ 130 w 333"/>
                <a:gd name="T5" fmla="*/ 65 h 284"/>
                <a:gd name="T6" fmla="*/ 32 w 333"/>
                <a:gd name="T7" fmla="*/ 179 h 284"/>
                <a:gd name="T8" fmla="*/ 0 w 333"/>
                <a:gd name="T9" fmla="*/ 284 h 284"/>
                <a:gd name="T10" fmla="*/ 0 60000 65536"/>
                <a:gd name="T11" fmla="*/ 0 60000 65536"/>
                <a:gd name="T12" fmla="*/ 0 60000 65536"/>
                <a:gd name="T13" fmla="*/ 0 60000 65536"/>
                <a:gd name="T14" fmla="*/ 0 60000 65536"/>
                <a:gd name="T15" fmla="*/ 0 w 333"/>
                <a:gd name="T16" fmla="*/ 0 h 284"/>
                <a:gd name="T17" fmla="*/ 333 w 333"/>
                <a:gd name="T18" fmla="*/ 284 h 284"/>
              </a:gdLst>
              <a:ahLst/>
              <a:cxnLst>
                <a:cxn ang="T10">
                  <a:pos x="T0" y="T1"/>
                </a:cxn>
                <a:cxn ang="T11">
                  <a:pos x="T2" y="T3"/>
                </a:cxn>
                <a:cxn ang="T12">
                  <a:pos x="T4" y="T5"/>
                </a:cxn>
                <a:cxn ang="T13">
                  <a:pos x="T6" y="T7"/>
                </a:cxn>
                <a:cxn ang="T14">
                  <a:pos x="T8" y="T9"/>
                </a:cxn>
              </a:cxnLst>
              <a:rect l="T15" t="T16" r="T17" b="T18"/>
              <a:pathLst>
                <a:path w="333" h="284">
                  <a:moveTo>
                    <a:pt x="333" y="0"/>
                  </a:moveTo>
                  <a:cubicBezTo>
                    <a:pt x="293" y="3"/>
                    <a:pt x="253" y="6"/>
                    <a:pt x="219" y="17"/>
                  </a:cubicBezTo>
                  <a:cubicBezTo>
                    <a:pt x="185" y="28"/>
                    <a:pt x="161" y="38"/>
                    <a:pt x="130" y="65"/>
                  </a:cubicBezTo>
                  <a:cubicBezTo>
                    <a:pt x="99" y="92"/>
                    <a:pt x="54" y="143"/>
                    <a:pt x="32" y="179"/>
                  </a:cubicBezTo>
                  <a:cubicBezTo>
                    <a:pt x="10" y="215"/>
                    <a:pt x="5" y="249"/>
                    <a:pt x="0" y="284"/>
                  </a:cubicBezTo>
                </a:path>
              </a:pathLst>
            </a:custGeom>
            <a:noFill/>
            <a:ln w="19050">
              <a:solidFill>
                <a:srgbClr val="0000FF"/>
              </a:solidFill>
              <a:round/>
              <a:headEnd/>
              <a:tailEnd type="arrow" w="lg" len="lg"/>
            </a:ln>
          </p:spPr>
          <p:txBody>
            <a:bodyPr>
              <a:prstTxWarp prst="textNoShape">
                <a:avLst/>
              </a:prstTxWarp>
              <a:spAutoFit/>
            </a:bodyPr>
            <a:lstStyle/>
            <a:p>
              <a:endParaRPr lang="en-US"/>
            </a:p>
          </p:txBody>
        </p:sp>
        <p:sp>
          <p:nvSpPr>
            <p:cNvPr id="75" name="Text Box 75"/>
            <p:cNvSpPr txBox="1">
              <a:spLocks noChangeArrowheads="1"/>
            </p:cNvSpPr>
            <p:nvPr/>
          </p:nvSpPr>
          <p:spPr bwMode="auto">
            <a:xfrm>
              <a:off x="2111" y="2274"/>
              <a:ext cx="388" cy="147"/>
            </a:xfrm>
            <a:prstGeom prst="rect">
              <a:avLst/>
            </a:prstGeom>
            <a:solidFill>
              <a:srgbClr val="FF0000">
                <a:alpha val="30196"/>
              </a:srgbClr>
            </a:solidFill>
            <a:ln w="9525">
              <a:solidFill>
                <a:srgbClr val="FF0000"/>
              </a:solidFill>
              <a:miter lim="800000"/>
              <a:headEnd/>
              <a:tailEnd/>
            </a:ln>
          </p:spPr>
          <p:txBody>
            <a:bodyPr>
              <a:prstTxWarp prst="textNoShape">
                <a:avLst/>
              </a:prstTxWarp>
              <a:spAutoFit/>
            </a:bodyPr>
            <a:lstStyle/>
            <a:p>
              <a:pPr algn="ctr">
                <a:lnSpc>
                  <a:spcPct val="80000"/>
                </a:lnSpc>
                <a:spcBef>
                  <a:spcPct val="20000"/>
                </a:spcBef>
                <a:buClr>
                  <a:schemeClr val="hlink"/>
                </a:buClr>
                <a:buSzPct val="120000"/>
              </a:pPr>
              <a:r>
                <a:rPr lang="en-US" sz="1100" dirty="0">
                  <a:latin typeface="Tahoma" charset="0"/>
                </a:rPr>
                <a:t>EnKF</a:t>
              </a:r>
            </a:p>
          </p:txBody>
        </p:sp>
        <p:sp>
          <p:nvSpPr>
            <p:cNvPr id="76" name="Text Box 76"/>
            <p:cNvSpPr txBox="1">
              <a:spLocks noChangeArrowheads="1"/>
            </p:cNvSpPr>
            <p:nvPr/>
          </p:nvSpPr>
          <p:spPr bwMode="auto">
            <a:xfrm>
              <a:off x="1488" y="2609"/>
              <a:ext cx="692" cy="147"/>
            </a:xfrm>
            <a:prstGeom prst="rect">
              <a:avLst/>
            </a:prstGeom>
            <a:solidFill>
              <a:srgbClr val="FF6600">
                <a:alpha val="30196"/>
              </a:srgbClr>
            </a:solidFill>
            <a:ln w="9525">
              <a:solidFill>
                <a:srgbClr val="FF6600"/>
              </a:solidFill>
              <a:miter lim="800000"/>
              <a:headEnd/>
              <a:tailEnd/>
            </a:ln>
          </p:spPr>
          <p:txBody>
            <a:bodyPr>
              <a:prstTxWarp prst="textNoShape">
                <a:avLst/>
              </a:prstTxWarp>
              <a:spAutoFit/>
            </a:bodyPr>
            <a:lstStyle/>
            <a:p>
              <a:pPr algn="ctr">
                <a:lnSpc>
                  <a:spcPct val="80000"/>
                </a:lnSpc>
                <a:spcBef>
                  <a:spcPct val="20000"/>
                </a:spcBef>
                <a:buClr>
                  <a:schemeClr val="hlink"/>
                </a:buClr>
                <a:buSzPct val="120000"/>
              </a:pPr>
              <a:r>
                <a:rPr lang="en-US" sz="1100" dirty="0">
                  <a:latin typeface="Tahoma" charset="0"/>
                </a:rPr>
                <a:t>Observations</a:t>
              </a:r>
            </a:p>
          </p:txBody>
        </p:sp>
        <p:sp>
          <p:nvSpPr>
            <p:cNvPr id="77" name="Freeform 77"/>
            <p:cNvSpPr>
              <a:spLocks/>
            </p:cNvSpPr>
            <p:nvPr/>
          </p:nvSpPr>
          <p:spPr bwMode="auto">
            <a:xfrm>
              <a:off x="1828" y="2364"/>
              <a:ext cx="272" cy="233"/>
            </a:xfrm>
            <a:custGeom>
              <a:avLst/>
              <a:gdLst>
                <a:gd name="T0" fmla="*/ 4 w 280"/>
                <a:gd name="T1" fmla="*/ 593 h 632"/>
                <a:gd name="T2" fmla="*/ 4 w 280"/>
                <a:gd name="T3" fmla="*/ 416 h 632"/>
                <a:gd name="T4" fmla="*/ 26 w 280"/>
                <a:gd name="T5" fmla="*/ 236 h 632"/>
                <a:gd name="T6" fmla="*/ 68 w 280"/>
                <a:gd name="T7" fmla="*/ 112 h 632"/>
                <a:gd name="T8" fmla="*/ 166 w 280"/>
                <a:gd name="T9" fmla="*/ 18 h 632"/>
                <a:gd name="T10" fmla="*/ 264 w 280"/>
                <a:gd name="T11" fmla="*/ 0 h 632"/>
                <a:gd name="T12" fmla="*/ 0 60000 65536"/>
                <a:gd name="T13" fmla="*/ 0 60000 65536"/>
                <a:gd name="T14" fmla="*/ 0 60000 65536"/>
                <a:gd name="T15" fmla="*/ 0 60000 65536"/>
                <a:gd name="T16" fmla="*/ 0 60000 65536"/>
                <a:gd name="T17" fmla="*/ 0 60000 65536"/>
                <a:gd name="T18" fmla="*/ 0 w 280"/>
                <a:gd name="T19" fmla="*/ 0 h 632"/>
                <a:gd name="T20" fmla="*/ 280 w 280"/>
                <a:gd name="T21" fmla="*/ 632 h 632"/>
              </a:gdLst>
              <a:ahLst/>
              <a:cxnLst>
                <a:cxn ang="T12">
                  <a:pos x="T0" y="T1"/>
                </a:cxn>
                <a:cxn ang="T13">
                  <a:pos x="T2" y="T3"/>
                </a:cxn>
                <a:cxn ang="T14">
                  <a:pos x="T4" y="T5"/>
                </a:cxn>
                <a:cxn ang="T15">
                  <a:pos x="T6" y="T7"/>
                </a:cxn>
                <a:cxn ang="T16">
                  <a:pos x="T8" y="T9"/>
                </a:cxn>
                <a:cxn ang="T17">
                  <a:pos x="T10" y="T11"/>
                </a:cxn>
              </a:cxnLst>
              <a:rect l="T18" t="T19" r="T20" b="T21"/>
              <a:pathLst>
                <a:path w="280" h="632">
                  <a:moveTo>
                    <a:pt x="4" y="632"/>
                  </a:moveTo>
                  <a:cubicBezTo>
                    <a:pt x="2" y="569"/>
                    <a:pt x="0" y="507"/>
                    <a:pt x="4" y="444"/>
                  </a:cubicBezTo>
                  <a:cubicBezTo>
                    <a:pt x="8" y="381"/>
                    <a:pt x="17" y="306"/>
                    <a:pt x="28" y="252"/>
                  </a:cubicBezTo>
                  <a:cubicBezTo>
                    <a:pt x="39" y="198"/>
                    <a:pt x="47" y="159"/>
                    <a:pt x="72" y="120"/>
                  </a:cubicBezTo>
                  <a:cubicBezTo>
                    <a:pt x="97" y="81"/>
                    <a:pt x="141" y="40"/>
                    <a:pt x="176" y="20"/>
                  </a:cubicBezTo>
                  <a:cubicBezTo>
                    <a:pt x="211" y="0"/>
                    <a:pt x="245" y="0"/>
                    <a:pt x="280" y="0"/>
                  </a:cubicBezTo>
                </a:path>
              </a:pathLst>
            </a:custGeom>
            <a:noFill/>
            <a:ln w="19050">
              <a:solidFill>
                <a:srgbClr val="FF6600"/>
              </a:solidFill>
              <a:round/>
              <a:headEnd/>
              <a:tailEnd type="arrow" w="lg" len="lg"/>
            </a:ln>
          </p:spPr>
          <p:txBody>
            <a:bodyPr>
              <a:prstTxWarp prst="textNoShape">
                <a:avLst/>
              </a:prstTxWarp>
              <a:spAutoFit/>
            </a:bodyPr>
            <a:lstStyle/>
            <a:p>
              <a:endParaRPr lang="en-US"/>
            </a:p>
          </p:txBody>
        </p:sp>
        <p:sp>
          <p:nvSpPr>
            <p:cNvPr id="78" name="Freeform 78"/>
            <p:cNvSpPr>
              <a:spLocks/>
            </p:cNvSpPr>
            <p:nvPr/>
          </p:nvSpPr>
          <p:spPr bwMode="auto">
            <a:xfrm>
              <a:off x="2290" y="2428"/>
              <a:ext cx="414" cy="233"/>
            </a:xfrm>
            <a:custGeom>
              <a:avLst/>
              <a:gdLst>
                <a:gd name="T0" fmla="*/ 6 w 414"/>
                <a:gd name="T1" fmla="*/ 0 h 281"/>
                <a:gd name="T2" fmla="*/ 10 w 414"/>
                <a:gd name="T3" fmla="*/ 100 h 281"/>
                <a:gd name="T4" fmla="*/ 66 w 414"/>
                <a:gd name="T5" fmla="*/ 200 h 281"/>
                <a:gd name="T6" fmla="*/ 182 w 414"/>
                <a:gd name="T7" fmla="*/ 268 h 281"/>
                <a:gd name="T8" fmla="*/ 310 w 414"/>
                <a:gd name="T9" fmla="*/ 280 h 281"/>
                <a:gd name="T10" fmla="*/ 414 w 414"/>
                <a:gd name="T11" fmla="*/ 264 h 281"/>
                <a:gd name="T12" fmla="*/ 0 60000 65536"/>
                <a:gd name="T13" fmla="*/ 0 60000 65536"/>
                <a:gd name="T14" fmla="*/ 0 60000 65536"/>
                <a:gd name="T15" fmla="*/ 0 60000 65536"/>
                <a:gd name="T16" fmla="*/ 0 60000 65536"/>
                <a:gd name="T17" fmla="*/ 0 60000 65536"/>
                <a:gd name="T18" fmla="*/ 0 w 414"/>
                <a:gd name="T19" fmla="*/ 0 h 281"/>
                <a:gd name="T20" fmla="*/ 414 w 414"/>
                <a:gd name="T21" fmla="*/ 281 h 281"/>
              </a:gdLst>
              <a:ahLst/>
              <a:cxnLst>
                <a:cxn ang="T12">
                  <a:pos x="T0" y="T1"/>
                </a:cxn>
                <a:cxn ang="T13">
                  <a:pos x="T2" y="T3"/>
                </a:cxn>
                <a:cxn ang="T14">
                  <a:pos x="T4" y="T5"/>
                </a:cxn>
                <a:cxn ang="T15">
                  <a:pos x="T6" y="T7"/>
                </a:cxn>
                <a:cxn ang="T16">
                  <a:pos x="T8" y="T9"/>
                </a:cxn>
                <a:cxn ang="T17">
                  <a:pos x="T10" y="T11"/>
                </a:cxn>
              </a:cxnLst>
              <a:rect l="T18" t="T19" r="T20" b="T21"/>
              <a:pathLst>
                <a:path w="414" h="281">
                  <a:moveTo>
                    <a:pt x="6" y="0"/>
                  </a:moveTo>
                  <a:cubicBezTo>
                    <a:pt x="3" y="33"/>
                    <a:pt x="0" y="67"/>
                    <a:pt x="10" y="100"/>
                  </a:cubicBezTo>
                  <a:cubicBezTo>
                    <a:pt x="20" y="133"/>
                    <a:pt x="37" y="172"/>
                    <a:pt x="66" y="200"/>
                  </a:cubicBezTo>
                  <a:cubicBezTo>
                    <a:pt x="95" y="228"/>
                    <a:pt x="141" y="255"/>
                    <a:pt x="182" y="268"/>
                  </a:cubicBezTo>
                  <a:cubicBezTo>
                    <a:pt x="223" y="281"/>
                    <a:pt x="271" y="281"/>
                    <a:pt x="310" y="280"/>
                  </a:cubicBezTo>
                  <a:cubicBezTo>
                    <a:pt x="349" y="279"/>
                    <a:pt x="381" y="271"/>
                    <a:pt x="414" y="264"/>
                  </a:cubicBezTo>
                </a:path>
              </a:pathLst>
            </a:custGeom>
            <a:noFill/>
            <a:ln w="19050">
              <a:solidFill>
                <a:srgbClr val="FF0000"/>
              </a:solidFill>
              <a:round/>
              <a:headEnd/>
              <a:tailEnd type="arrow" w="lg" len="lg"/>
            </a:ln>
          </p:spPr>
          <p:txBody>
            <a:bodyPr>
              <a:prstTxWarp prst="textNoShape">
                <a:avLst/>
              </a:prstTxWarp>
              <a:spAutoFit/>
            </a:bodyPr>
            <a:lstStyle/>
            <a:p>
              <a:endParaRPr lang="en-US"/>
            </a:p>
          </p:txBody>
        </p:sp>
      </p:grpSp>
      <p:cxnSp>
        <p:nvCxnSpPr>
          <p:cNvPr id="79" name="AutoShape 79"/>
          <p:cNvCxnSpPr>
            <a:cxnSpLocks noChangeShapeType="1"/>
            <a:stCxn id="26" idx="2"/>
            <a:endCxn id="65" idx="2"/>
          </p:cNvCxnSpPr>
          <p:nvPr/>
        </p:nvCxnSpPr>
        <p:spPr bwMode="auto">
          <a:xfrm>
            <a:off x="4471988" y="4249378"/>
            <a:ext cx="212725" cy="430212"/>
          </a:xfrm>
          <a:prstGeom prst="straightConnector1">
            <a:avLst/>
          </a:prstGeom>
          <a:noFill/>
          <a:ln w="19050">
            <a:solidFill>
              <a:srgbClr val="FF0000"/>
            </a:solidFill>
            <a:round/>
            <a:headEnd/>
            <a:tailEnd type="arrow" w="lg" len="med"/>
          </a:ln>
        </p:spPr>
      </p:cxnSp>
      <p:cxnSp>
        <p:nvCxnSpPr>
          <p:cNvPr id="80" name="AutoShape 80"/>
          <p:cNvCxnSpPr>
            <a:cxnSpLocks noChangeShapeType="1"/>
            <a:stCxn id="25" idx="2"/>
            <a:endCxn id="66" idx="2"/>
          </p:cNvCxnSpPr>
          <p:nvPr/>
        </p:nvCxnSpPr>
        <p:spPr bwMode="auto">
          <a:xfrm>
            <a:off x="4811713" y="4535128"/>
            <a:ext cx="85725" cy="412750"/>
          </a:xfrm>
          <a:prstGeom prst="straightConnector1">
            <a:avLst/>
          </a:prstGeom>
          <a:noFill/>
          <a:ln w="19050">
            <a:solidFill>
              <a:srgbClr val="FF0000"/>
            </a:solidFill>
            <a:round/>
            <a:headEnd/>
            <a:tailEnd type="arrow" w="lg" len="med"/>
          </a:ln>
        </p:spPr>
      </p:cxnSp>
      <p:cxnSp>
        <p:nvCxnSpPr>
          <p:cNvPr id="81" name="AutoShape 81"/>
          <p:cNvCxnSpPr>
            <a:cxnSpLocks noChangeShapeType="1"/>
            <a:stCxn id="5" idx="1"/>
            <a:endCxn id="64" idx="2"/>
          </p:cNvCxnSpPr>
          <p:nvPr/>
        </p:nvCxnSpPr>
        <p:spPr bwMode="auto">
          <a:xfrm>
            <a:off x="4402138" y="4795478"/>
            <a:ext cx="168275" cy="93662"/>
          </a:xfrm>
          <a:prstGeom prst="straightConnector1">
            <a:avLst/>
          </a:prstGeom>
          <a:noFill/>
          <a:ln w="19050">
            <a:solidFill>
              <a:srgbClr val="FF0000"/>
            </a:solidFill>
            <a:round/>
            <a:headEnd/>
            <a:tailEnd type="arrow" w="lg" len="med"/>
          </a:ln>
        </p:spPr>
      </p:cxnSp>
      <p:cxnSp>
        <p:nvCxnSpPr>
          <p:cNvPr id="82" name="AutoShape 82"/>
          <p:cNvCxnSpPr>
            <a:cxnSpLocks noChangeShapeType="1"/>
            <a:stCxn id="8" idx="2"/>
            <a:endCxn id="63" idx="2"/>
          </p:cNvCxnSpPr>
          <p:nvPr/>
        </p:nvCxnSpPr>
        <p:spPr bwMode="auto">
          <a:xfrm>
            <a:off x="4391025" y="5309828"/>
            <a:ext cx="84138" cy="123825"/>
          </a:xfrm>
          <a:prstGeom prst="straightConnector1">
            <a:avLst/>
          </a:prstGeom>
          <a:noFill/>
          <a:ln w="19050">
            <a:solidFill>
              <a:srgbClr val="FF0000"/>
            </a:solidFill>
            <a:round/>
            <a:headEnd/>
            <a:tailEnd type="arrow" w="lg" len="med"/>
          </a:ln>
        </p:spPr>
      </p:cxnSp>
      <p:cxnSp>
        <p:nvCxnSpPr>
          <p:cNvPr id="83" name="AutoShape 83"/>
          <p:cNvCxnSpPr>
            <a:cxnSpLocks noChangeShapeType="1"/>
            <a:stCxn id="6" idx="2"/>
            <a:endCxn id="67" idx="2"/>
          </p:cNvCxnSpPr>
          <p:nvPr/>
        </p:nvCxnSpPr>
        <p:spPr bwMode="auto">
          <a:xfrm flipH="1" flipV="1">
            <a:off x="4838700" y="5473340"/>
            <a:ext cx="88900" cy="161925"/>
          </a:xfrm>
          <a:prstGeom prst="straightConnector1">
            <a:avLst/>
          </a:prstGeom>
          <a:noFill/>
          <a:ln w="19050">
            <a:solidFill>
              <a:srgbClr val="FF0000"/>
            </a:solidFill>
            <a:round/>
            <a:headEnd/>
            <a:tailEnd type="arrow" w="lg" len="med"/>
          </a:ln>
        </p:spPr>
      </p:cxnSp>
      <p:cxnSp>
        <p:nvCxnSpPr>
          <p:cNvPr id="84" name="AutoShape 84"/>
          <p:cNvCxnSpPr>
            <a:cxnSpLocks noChangeShapeType="1"/>
            <a:stCxn id="9" idx="2"/>
            <a:endCxn id="62" idx="2"/>
          </p:cNvCxnSpPr>
          <p:nvPr/>
        </p:nvCxnSpPr>
        <p:spPr bwMode="auto">
          <a:xfrm flipV="1">
            <a:off x="4538663" y="5732103"/>
            <a:ext cx="92075" cy="138112"/>
          </a:xfrm>
          <a:prstGeom prst="straightConnector1">
            <a:avLst/>
          </a:prstGeom>
          <a:noFill/>
          <a:ln w="19050">
            <a:solidFill>
              <a:srgbClr val="FF0000"/>
            </a:solidFill>
            <a:round/>
            <a:headEnd/>
            <a:tailEnd type="arrow" w="lg" len="med"/>
          </a:ln>
        </p:spPr>
      </p:cxnSp>
      <p:cxnSp>
        <p:nvCxnSpPr>
          <p:cNvPr id="85" name="AutoShape 85"/>
          <p:cNvCxnSpPr>
            <a:cxnSpLocks noChangeShapeType="1"/>
            <a:stCxn id="27" idx="2"/>
            <a:endCxn id="61" idx="2"/>
          </p:cNvCxnSpPr>
          <p:nvPr/>
        </p:nvCxnSpPr>
        <p:spPr bwMode="auto">
          <a:xfrm flipH="1" flipV="1">
            <a:off x="4764088" y="5867040"/>
            <a:ext cx="38100" cy="184150"/>
          </a:xfrm>
          <a:prstGeom prst="straightConnector1">
            <a:avLst/>
          </a:prstGeom>
          <a:noFill/>
          <a:ln w="19050">
            <a:solidFill>
              <a:srgbClr val="FF0000"/>
            </a:solidFill>
            <a:round/>
            <a:headEnd/>
            <a:tailEnd type="arrow" w="lg" len="med"/>
          </a:ln>
        </p:spPr>
      </p:cxnSp>
      <p:cxnSp>
        <p:nvCxnSpPr>
          <p:cNvPr id="86" name="AutoShape 86"/>
          <p:cNvCxnSpPr>
            <a:cxnSpLocks noChangeShapeType="1"/>
            <a:stCxn id="16" idx="2"/>
            <a:endCxn id="68" idx="2"/>
          </p:cNvCxnSpPr>
          <p:nvPr/>
        </p:nvCxnSpPr>
        <p:spPr bwMode="auto">
          <a:xfrm flipH="1">
            <a:off x="4697413" y="5101865"/>
            <a:ext cx="4762" cy="114300"/>
          </a:xfrm>
          <a:prstGeom prst="straightConnector1">
            <a:avLst/>
          </a:prstGeom>
          <a:noFill/>
          <a:ln w="19050">
            <a:solidFill>
              <a:srgbClr val="FF0000"/>
            </a:solidFill>
            <a:round/>
            <a:headEnd/>
            <a:tailEnd type="arrow" w="lg" len="med"/>
          </a:ln>
        </p:spPr>
      </p:cxnSp>
      <p:sp>
        <p:nvSpPr>
          <p:cNvPr id="87" name="Slide Number Placeholder 86"/>
          <p:cNvSpPr>
            <a:spLocks noGrp="1"/>
          </p:cNvSpPr>
          <p:nvPr>
            <p:ph type="sldNum" sz="quarter" idx="11"/>
          </p:nvPr>
        </p:nvSpPr>
        <p:spPr/>
        <p:txBody>
          <a:bodyPr/>
          <a:lstStyle/>
          <a:p>
            <a:fld id="{6E1E3D47-BE0A-8945-90EA-0827F61C3A50}"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47800"/>
          </a:xfrm>
        </p:spPr>
        <p:txBody>
          <a:bodyPr rtlCol="0">
            <a:normAutofit fontScale="90000"/>
          </a:bodyPr>
          <a:lstStyle/>
          <a:p>
            <a:pPr fontAlgn="auto">
              <a:spcAft>
                <a:spcPts val="0"/>
              </a:spcAft>
              <a:defRPr/>
            </a:pPr>
            <a:r>
              <a:rPr lang="en-US" u="sng" dirty="0" smtClean="0"/>
              <a:t>HRD’s experimental Hurricane Ensemble Data Assimilation System (HEDAS)</a:t>
            </a:r>
            <a:endParaRPr lang="en-US" u="sng" dirty="0"/>
          </a:p>
        </p:txBody>
      </p:sp>
      <p:sp>
        <p:nvSpPr>
          <p:cNvPr id="15362" name="Rectangle 5"/>
          <p:cNvSpPr>
            <a:spLocks noChangeArrowheads="1"/>
          </p:cNvSpPr>
          <p:nvPr/>
        </p:nvSpPr>
        <p:spPr bwMode="auto">
          <a:xfrm>
            <a:off x="1371600" y="2016125"/>
            <a:ext cx="6400800" cy="4278094"/>
          </a:xfrm>
          <a:prstGeom prst="rect">
            <a:avLst/>
          </a:prstGeom>
          <a:noFill/>
          <a:ln w="9525">
            <a:noFill/>
            <a:miter lim="800000"/>
            <a:headEnd/>
            <a:tailEnd/>
          </a:ln>
        </p:spPr>
        <p:txBody>
          <a:bodyPr>
            <a:spAutoFit/>
          </a:bodyPr>
          <a:lstStyle/>
          <a:p>
            <a:r>
              <a:rPr lang="en-US" sz="1600" b="1" dirty="0">
                <a:solidFill>
                  <a:schemeClr val="folHlink"/>
                </a:solidFill>
                <a:latin typeface="Calibri" charset="0"/>
              </a:rPr>
              <a:t>Forecast model:</a:t>
            </a:r>
          </a:p>
          <a:p>
            <a:pPr lvl="1"/>
            <a:r>
              <a:rPr lang="en-US" sz="1600" dirty="0">
                <a:solidFill>
                  <a:schemeClr val="folHlink"/>
                </a:solidFill>
                <a:latin typeface="Calibri" charset="0"/>
              </a:rPr>
              <a:t>HRD’s Experimental HWRF (HWRF-X)</a:t>
            </a:r>
          </a:p>
          <a:p>
            <a:pPr lvl="1"/>
            <a:r>
              <a:rPr lang="en-US" sz="1600" dirty="0">
                <a:solidFill>
                  <a:schemeClr val="folHlink"/>
                </a:solidFill>
                <a:latin typeface="Calibri" charset="0"/>
              </a:rPr>
              <a:t>2 nested domains (9/3 km horizontal resolution, 42 vert. levels)</a:t>
            </a:r>
          </a:p>
          <a:p>
            <a:pPr lvl="1"/>
            <a:r>
              <a:rPr lang="en-US" sz="1600" dirty="0">
                <a:solidFill>
                  <a:schemeClr val="folHlink"/>
                </a:solidFill>
                <a:latin typeface="Calibri" charset="0"/>
              </a:rPr>
              <a:t>Static inner nest to accommodate covariance computations</a:t>
            </a:r>
          </a:p>
          <a:p>
            <a:pPr lvl="2"/>
            <a:r>
              <a:rPr lang="en-US" sz="1600" dirty="0">
                <a:solidFill>
                  <a:schemeClr val="folHlink"/>
                </a:solidFill>
                <a:latin typeface="Wingdings" pitchFamily="2" charset="2"/>
                <a:ea typeface="Wingdings" pitchFamily="2" charset="2"/>
                <a:cs typeface="Wingdings" pitchFamily="2" charset="2"/>
              </a:rPr>
              <a:t>	</a:t>
            </a:r>
            <a:r>
              <a:rPr lang="en-US" sz="1600" dirty="0">
                <a:solidFill>
                  <a:schemeClr val="folHlink"/>
                </a:solidFill>
                <a:latin typeface="Calibri" charset="0"/>
                <a:ea typeface="Wingdings" pitchFamily="2" charset="2"/>
                <a:cs typeface="Wingdings" pitchFamily="2" charset="2"/>
              </a:rPr>
              <a:t> </a:t>
            </a:r>
            <a:r>
              <a:rPr lang="en-US" sz="1600" dirty="0">
                <a:solidFill>
                  <a:schemeClr val="folHlink"/>
                </a:solidFill>
                <a:latin typeface="Calibri" charset="0"/>
              </a:rPr>
              <a:t>Inner nest size: ~10x10 degrees</a:t>
            </a:r>
          </a:p>
          <a:p>
            <a:pPr lvl="1"/>
            <a:r>
              <a:rPr lang="en-US" sz="1600" dirty="0" smtClean="0">
                <a:solidFill>
                  <a:schemeClr val="folHlink"/>
                </a:solidFill>
                <a:latin typeface="Calibri" charset="0"/>
              </a:rPr>
              <a:t>Explicit microphysics  </a:t>
            </a:r>
            <a:r>
              <a:rPr lang="en-US" sz="1600" dirty="0">
                <a:solidFill>
                  <a:schemeClr val="folHlink"/>
                </a:solidFill>
                <a:latin typeface="Calibri" charset="0"/>
              </a:rPr>
              <a:t>on inner </a:t>
            </a:r>
            <a:r>
              <a:rPr lang="en-US" sz="1600" dirty="0" smtClean="0">
                <a:solidFill>
                  <a:schemeClr val="folHlink"/>
                </a:solidFill>
                <a:latin typeface="Calibri" charset="0"/>
              </a:rPr>
              <a:t>nest</a:t>
            </a:r>
          </a:p>
          <a:p>
            <a:pPr lvl="1"/>
            <a:endParaRPr lang="en-US" sz="1600" dirty="0" smtClean="0">
              <a:solidFill>
                <a:schemeClr val="folHlink"/>
              </a:solidFill>
              <a:latin typeface="Calibri" charset="0"/>
            </a:endParaRPr>
          </a:p>
          <a:p>
            <a:r>
              <a:rPr lang="en-US" sz="1600" b="1" dirty="0" smtClean="0">
                <a:solidFill>
                  <a:srgbClr val="006600"/>
                </a:solidFill>
                <a:latin typeface="Calibri" charset="0"/>
              </a:rPr>
              <a:t>Data assimilation:</a:t>
            </a:r>
          </a:p>
          <a:p>
            <a:pPr lvl="1"/>
            <a:r>
              <a:rPr lang="en-US" sz="1600" dirty="0" smtClean="0">
                <a:solidFill>
                  <a:srgbClr val="006600"/>
                </a:solidFill>
                <a:latin typeface="Calibri" charset="0"/>
              </a:rPr>
              <a:t>Square-root ensemble </a:t>
            </a:r>
            <a:r>
              <a:rPr lang="en-US" sz="1600" dirty="0" err="1" smtClean="0">
                <a:solidFill>
                  <a:srgbClr val="006600"/>
                </a:solidFill>
                <a:latin typeface="Calibri" charset="0"/>
              </a:rPr>
              <a:t>Kalman</a:t>
            </a:r>
            <a:r>
              <a:rPr lang="en-US" sz="1600" dirty="0" smtClean="0">
                <a:solidFill>
                  <a:srgbClr val="006600"/>
                </a:solidFill>
                <a:latin typeface="Calibri" charset="0"/>
              </a:rPr>
              <a:t> filter, </a:t>
            </a:r>
            <a:r>
              <a:rPr lang="en-US" sz="1600" dirty="0" err="1" smtClean="0">
                <a:solidFill>
                  <a:srgbClr val="006600"/>
                </a:solidFill>
                <a:latin typeface="Calibri" charset="0"/>
              </a:rPr>
              <a:t>EnKF</a:t>
            </a:r>
            <a:r>
              <a:rPr lang="en-US" sz="1600" dirty="0" smtClean="0">
                <a:solidFill>
                  <a:srgbClr val="006600"/>
                </a:solidFill>
                <a:latin typeface="Calibri" charset="0"/>
              </a:rPr>
              <a:t> (Whitaker and </a:t>
            </a:r>
            <a:r>
              <a:rPr lang="en-US" sz="1600" dirty="0" err="1" smtClean="0">
                <a:solidFill>
                  <a:srgbClr val="006600"/>
                </a:solidFill>
                <a:latin typeface="Calibri" charset="0"/>
              </a:rPr>
              <a:t>Hamill</a:t>
            </a:r>
            <a:r>
              <a:rPr lang="en-US" sz="1600" dirty="0" smtClean="0">
                <a:solidFill>
                  <a:srgbClr val="006600"/>
                </a:solidFill>
                <a:latin typeface="Calibri" charset="0"/>
              </a:rPr>
              <a:t> 2002) with covariance localization (</a:t>
            </a:r>
            <a:r>
              <a:rPr lang="en-US" sz="1600" dirty="0" err="1" smtClean="0">
                <a:solidFill>
                  <a:srgbClr val="006600"/>
                </a:solidFill>
                <a:latin typeface="Calibri" charset="0"/>
              </a:rPr>
              <a:t>Gaspari</a:t>
            </a:r>
            <a:r>
              <a:rPr lang="en-US" sz="1600" dirty="0" smtClean="0">
                <a:solidFill>
                  <a:srgbClr val="006600"/>
                </a:solidFill>
                <a:latin typeface="Calibri" charset="0"/>
              </a:rPr>
              <a:t> and Cohn 1999)</a:t>
            </a:r>
          </a:p>
          <a:p>
            <a:pPr lvl="1"/>
            <a:r>
              <a:rPr lang="en-US" sz="1600" dirty="0" smtClean="0">
                <a:solidFill>
                  <a:srgbClr val="006600"/>
                </a:solidFill>
                <a:latin typeface="Calibri" charset="0"/>
              </a:rPr>
              <a:t>Assimilates inner-core aircraft data on the inner nest</a:t>
            </a:r>
          </a:p>
          <a:p>
            <a:pPr lvl="2"/>
            <a:r>
              <a:rPr lang="en-US" sz="1600" dirty="0" smtClean="0">
                <a:solidFill>
                  <a:srgbClr val="006600"/>
                </a:solidFill>
                <a:latin typeface="Wingdings" pitchFamily="2" charset="2"/>
                <a:ea typeface="Wingdings" pitchFamily="2" charset="2"/>
                <a:cs typeface="Wingdings" pitchFamily="2" charset="2"/>
              </a:rPr>
              <a:t>	</a:t>
            </a:r>
            <a:r>
              <a:rPr lang="en-US" sz="1600" dirty="0" smtClean="0">
                <a:solidFill>
                  <a:srgbClr val="006600"/>
                </a:solidFill>
                <a:latin typeface="Calibri" charset="0"/>
              </a:rPr>
              <a:t> NOAA P-3, NOAA G-IV, USAF, PREDICT G-V</a:t>
            </a:r>
          </a:p>
          <a:p>
            <a:endParaRPr lang="en-US" sz="1600" b="1" dirty="0" smtClean="0">
              <a:solidFill>
                <a:schemeClr val="hlink"/>
              </a:solidFill>
              <a:latin typeface="Calibri" charset="0"/>
            </a:endParaRPr>
          </a:p>
          <a:p>
            <a:r>
              <a:rPr lang="en-US" sz="1600" b="1" dirty="0" smtClean="0">
                <a:solidFill>
                  <a:schemeClr val="hlink"/>
                </a:solidFill>
                <a:latin typeface="Calibri" charset="0"/>
              </a:rPr>
              <a:t>Ensemble </a:t>
            </a:r>
            <a:r>
              <a:rPr lang="en-US" sz="1600" b="1" dirty="0">
                <a:solidFill>
                  <a:schemeClr val="hlink"/>
                </a:solidFill>
                <a:latin typeface="Calibri" charset="0"/>
              </a:rPr>
              <a:t>system:</a:t>
            </a:r>
          </a:p>
          <a:p>
            <a:pPr lvl="1"/>
            <a:r>
              <a:rPr lang="en-US" sz="1600" dirty="0">
                <a:solidFill>
                  <a:schemeClr val="hlink"/>
                </a:solidFill>
                <a:latin typeface="Calibri" charset="0"/>
              </a:rPr>
              <a:t>Initialized from semi-operational </a:t>
            </a:r>
            <a:r>
              <a:rPr lang="en-US" sz="1600" i="1" dirty="0">
                <a:solidFill>
                  <a:schemeClr val="hlink"/>
                </a:solidFill>
                <a:latin typeface="Calibri" charset="0"/>
              </a:rPr>
              <a:t>GFS-</a:t>
            </a:r>
            <a:r>
              <a:rPr lang="en-US" sz="1600" i="1" dirty="0" err="1">
                <a:solidFill>
                  <a:schemeClr val="hlink"/>
                </a:solidFill>
                <a:latin typeface="Calibri" charset="0"/>
              </a:rPr>
              <a:t>EnKF</a:t>
            </a:r>
            <a:r>
              <a:rPr lang="en-US" sz="1600" i="1" dirty="0">
                <a:solidFill>
                  <a:schemeClr val="hlink"/>
                </a:solidFill>
                <a:latin typeface="Calibri" charset="0"/>
              </a:rPr>
              <a:t> (NOAA/ESRL)</a:t>
            </a:r>
            <a:r>
              <a:rPr lang="en-US" sz="1600" dirty="0">
                <a:solidFill>
                  <a:schemeClr val="hlink"/>
                </a:solidFill>
                <a:latin typeface="Calibri" charset="0"/>
              </a:rPr>
              <a:t> ensemble</a:t>
            </a:r>
          </a:p>
          <a:p>
            <a:pPr lvl="1"/>
            <a:r>
              <a:rPr lang="en-US" sz="1600" dirty="0" smtClean="0">
                <a:solidFill>
                  <a:schemeClr val="hlink"/>
                </a:solidFill>
                <a:latin typeface="Calibri" charset="0"/>
              </a:rPr>
              <a:t>30 </a:t>
            </a:r>
            <a:r>
              <a:rPr lang="en-US" sz="1600" dirty="0">
                <a:solidFill>
                  <a:schemeClr val="hlink"/>
                </a:solidFill>
                <a:latin typeface="Calibri" charset="0"/>
              </a:rPr>
              <a:t>ensemble members</a:t>
            </a:r>
          </a:p>
          <a:p>
            <a:pPr lvl="1"/>
            <a:endParaRPr lang="en-US" sz="1600" dirty="0">
              <a:solidFill>
                <a:schemeClr val="hlink"/>
              </a:solidFill>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3600" u="sng" smtClean="0"/>
              <a:t>2010 HEDAS Semi-Real-Time Runs for HFIP:</a:t>
            </a:r>
            <a:br>
              <a:rPr lang="en-US" sz="3600" u="sng" smtClean="0"/>
            </a:br>
            <a:r>
              <a:rPr lang="en-US" sz="3600" u="sng" smtClean="0"/>
              <a:t>DA Cycling Workflow</a:t>
            </a:r>
          </a:p>
        </p:txBody>
      </p:sp>
      <p:sp>
        <p:nvSpPr>
          <p:cNvPr id="3" name="Content Placeholder 2"/>
          <p:cNvSpPr>
            <a:spLocks noGrp="1"/>
          </p:cNvSpPr>
          <p:nvPr>
            <p:ph idx="1"/>
          </p:nvPr>
        </p:nvSpPr>
        <p:spPr>
          <a:xfrm>
            <a:off x="457200" y="1524000"/>
            <a:ext cx="8229600" cy="4525963"/>
          </a:xfrm>
        </p:spPr>
        <p:txBody>
          <a:bodyPr rtlCol="0">
            <a:normAutofit/>
          </a:bodyPr>
          <a:lstStyle/>
          <a:p>
            <a:pPr fontAlgn="auto">
              <a:spcAft>
                <a:spcPts val="0"/>
              </a:spcAft>
              <a:buFont typeface="Arial" pitchFamily="34" charset="0"/>
              <a:buChar char="•"/>
              <a:defRPr/>
            </a:pPr>
            <a:r>
              <a:rPr lang="en-US" sz="1800" dirty="0" smtClean="0"/>
              <a:t>Only ran when Doppler radar wind data was available from NOAA P-3 flights</a:t>
            </a:r>
            <a:br>
              <a:rPr lang="en-US" sz="1800" dirty="0" smtClean="0"/>
            </a:br>
            <a:r>
              <a:rPr lang="en-US" sz="1800" dirty="0" smtClean="0"/>
              <a:t>(</a:t>
            </a:r>
            <a:r>
              <a:rPr lang="en-US" sz="1050" dirty="0" err="1" smtClean="0">
                <a:latin typeface="Wingdings"/>
                <a:ea typeface="Wingdings"/>
                <a:cs typeface="Wingdings"/>
              </a:rPr>
              <a:t></a:t>
            </a:r>
            <a:r>
              <a:rPr lang="en-US" sz="1800" dirty="0" smtClean="0"/>
              <a:t> 19 cases)</a:t>
            </a:r>
          </a:p>
          <a:p>
            <a:pPr fontAlgn="auto">
              <a:spcAft>
                <a:spcPts val="0"/>
              </a:spcAft>
              <a:buFont typeface="Arial" pitchFamily="34" charset="0"/>
              <a:buChar char="•"/>
              <a:defRPr/>
            </a:pPr>
            <a:r>
              <a:rPr lang="en-US" sz="1800" dirty="0" smtClean="0"/>
              <a:t>Used 1452 processors on NOAA’s </a:t>
            </a:r>
            <a:r>
              <a:rPr lang="en-US" sz="1800" dirty="0" err="1" smtClean="0"/>
              <a:t>tJet</a:t>
            </a:r>
            <a:r>
              <a:rPr lang="en-US" sz="1800" dirty="0" smtClean="0"/>
              <a:t> cluster (supported by HFIP)</a:t>
            </a:r>
            <a:endParaRPr lang="en-US" sz="1800" dirty="0"/>
          </a:p>
        </p:txBody>
      </p:sp>
      <p:grpSp>
        <p:nvGrpSpPr>
          <p:cNvPr id="2" name="Group 266"/>
          <p:cNvGrpSpPr>
            <a:grpSpLocks/>
          </p:cNvGrpSpPr>
          <p:nvPr/>
        </p:nvGrpSpPr>
        <p:grpSpPr bwMode="auto">
          <a:xfrm>
            <a:off x="411163" y="2584450"/>
            <a:ext cx="8175625" cy="4086225"/>
            <a:chOff x="630545" y="2584227"/>
            <a:chExt cx="8175856" cy="4085929"/>
          </a:xfrm>
        </p:grpSpPr>
        <p:cxnSp>
          <p:nvCxnSpPr>
            <p:cNvPr id="194" name="Straight Connector 193"/>
            <p:cNvCxnSpPr/>
            <p:nvPr/>
          </p:nvCxnSpPr>
          <p:spPr>
            <a:xfrm>
              <a:off x="1168722" y="6032027"/>
              <a:ext cx="7216979"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2600688" y="6033615"/>
              <a:ext cx="3203666" cy="4762"/>
            </a:xfrm>
            <a:prstGeom prst="straightConnector1">
              <a:avLst/>
            </a:prstGeom>
            <a:ln w="31750" cap="flat" cmpd="sng" algn="ctr">
              <a:solidFill>
                <a:srgbClr val="E38121"/>
              </a:solidFill>
              <a:prstDash val="solid"/>
              <a:roun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nvGrpSpPr>
            <p:cNvPr id="6" name="Group 192"/>
            <p:cNvGrpSpPr>
              <a:grpSpLocks/>
            </p:cNvGrpSpPr>
            <p:nvPr/>
          </p:nvGrpSpPr>
          <p:grpSpPr bwMode="auto">
            <a:xfrm>
              <a:off x="1168378" y="2707338"/>
              <a:ext cx="7218702" cy="3331753"/>
              <a:chOff x="1168378" y="2848585"/>
              <a:chExt cx="7218702" cy="2472894"/>
            </a:xfrm>
          </p:grpSpPr>
          <p:cxnSp>
            <p:nvCxnSpPr>
              <p:cNvPr id="154" name="Straight Connector 153"/>
              <p:cNvCxnSpPr/>
              <p:nvPr/>
            </p:nvCxnSpPr>
            <p:spPr>
              <a:xfrm rot="5400000">
                <a:off x="-65226" y="4085413"/>
                <a:ext cx="246948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5400000">
                <a:off x="1379440" y="4085413"/>
                <a:ext cx="246948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4581518" y="4085413"/>
                <a:ext cx="2469484" cy="1587"/>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7151753" y="4083056"/>
                <a:ext cx="246948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191"/>
            <p:cNvGrpSpPr>
              <a:grpSpLocks/>
            </p:cNvGrpSpPr>
            <p:nvPr/>
          </p:nvGrpSpPr>
          <p:grpSpPr bwMode="auto">
            <a:xfrm>
              <a:off x="1100591" y="3636441"/>
              <a:ext cx="7354274" cy="1594205"/>
              <a:chOff x="1100591" y="3583155"/>
              <a:chExt cx="7354274" cy="1594205"/>
            </a:xfrm>
          </p:grpSpPr>
          <p:sp>
            <p:nvSpPr>
              <p:cNvPr id="7" name="Rectangle 6"/>
              <p:cNvSpPr/>
              <p:nvPr/>
            </p:nvSpPr>
            <p:spPr>
              <a:xfrm>
                <a:off x="1100458" y="4311987"/>
                <a:ext cx="136529" cy="136515"/>
              </a:xfrm>
              <a:prstGeom prst="rect">
                <a:avLst/>
              </a:prstGeom>
              <a:ln>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cxnSp>
            <p:nvCxnSpPr>
              <p:cNvPr id="15" name="Straight Arrow Connector 14"/>
              <p:cNvCxnSpPr>
                <a:stCxn id="7" idx="3"/>
                <a:endCxn id="8" idx="1"/>
              </p:cNvCxnSpPr>
              <p:nvPr/>
            </p:nvCxnSpPr>
            <p:spPr>
              <a:xfrm flipV="1">
                <a:off x="1236987" y="3653223"/>
                <a:ext cx="1311312" cy="727023"/>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9" idx="1"/>
              </p:cNvCxnSpPr>
              <p:nvPr/>
            </p:nvCxnSpPr>
            <p:spPr>
              <a:xfrm flipV="1">
                <a:off x="1236987" y="4137375"/>
                <a:ext cx="1311312" cy="242870"/>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3"/>
                <a:endCxn id="11" idx="1"/>
              </p:cNvCxnSpPr>
              <p:nvPr/>
            </p:nvCxnSpPr>
            <p:spPr>
              <a:xfrm>
                <a:off x="1236987" y="4380246"/>
                <a:ext cx="1311312" cy="242869"/>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3"/>
                <a:endCxn id="12" idx="1"/>
              </p:cNvCxnSpPr>
              <p:nvPr/>
            </p:nvCxnSpPr>
            <p:spPr>
              <a:xfrm>
                <a:off x="1236987" y="4380246"/>
                <a:ext cx="1311312" cy="728609"/>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548299" y="3583378"/>
                <a:ext cx="138116"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48299" y="4069118"/>
                <a:ext cx="138116"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48299" y="4554858"/>
                <a:ext cx="138116"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548299" y="5040598"/>
                <a:ext cx="138116"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Straight Arrow Connector 48"/>
              <p:cNvCxnSpPr/>
              <p:nvPr/>
            </p:nvCxnSpPr>
            <p:spPr>
              <a:xfrm flipV="1">
                <a:off x="2686415" y="3653223"/>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686415" y="413737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2686415" y="462311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2686415" y="510885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6688616" y="4311987"/>
                <a:ext cx="138116" cy="13651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76" name="Rectangle 75"/>
              <p:cNvSpPr/>
              <p:nvPr/>
            </p:nvSpPr>
            <p:spPr>
              <a:xfrm>
                <a:off x="3350009" y="358337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Rectangle 76"/>
              <p:cNvSpPr/>
              <p:nvPr/>
            </p:nvSpPr>
            <p:spPr>
              <a:xfrm>
                <a:off x="3350009" y="406911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Rectangle 77"/>
              <p:cNvSpPr/>
              <p:nvPr/>
            </p:nvSpPr>
            <p:spPr>
              <a:xfrm>
                <a:off x="3350009" y="4554858"/>
                <a:ext cx="136529"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Rectangle 78"/>
              <p:cNvSpPr/>
              <p:nvPr/>
            </p:nvSpPr>
            <p:spPr>
              <a:xfrm>
                <a:off x="3350009" y="5040598"/>
                <a:ext cx="136529"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0" name="Straight Arrow Connector 79"/>
              <p:cNvCxnSpPr/>
              <p:nvPr/>
            </p:nvCxnSpPr>
            <p:spPr>
              <a:xfrm flipV="1">
                <a:off x="3486537" y="3653223"/>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3486537" y="4153249"/>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3486537" y="4638989"/>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3486537" y="510885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4146956" y="3583378"/>
                <a:ext cx="138117"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4146956" y="4069118"/>
                <a:ext cx="138117"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4150131" y="4553270"/>
                <a:ext cx="136529" cy="138103"/>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Rectangle 86"/>
              <p:cNvSpPr/>
              <p:nvPr/>
            </p:nvSpPr>
            <p:spPr>
              <a:xfrm>
                <a:off x="4146956" y="5040598"/>
                <a:ext cx="138117"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8" name="Straight Arrow Connector 87"/>
              <p:cNvCxnSpPr>
                <a:endCxn id="92" idx="1"/>
              </p:cNvCxnSpPr>
              <p:nvPr/>
            </p:nvCxnSpPr>
            <p:spPr>
              <a:xfrm>
                <a:off x="4286660" y="3653223"/>
                <a:ext cx="6762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93" idx="1"/>
              </p:cNvCxnSpPr>
              <p:nvPr/>
            </p:nvCxnSpPr>
            <p:spPr>
              <a:xfrm flipV="1">
                <a:off x="4285073" y="4137375"/>
                <a:ext cx="677881"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endCxn id="94" idx="1"/>
              </p:cNvCxnSpPr>
              <p:nvPr/>
            </p:nvCxnSpPr>
            <p:spPr>
              <a:xfrm flipV="1">
                <a:off x="4286660" y="462311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4285073" y="5108855"/>
                <a:ext cx="662006"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4962954" y="358337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Rectangle 92"/>
              <p:cNvSpPr/>
              <p:nvPr/>
            </p:nvSpPr>
            <p:spPr>
              <a:xfrm>
                <a:off x="4962954" y="406911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Rectangle 93"/>
              <p:cNvSpPr/>
              <p:nvPr/>
            </p:nvSpPr>
            <p:spPr>
              <a:xfrm>
                <a:off x="4950254" y="4553270"/>
                <a:ext cx="138117" cy="138103"/>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Rectangle 94"/>
              <p:cNvSpPr/>
              <p:nvPr/>
            </p:nvSpPr>
            <p:spPr>
              <a:xfrm>
                <a:off x="4950254" y="5040598"/>
                <a:ext cx="138117"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6" name="Straight Arrow Connector 95"/>
              <p:cNvCxnSpPr>
                <a:endCxn id="100" idx="1"/>
              </p:cNvCxnSpPr>
              <p:nvPr/>
            </p:nvCxnSpPr>
            <p:spPr>
              <a:xfrm>
                <a:off x="5099483" y="3653223"/>
                <a:ext cx="652481"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endCxn id="101" idx="1"/>
              </p:cNvCxnSpPr>
              <p:nvPr/>
            </p:nvCxnSpPr>
            <p:spPr>
              <a:xfrm flipV="1">
                <a:off x="5099483" y="4137375"/>
                <a:ext cx="652481"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endCxn id="102" idx="1"/>
              </p:cNvCxnSpPr>
              <p:nvPr/>
            </p:nvCxnSpPr>
            <p:spPr>
              <a:xfrm flipV="1">
                <a:off x="5088371" y="462311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endCxn id="103" idx="1"/>
              </p:cNvCxnSpPr>
              <p:nvPr/>
            </p:nvCxnSpPr>
            <p:spPr>
              <a:xfrm flipV="1">
                <a:off x="5088371" y="5108855"/>
                <a:ext cx="658831"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5751965" y="358337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Rectangle 100"/>
              <p:cNvSpPr/>
              <p:nvPr/>
            </p:nvSpPr>
            <p:spPr>
              <a:xfrm>
                <a:off x="5751965" y="4069118"/>
                <a:ext cx="136529"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Rectangle 101"/>
              <p:cNvSpPr/>
              <p:nvPr/>
            </p:nvSpPr>
            <p:spPr>
              <a:xfrm>
                <a:off x="5751965" y="4553270"/>
                <a:ext cx="136529" cy="138103"/>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Rectangle 102"/>
              <p:cNvSpPr/>
              <p:nvPr/>
            </p:nvSpPr>
            <p:spPr>
              <a:xfrm>
                <a:off x="5747201" y="5040598"/>
                <a:ext cx="136529"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 name="Group 107"/>
              <p:cNvGrpSpPr>
                <a:grpSpLocks/>
              </p:cNvGrpSpPr>
              <p:nvPr/>
            </p:nvGrpSpPr>
            <p:grpSpPr bwMode="auto">
              <a:xfrm>
                <a:off x="5803900" y="4320044"/>
                <a:ext cx="27432" cy="156556"/>
                <a:chOff x="5803900" y="4266758"/>
                <a:chExt cx="27432" cy="156556"/>
              </a:xfrm>
            </p:grpSpPr>
            <p:sp>
              <p:nvSpPr>
                <p:cNvPr id="104" name="Rectangle 103"/>
                <p:cNvSpPr>
                  <a:spLocks/>
                </p:cNvSpPr>
                <p:nvPr/>
              </p:nvSpPr>
              <p:spPr>
                <a:xfrm>
                  <a:off x="5804353" y="4266639"/>
                  <a:ext cx="26989"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a:spLocks/>
                </p:cNvSpPr>
                <p:nvPr/>
              </p:nvSpPr>
              <p:spPr>
                <a:xfrm>
                  <a:off x="5804353" y="4331721"/>
                  <a:ext cx="26989"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a:spLocks/>
                </p:cNvSpPr>
                <p:nvPr/>
              </p:nvSpPr>
              <p:spPr>
                <a:xfrm>
                  <a:off x="5804353" y="4396805"/>
                  <a:ext cx="26989"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 name="Group 108"/>
              <p:cNvGrpSpPr>
                <a:grpSpLocks/>
              </p:cNvGrpSpPr>
              <p:nvPr/>
            </p:nvGrpSpPr>
            <p:grpSpPr bwMode="auto">
              <a:xfrm>
                <a:off x="5003800" y="4320044"/>
                <a:ext cx="27432" cy="156556"/>
                <a:chOff x="5803900" y="4266758"/>
                <a:chExt cx="27432" cy="156556"/>
              </a:xfrm>
            </p:grpSpPr>
            <p:sp>
              <p:nvSpPr>
                <p:cNvPr id="110" name="Rectangle 109"/>
                <p:cNvSpPr>
                  <a:spLocks/>
                </p:cNvSpPr>
                <p:nvPr/>
              </p:nvSpPr>
              <p:spPr>
                <a:xfrm>
                  <a:off x="5804330" y="4266639"/>
                  <a:ext cx="26989"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a:spLocks/>
                </p:cNvSpPr>
                <p:nvPr/>
              </p:nvSpPr>
              <p:spPr>
                <a:xfrm>
                  <a:off x="5804330" y="4331721"/>
                  <a:ext cx="26989"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a:spLocks/>
                </p:cNvSpPr>
                <p:nvPr/>
              </p:nvSpPr>
              <p:spPr>
                <a:xfrm>
                  <a:off x="5804330" y="4396805"/>
                  <a:ext cx="26989"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 name="Group 112"/>
              <p:cNvGrpSpPr>
                <a:grpSpLocks/>
              </p:cNvGrpSpPr>
              <p:nvPr/>
            </p:nvGrpSpPr>
            <p:grpSpPr bwMode="auto">
              <a:xfrm>
                <a:off x="4205901" y="4320044"/>
                <a:ext cx="27432" cy="156556"/>
                <a:chOff x="5803900" y="4266758"/>
                <a:chExt cx="27432" cy="156556"/>
              </a:xfrm>
            </p:grpSpPr>
            <p:sp>
              <p:nvSpPr>
                <p:cNvPr id="114" name="Rectangle 113"/>
                <p:cNvSpPr>
                  <a:spLocks/>
                </p:cNvSpPr>
                <p:nvPr/>
              </p:nvSpPr>
              <p:spPr>
                <a:xfrm>
                  <a:off x="5803695" y="4266639"/>
                  <a:ext cx="28576"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114"/>
                <p:cNvSpPr>
                  <a:spLocks/>
                </p:cNvSpPr>
                <p:nvPr/>
              </p:nvSpPr>
              <p:spPr>
                <a:xfrm>
                  <a:off x="5803695" y="4331721"/>
                  <a:ext cx="28576"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Rectangle 115"/>
                <p:cNvSpPr>
                  <a:spLocks/>
                </p:cNvSpPr>
                <p:nvPr/>
              </p:nvSpPr>
              <p:spPr>
                <a:xfrm>
                  <a:off x="5803695" y="4396805"/>
                  <a:ext cx="28576"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 name="Group 116"/>
              <p:cNvGrpSpPr>
                <a:grpSpLocks/>
              </p:cNvGrpSpPr>
              <p:nvPr/>
            </p:nvGrpSpPr>
            <p:grpSpPr bwMode="auto">
              <a:xfrm>
                <a:off x="3405801" y="4320044"/>
                <a:ext cx="27432" cy="156556"/>
                <a:chOff x="5803900" y="4266758"/>
                <a:chExt cx="27432" cy="156556"/>
              </a:xfrm>
            </p:grpSpPr>
            <p:sp>
              <p:nvSpPr>
                <p:cNvPr id="118" name="Rectangle 117"/>
                <p:cNvSpPr>
                  <a:spLocks/>
                </p:cNvSpPr>
                <p:nvPr/>
              </p:nvSpPr>
              <p:spPr>
                <a:xfrm>
                  <a:off x="5803672" y="4266639"/>
                  <a:ext cx="28576"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Rectangle 118"/>
                <p:cNvSpPr>
                  <a:spLocks/>
                </p:cNvSpPr>
                <p:nvPr/>
              </p:nvSpPr>
              <p:spPr>
                <a:xfrm>
                  <a:off x="5803672" y="4331721"/>
                  <a:ext cx="28576"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Rectangle 119"/>
                <p:cNvSpPr>
                  <a:spLocks/>
                </p:cNvSpPr>
                <p:nvPr/>
              </p:nvSpPr>
              <p:spPr>
                <a:xfrm>
                  <a:off x="5803672" y="4396805"/>
                  <a:ext cx="28576"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 name="Group 120"/>
              <p:cNvGrpSpPr>
                <a:grpSpLocks/>
              </p:cNvGrpSpPr>
              <p:nvPr/>
            </p:nvGrpSpPr>
            <p:grpSpPr bwMode="auto">
              <a:xfrm>
                <a:off x="2601468" y="4320044"/>
                <a:ext cx="27432" cy="156556"/>
                <a:chOff x="5803900" y="4266758"/>
                <a:chExt cx="27432" cy="156556"/>
              </a:xfrm>
            </p:grpSpPr>
            <p:sp>
              <p:nvSpPr>
                <p:cNvPr id="122" name="Rectangle 121"/>
                <p:cNvSpPr>
                  <a:spLocks/>
                </p:cNvSpPr>
                <p:nvPr/>
              </p:nvSpPr>
              <p:spPr>
                <a:xfrm>
                  <a:off x="5804707" y="4266639"/>
                  <a:ext cx="26988"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Rectangle 122"/>
                <p:cNvSpPr>
                  <a:spLocks/>
                </p:cNvSpPr>
                <p:nvPr/>
              </p:nvSpPr>
              <p:spPr>
                <a:xfrm>
                  <a:off x="5804707" y="4331721"/>
                  <a:ext cx="26988"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Rectangle 123"/>
                <p:cNvSpPr>
                  <a:spLocks/>
                </p:cNvSpPr>
                <p:nvPr/>
              </p:nvSpPr>
              <p:spPr>
                <a:xfrm>
                  <a:off x="5804707" y="4396805"/>
                  <a:ext cx="26988"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25" name="Straight Arrow Connector 124"/>
              <p:cNvCxnSpPr>
                <a:stCxn id="100" idx="3"/>
                <a:endCxn id="72" idx="1"/>
              </p:cNvCxnSpPr>
              <p:nvPr/>
            </p:nvCxnSpPr>
            <p:spPr>
              <a:xfrm>
                <a:off x="5888493" y="3653223"/>
                <a:ext cx="800123" cy="727023"/>
              </a:xfrm>
              <a:prstGeom prst="straightConnector1">
                <a:avLst/>
              </a:prstGeom>
              <a:ln w="19050" cap="flat" cmpd="sng" algn="ctr">
                <a:solidFill>
                  <a:srgbClr val="849B54"/>
                </a:solidFill>
                <a:prstDash val="sysDash"/>
                <a:round/>
                <a:headEnd type="none" w="med" len="med"/>
                <a:tailEnd type="oval" w="sm" len="sm"/>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01" idx="3"/>
                <a:endCxn id="72" idx="1"/>
              </p:cNvCxnSpPr>
              <p:nvPr/>
            </p:nvCxnSpPr>
            <p:spPr>
              <a:xfrm>
                <a:off x="5888493" y="4137375"/>
                <a:ext cx="800123" cy="242870"/>
              </a:xfrm>
              <a:prstGeom prst="straightConnector1">
                <a:avLst/>
              </a:prstGeom>
              <a:ln w="19050" cap="flat" cmpd="sng" algn="ctr">
                <a:solidFill>
                  <a:srgbClr val="849B54"/>
                </a:solidFill>
                <a:prstDash val="sysDash"/>
                <a:round/>
                <a:headEnd type="none" w="med" len="med"/>
                <a:tailEnd type="oval" w="sm" len="sm"/>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a:stCxn id="102" idx="3"/>
                <a:endCxn id="72" idx="1"/>
              </p:cNvCxnSpPr>
              <p:nvPr/>
            </p:nvCxnSpPr>
            <p:spPr>
              <a:xfrm flipV="1">
                <a:off x="5888493" y="4380246"/>
                <a:ext cx="800123" cy="242869"/>
              </a:xfrm>
              <a:prstGeom prst="straightConnector1">
                <a:avLst/>
              </a:prstGeom>
              <a:ln w="19050" cap="flat" cmpd="sng" algn="ctr">
                <a:solidFill>
                  <a:srgbClr val="849B54"/>
                </a:solidFill>
                <a:prstDash val="sysDash"/>
                <a:round/>
                <a:headEnd type="none" w="med" len="med"/>
                <a:tailEnd type="oval" w="sm" len="sm"/>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03" idx="3"/>
                <a:endCxn id="72" idx="1"/>
              </p:cNvCxnSpPr>
              <p:nvPr/>
            </p:nvCxnSpPr>
            <p:spPr>
              <a:xfrm flipV="1">
                <a:off x="5883730" y="4380246"/>
                <a:ext cx="804886" cy="728609"/>
              </a:xfrm>
              <a:prstGeom prst="straightConnector1">
                <a:avLst/>
              </a:prstGeom>
              <a:ln w="19050" cap="flat" cmpd="sng" algn="ctr">
                <a:solidFill>
                  <a:srgbClr val="849B54"/>
                </a:solidFill>
                <a:prstDash val="sysDash"/>
                <a:round/>
                <a:headEnd type="none" w="med" len="med"/>
                <a:tailEnd type="oval" w="sm" len="sm"/>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endCxn id="139" idx="1"/>
              </p:cNvCxnSpPr>
              <p:nvPr/>
            </p:nvCxnSpPr>
            <p:spPr>
              <a:xfrm>
                <a:off x="6826732" y="4385007"/>
                <a:ext cx="1492292" cy="3175"/>
              </a:xfrm>
              <a:prstGeom prst="straightConnector1">
                <a:avLst/>
              </a:prstGeom>
              <a:ln w="38100" cap="flat" cmpd="sng" algn="ctr">
                <a:solidFill>
                  <a:schemeClr val="accent3">
                    <a:lumMod val="75000"/>
                  </a:schemeClr>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8319024" y="4319925"/>
                <a:ext cx="136529" cy="13651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grpSp>
        <p:grpSp>
          <p:nvGrpSpPr>
            <p:cNvPr id="20" name="Group 230"/>
            <p:cNvGrpSpPr>
              <a:grpSpLocks/>
            </p:cNvGrpSpPr>
            <p:nvPr/>
          </p:nvGrpSpPr>
          <p:grpSpPr bwMode="auto">
            <a:xfrm>
              <a:off x="826271" y="2584227"/>
              <a:ext cx="7980130" cy="246221"/>
              <a:chOff x="826271" y="2752966"/>
              <a:chExt cx="7980130" cy="246221"/>
            </a:xfrm>
          </p:grpSpPr>
          <p:sp>
            <p:nvSpPr>
              <p:cNvPr id="5" name="Text Box 36"/>
              <p:cNvSpPr txBox="1">
                <a:spLocks noChangeArrowheads="1"/>
              </p:cNvSpPr>
              <p:nvPr/>
            </p:nvSpPr>
            <p:spPr bwMode="auto">
              <a:xfrm>
                <a:off x="3875487" y="2752966"/>
                <a:ext cx="685819" cy="246045"/>
              </a:xfrm>
              <a:prstGeom prst="rect">
                <a:avLst/>
              </a:prstGeom>
              <a:solidFill>
                <a:schemeClr val="bg1">
                  <a:lumMod val="65000"/>
                </a:schemeClr>
              </a:solidFill>
              <a:ln w="9525">
                <a:solidFill>
                  <a:schemeClr val="tx1"/>
                </a:solidFill>
                <a:miter lim="800000"/>
                <a:headEnd/>
                <a:tailEnd/>
              </a:ln>
            </p:spPr>
            <p:txBody>
              <a:bodyPr lIns="0" rIns="0" anchor="ctr">
                <a:spAutoFit/>
              </a:bodyPr>
              <a:lstStyle/>
              <a:p>
                <a:pPr algn="ctr" fontAlgn="auto">
                  <a:lnSpc>
                    <a:spcPct val="80000"/>
                  </a:lnSpc>
                  <a:spcBef>
                    <a:spcPct val="20000"/>
                  </a:spcBef>
                  <a:spcAft>
                    <a:spcPts val="0"/>
                  </a:spcAft>
                  <a:buClr>
                    <a:schemeClr val="hlink"/>
                  </a:buClr>
                  <a:buSzPct val="120000"/>
                  <a:defRPr/>
                </a:pPr>
                <a:r>
                  <a:rPr lang="en-US" sz="1200" b="1" dirty="0">
                    <a:latin typeface="Tahoma" charset="0"/>
                  </a:rPr>
                  <a:t>T</a:t>
                </a:r>
                <a:endParaRPr lang="el-GR" sz="1200" b="1" dirty="0">
                  <a:latin typeface="Tahoma" charset="0"/>
                </a:endParaRPr>
              </a:p>
            </p:txBody>
          </p:sp>
          <p:cxnSp>
            <p:nvCxnSpPr>
              <p:cNvPr id="141" name="Straight Connector 140"/>
              <p:cNvCxnSpPr>
                <a:stCxn id="4" idx="3"/>
                <a:endCxn id="5" idx="1"/>
              </p:cNvCxnSpPr>
              <p:nvPr/>
            </p:nvCxnSpPr>
            <p:spPr>
              <a:xfrm>
                <a:off x="1511632" y="2876782"/>
                <a:ext cx="2363855"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5" idx="3"/>
                <a:endCxn id="145" idx="1"/>
              </p:cNvCxnSpPr>
              <p:nvPr/>
            </p:nvCxnSpPr>
            <p:spPr>
              <a:xfrm>
                <a:off x="4561306" y="2876782"/>
                <a:ext cx="3405283"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5" name="Text Box 36"/>
              <p:cNvSpPr txBox="1">
                <a:spLocks noChangeArrowheads="1"/>
              </p:cNvSpPr>
              <p:nvPr/>
            </p:nvSpPr>
            <p:spPr bwMode="auto">
              <a:xfrm>
                <a:off x="7966589" y="2752966"/>
                <a:ext cx="839812" cy="246045"/>
              </a:xfrm>
              <a:prstGeom prst="rect">
                <a:avLst/>
              </a:prstGeom>
              <a:solidFill>
                <a:schemeClr val="bg1">
                  <a:lumMod val="65000"/>
                </a:schemeClr>
              </a:solidFill>
              <a:ln w="9525">
                <a:solidFill>
                  <a:schemeClr val="tx1"/>
                </a:solidFill>
                <a:miter lim="800000"/>
                <a:headEnd/>
                <a:tailEnd/>
              </a:ln>
            </p:spPr>
            <p:txBody>
              <a:bodyPr lIns="0" rIns="0" anchor="ctr">
                <a:spAutoFit/>
              </a:bodyPr>
              <a:lstStyle/>
              <a:p>
                <a:pPr algn="ctr" fontAlgn="auto">
                  <a:lnSpc>
                    <a:spcPct val="80000"/>
                  </a:lnSpc>
                  <a:spcBef>
                    <a:spcPct val="20000"/>
                  </a:spcBef>
                  <a:spcAft>
                    <a:spcPts val="0"/>
                  </a:spcAft>
                  <a:buClr>
                    <a:schemeClr val="hlink"/>
                  </a:buClr>
                  <a:buSzPct val="120000"/>
                  <a:defRPr/>
                </a:pPr>
                <a:r>
                  <a:rPr lang="en-US" sz="1200" b="1" dirty="0">
                    <a:latin typeface="Tahoma" charset="0"/>
                  </a:rPr>
                  <a:t>T + 126 </a:t>
                </a:r>
                <a:r>
                  <a:rPr lang="en-US" sz="1200" b="1" dirty="0" err="1">
                    <a:latin typeface="Tahoma" charset="0"/>
                  </a:rPr>
                  <a:t>h</a:t>
                </a:r>
                <a:endParaRPr lang="el-GR" sz="1200" b="1" dirty="0">
                  <a:latin typeface="Tahoma" charset="0"/>
                </a:endParaRPr>
              </a:p>
            </p:txBody>
          </p:sp>
          <p:sp>
            <p:nvSpPr>
              <p:cNvPr id="4" name="Text Box 35"/>
              <p:cNvSpPr txBox="1">
                <a:spLocks noChangeArrowheads="1"/>
              </p:cNvSpPr>
              <p:nvPr/>
            </p:nvSpPr>
            <p:spPr bwMode="auto">
              <a:xfrm>
                <a:off x="825813" y="2752966"/>
                <a:ext cx="685819" cy="246045"/>
              </a:xfrm>
              <a:prstGeom prst="rect">
                <a:avLst/>
              </a:prstGeom>
              <a:solidFill>
                <a:schemeClr val="bg1">
                  <a:lumMod val="65000"/>
                </a:schemeClr>
              </a:solidFill>
              <a:ln w="9525">
                <a:solidFill>
                  <a:schemeClr val="tx1"/>
                </a:solidFill>
                <a:miter lim="800000"/>
                <a:headEnd/>
                <a:tailEnd/>
              </a:ln>
            </p:spPr>
            <p:txBody>
              <a:bodyPr lIns="0" rIns="0" anchor="ctr">
                <a:spAutoFit/>
              </a:bodyPr>
              <a:lstStyle/>
              <a:p>
                <a:pPr algn="ctr" fontAlgn="auto">
                  <a:lnSpc>
                    <a:spcPct val="80000"/>
                  </a:lnSpc>
                  <a:spcBef>
                    <a:spcPct val="20000"/>
                  </a:spcBef>
                  <a:spcAft>
                    <a:spcPts val="0"/>
                  </a:spcAft>
                  <a:buClr>
                    <a:schemeClr val="hlink"/>
                  </a:buClr>
                  <a:buSzPct val="120000"/>
                  <a:defRPr/>
                </a:pPr>
                <a:r>
                  <a:rPr lang="en-US" sz="1200" b="1" dirty="0">
                    <a:latin typeface="Tahoma" charset="0"/>
                  </a:rPr>
                  <a:t>T – 6 </a:t>
                </a:r>
                <a:r>
                  <a:rPr lang="en-US" sz="1200" b="1" dirty="0" err="1">
                    <a:latin typeface="Tahoma" charset="0"/>
                  </a:rPr>
                  <a:t>h</a:t>
                </a:r>
                <a:endParaRPr lang="en-US" sz="1200" b="1" dirty="0">
                  <a:latin typeface="Tahoma" charset="0"/>
                </a:endParaRPr>
              </a:p>
            </p:txBody>
          </p:sp>
        </p:grpSp>
        <p:grpSp>
          <p:nvGrpSpPr>
            <p:cNvPr id="22" name="Group 190"/>
            <p:cNvGrpSpPr>
              <a:grpSpLocks/>
            </p:cNvGrpSpPr>
            <p:nvPr/>
          </p:nvGrpSpPr>
          <p:grpSpPr bwMode="auto">
            <a:xfrm>
              <a:off x="1127234" y="2859300"/>
              <a:ext cx="7290266" cy="466794"/>
              <a:chOff x="675904" y="2395482"/>
              <a:chExt cx="7290266" cy="466794"/>
            </a:xfrm>
          </p:grpSpPr>
          <p:cxnSp>
            <p:nvCxnSpPr>
              <p:cNvPr id="156" name="Straight Connector 155"/>
              <p:cNvCxnSpPr>
                <a:stCxn id="171" idx="6"/>
                <a:endCxn id="172" idx="2"/>
              </p:cNvCxnSpPr>
              <p:nvPr/>
            </p:nvCxnSpPr>
            <p:spPr>
              <a:xfrm flipV="1">
                <a:off x="749143" y="2623610"/>
                <a:ext cx="1373227" cy="4762"/>
              </a:xfrm>
              <a:prstGeom prst="line">
                <a:avLst/>
              </a:prstGeom>
              <a:ln w="31750" cap="flat" cmpd="sng" algn="ctr">
                <a:solidFill>
                  <a:srgbClr val="705988"/>
                </a:solidFill>
                <a:prstDash val="solid"/>
                <a:roun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72" idx="6"/>
                <a:endCxn id="173" idx="2"/>
              </p:cNvCxnSpPr>
              <p:nvPr/>
            </p:nvCxnSpPr>
            <p:spPr>
              <a:xfrm>
                <a:off x="2195397" y="2623610"/>
                <a:ext cx="3127463" cy="6350"/>
              </a:xfrm>
              <a:prstGeom prst="straightConnector1">
                <a:avLst/>
              </a:prstGeom>
              <a:ln w="31750" cap="flat" cmpd="sng" algn="ctr">
                <a:solidFill>
                  <a:srgbClr val="4F709A"/>
                </a:solidFill>
                <a:prstDash val="solid"/>
                <a:roun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3" idx="6"/>
                <a:endCxn id="174" idx="2"/>
              </p:cNvCxnSpPr>
              <p:nvPr/>
            </p:nvCxnSpPr>
            <p:spPr>
              <a:xfrm>
                <a:off x="5395887" y="2629960"/>
                <a:ext cx="2497208" cy="1587"/>
              </a:xfrm>
              <a:prstGeom prst="straightConnector1">
                <a:avLst/>
              </a:prstGeom>
              <a:ln w="31750" cap="flat" cmpd="sng" algn="ctr">
                <a:solidFill>
                  <a:srgbClr val="849B54"/>
                </a:solidFill>
                <a:prstDash val="solid"/>
                <a:roun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68" name="Text Box 36"/>
              <p:cNvSpPr txBox="1">
                <a:spLocks noChangeArrowheads="1"/>
              </p:cNvSpPr>
              <p:nvPr/>
            </p:nvSpPr>
            <p:spPr bwMode="auto">
              <a:xfrm>
                <a:off x="1057127" y="2441061"/>
                <a:ext cx="684232" cy="37462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Ensemble</a:t>
                </a:r>
              </a:p>
              <a:p>
                <a:pPr algn="ctr" fontAlgn="auto">
                  <a:lnSpc>
                    <a:spcPct val="80000"/>
                  </a:lnSpc>
                  <a:spcBef>
                    <a:spcPct val="20000"/>
                  </a:spcBef>
                  <a:spcAft>
                    <a:spcPts val="0"/>
                  </a:spcAft>
                  <a:buClr>
                    <a:schemeClr val="hlink"/>
                  </a:buClr>
                  <a:buSzPct val="120000"/>
                  <a:defRPr/>
                </a:pPr>
                <a:r>
                  <a:rPr lang="en-US" sz="1000" dirty="0">
                    <a:latin typeface="Tahoma" charset="0"/>
                  </a:rPr>
                  <a:t>Spin-up</a:t>
                </a:r>
                <a:endParaRPr lang="el-GR" sz="1000" dirty="0">
                  <a:latin typeface="Tahoma" charset="0"/>
                </a:endParaRPr>
              </a:p>
            </p:txBody>
          </p:sp>
          <p:sp>
            <p:nvSpPr>
              <p:cNvPr id="169" name="Text Box 36"/>
              <p:cNvSpPr txBox="1">
                <a:spLocks noChangeArrowheads="1"/>
              </p:cNvSpPr>
              <p:nvPr/>
            </p:nvSpPr>
            <p:spPr bwMode="auto">
              <a:xfrm>
                <a:off x="3419394" y="2441061"/>
                <a:ext cx="685819" cy="37462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DA Cycling</a:t>
                </a:r>
              </a:p>
              <a:p>
                <a:pPr algn="ctr" fontAlgn="auto">
                  <a:lnSpc>
                    <a:spcPct val="80000"/>
                  </a:lnSpc>
                  <a:spcBef>
                    <a:spcPct val="20000"/>
                  </a:spcBef>
                  <a:spcAft>
                    <a:spcPts val="0"/>
                  </a:spcAft>
                  <a:buClr>
                    <a:schemeClr val="hlink"/>
                  </a:buClr>
                  <a:buSzPct val="120000"/>
                  <a:defRPr/>
                </a:pPr>
                <a:r>
                  <a:rPr lang="en-US" sz="1000" dirty="0">
                    <a:latin typeface="Tahoma" charset="0"/>
                  </a:rPr>
                  <a:t>with EnKF</a:t>
                </a:r>
                <a:endParaRPr lang="el-GR" sz="1000" dirty="0">
                  <a:latin typeface="Tahoma" charset="0"/>
                </a:endParaRPr>
              </a:p>
            </p:txBody>
          </p:sp>
          <p:sp>
            <p:nvSpPr>
              <p:cNvPr id="170" name="Text Box 36"/>
              <p:cNvSpPr txBox="1">
                <a:spLocks noChangeArrowheads="1"/>
              </p:cNvSpPr>
              <p:nvPr/>
            </p:nvSpPr>
            <p:spPr bwMode="auto">
              <a:xfrm>
                <a:off x="6067418" y="2395027"/>
                <a:ext cx="1120807" cy="46669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Deterministic HWRF-X Forecast from Ens. Mean</a:t>
                </a:r>
                <a:endParaRPr lang="el-GR" sz="1000" dirty="0">
                  <a:latin typeface="Tahoma" charset="0"/>
                </a:endParaRPr>
              </a:p>
            </p:txBody>
          </p:sp>
          <p:sp>
            <p:nvSpPr>
              <p:cNvPr id="171" name="Oval 170"/>
              <p:cNvSpPr/>
              <p:nvPr/>
            </p:nvSpPr>
            <p:spPr>
              <a:xfrm>
                <a:off x="676116" y="2591863"/>
                <a:ext cx="73027" cy="730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Oval 171"/>
              <p:cNvSpPr/>
              <p:nvPr/>
            </p:nvSpPr>
            <p:spPr>
              <a:xfrm>
                <a:off x="2122370" y="2587100"/>
                <a:ext cx="73027" cy="730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Oval 172"/>
              <p:cNvSpPr/>
              <p:nvPr/>
            </p:nvSpPr>
            <p:spPr>
              <a:xfrm>
                <a:off x="5322860" y="2593450"/>
                <a:ext cx="73027" cy="730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Oval 173"/>
              <p:cNvSpPr/>
              <p:nvPr/>
            </p:nvSpPr>
            <p:spPr>
              <a:xfrm>
                <a:off x="7893095" y="2593450"/>
                <a:ext cx="73027" cy="730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6394" name="Picture 5"/>
            <p:cNvPicPr>
              <a:picLocks noChangeAspect="1" noChangeArrowheads="1"/>
            </p:cNvPicPr>
            <p:nvPr/>
          </p:nvPicPr>
          <p:blipFill>
            <a:blip r:embed="rId2" cstate="print"/>
            <a:srcRect/>
            <a:stretch>
              <a:fillRect/>
            </a:stretch>
          </p:blipFill>
          <p:spPr bwMode="auto">
            <a:xfrm flipH="1">
              <a:off x="1955885" y="6304396"/>
              <a:ext cx="980462" cy="365760"/>
            </a:xfrm>
            <a:prstGeom prst="rect">
              <a:avLst/>
            </a:prstGeom>
            <a:noFill/>
            <a:ln w="12700">
              <a:noFill/>
              <a:miter lim="800000"/>
              <a:headEnd/>
              <a:tailEnd/>
            </a:ln>
          </p:spPr>
        </p:pic>
        <p:sp>
          <p:nvSpPr>
            <p:cNvPr id="182" name="Text Box 36"/>
            <p:cNvSpPr txBox="1">
              <a:spLocks noChangeArrowheads="1"/>
            </p:cNvSpPr>
            <p:nvPr/>
          </p:nvSpPr>
          <p:spPr bwMode="auto">
            <a:xfrm>
              <a:off x="3764359" y="5766934"/>
              <a:ext cx="901725" cy="528599"/>
            </a:xfrm>
            <a:prstGeom prst="rect">
              <a:avLst/>
            </a:prstGeom>
            <a:ln w="25400" cap="flat" cmpd="sng" algn="ctr">
              <a:solidFill>
                <a:schemeClr val="accent6">
                  <a:lumMod val="75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Real-Time</a:t>
              </a:r>
            </a:p>
            <a:p>
              <a:pPr algn="ctr" fontAlgn="auto">
                <a:lnSpc>
                  <a:spcPct val="80000"/>
                </a:lnSpc>
                <a:spcBef>
                  <a:spcPct val="20000"/>
                </a:spcBef>
                <a:spcAft>
                  <a:spcPts val="0"/>
                </a:spcAft>
                <a:buClr>
                  <a:schemeClr val="hlink"/>
                </a:buClr>
                <a:buSzPct val="120000"/>
                <a:defRPr/>
              </a:pPr>
              <a:r>
                <a:rPr lang="en-US" sz="1000" dirty="0">
                  <a:latin typeface="Tahoma" charset="0"/>
                </a:rPr>
                <a:t>Observation</a:t>
              </a:r>
            </a:p>
            <a:p>
              <a:pPr algn="ctr" fontAlgn="auto">
                <a:lnSpc>
                  <a:spcPct val="80000"/>
                </a:lnSpc>
                <a:spcBef>
                  <a:spcPct val="20000"/>
                </a:spcBef>
                <a:spcAft>
                  <a:spcPts val="0"/>
                </a:spcAft>
                <a:buClr>
                  <a:schemeClr val="hlink"/>
                </a:buClr>
                <a:buSzPct val="120000"/>
                <a:defRPr/>
              </a:pPr>
              <a:r>
                <a:rPr lang="en-US" sz="1000" dirty="0">
                  <a:latin typeface="Tahoma" charset="0"/>
                </a:rPr>
                <a:t>Pre-Processing</a:t>
              </a:r>
            </a:p>
          </p:txBody>
        </p:sp>
        <p:cxnSp>
          <p:nvCxnSpPr>
            <p:cNvPr id="202" name="Straight Arrow Connector 201"/>
            <p:cNvCxnSpPr>
              <a:stCxn id="181" idx="1"/>
            </p:cNvCxnSpPr>
            <p:nvPr/>
          </p:nvCxnSpPr>
          <p:spPr>
            <a:xfrm flipV="1">
              <a:off x="2935660" y="6305057"/>
              <a:ext cx="828698" cy="182550"/>
            </a:xfrm>
            <a:prstGeom prst="straightConnector1">
              <a:avLst/>
            </a:prstGeom>
            <a:ln w="25400" cap="flat" cmpd="sng" algn="ctr">
              <a:solidFill>
                <a:srgbClr val="E3812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a:stCxn id="182" idx="0"/>
              <a:endCxn id="12" idx="2"/>
            </p:cNvCxnSpPr>
            <p:nvPr/>
          </p:nvCxnSpPr>
          <p:spPr>
            <a:xfrm rot="16200000" flipV="1">
              <a:off x="3148418" y="4700131"/>
              <a:ext cx="536536" cy="1597070"/>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82" idx="0"/>
              <a:endCxn id="79" idx="2"/>
            </p:cNvCxnSpPr>
            <p:nvPr/>
          </p:nvCxnSpPr>
          <p:spPr>
            <a:xfrm rot="16200000" flipV="1">
              <a:off x="3548479" y="5100193"/>
              <a:ext cx="536536" cy="796948"/>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a:stCxn id="182" idx="0"/>
              <a:endCxn id="87" idx="2"/>
            </p:cNvCxnSpPr>
            <p:nvPr/>
          </p:nvCxnSpPr>
          <p:spPr>
            <a:xfrm rot="5400000" flipH="1" flipV="1">
              <a:off x="3947747" y="5499460"/>
              <a:ext cx="536536" cy="1587"/>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a:stCxn id="182" idx="0"/>
              <a:endCxn id="95" idx="2"/>
            </p:cNvCxnSpPr>
            <p:nvPr/>
          </p:nvCxnSpPr>
          <p:spPr>
            <a:xfrm rot="5400000" flipH="1" flipV="1">
              <a:off x="4348602" y="5097018"/>
              <a:ext cx="536536" cy="803298"/>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a:stCxn id="182" idx="0"/>
              <a:endCxn id="103" idx="2"/>
            </p:cNvCxnSpPr>
            <p:nvPr/>
          </p:nvCxnSpPr>
          <p:spPr>
            <a:xfrm rot="5400000" flipH="1" flipV="1">
              <a:off x="4747075" y="4698544"/>
              <a:ext cx="536536" cy="1600245"/>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219" name="Text Box 36"/>
            <p:cNvSpPr txBox="1">
              <a:spLocks noChangeArrowheads="1"/>
            </p:cNvSpPr>
            <p:nvPr/>
          </p:nvSpPr>
          <p:spPr bwMode="auto">
            <a:xfrm>
              <a:off x="630545" y="5782808"/>
              <a:ext cx="1082706" cy="49685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Ensemble</a:t>
              </a:r>
            </a:p>
            <a:p>
              <a:pPr algn="ctr" fontAlgn="auto">
                <a:lnSpc>
                  <a:spcPct val="80000"/>
                </a:lnSpc>
                <a:spcBef>
                  <a:spcPct val="20000"/>
                </a:spcBef>
                <a:spcAft>
                  <a:spcPts val="0"/>
                </a:spcAft>
                <a:buClr>
                  <a:schemeClr val="hlink"/>
                </a:buClr>
                <a:buSzPct val="120000"/>
                <a:defRPr/>
              </a:pPr>
              <a:r>
                <a:rPr lang="en-US" sz="1000" dirty="0">
                  <a:latin typeface="Tahoma" charset="0"/>
                </a:rPr>
                <a:t>Initialization from T-6h GFS-EnKF </a:t>
              </a:r>
              <a:endParaRPr lang="el-GR" sz="1000" dirty="0">
                <a:latin typeface="Tahoma" charset="0"/>
              </a:endParaRPr>
            </a:p>
          </p:txBody>
        </p:sp>
        <p:cxnSp>
          <p:nvCxnSpPr>
            <p:cNvPr id="220" name="Straight Arrow Connector 219"/>
            <p:cNvCxnSpPr>
              <a:stCxn id="219" idx="0"/>
              <a:endCxn id="7" idx="2"/>
            </p:cNvCxnSpPr>
            <p:nvPr/>
          </p:nvCxnSpPr>
          <p:spPr>
            <a:xfrm rot="16200000" flipV="1">
              <a:off x="529800" y="5140711"/>
              <a:ext cx="1281020" cy="3175"/>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229" name="Text Box 36"/>
            <p:cNvSpPr txBox="1">
              <a:spLocks noChangeArrowheads="1"/>
            </p:cNvSpPr>
            <p:nvPr/>
          </p:nvSpPr>
          <p:spPr bwMode="auto">
            <a:xfrm>
              <a:off x="6226640" y="5782808"/>
              <a:ext cx="1084294" cy="46669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Mean of Final Analysis Assumed Valid for T</a:t>
              </a:r>
              <a:endParaRPr lang="el-GR" sz="1000" dirty="0">
                <a:latin typeface="Tahoma" charset="0"/>
              </a:endParaRPr>
            </a:p>
          </p:txBody>
        </p:sp>
        <p:cxnSp>
          <p:nvCxnSpPr>
            <p:cNvPr id="230" name="Straight Arrow Connector 229"/>
            <p:cNvCxnSpPr/>
            <p:nvPr/>
          </p:nvCxnSpPr>
          <p:spPr>
            <a:xfrm rot="16200000" flipV="1">
              <a:off x="6114782" y="5140711"/>
              <a:ext cx="1281020" cy="3175"/>
            </a:xfrm>
            <a:prstGeom prst="straightConnector1">
              <a:avLst/>
            </a:prstGeom>
            <a:ln w="19050" cap="flat" cmpd="sng" algn="ctr">
              <a:solidFill>
                <a:srgbClr val="89A45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grpSp>
          <p:nvGrpSpPr>
            <p:cNvPr id="24" name="Group 233"/>
            <p:cNvGrpSpPr>
              <a:grpSpLocks/>
            </p:cNvGrpSpPr>
            <p:nvPr/>
          </p:nvGrpSpPr>
          <p:grpSpPr bwMode="auto">
            <a:xfrm>
              <a:off x="2610201" y="3784688"/>
              <a:ext cx="814125" cy="314795"/>
              <a:chOff x="2610201" y="3296233"/>
              <a:chExt cx="814125" cy="314795"/>
            </a:xfrm>
          </p:grpSpPr>
          <p:sp>
            <p:nvSpPr>
              <p:cNvPr id="232" name="Right Brace 231"/>
              <p:cNvSpPr/>
              <p:nvPr/>
            </p:nvSpPr>
            <p:spPr>
              <a:xfrm rot="16200000">
                <a:off x="2945985" y="3191826"/>
                <a:ext cx="138103" cy="701695"/>
              </a:xfrm>
              <a:prstGeom prst="rightBrace">
                <a:avLst>
                  <a:gd name="adj1" fmla="val 34288"/>
                  <a:gd name="adj2" fmla="val 50000"/>
                </a:avLst>
              </a:prstGeom>
              <a:ln>
                <a:solidFill>
                  <a:srgbClr val="8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chemeClr val="accent2">
                      <a:lumMod val="75000"/>
                    </a:schemeClr>
                  </a:solidFill>
                </a:endParaRPr>
              </a:p>
            </p:txBody>
          </p:sp>
          <p:sp>
            <p:nvSpPr>
              <p:cNvPr id="233" name="Text Box 36"/>
              <p:cNvSpPr txBox="1">
                <a:spLocks noChangeArrowheads="1"/>
              </p:cNvSpPr>
              <p:nvPr/>
            </p:nvSpPr>
            <p:spPr bwMode="auto">
              <a:xfrm>
                <a:off x="2610213" y="3295835"/>
                <a:ext cx="814411" cy="220647"/>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solidFill>
                      <a:schemeClr val="accent2">
                        <a:lumMod val="75000"/>
                      </a:schemeClr>
                    </a:solidFill>
                    <a:latin typeface="Tahoma" charset="0"/>
                  </a:rPr>
                  <a:t>1-hour Cycles</a:t>
                </a:r>
                <a:endParaRPr lang="el-GR" sz="1000" dirty="0">
                  <a:solidFill>
                    <a:schemeClr val="accent2">
                      <a:lumMod val="75000"/>
                    </a:schemeClr>
                  </a:solidFill>
                  <a:latin typeface="Tahoma" charset="0"/>
                </a:endParaRPr>
              </a:p>
            </p:txBody>
          </p:sp>
        </p:grpSp>
        <p:cxnSp>
          <p:nvCxnSpPr>
            <p:cNvPr id="253" name="Straight Arrow Connector 252"/>
            <p:cNvCxnSpPr>
              <a:endCxn id="8" idx="0"/>
            </p:cNvCxnSpPr>
            <p:nvPr/>
          </p:nvCxnSpPr>
          <p:spPr>
            <a:xfrm rot="10800000" flipV="1">
              <a:off x="2618151" y="3279502"/>
              <a:ext cx="1587545" cy="357162"/>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5" name="Straight Arrow Connector 254"/>
            <p:cNvCxnSpPr>
              <a:stCxn id="169" idx="2"/>
              <a:endCxn id="76" idx="0"/>
            </p:cNvCxnSpPr>
            <p:nvPr/>
          </p:nvCxnSpPr>
          <p:spPr>
            <a:xfrm rot="5400000">
              <a:off x="3637373" y="3060402"/>
              <a:ext cx="357162" cy="795359"/>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8" name="Straight Arrow Connector 257"/>
            <p:cNvCxnSpPr>
              <a:stCxn id="169" idx="2"/>
              <a:endCxn id="84" idx="0"/>
            </p:cNvCxnSpPr>
            <p:nvPr/>
          </p:nvCxnSpPr>
          <p:spPr>
            <a:xfrm rot="16200000" flipH="1">
              <a:off x="4035846" y="3457289"/>
              <a:ext cx="357162" cy="1588"/>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a:stCxn id="169" idx="2"/>
              <a:endCxn id="92" idx="0"/>
            </p:cNvCxnSpPr>
            <p:nvPr/>
          </p:nvCxnSpPr>
          <p:spPr>
            <a:xfrm rot="16200000" flipH="1">
              <a:off x="4443846" y="3049289"/>
              <a:ext cx="357162" cy="817586"/>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a:stCxn id="169" idx="2"/>
              <a:endCxn id="100" idx="0"/>
            </p:cNvCxnSpPr>
            <p:nvPr/>
          </p:nvCxnSpPr>
          <p:spPr>
            <a:xfrm rot="16200000" flipH="1">
              <a:off x="4838350" y="2654785"/>
              <a:ext cx="357162" cy="1606595"/>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09800" y="304800"/>
            <a:ext cx="4572000" cy="1143000"/>
          </a:xfrm>
        </p:spPr>
        <p:txBody>
          <a:bodyPr/>
          <a:lstStyle/>
          <a:p>
            <a:r>
              <a:rPr lang="en-US" u="sng" dirty="0" smtClean="0"/>
              <a:t> Observations</a:t>
            </a:r>
          </a:p>
        </p:txBody>
      </p:sp>
      <p:sp>
        <p:nvSpPr>
          <p:cNvPr id="3" name="Content Placeholder 2"/>
          <p:cNvSpPr>
            <a:spLocks noGrp="1"/>
          </p:cNvSpPr>
          <p:nvPr>
            <p:ph idx="1"/>
          </p:nvPr>
        </p:nvSpPr>
        <p:spPr>
          <a:xfrm>
            <a:off x="0" y="1143000"/>
            <a:ext cx="4267200" cy="5410200"/>
          </a:xfrm>
        </p:spPr>
        <p:txBody>
          <a:bodyPr rtlCol="0">
            <a:normAutofit fontScale="70000" lnSpcReduction="20000"/>
          </a:bodyPr>
          <a:lstStyle/>
          <a:p>
            <a:pPr fontAlgn="auto">
              <a:spcAft>
                <a:spcPts val="0"/>
              </a:spcAft>
              <a:buFont typeface="Arial" pitchFamily="34" charset="0"/>
              <a:buNone/>
              <a:defRPr/>
            </a:pPr>
            <a:endParaRPr lang="en-US" dirty="0" smtClean="0">
              <a:solidFill>
                <a:schemeClr val="tx2"/>
              </a:solidFill>
            </a:endParaRPr>
          </a:p>
          <a:p>
            <a:pPr fontAlgn="auto">
              <a:spcAft>
                <a:spcPts val="0"/>
              </a:spcAft>
              <a:buFont typeface="Arial" pitchFamily="34" charset="0"/>
              <a:buNone/>
              <a:defRPr/>
            </a:pPr>
            <a:r>
              <a:rPr lang="en-US" u="sng" dirty="0" smtClean="0">
                <a:solidFill>
                  <a:schemeClr val="tx2"/>
                </a:solidFill>
              </a:rPr>
              <a:t>Data types </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flight level: </a:t>
            </a:r>
            <a:r>
              <a:rPr lang="en-US" dirty="0" smtClean="0">
                <a:solidFill>
                  <a:schemeClr val="tx2"/>
                </a:solidFill>
              </a:rPr>
              <a:t>wind temperature and humidity + SFMR surface wind</a:t>
            </a:r>
          </a:p>
          <a:p>
            <a:pPr fontAlgn="auto">
              <a:spcAft>
                <a:spcPts val="0"/>
              </a:spcAft>
              <a:buFont typeface="Arial" pitchFamily="34" charset="0"/>
              <a:buNone/>
              <a:defRPr/>
            </a:pPr>
            <a:r>
              <a:rPr lang="en-US" dirty="0" smtClean="0">
                <a:solidFill>
                  <a:schemeClr val="tx2"/>
                </a:solidFill>
              </a:rPr>
              <a:t>        </a:t>
            </a:r>
          </a:p>
          <a:p>
            <a:pPr fontAlgn="auto">
              <a:spcAft>
                <a:spcPts val="0"/>
              </a:spcAft>
              <a:buFont typeface="Arial" pitchFamily="34" charset="0"/>
              <a:buNone/>
              <a:defRPr/>
            </a:pPr>
            <a:r>
              <a:rPr lang="en-US" dirty="0" smtClean="0">
                <a:solidFill>
                  <a:srgbClr val="7030A0"/>
                </a:solidFill>
              </a:rPr>
              <a:t>GPS </a:t>
            </a:r>
            <a:r>
              <a:rPr lang="en-US" dirty="0" err="1" smtClean="0">
                <a:solidFill>
                  <a:srgbClr val="7030A0"/>
                </a:solidFill>
              </a:rPr>
              <a:t>dropwindsonde</a:t>
            </a:r>
            <a:r>
              <a:rPr lang="en-US" dirty="0" smtClean="0">
                <a:solidFill>
                  <a:srgbClr val="7030A0"/>
                </a:solidFill>
              </a:rPr>
              <a:t>: </a:t>
            </a:r>
            <a:r>
              <a:rPr lang="en-US" dirty="0" smtClean="0">
                <a:solidFill>
                  <a:schemeClr val="tx2"/>
                </a:solidFill>
              </a:rPr>
              <a:t>wind, temperature, humidity and pressure  </a:t>
            </a:r>
          </a:p>
          <a:p>
            <a:pPr fontAlgn="auto">
              <a:spcAft>
                <a:spcPts val="0"/>
              </a:spcAft>
              <a:buFont typeface="Arial" pitchFamily="34" charset="0"/>
              <a:buNone/>
              <a:defRPr/>
            </a:pPr>
            <a:r>
              <a:rPr lang="en-US" dirty="0" smtClean="0">
                <a:solidFill>
                  <a:schemeClr val="tx2"/>
                </a:solidFill>
              </a:rPr>
              <a:t>        </a:t>
            </a:r>
          </a:p>
          <a:p>
            <a:pPr fontAlgn="auto">
              <a:spcAft>
                <a:spcPts val="0"/>
              </a:spcAft>
              <a:buFont typeface="Arial" pitchFamily="34" charset="0"/>
              <a:buNone/>
              <a:defRPr/>
            </a:pPr>
            <a:r>
              <a:rPr lang="en-US" dirty="0" smtClean="0">
                <a:solidFill>
                  <a:srgbClr val="7030A0"/>
                </a:solidFill>
              </a:rPr>
              <a:t>Tail Doppler Radar: </a:t>
            </a:r>
            <a:r>
              <a:rPr lang="en-US" dirty="0" smtClean="0">
                <a:solidFill>
                  <a:schemeClr val="tx2"/>
                </a:solidFill>
              </a:rPr>
              <a:t>radial winds.</a:t>
            </a:r>
          </a:p>
          <a:p>
            <a:pPr fontAlgn="auto">
              <a:spcAft>
                <a:spcPts val="0"/>
              </a:spcAft>
              <a:buFont typeface="Arial" pitchFamily="34" charset="0"/>
              <a:buNone/>
              <a:defRPr/>
            </a:pPr>
            <a:endParaRPr lang="en-US" dirty="0" smtClean="0">
              <a:solidFill>
                <a:schemeClr val="tx2"/>
              </a:solidFill>
            </a:endParaRPr>
          </a:p>
          <a:p>
            <a:pPr fontAlgn="auto">
              <a:spcAft>
                <a:spcPts val="0"/>
              </a:spcAft>
              <a:buFont typeface="Arial" pitchFamily="34" charset="0"/>
              <a:buNone/>
              <a:defRPr/>
            </a:pPr>
            <a:r>
              <a:rPr lang="en-US" u="sng" dirty="0" smtClean="0">
                <a:solidFill>
                  <a:schemeClr val="tx2"/>
                </a:solidFill>
              </a:rPr>
              <a:t>Approximate vertical location</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Orion P3:    </a:t>
            </a:r>
            <a:r>
              <a:rPr lang="en-US" dirty="0" smtClean="0">
                <a:solidFill>
                  <a:schemeClr val="tx2"/>
                </a:solidFill>
              </a:rPr>
              <a:t>~ 3 km </a:t>
            </a:r>
          </a:p>
          <a:p>
            <a:pPr fontAlgn="auto">
              <a:spcAft>
                <a:spcPts val="0"/>
              </a:spcAft>
              <a:buFont typeface="Arial" pitchFamily="34" charset="0"/>
              <a:buNone/>
              <a:defRPr/>
            </a:pPr>
            <a:r>
              <a:rPr lang="en-US" dirty="0" smtClean="0">
                <a:solidFill>
                  <a:srgbClr val="7030A0"/>
                </a:solidFill>
              </a:rPr>
              <a:t> G-IV :</a:t>
            </a:r>
            <a:r>
              <a:rPr lang="en-US" dirty="0" smtClean="0">
                <a:solidFill>
                  <a:schemeClr val="tx2"/>
                </a:solidFill>
              </a:rPr>
              <a:t> 1300 - 1400 km and  </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U.S. A.F. C-130’s:  </a:t>
            </a:r>
            <a:r>
              <a:rPr lang="en-US" dirty="0" smtClean="0">
                <a:solidFill>
                  <a:schemeClr val="tx2"/>
                </a:solidFill>
              </a:rPr>
              <a:t>10km  maximum with a minimum 2000ft. vertical separation from the P3’s</a:t>
            </a:r>
          </a:p>
          <a:p>
            <a:pPr fontAlgn="auto">
              <a:spcAft>
                <a:spcPts val="0"/>
              </a:spcAft>
              <a:buFont typeface="Arial" pitchFamily="34" charset="0"/>
              <a:buChar char="•"/>
              <a:defRPr/>
            </a:pPr>
            <a:endParaRPr lang="en-US" dirty="0" smtClean="0">
              <a:solidFill>
                <a:schemeClr val="tx2"/>
              </a:solidFill>
            </a:endParaRPr>
          </a:p>
        </p:txBody>
      </p:sp>
      <p:pic>
        <p:nvPicPr>
          <p:cNvPr id="17411" name="Picture 3" descr="OBS_08281800.jpg"/>
          <p:cNvPicPr>
            <a:picLocks noChangeAspect="1"/>
          </p:cNvPicPr>
          <p:nvPr/>
        </p:nvPicPr>
        <p:blipFill>
          <a:blip r:embed="rId2" cstate="print"/>
          <a:srcRect/>
          <a:stretch>
            <a:fillRect/>
          </a:stretch>
        </p:blipFill>
        <p:spPr bwMode="auto">
          <a:xfrm>
            <a:off x="4191000" y="2133600"/>
            <a:ext cx="4724400" cy="3543300"/>
          </a:xfrm>
          <a:prstGeom prst="rect">
            <a:avLst/>
          </a:prstGeom>
          <a:noFill/>
          <a:ln w="9525">
            <a:noFill/>
            <a:miter lim="800000"/>
            <a:headEnd/>
            <a:tailEnd/>
          </a:ln>
        </p:spPr>
      </p:pic>
      <p:sp>
        <p:nvSpPr>
          <p:cNvPr id="17412" name="TextBox 4"/>
          <p:cNvSpPr txBox="1">
            <a:spLocks noChangeArrowheads="1"/>
          </p:cNvSpPr>
          <p:nvPr/>
        </p:nvSpPr>
        <p:spPr bwMode="auto">
          <a:xfrm>
            <a:off x="4648200" y="1447800"/>
            <a:ext cx="2784475" cy="708025"/>
          </a:xfrm>
          <a:prstGeom prst="rect">
            <a:avLst/>
          </a:prstGeom>
          <a:noFill/>
          <a:ln w="9525">
            <a:noFill/>
            <a:miter lim="800000"/>
            <a:headEnd/>
            <a:tailEnd/>
          </a:ln>
        </p:spPr>
        <p:txBody>
          <a:bodyPr wrap="none">
            <a:spAutoFit/>
          </a:bodyPr>
          <a:lstStyle/>
          <a:p>
            <a:r>
              <a:rPr lang="en-US" sz="2000">
                <a:latin typeface="Calibri" charset="0"/>
              </a:rPr>
              <a:t>Observation distribution </a:t>
            </a:r>
          </a:p>
          <a:p>
            <a:r>
              <a:rPr lang="en-US" sz="2000">
                <a:latin typeface="Calibri" charset="0"/>
              </a:rPr>
              <a:t>(9/02/2010 02Z analysis)</a:t>
            </a:r>
          </a:p>
        </p:txBody>
      </p:sp>
      <p:pic>
        <p:nvPicPr>
          <p:cNvPr id="17413" name="Picture 20" descr="g_iv.png"/>
          <p:cNvPicPr>
            <a:picLocks noChangeAspect="1"/>
          </p:cNvPicPr>
          <p:nvPr/>
        </p:nvPicPr>
        <p:blipFill>
          <a:blip r:embed="rId3" cstate="print"/>
          <a:srcRect/>
          <a:stretch>
            <a:fillRect/>
          </a:stretch>
        </p:blipFill>
        <p:spPr bwMode="auto">
          <a:xfrm>
            <a:off x="7086600" y="762000"/>
            <a:ext cx="1641475" cy="690563"/>
          </a:xfrm>
          <a:prstGeom prst="rect">
            <a:avLst/>
          </a:prstGeom>
          <a:noFill/>
          <a:ln w="9525">
            <a:noFill/>
            <a:miter lim="800000"/>
            <a:headEnd/>
            <a:tailEnd/>
          </a:ln>
        </p:spPr>
      </p:pic>
      <p:pic>
        <p:nvPicPr>
          <p:cNvPr id="17414" name="Picture 5"/>
          <p:cNvPicPr>
            <a:picLocks noChangeAspect="1" noChangeArrowheads="1"/>
          </p:cNvPicPr>
          <p:nvPr/>
        </p:nvPicPr>
        <p:blipFill>
          <a:blip r:embed="rId4" cstate="print"/>
          <a:srcRect/>
          <a:stretch>
            <a:fillRect/>
          </a:stretch>
        </p:blipFill>
        <p:spPr bwMode="auto">
          <a:xfrm>
            <a:off x="228600" y="838200"/>
            <a:ext cx="1746250" cy="515938"/>
          </a:xfrm>
          <a:prstGeom prst="rect">
            <a:avLst/>
          </a:prstGeom>
          <a:noFill/>
          <a:ln w="12700">
            <a:noFill/>
            <a:miter lim="800000"/>
            <a:headEnd/>
            <a:tailEnd/>
          </a:ln>
        </p:spPr>
      </p:pic>
      <p:sp>
        <p:nvSpPr>
          <p:cNvPr id="8" name="TextBox 7"/>
          <p:cNvSpPr txBox="1"/>
          <p:nvPr/>
        </p:nvSpPr>
        <p:spPr>
          <a:xfrm>
            <a:off x="152400" y="152400"/>
            <a:ext cx="1728788" cy="64611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2 NOAA  Orion P-3</a:t>
            </a:r>
          </a:p>
          <a:p>
            <a:pPr fontAlgn="auto">
              <a:spcBef>
                <a:spcPts val="0"/>
              </a:spcBef>
              <a:spcAft>
                <a:spcPts val="0"/>
              </a:spcAft>
              <a:defRPr/>
            </a:pPr>
            <a:r>
              <a:rPr lang="en-US" sz="1200" b="1" dirty="0" err="1">
                <a:latin typeface="+mn-lt"/>
              </a:rPr>
              <a:t>Dropsonde</a:t>
            </a:r>
            <a:r>
              <a:rPr lang="en-US" sz="1200" b="1" dirty="0">
                <a:latin typeface="+mn-lt"/>
              </a:rPr>
              <a:t> + Flight level</a:t>
            </a:r>
          </a:p>
          <a:p>
            <a:pPr fontAlgn="auto">
              <a:spcBef>
                <a:spcPts val="0"/>
              </a:spcBef>
              <a:spcAft>
                <a:spcPts val="0"/>
              </a:spcAft>
              <a:defRPr/>
            </a:pPr>
            <a:r>
              <a:rPr lang="en-US" sz="1200" b="1" dirty="0">
                <a:latin typeface="+mn-lt"/>
              </a:rPr>
              <a:t>+ Tail Doppler Radar</a:t>
            </a:r>
          </a:p>
        </p:txBody>
      </p:sp>
      <p:sp>
        <p:nvSpPr>
          <p:cNvPr id="9" name="TextBox 8"/>
          <p:cNvSpPr txBox="1"/>
          <p:nvPr/>
        </p:nvSpPr>
        <p:spPr>
          <a:xfrm>
            <a:off x="7010400" y="228600"/>
            <a:ext cx="1743075" cy="46196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1 NOAA Gulfstream G-IV</a:t>
            </a:r>
          </a:p>
          <a:p>
            <a:pPr fontAlgn="auto">
              <a:spcBef>
                <a:spcPts val="0"/>
              </a:spcBef>
              <a:spcAft>
                <a:spcPts val="0"/>
              </a:spcAft>
              <a:defRPr/>
            </a:pPr>
            <a:r>
              <a:rPr lang="en-US" sz="1200" b="1" dirty="0" err="1">
                <a:latin typeface="+mn-lt"/>
              </a:rPr>
              <a:t>Dropsonde</a:t>
            </a:r>
            <a:r>
              <a:rPr lang="en-US" sz="1200" b="1" dirty="0">
                <a:latin typeface="+mn-lt"/>
              </a:rPr>
              <a:t> </a:t>
            </a:r>
          </a:p>
        </p:txBody>
      </p:sp>
      <p:pic>
        <p:nvPicPr>
          <p:cNvPr id="17417" name="Picture 2"/>
          <p:cNvPicPr>
            <a:picLocks noChangeAspect="1" noChangeArrowheads="1"/>
          </p:cNvPicPr>
          <p:nvPr/>
        </p:nvPicPr>
        <p:blipFill>
          <a:blip r:embed="rId5" cstate="print"/>
          <a:srcRect t="17514" b="23569"/>
          <a:stretch>
            <a:fillRect/>
          </a:stretch>
        </p:blipFill>
        <p:spPr bwMode="auto">
          <a:xfrm>
            <a:off x="6629400" y="5943600"/>
            <a:ext cx="2363788" cy="762000"/>
          </a:xfrm>
          <a:prstGeom prst="rect">
            <a:avLst/>
          </a:prstGeom>
          <a:noFill/>
          <a:ln w="9525">
            <a:noFill/>
            <a:miter lim="800000"/>
            <a:headEnd/>
            <a:tailEnd/>
          </a:ln>
        </p:spPr>
      </p:pic>
      <p:sp>
        <p:nvSpPr>
          <p:cNvPr id="11" name="TextBox 10"/>
          <p:cNvSpPr txBox="1"/>
          <p:nvPr/>
        </p:nvSpPr>
        <p:spPr>
          <a:xfrm>
            <a:off x="4724400" y="6172200"/>
            <a:ext cx="1728788" cy="46196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U.S.A.F  WC-130J</a:t>
            </a:r>
          </a:p>
          <a:p>
            <a:pPr fontAlgn="auto">
              <a:spcBef>
                <a:spcPts val="0"/>
              </a:spcBef>
              <a:spcAft>
                <a:spcPts val="0"/>
              </a:spcAft>
              <a:defRPr/>
            </a:pPr>
            <a:r>
              <a:rPr lang="en-US" sz="1200" b="1" dirty="0">
                <a:latin typeface="+mn-lt"/>
              </a:rPr>
              <a:t>Flight level + </a:t>
            </a:r>
            <a:r>
              <a:rPr lang="en-US" sz="1200" b="1" dirty="0" err="1">
                <a:latin typeface="+mn-lt"/>
              </a:rPr>
              <a:t>Dropsonde</a:t>
            </a:r>
            <a:endParaRPr lang="en-US" sz="1600" b="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2010 HEDAS Semi-Real-Time Runs for HFIP:</a:t>
            </a:r>
            <a:br>
              <a:rPr lang="en-US" sz="3600" dirty="0" smtClean="0"/>
            </a:br>
            <a:r>
              <a:rPr lang="en-US" sz="3600" dirty="0" smtClean="0"/>
              <a:t>Summary of Cases</a:t>
            </a:r>
            <a:endParaRPr lang="en-US" sz="3600" dirty="0"/>
          </a:p>
        </p:txBody>
      </p:sp>
      <p:sp>
        <p:nvSpPr>
          <p:cNvPr id="4" name="Content Placeholder 3"/>
          <p:cNvSpPr>
            <a:spLocks noGrp="1"/>
          </p:cNvSpPr>
          <p:nvPr>
            <p:ph idx="1"/>
          </p:nvPr>
        </p:nvSpPr>
        <p:spPr>
          <a:xfrm>
            <a:off x="0" y="1417637"/>
            <a:ext cx="9144000" cy="4525963"/>
          </a:xfrm>
        </p:spPr>
        <p:txBody>
          <a:bodyPr/>
          <a:lstStyle/>
          <a:p>
            <a:r>
              <a:rPr lang="en-US" sz="2400" dirty="0" smtClean="0"/>
              <a:t>A total of 19 cases were run (when NOAA P-3’s collected Doppler radar data)</a:t>
            </a:r>
          </a:p>
        </p:txBody>
      </p:sp>
      <p:grpSp>
        <p:nvGrpSpPr>
          <p:cNvPr id="3" name="Group 20"/>
          <p:cNvGrpSpPr/>
          <p:nvPr/>
        </p:nvGrpSpPr>
        <p:grpSpPr>
          <a:xfrm>
            <a:off x="795873" y="1219200"/>
            <a:ext cx="8576727" cy="5466011"/>
            <a:chOff x="693526" y="1162227"/>
            <a:chExt cx="8576727" cy="5466011"/>
          </a:xfrm>
        </p:grpSpPr>
        <p:grpSp>
          <p:nvGrpSpPr>
            <p:cNvPr id="5" name="Group 18"/>
            <p:cNvGrpSpPr/>
            <p:nvPr/>
          </p:nvGrpSpPr>
          <p:grpSpPr>
            <a:xfrm>
              <a:off x="890023" y="2272352"/>
              <a:ext cx="8380230" cy="4355886"/>
              <a:chOff x="890023" y="2272352"/>
              <a:chExt cx="8380230" cy="4355886"/>
            </a:xfrm>
          </p:grpSpPr>
          <p:sp>
            <p:nvSpPr>
              <p:cNvPr id="8" name="Rectangle 7"/>
              <p:cNvSpPr/>
              <p:nvPr/>
            </p:nvSpPr>
            <p:spPr>
              <a:xfrm>
                <a:off x="1467160" y="2413915"/>
                <a:ext cx="3601720" cy="2513630"/>
              </a:xfrm>
              <a:prstGeom prst="rect">
                <a:avLst/>
              </a:prstGeom>
              <a:solidFill>
                <a:srgbClr val="558ED5">
                  <a:alpha val="50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80138" y="2413915"/>
                <a:ext cx="1317162" cy="2513630"/>
              </a:xfrm>
              <a:prstGeom prst="rect">
                <a:avLst/>
              </a:pr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394760" y="2413915"/>
                <a:ext cx="326390" cy="2513630"/>
              </a:xfrm>
              <a:prstGeom prst="rect">
                <a:avLst/>
              </a:prstGeom>
              <a:solidFill>
                <a:srgbClr val="558ED5">
                  <a:alpha val="50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31310" y="2413915"/>
                <a:ext cx="974090" cy="2513630"/>
              </a:xfrm>
              <a:prstGeom prst="rect">
                <a:avLst/>
              </a:pr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890023" y="2272352"/>
              <a:ext cx="8380230" cy="435588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6" name="Group 19"/>
            <p:cNvGrpSpPr/>
            <p:nvPr/>
          </p:nvGrpSpPr>
          <p:grpSpPr>
            <a:xfrm>
              <a:off x="693526" y="1162227"/>
              <a:ext cx="7610371" cy="5200209"/>
              <a:chOff x="693526" y="1162227"/>
              <a:chExt cx="7610371" cy="5200209"/>
            </a:xfrm>
          </p:grpSpPr>
          <p:sp>
            <p:nvSpPr>
              <p:cNvPr id="15" name="TextBox 14"/>
              <p:cNvSpPr txBox="1"/>
              <p:nvPr/>
            </p:nvSpPr>
            <p:spPr>
              <a:xfrm>
                <a:off x="2160055" y="2076627"/>
                <a:ext cx="5662398" cy="369332"/>
              </a:xfrm>
              <a:prstGeom prst="rect">
                <a:avLst/>
              </a:prstGeom>
              <a:noFill/>
            </p:spPr>
            <p:txBody>
              <a:bodyPr wrap="square" rtlCol="0">
                <a:spAutoFit/>
              </a:bodyPr>
              <a:lstStyle/>
              <a:p>
                <a:pPr algn="ctr"/>
                <a:r>
                  <a:rPr lang="en-US" dirty="0" smtClean="0">
                    <a:solidFill>
                      <a:schemeClr val="tx1">
                        <a:lumMod val="75000"/>
                        <a:lumOff val="25000"/>
                      </a:schemeClr>
                    </a:solidFill>
                  </a:rPr>
                  <a:t>Number of Observations Assimilated per Cycle</a:t>
                </a:r>
                <a:endParaRPr lang="en-US" dirty="0">
                  <a:solidFill>
                    <a:schemeClr val="tx1">
                      <a:lumMod val="75000"/>
                      <a:lumOff val="25000"/>
                    </a:schemeClr>
                  </a:solidFill>
                </a:endParaRPr>
              </a:p>
            </p:txBody>
          </p:sp>
          <p:sp>
            <p:nvSpPr>
              <p:cNvPr id="16" name="TextBox 15"/>
              <p:cNvSpPr txBox="1"/>
              <p:nvPr/>
            </p:nvSpPr>
            <p:spPr>
              <a:xfrm rot="16200000">
                <a:off x="-1673478" y="3529231"/>
                <a:ext cx="5041786" cy="307777"/>
              </a:xfrm>
              <a:prstGeom prst="rect">
                <a:avLst/>
              </a:prstGeom>
              <a:noFill/>
            </p:spPr>
            <p:txBody>
              <a:bodyPr wrap="square" rtlCol="0">
                <a:spAutoFit/>
              </a:bodyPr>
              <a:lstStyle/>
              <a:p>
                <a:pPr algn="ctr"/>
                <a:r>
                  <a:rPr lang="en-US" sz="1400" dirty="0" smtClean="0">
                    <a:solidFill>
                      <a:schemeClr val="tx1">
                        <a:lumMod val="75000"/>
                        <a:lumOff val="25000"/>
                      </a:schemeClr>
                    </a:solidFill>
                  </a:rPr>
                  <a:t>Number of Observations</a:t>
                </a:r>
                <a:endParaRPr lang="en-US" sz="1400" dirty="0">
                  <a:solidFill>
                    <a:schemeClr val="tx1">
                      <a:lumMod val="75000"/>
                      <a:lumOff val="25000"/>
                    </a:schemeClr>
                  </a:solidFill>
                </a:endParaRPr>
              </a:p>
            </p:txBody>
          </p:sp>
          <p:sp>
            <p:nvSpPr>
              <p:cNvPr id="17" name="TextBox 16"/>
              <p:cNvSpPr txBox="1"/>
              <p:nvPr/>
            </p:nvSpPr>
            <p:spPr>
              <a:xfrm rot="5400000" flipH="1">
                <a:off x="5629116" y="3687654"/>
                <a:ext cx="5041786" cy="307777"/>
              </a:xfrm>
              <a:prstGeom prst="rect">
                <a:avLst/>
              </a:prstGeom>
              <a:noFill/>
            </p:spPr>
            <p:txBody>
              <a:bodyPr wrap="square" rtlCol="0">
                <a:spAutoFit/>
              </a:bodyPr>
              <a:lstStyle/>
              <a:p>
                <a:pPr algn="ctr"/>
                <a:r>
                  <a:rPr lang="en-US" sz="1400" dirty="0" smtClean="0">
                    <a:solidFill>
                      <a:schemeClr val="tx1">
                        <a:lumMod val="75000"/>
                        <a:lumOff val="25000"/>
                      </a:schemeClr>
                    </a:solidFill>
                  </a:rPr>
                  <a:t>Number of Cycles</a:t>
                </a:r>
                <a:endParaRPr lang="en-US" sz="1400" dirty="0">
                  <a:solidFill>
                    <a:schemeClr val="tx1">
                      <a:lumMod val="75000"/>
                      <a:lumOff val="25000"/>
                    </a:schemeClr>
                  </a:solidFill>
                </a:endParaRPr>
              </a:p>
            </p:txBody>
          </p:sp>
        </p:grpSp>
      </p:grpSp>
      <p:sp>
        <p:nvSpPr>
          <p:cNvPr id="18" name="Slide Number Placeholder 17"/>
          <p:cNvSpPr>
            <a:spLocks noGrp="1"/>
          </p:cNvSpPr>
          <p:nvPr>
            <p:ph type="sldNum" sz="quarter" idx="11"/>
          </p:nvPr>
        </p:nvSpPr>
        <p:spPr/>
        <p:txBody>
          <a:bodyPr/>
          <a:lstStyle/>
          <a:p>
            <a:fld id="{6E1E3D47-BE0A-8945-90EA-0827F61C3A5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RMW_all.jpg"/>
          <p:cNvPicPr>
            <a:picLocks noChangeAspect="1"/>
          </p:cNvPicPr>
          <p:nvPr/>
        </p:nvPicPr>
        <p:blipFill>
          <a:blip r:embed="rId2" cstate="print"/>
          <a:srcRect/>
          <a:stretch>
            <a:fillRect/>
          </a:stretch>
        </p:blipFill>
        <p:spPr bwMode="auto">
          <a:xfrm>
            <a:off x="4953000" y="4114800"/>
            <a:ext cx="3429000" cy="2571750"/>
          </a:xfrm>
          <a:prstGeom prst="rect">
            <a:avLst/>
          </a:prstGeom>
          <a:noFill/>
          <a:ln w="9525">
            <a:noFill/>
            <a:miter lim="800000"/>
            <a:headEnd/>
            <a:tailEnd/>
          </a:ln>
        </p:spPr>
      </p:pic>
      <p:pic>
        <p:nvPicPr>
          <p:cNvPr id="19458" name="Picture 6" descr="RMW_all.jpg"/>
          <p:cNvPicPr>
            <a:picLocks noChangeAspect="1"/>
          </p:cNvPicPr>
          <p:nvPr/>
        </p:nvPicPr>
        <p:blipFill>
          <a:blip r:embed="rId3" cstate="print"/>
          <a:srcRect/>
          <a:stretch>
            <a:fillRect/>
          </a:stretch>
        </p:blipFill>
        <p:spPr bwMode="auto">
          <a:xfrm>
            <a:off x="304800" y="4114800"/>
            <a:ext cx="3876675" cy="2363788"/>
          </a:xfrm>
          <a:prstGeom prst="rect">
            <a:avLst/>
          </a:prstGeom>
          <a:noFill/>
          <a:ln w="9525">
            <a:noFill/>
            <a:miter lim="800000"/>
            <a:headEnd/>
            <a:tailEnd/>
          </a:ln>
        </p:spPr>
      </p:pic>
      <p:pic>
        <p:nvPicPr>
          <p:cNvPr id="19459" name="Picture 7" descr="MAX_WIND_ALL.jpg"/>
          <p:cNvPicPr>
            <a:picLocks noChangeAspect="1"/>
          </p:cNvPicPr>
          <p:nvPr/>
        </p:nvPicPr>
        <p:blipFill>
          <a:blip r:embed="rId4" cstate="print"/>
          <a:srcRect/>
          <a:stretch>
            <a:fillRect/>
          </a:stretch>
        </p:blipFill>
        <p:spPr bwMode="auto">
          <a:xfrm>
            <a:off x="609600" y="1295400"/>
            <a:ext cx="3429000" cy="2571750"/>
          </a:xfrm>
          <a:prstGeom prst="rect">
            <a:avLst/>
          </a:prstGeom>
          <a:noFill/>
          <a:ln w="9525">
            <a:noFill/>
            <a:miter lim="800000"/>
            <a:headEnd/>
            <a:tailEnd/>
          </a:ln>
        </p:spPr>
      </p:pic>
      <p:pic>
        <p:nvPicPr>
          <p:cNvPr id="19460" name="Picture 10" descr="MIN_P_VS_BEST_ALL.jpg"/>
          <p:cNvPicPr>
            <a:picLocks noChangeAspect="1"/>
          </p:cNvPicPr>
          <p:nvPr/>
        </p:nvPicPr>
        <p:blipFill>
          <a:blip r:embed="rId5" cstate="print"/>
          <a:srcRect/>
          <a:stretch>
            <a:fillRect/>
          </a:stretch>
        </p:blipFill>
        <p:spPr bwMode="auto">
          <a:xfrm>
            <a:off x="4953000" y="1295400"/>
            <a:ext cx="3429000" cy="2571750"/>
          </a:xfrm>
          <a:prstGeom prst="rect">
            <a:avLst/>
          </a:prstGeom>
          <a:noFill/>
          <a:ln w="9525">
            <a:noFill/>
            <a:miter lim="800000"/>
            <a:headEnd/>
            <a:tailEnd/>
          </a:ln>
        </p:spPr>
      </p:pic>
      <p:sp>
        <p:nvSpPr>
          <p:cNvPr id="19461" name="TextBox 11"/>
          <p:cNvSpPr txBox="1">
            <a:spLocks noChangeArrowheads="1"/>
          </p:cNvSpPr>
          <p:nvPr/>
        </p:nvSpPr>
        <p:spPr bwMode="auto">
          <a:xfrm>
            <a:off x="457200" y="152400"/>
            <a:ext cx="8210550" cy="646113"/>
          </a:xfrm>
          <a:prstGeom prst="rect">
            <a:avLst/>
          </a:prstGeom>
          <a:noFill/>
          <a:ln w="9525">
            <a:noFill/>
            <a:miter lim="800000"/>
            <a:headEnd/>
            <a:tailEnd/>
          </a:ln>
        </p:spPr>
        <p:txBody>
          <a:bodyPr wrap="none">
            <a:spAutoFit/>
          </a:bodyPr>
          <a:lstStyle/>
          <a:p>
            <a:r>
              <a:rPr lang="en-US" sz="3600" u="sng">
                <a:latin typeface="Calibri" charset="0"/>
              </a:rPr>
              <a:t>Storm size and Intensity in HEDAS Analyses</a:t>
            </a:r>
          </a:p>
        </p:txBody>
      </p:sp>
      <p:sp>
        <p:nvSpPr>
          <p:cNvPr id="19462" name="TextBox 8"/>
          <p:cNvSpPr txBox="1">
            <a:spLocks noChangeArrowheads="1"/>
          </p:cNvSpPr>
          <p:nvPr/>
        </p:nvSpPr>
        <p:spPr bwMode="auto">
          <a:xfrm>
            <a:off x="990600" y="685800"/>
            <a:ext cx="655638"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Earl</a:t>
            </a:r>
          </a:p>
        </p:txBody>
      </p:sp>
      <p:sp>
        <p:nvSpPr>
          <p:cNvPr id="17" name="Down Arrow 16"/>
          <p:cNvSpPr/>
          <p:nvPr/>
        </p:nvSpPr>
        <p:spPr>
          <a:xfrm>
            <a:off x="24384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Down Arrow 18"/>
          <p:cNvSpPr/>
          <p:nvPr/>
        </p:nvSpPr>
        <p:spPr>
          <a:xfrm>
            <a:off x="29718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Down Arrow 19"/>
          <p:cNvSpPr/>
          <p:nvPr/>
        </p:nvSpPr>
        <p:spPr>
          <a:xfrm>
            <a:off x="32766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Down Arrow 20"/>
          <p:cNvSpPr/>
          <p:nvPr/>
        </p:nvSpPr>
        <p:spPr>
          <a:xfrm>
            <a:off x="11430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7" name="TextBox 21"/>
          <p:cNvSpPr txBox="1">
            <a:spLocks noChangeArrowheads="1"/>
          </p:cNvSpPr>
          <p:nvPr/>
        </p:nvSpPr>
        <p:spPr bwMode="auto">
          <a:xfrm>
            <a:off x="1981200" y="685800"/>
            <a:ext cx="665163"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Karl</a:t>
            </a:r>
          </a:p>
        </p:txBody>
      </p:sp>
      <p:sp>
        <p:nvSpPr>
          <p:cNvPr id="19468" name="TextBox 22"/>
          <p:cNvSpPr txBox="1">
            <a:spLocks noChangeArrowheads="1"/>
          </p:cNvSpPr>
          <p:nvPr/>
        </p:nvSpPr>
        <p:spPr bwMode="auto">
          <a:xfrm>
            <a:off x="2667000" y="685800"/>
            <a:ext cx="1125538"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Richard</a:t>
            </a:r>
          </a:p>
        </p:txBody>
      </p:sp>
      <p:sp>
        <p:nvSpPr>
          <p:cNvPr id="19469" name="TextBox 23"/>
          <p:cNvSpPr txBox="1">
            <a:spLocks noChangeArrowheads="1"/>
          </p:cNvSpPr>
          <p:nvPr/>
        </p:nvSpPr>
        <p:spPr bwMode="auto">
          <a:xfrm>
            <a:off x="3810000" y="685800"/>
            <a:ext cx="982663"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Tomas</a:t>
            </a:r>
          </a:p>
        </p:txBody>
      </p:sp>
      <p:sp>
        <p:nvSpPr>
          <p:cNvPr id="27" name="Donut 26"/>
          <p:cNvSpPr/>
          <p:nvPr/>
        </p:nvSpPr>
        <p:spPr>
          <a:xfrm>
            <a:off x="5791200" y="2895600"/>
            <a:ext cx="838200" cy="76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9" name="Donut 28"/>
          <p:cNvSpPr/>
          <p:nvPr/>
        </p:nvSpPr>
        <p:spPr>
          <a:xfrm>
            <a:off x="1600200" y="1600200"/>
            <a:ext cx="609600" cy="838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 name="Down Arrow 29"/>
          <p:cNvSpPr/>
          <p:nvPr/>
        </p:nvSpPr>
        <p:spPr>
          <a:xfrm rot="16200000">
            <a:off x="1908175" y="4949825"/>
            <a:ext cx="57150"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Down Arrow 30"/>
          <p:cNvSpPr/>
          <p:nvPr/>
        </p:nvSpPr>
        <p:spPr>
          <a:xfrm rot="15123013">
            <a:off x="2551112" y="4213226"/>
            <a:ext cx="98425" cy="1174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Down Arrow 31"/>
          <p:cNvSpPr/>
          <p:nvPr/>
        </p:nvSpPr>
        <p:spPr>
          <a:xfrm rot="16200000">
            <a:off x="2289175" y="4797425"/>
            <a:ext cx="57150"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5" name="TextBox 32"/>
          <p:cNvSpPr txBox="1">
            <a:spLocks noChangeArrowheads="1"/>
          </p:cNvSpPr>
          <p:nvPr/>
        </p:nvSpPr>
        <p:spPr bwMode="auto">
          <a:xfrm>
            <a:off x="990600" y="4953000"/>
            <a:ext cx="1462088" cy="369888"/>
          </a:xfrm>
          <a:prstGeom prst="rect">
            <a:avLst/>
          </a:prstGeom>
          <a:noFill/>
          <a:ln w="9525">
            <a:noFill/>
            <a:miter lim="800000"/>
            <a:headEnd/>
            <a:tailEnd/>
          </a:ln>
        </p:spPr>
        <p:txBody>
          <a:bodyPr wrap="none">
            <a:spAutoFit/>
          </a:bodyPr>
          <a:lstStyle/>
          <a:p>
            <a:r>
              <a:rPr lang="en-US" b="1">
                <a:solidFill>
                  <a:srgbClr val="7030A0"/>
                </a:solidFill>
                <a:latin typeface="Calibri" charset="0"/>
              </a:rPr>
              <a:t>Weak 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p:cNvPicPr>
            <a:picLocks noChangeAspect="1" noChangeArrowheads="1"/>
          </p:cNvPicPr>
          <p:nvPr/>
        </p:nvPicPr>
        <p:blipFill>
          <a:blip r:embed="rId2" cstate="print"/>
          <a:srcRect l="16667" r="10001"/>
          <a:stretch>
            <a:fillRect/>
          </a:stretch>
        </p:blipFill>
        <p:spPr bwMode="auto">
          <a:xfrm>
            <a:off x="7315200" y="4724400"/>
            <a:ext cx="1676400" cy="1714500"/>
          </a:xfrm>
          <a:prstGeom prst="rect">
            <a:avLst/>
          </a:prstGeom>
          <a:noFill/>
          <a:ln w="9525">
            <a:noFill/>
            <a:miter lim="800000"/>
            <a:headEnd/>
            <a:tailEnd/>
          </a:ln>
        </p:spPr>
      </p:pic>
      <p:pic>
        <p:nvPicPr>
          <p:cNvPr id="18434" name="Picture 7"/>
          <p:cNvPicPr>
            <a:picLocks noChangeAspect="1" noChangeArrowheads="1"/>
          </p:cNvPicPr>
          <p:nvPr/>
        </p:nvPicPr>
        <p:blipFill>
          <a:blip r:embed="rId3" cstate="print"/>
          <a:srcRect l="16667" r="10001"/>
          <a:stretch>
            <a:fillRect/>
          </a:stretch>
        </p:blipFill>
        <p:spPr bwMode="auto">
          <a:xfrm>
            <a:off x="5486400" y="4724400"/>
            <a:ext cx="1676400" cy="1714500"/>
          </a:xfrm>
          <a:prstGeom prst="rect">
            <a:avLst/>
          </a:prstGeom>
          <a:noFill/>
          <a:ln w="9525">
            <a:noFill/>
            <a:miter lim="800000"/>
            <a:headEnd/>
            <a:tailEnd/>
          </a:ln>
        </p:spPr>
      </p:pic>
      <p:sp>
        <p:nvSpPr>
          <p:cNvPr id="18435" name="AutoShape 9" descr="ftp://ftp.aoml.noaa.gov/hrd/pub/data/radar/2010/karl/100916H1wind5.gif"/>
          <p:cNvSpPr>
            <a:spLocks noChangeAspect="1" noChangeArrowheads="1"/>
          </p:cNvSpPr>
          <p:nvPr/>
        </p:nvSpPr>
        <p:spPr bwMode="auto">
          <a:xfrm>
            <a:off x="63500" y="-136525"/>
            <a:ext cx="5372100" cy="4029075"/>
          </a:xfrm>
          <a:prstGeom prst="rect">
            <a:avLst/>
          </a:prstGeom>
          <a:noFill/>
          <a:ln w="9525">
            <a:noFill/>
            <a:miter lim="800000"/>
            <a:headEnd/>
            <a:tailEnd/>
          </a:ln>
        </p:spPr>
        <p:txBody>
          <a:bodyPr/>
          <a:lstStyle/>
          <a:p>
            <a:endParaRPr lang="en-US">
              <a:latin typeface="Calibri" charset="0"/>
            </a:endParaRPr>
          </a:p>
        </p:txBody>
      </p:sp>
      <p:sp>
        <p:nvSpPr>
          <p:cNvPr id="18436" name="AutoShape 11" descr="ftp://ftp.aoml.noaa.gov/hrd/pub/data/radar/2010/karl/100916H1wind5.gif"/>
          <p:cNvSpPr>
            <a:spLocks noChangeAspect="1" noChangeArrowheads="1"/>
          </p:cNvSpPr>
          <p:nvPr/>
        </p:nvSpPr>
        <p:spPr bwMode="auto">
          <a:xfrm>
            <a:off x="63500" y="-136525"/>
            <a:ext cx="5372100" cy="4029075"/>
          </a:xfrm>
          <a:prstGeom prst="rect">
            <a:avLst/>
          </a:prstGeom>
          <a:noFill/>
          <a:ln w="9525">
            <a:noFill/>
            <a:miter lim="800000"/>
            <a:headEnd/>
            <a:tailEnd/>
          </a:ln>
        </p:spPr>
        <p:txBody>
          <a:bodyPr/>
          <a:lstStyle/>
          <a:p>
            <a:endParaRPr lang="en-US">
              <a:latin typeface="Calibri" charset="0"/>
            </a:endParaRPr>
          </a:p>
        </p:txBody>
      </p:sp>
      <p:pic>
        <p:nvPicPr>
          <p:cNvPr id="18437" name="Picture 12" descr="100916H1wind5.gif"/>
          <p:cNvPicPr>
            <a:picLocks noChangeAspect="1"/>
          </p:cNvPicPr>
          <p:nvPr/>
        </p:nvPicPr>
        <p:blipFill>
          <a:blip r:embed="rId4" cstate="print"/>
          <a:srcRect l="16667" r="10001"/>
          <a:stretch>
            <a:fillRect/>
          </a:stretch>
        </p:blipFill>
        <p:spPr bwMode="auto">
          <a:xfrm>
            <a:off x="3505200" y="4800600"/>
            <a:ext cx="1676400" cy="1714500"/>
          </a:xfrm>
          <a:prstGeom prst="rect">
            <a:avLst/>
          </a:prstGeom>
          <a:noFill/>
          <a:ln w="9525">
            <a:noFill/>
            <a:miter lim="800000"/>
            <a:headEnd/>
            <a:tailEnd/>
          </a:ln>
        </p:spPr>
      </p:pic>
      <p:pic>
        <p:nvPicPr>
          <p:cNvPr id="18438" name="Picture 12"/>
          <p:cNvPicPr>
            <a:picLocks noChangeAspect="1" noChangeArrowheads="1"/>
          </p:cNvPicPr>
          <p:nvPr/>
        </p:nvPicPr>
        <p:blipFill>
          <a:blip r:embed="rId5" cstate="print"/>
          <a:srcRect l="16667" r="10001"/>
          <a:stretch>
            <a:fillRect/>
          </a:stretch>
        </p:blipFill>
        <p:spPr bwMode="auto">
          <a:xfrm>
            <a:off x="1447800" y="4800600"/>
            <a:ext cx="1676400" cy="1714500"/>
          </a:xfrm>
          <a:prstGeom prst="rect">
            <a:avLst/>
          </a:prstGeom>
          <a:noFill/>
          <a:ln w="9525">
            <a:noFill/>
            <a:miter lim="800000"/>
            <a:headEnd/>
            <a:tailEnd/>
          </a:ln>
        </p:spPr>
      </p:pic>
      <p:pic>
        <p:nvPicPr>
          <p:cNvPr id="18441" name="Picture 17" descr="WIND_10M_08281800.jpg"/>
          <p:cNvPicPr>
            <a:picLocks noChangeAspect="1"/>
          </p:cNvPicPr>
          <p:nvPr/>
        </p:nvPicPr>
        <p:blipFill>
          <a:blip r:embed="rId6" cstate="print"/>
          <a:srcRect/>
          <a:stretch>
            <a:fillRect/>
          </a:stretch>
        </p:blipFill>
        <p:spPr bwMode="auto">
          <a:xfrm>
            <a:off x="1524000" y="1295400"/>
            <a:ext cx="1604963" cy="1266825"/>
          </a:xfrm>
          <a:prstGeom prst="rect">
            <a:avLst/>
          </a:prstGeom>
          <a:noFill/>
          <a:ln w="9525">
            <a:noFill/>
            <a:miter lim="800000"/>
            <a:headEnd/>
            <a:tailEnd/>
          </a:ln>
        </p:spPr>
      </p:pic>
      <p:pic>
        <p:nvPicPr>
          <p:cNvPr id="18442" name="Picture 18" descr="WIND_10M_08281800.jpg"/>
          <p:cNvPicPr>
            <a:picLocks noChangeAspect="1"/>
          </p:cNvPicPr>
          <p:nvPr/>
        </p:nvPicPr>
        <p:blipFill>
          <a:blip r:embed="rId7" cstate="print"/>
          <a:srcRect t="16643" b="22749"/>
          <a:stretch>
            <a:fillRect/>
          </a:stretch>
        </p:blipFill>
        <p:spPr bwMode="auto">
          <a:xfrm>
            <a:off x="1524000" y="3048000"/>
            <a:ext cx="1376363" cy="1219200"/>
          </a:xfrm>
          <a:prstGeom prst="rect">
            <a:avLst/>
          </a:prstGeom>
          <a:noFill/>
          <a:ln w="9525">
            <a:noFill/>
            <a:miter lim="800000"/>
            <a:headEnd/>
            <a:tailEnd/>
          </a:ln>
        </p:spPr>
      </p:pic>
      <p:pic>
        <p:nvPicPr>
          <p:cNvPr id="18443" name="Picture 19" descr="WIND_10M_08281800.jpg"/>
          <p:cNvPicPr>
            <a:picLocks noChangeAspect="1"/>
          </p:cNvPicPr>
          <p:nvPr/>
        </p:nvPicPr>
        <p:blipFill>
          <a:blip r:embed="rId8" cstate="print"/>
          <a:srcRect/>
          <a:stretch>
            <a:fillRect/>
          </a:stretch>
        </p:blipFill>
        <p:spPr bwMode="auto">
          <a:xfrm>
            <a:off x="5410200" y="1295400"/>
            <a:ext cx="1606550" cy="1268413"/>
          </a:xfrm>
          <a:prstGeom prst="rect">
            <a:avLst/>
          </a:prstGeom>
          <a:noFill/>
          <a:ln w="9525">
            <a:noFill/>
            <a:miter lim="800000"/>
            <a:headEnd/>
            <a:tailEnd/>
          </a:ln>
        </p:spPr>
      </p:pic>
      <p:pic>
        <p:nvPicPr>
          <p:cNvPr id="18444" name="Picture 20" descr="WIND_10M_08281800.jpg"/>
          <p:cNvPicPr>
            <a:picLocks noChangeAspect="1"/>
          </p:cNvPicPr>
          <p:nvPr/>
        </p:nvPicPr>
        <p:blipFill>
          <a:blip r:embed="rId9" cstate="print"/>
          <a:srcRect t="17342" b="25481"/>
          <a:stretch>
            <a:fillRect/>
          </a:stretch>
        </p:blipFill>
        <p:spPr bwMode="auto">
          <a:xfrm>
            <a:off x="5562600" y="3048000"/>
            <a:ext cx="1357313" cy="1219200"/>
          </a:xfrm>
          <a:prstGeom prst="rect">
            <a:avLst/>
          </a:prstGeom>
          <a:noFill/>
          <a:ln w="9525">
            <a:noFill/>
            <a:miter lim="800000"/>
            <a:headEnd/>
            <a:tailEnd/>
          </a:ln>
        </p:spPr>
      </p:pic>
      <p:pic>
        <p:nvPicPr>
          <p:cNvPr id="18445" name="Picture 21" descr="WIND_10M_08281800.jpg"/>
          <p:cNvPicPr>
            <a:picLocks noChangeAspect="1"/>
          </p:cNvPicPr>
          <p:nvPr/>
        </p:nvPicPr>
        <p:blipFill>
          <a:blip r:embed="rId10" cstate="print"/>
          <a:srcRect/>
          <a:stretch>
            <a:fillRect/>
          </a:stretch>
        </p:blipFill>
        <p:spPr bwMode="auto">
          <a:xfrm>
            <a:off x="7315200" y="1295400"/>
            <a:ext cx="1527175" cy="1204913"/>
          </a:xfrm>
          <a:prstGeom prst="rect">
            <a:avLst/>
          </a:prstGeom>
          <a:noFill/>
          <a:ln w="9525">
            <a:noFill/>
            <a:miter lim="800000"/>
            <a:headEnd/>
            <a:tailEnd/>
          </a:ln>
        </p:spPr>
      </p:pic>
      <p:pic>
        <p:nvPicPr>
          <p:cNvPr id="18446" name="Picture 22" descr="WIND_10M_08281800.jpg"/>
          <p:cNvPicPr>
            <a:picLocks noChangeAspect="1"/>
          </p:cNvPicPr>
          <p:nvPr/>
        </p:nvPicPr>
        <p:blipFill>
          <a:blip r:embed="rId11" cstate="print"/>
          <a:srcRect t="17537" b="19566"/>
          <a:stretch>
            <a:fillRect/>
          </a:stretch>
        </p:blipFill>
        <p:spPr bwMode="auto">
          <a:xfrm>
            <a:off x="7467600" y="3048000"/>
            <a:ext cx="1344613" cy="1295400"/>
          </a:xfrm>
          <a:prstGeom prst="rect">
            <a:avLst/>
          </a:prstGeom>
          <a:noFill/>
          <a:ln w="9525">
            <a:noFill/>
            <a:miter lim="800000"/>
            <a:headEnd/>
            <a:tailEnd/>
          </a:ln>
        </p:spPr>
      </p:pic>
      <p:sp>
        <p:nvSpPr>
          <p:cNvPr id="18447" name="TextBox 23"/>
          <p:cNvSpPr txBox="1">
            <a:spLocks noChangeArrowheads="1"/>
          </p:cNvSpPr>
          <p:nvPr/>
        </p:nvSpPr>
        <p:spPr bwMode="auto">
          <a:xfrm>
            <a:off x="0" y="6581775"/>
            <a:ext cx="8763000" cy="276225"/>
          </a:xfrm>
          <a:prstGeom prst="rect">
            <a:avLst/>
          </a:prstGeom>
          <a:noFill/>
          <a:ln w="9525">
            <a:noFill/>
            <a:miter lim="800000"/>
            <a:headEnd/>
            <a:tailEnd/>
          </a:ln>
        </p:spPr>
        <p:txBody>
          <a:bodyPr>
            <a:spAutoFit/>
          </a:bodyPr>
          <a:lstStyle/>
          <a:p>
            <a:r>
              <a:rPr lang="en-US" sz="1200">
                <a:latin typeface="Calibri" charset="0"/>
              </a:rPr>
              <a:t>H*WIND (Powell et al. 1996) is an objective analysis of  the wind speed distribution in  hurricanes from a variety of observational platforms</a:t>
            </a:r>
            <a:endParaRPr lang="en-US">
              <a:latin typeface="Calibri" charset="0"/>
            </a:endParaRPr>
          </a:p>
        </p:txBody>
      </p:sp>
      <p:sp>
        <p:nvSpPr>
          <p:cNvPr id="25" name="TextBox 24"/>
          <p:cNvSpPr txBox="1"/>
          <p:nvPr/>
        </p:nvSpPr>
        <p:spPr>
          <a:xfrm>
            <a:off x="1600200" y="152400"/>
            <a:ext cx="7004050" cy="1016000"/>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2400" u="sng" dirty="0">
                <a:latin typeface="+mn-lt"/>
              </a:rPr>
              <a:t>EARL                   KARL                   RICHARD            TOMAS</a:t>
            </a:r>
          </a:p>
          <a:p>
            <a:pPr fontAlgn="auto">
              <a:spcBef>
                <a:spcPts val="0"/>
              </a:spcBef>
              <a:spcAft>
                <a:spcPts val="0"/>
              </a:spcAft>
              <a:defRPr/>
            </a:pPr>
            <a:r>
              <a:rPr lang="en-US" dirty="0">
                <a:latin typeface="+mn-lt"/>
              </a:rPr>
              <a:t>Aug. 31 00Z                Sep. 17 00Z                Oct. 23 06Z                 Nov. 7 00Z</a:t>
            </a:r>
          </a:p>
          <a:p>
            <a:pPr fontAlgn="auto">
              <a:spcBef>
                <a:spcPts val="0"/>
              </a:spcBef>
              <a:spcAft>
                <a:spcPts val="0"/>
              </a:spcAft>
              <a:defRPr/>
            </a:pPr>
            <a:r>
              <a:rPr lang="en-US" dirty="0">
                <a:latin typeface="+mn-lt"/>
              </a:rPr>
              <a:t>(11 cases)                   (4 cases)                      (1 case)                       (3 cases)</a:t>
            </a:r>
          </a:p>
        </p:txBody>
      </p:sp>
      <p:sp>
        <p:nvSpPr>
          <p:cNvPr id="18449" name="TextBox 25"/>
          <p:cNvSpPr txBox="1">
            <a:spLocks noChangeArrowheads="1"/>
          </p:cNvSpPr>
          <p:nvPr/>
        </p:nvSpPr>
        <p:spPr bwMode="auto">
          <a:xfrm>
            <a:off x="1479550" y="2514600"/>
            <a:ext cx="7664450" cy="369888"/>
          </a:xfrm>
          <a:prstGeom prst="rect">
            <a:avLst/>
          </a:prstGeom>
          <a:noFill/>
          <a:ln w="9525">
            <a:noFill/>
            <a:miter lim="800000"/>
            <a:headEnd/>
            <a:tailEnd/>
          </a:ln>
        </p:spPr>
        <p:txBody>
          <a:bodyPr wrap="none">
            <a:spAutoFit/>
          </a:bodyPr>
          <a:lstStyle/>
          <a:p>
            <a:r>
              <a:rPr lang="en-US">
                <a:latin typeface="Calibri" charset="0"/>
              </a:rPr>
              <a:t> </a:t>
            </a:r>
            <a:r>
              <a:rPr lang="en-US">
                <a:solidFill>
                  <a:srgbClr val="002060"/>
                </a:solidFill>
                <a:latin typeface="Calibri" charset="0"/>
              </a:rPr>
              <a:t>MaxV = 46.7 m/s        MaxV = 35.2 m/s         MaxV = 16.2 m/s     MaxV = 31.2 m/s</a:t>
            </a:r>
          </a:p>
        </p:txBody>
      </p:sp>
      <p:sp>
        <p:nvSpPr>
          <p:cNvPr id="18450" name="TextBox 26"/>
          <p:cNvSpPr txBox="1">
            <a:spLocks noChangeArrowheads="1"/>
          </p:cNvSpPr>
          <p:nvPr/>
        </p:nvSpPr>
        <p:spPr bwMode="auto">
          <a:xfrm>
            <a:off x="1524000" y="4419600"/>
            <a:ext cx="7823200" cy="369888"/>
          </a:xfrm>
          <a:prstGeom prst="rect">
            <a:avLst/>
          </a:prstGeom>
          <a:noFill/>
          <a:ln w="9525">
            <a:noFill/>
            <a:miter lim="800000"/>
            <a:headEnd/>
            <a:tailEnd/>
          </a:ln>
        </p:spPr>
        <p:txBody>
          <a:bodyPr wrap="none">
            <a:spAutoFit/>
          </a:bodyPr>
          <a:lstStyle/>
          <a:p>
            <a:r>
              <a:rPr lang="en-US">
                <a:solidFill>
                  <a:srgbClr val="002060"/>
                </a:solidFill>
                <a:latin typeface="Calibri" charset="0"/>
              </a:rPr>
              <a:t>Max V = 58.1 m/s       MaxV = 42.2 m/s         MaxV = 19.5 m/s      MaxV = 32.9 m/s</a:t>
            </a:r>
          </a:p>
        </p:txBody>
      </p:sp>
      <p:sp>
        <p:nvSpPr>
          <p:cNvPr id="18451" name="TextBox 27"/>
          <p:cNvSpPr txBox="1">
            <a:spLocks noChangeArrowheads="1"/>
          </p:cNvSpPr>
          <p:nvPr/>
        </p:nvSpPr>
        <p:spPr bwMode="auto">
          <a:xfrm>
            <a:off x="0" y="1447800"/>
            <a:ext cx="1600200" cy="4524375"/>
          </a:xfrm>
          <a:prstGeom prst="rect">
            <a:avLst/>
          </a:prstGeom>
          <a:noFill/>
          <a:ln w="9525">
            <a:noFill/>
            <a:miter lim="800000"/>
            <a:headEnd/>
            <a:tailEnd/>
          </a:ln>
        </p:spPr>
        <p:txBody>
          <a:bodyPr>
            <a:spAutoFit/>
          </a:bodyPr>
          <a:lstStyle/>
          <a:p>
            <a:r>
              <a:rPr lang="en-US" sz="2400" b="1">
                <a:solidFill>
                  <a:srgbClr val="7030A0"/>
                </a:solidFill>
                <a:latin typeface="Calibri" charset="0"/>
              </a:rPr>
              <a:t>HEDAS</a:t>
            </a:r>
          </a:p>
          <a:p>
            <a:r>
              <a:rPr lang="en-US" sz="2400" b="1">
                <a:solidFill>
                  <a:srgbClr val="7030A0"/>
                </a:solidFill>
                <a:latin typeface="Calibri" charset="0"/>
              </a:rPr>
              <a:t>Analysis</a:t>
            </a:r>
          </a:p>
          <a:p>
            <a:endParaRPr lang="en-US" sz="2400" b="1">
              <a:solidFill>
                <a:srgbClr val="7030A0"/>
              </a:solidFill>
              <a:latin typeface="Calibri" charset="0"/>
            </a:endParaRPr>
          </a:p>
          <a:p>
            <a:endParaRPr lang="en-US" sz="2400" b="1">
              <a:solidFill>
                <a:srgbClr val="7030A0"/>
              </a:solidFill>
              <a:latin typeface="Calibri" charset="0"/>
            </a:endParaRPr>
          </a:p>
          <a:p>
            <a:endParaRPr lang="en-US" sz="2400" b="1">
              <a:solidFill>
                <a:srgbClr val="7030A0"/>
              </a:solidFill>
              <a:latin typeface="Calibri" charset="0"/>
            </a:endParaRPr>
          </a:p>
          <a:p>
            <a:r>
              <a:rPr lang="en-US" sz="2400" b="1">
                <a:solidFill>
                  <a:srgbClr val="7030A0"/>
                </a:solidFill>
                <a:latin typeface="Calibri" charset="0"/>
              </a:rPr>
              <a:t>H*Wind</a:t>
            </a:r>
          </a:p>
          <a:p>
            <a:r>
              <a:rPr lang="en-US" sz="2400" b="1">
                <a:solidFill>
                  <a:srgbClr val="7030A0"/>
                </a:solidFill>
                <a:latin typeface="Calibri" charset="0"/>
              </a:rPr>
              <a:t>Analysis</a:t>
            </a:r>
          </a:p>
          <a:p>
            <a:endParaRPr lang="en-US" sz="2400" b="1">
              <a:solidFill>
                <a:srgbClr val="7030A0"/>
              </a:solidFill>
              <a:latin typeface="Calibri" charset="0"/>
            </a:endParaRPr>
          </a:p>
          <a:p>
            <a:endParaRPr lang="en-US" sz="2400" b="1">
              <a:solidFill>
                <a:srgbClr val="7030A0"/>
              </a:solidFill>
              <a:latin typeface="Calibri" charset="0"/>
            </a:endParaRPr>
          </a:p>
          <a:p>
            <a:r>
              <a:rPr lang="en-US" sz="2400" b="1">
                <a:solidFill>
                  <a:srgbClr val="7030A0"/>
                </a:solidFill>
                <a:latin typeface="Calibri" charset="0"/>
              </a:rPr>
              <a:t>Radar</a:t>
            </a:r>
          </a:p>
          <a:p>
            <a:r>
              <a:rPr lang="en-US" sz="2400" b="1">
                <a:solidFill>
                  <a:srgbClr val="7030A0"/>
                </a:solidFill>
                <a:latin typeface="Calibri" charset="0"/>
              </a:rPr>
              <a:t>Dropsonde</a:t>
            </a:r>
          </a:p>
          <a:p>
            <a:r>
              <a:rPr lang="en-US" sz="2400" b="1">
                <a:solidFill>
                  <a:srgbClr val="7030A0"/>
                </a:solidFill>
                <a:latin typeface="Calibri" charset="0"/>
              </a:rPr>
              <a:t>Composite</a:t>
            </a:r>
          </a:p>
        </p:txBody>
      </p:sp>
      <p:pic>
        <p:nvPicPr>
          <p:cNvPr id="18453" name="Picture 8" descr="WIND_10M_08281800.jpg"/>
          <p:cNvPicPr>
            <a:picLocks noChangeAspect="1"/>
          </p:cNvPicPr>
          <p:nvPr/>
        </p:nvPicPr>
        <p:blipFill>
          <a:blip r:embed="rId12" cstate="print"/>
          <a:srcRect/>
          <a:stretch>
            <a:fillRect/>
          </a:stretch>
        </p:blipFill>
        <p:spPr bwMode="auto">
          <a:xfrm>
            <a:off x="3498850" y="1295400"/>
            <a:ext cx="1606550" cy="1268413"/>
          </a:xfrm>
          <a:prstGeom prst="rect">
            <a:avLst/>
          </a:prstGeom>
          <a:noFill/>
          <a:ln w="9525">
            <a:noFill/>
            <a:miter lim="800000"/>
            <a:headEnd/>
            <a:tailEnd/>
          </a:ln>
        </p:spPr>
      </p:pic>
      <p:pic>
        <p:nvPicPr>
          <p:cNvPr id="18454" name="Picture 17" descr="WIND_10M_08281800.jpg"/>
          <p:cNvPicPr>
            <a:picLocks noChangeAspect="1"/>
          </p:cNvPicPr>
          <p:nvPr/>
        </p:nvPicPr>
        <p:blipFill>
          <a:blip r:embed="rId13" cstate="print"/>
          <a:srcRect t="17262" b="26701"/>
          <a:stretch>
            <a:fillRect/>
          </a:stretch>
        </p:blipFill>
        <p:spPr bwMode="auto">
          <a:xfrm>
            <a:off x="3657600" y="3048000"/>
            <a:ext cx="13716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smtClean="0">
            <a:solidFill>
              <a:srgbClr val="7030A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878</Words>
  <Application>Microsoft Office PowerPoint</Application>
  <PresentationFormat>On-screen Show (4:3)</PresentationFormat>
  <Paragraphs>150</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DATA ASSIMILATION FOR HURRICANE PREDICTION   Experimental system and results of semi-operational implementation during the 2010 Atlantic Hurricane Season</vt:lpstr>
      <vt:lpstr>Motivation and Objective  </vt:lpstr>
      <vt:lpstr>Data Assimilation technique Ensemble Kalman Filter (EnKF)</vt:lpstr>
      <vt:lpstr>HRD’s experimental Hurricane Ensemble Data Assimilation System (HEDAS)</vt:lpstr>
      <vt:lpstr>2010 HEDAS Semi-Real-Time Runs for HFIP: DA Cycling Workflow</vt:lpstr>
      <vt:lpstr> Observations</vt:lpstr>
      <vt:lpstr>2010 HEDAS Semi-Real-Time Runs for HFIP: Summary of Cases</vt:lpstr>
      <vt:lpstr>Slide 8</vt:lpstr>
      <vt:lpstr>Slide 9</vt:lpstr>
      <vt:lpstr>Overall Forecast Performance in 2010 from HEDAS Analyses </vt:lpstr>
      <vt:lpstr> Summary of HEDAS Performance  during year 1, 2010: </vt:lpstr>
      <vt:lpstr> Challenges to overcome  Modeling  uncertainties and limitations in   observations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Tomi</dc:creator>
  <cp:lastModifiedBy>Tomislava Vuikicevic</cp:lastModifiedBy>
  <cp:revision>67</cp:revision>
  <dcterms:created xsi:type="dcterms:W3CDTF">2011-01-19T22:02:01Z</dcterms:created>
  <dcterms:modified xsi:type="dcterms:W3CDTF">2011-02-09T12:36:52Z</dcterms:modified>
</cp:coreProperties>
</file>