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3"/>
  </p:notesMasterIdLst>
  <p:sldIdLst>
    <p:sldId id="256" r:id="rId3"/>
    <p:sldId id="258" r:id="rId4"/>
    <p:sldId id="472" r:id="rId5"/>
    <p:sldId id="268" r:id="rId6"/>
    <p:sldId id="257" r:id="rId7"/>
    <p:sldId id="461" r:id="rId8"/>
    <p:sldId id="261" r:id="rId9"/>
    <p:sldId id="473" r:id="rId10"/>
    <p:sldId id="259" r:id="rId11"/>
    <p:sldId id="260" r:id="rId12"/>
    <p:sldId id="474" r:id="rId13"/>
    <p:sldId id="469" r:id="rId14"/>
    <p:sldId id="470" r:id="rId15"/>
    <p:sldId id="471" r:id="rId16"/>
    <p:sldId id="262" r:id="rId17"/>
    <p:sldId id="263" r:id="rId18"/>
    <p:sldId id="264" r:id="rId19"/>
    <p:sldId id="265" r:id="rId20"/>
    <p:sldId id="266" r:id="rId21"/>
    <p:sldId id="267" r:id="rId22"/>
    <p:sldId id="475" r:id="rId23"/>
    <p:sldId id="476" r:id="rId24"/>
    <p:sldId id="477" r:id="rId25"/>
    <p:sldId id="478" r:id="rId26"/>
    <p:sldId id="480" r:id="rId27"/>
    <p:sldId id="482" r:id="rId28"/>
    <p:sldId id="269" r:id="rId29"/>
    <p:sldId id="479" r:id="rId30"/>
    <p:sldId id="481" r:id="rId31"/>
    <p:sldId id="272" r:id="rId32"/>
  </p:sldIdLst>
  <p:sldSz cx="9144000" cy="5143500" type="screen16x9"/>
  <p:notesSz cx="6858000" cy="9144000"/>
  <p:embeddedFontLst>
    <p:embeddedFont>
      <p:font typeface="Arial Narrow" panose="020B0604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21020C-B226-4F22-B5A5-D9AD33263C7B}">
  <a:tblStyle styleId="{8F21020C-B226-4F22-B5A5-D9AD33263C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28"/>
  </p:normalViewPr>
  <p:slideViewPr>
    <p:cSldViewPr snapToGrid="0">
      <p:cViewPr varScale="1">
        <p:scale>
          <a:sx n="117" d="100"/>
          <a:sy n="117" d="100"/>
        </p:scale>
        <p:origin x="176" y="8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6f8eb5372_0_641:notes"/>
          <p:cNvSpPr txBox="1">
            <a:spLocks noGrp="1"/>
          </p:cNvSpPr>
          <p:nvPr>
            <p:ph type="body" idx="1"/>
          </p:nvPr>
        </p:nvSpPr>
        <p:spPr>
          <a:xfrm>
            <a:off x="670891" y="4572000"/>
            <a:ext cx="5367000" cy="37476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Narrow"/>
              <a:ea typeface="Arial Narrow"/>
              <a:cs typeface="Arial Narrow"/>
              <a:sym typeface="Arial Narrow"/>
            </a:endParaRPr>
          </a:p>
        </p:txBody>
      </p:sp>
      <p:sp>
        <p:nvSpPr>
          <p:cNvPr id="184" name="Google Shape;184;g166f8eb5372_0_641:notes"/>
          <p:cNvSpPr>
            <a:spLocks noGrp="1" noRot="1" noChangeAspect="1"/>
          </p:cNvSpPr>
          <p:nvPr>
            <p:ph type="sldImg" idx="2"/>
          </p:nvPr>
        </p:nvSpPr>
        <p:spPr>
          <a:xfrm>
            <a:off x="-242888" y="374650"/>
            <a:ext cx="7194551" cy="4048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57d971e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857d971e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94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acbc57cb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acbc57cb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ada7dcd7d_0_0: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ada7dcd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ada7dcd7d_0_122: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12ada7dcd7d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ada7dcd7d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2ada7dcd7d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ada7dcd7d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ada7dcd7d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ada7dcd7d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12ada7dcd7d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ada7dcd7d_0_621: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2ada7dcd7d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ada7dcd7d_0_401: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2ada7dcd7d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2ada7dcd7d_0_761: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2ada7dcd7d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57d971e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857d971e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57d971e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857d971e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8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57d971e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857d971e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51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6876997f3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6876997f3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857d971e3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857d971e3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57d971e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857d971e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30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6850f0ce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6850f0ce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278c82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e278c82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accomplishments, gaps, plans, challenges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857d971e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857d971e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57d971e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857d971e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27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842dae260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842dae260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8355e16ec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8355e16ec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ommerce.gov/"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k Blue">
  <p:cSld name="1_Dk Blue">
    <p:spTree>
      <p:nvGrpSpPr>
        <p:cNvPr id="1" name="Shape 50"/>
        <p:cNvGrpSpPr/>
        <p:nvPr/>
      </p:nvGrpSpPr>
      <p:grpSpPr>
        <a:xfrm>
          <a:off x="0" y="0"/>
          <a:ext cx="0" cy="0"/>
          <a:chOff x="0" y="0"/>
          <a:chExt cx="0" cy="0"/>
        </a:xfrm>
      </p:grpSpPr>
      <p:sp>
        <p:nvSpPr>
          <p:cNvPr id="51" name="Google Shape;51;p13"/>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3"/>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58" name="Google Shape;58;p13"/>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59" name="Google Shape;59;p13">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60" name="Google Shape;60;p13"/>
          <p:cNvGrpSpPr/>
          <p:nvPr/>
        </p:nvGrpSpPr>
        <p:grpSpPr>
          <a:xfrm>
            <a:off x="-30388" y="0"/>
            <a:ext cx="472440" cy="5143500"/>
            <a:chOff x="-15240" y="0"/>
            <a:chExt cx="472440" cy="6858000"/>
          </a:xfrm>
        </p:grpSpPr>
        <p:sp>
          <p:nvSpPr>
            <p:cNvPr id="61" name="Google Shape;61;p13"/>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3"/>
            <p:cNvSpPr/>
            <p:nvPr/>
          </p:nvSpPr>
          <p:spPr>
            <a:xfrm>
              <a:off x="16002" y="1386"/>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1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64" name="Google Shape;64;p1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65" name="Google Shape;65;p1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66" name="Google Shape;66;p1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67" name="Google Shape;67;p1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68" name="Google Shape;68;p1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69" name="Google Shape;69;p13"/>
            <p:cNvGrpSpPr/>
            <p:nvPr/>
          </p:nvGrpSpPr>
          <p:grpSpPr>
            <a:xfrm>
              <a:off x="15148" y="0"/>
              <a:ext cx="420600" cy="6858000"/>
              <a:chOff x="15148" y="0"/>
              <a:chExt cx="420600" cy="6858000"/>
            </a:xfrm>
          </p:grpSpPr>
          <p:grpSp>
            <p:nvGrpSpPr>
              <p:cNvPr id="70" name="Google Shape;70;p13"/>
              <p:cNvGrpSpPr/>
              <p:nvPr/>
            </p:nvGrpSpPr>
            <p:grpSpPr>
              <a:xfrm>
                <a:off x="15148" y="1066800"/>
                <a:ext cx="420600" cy="5334000"/>
                <a:chOff x="15148" y="1066800"/>
                <a:chExt cx="420600" cy="5334000"/>
              </a:xfrm>
            </p:grpSpPr>
            <p:cxnSp>
              <p:nvCxnSpPr>
                <p:cNvPr id="71" name="Google Shape;71;p13"/>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2" name="Google Shape;72;p13"/>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3" name="Google Shape;73;p13"/>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4" name="Google Shape;74;p13"/>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5" name="Google Shape;75;p13"/>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6" name="Google Shape;76;p13"/>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77" name="Google Shape;77;p1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8"/>
        <p:cNvGrpSpPr/>
        <p:nvPr/>
      </p:nvGrpSpPr>
      <p:grpSpPr>
        <a:xfrm>
          <a:off x="0" y="0"/>
          <a:ext cx="0" cy="0"/>
          <a:chOff x="0" y="0"/>
          <a:chExt cx="0" cy="0"/>
        </a:xfrm>
      </p:grpSpPr>
      <p:sp>
        <p:nvSpPr>
          <p:cNvPr id="79" name="Google Shape;79;p14"/>
          <p:cNvSpPr txBox="1">
            <a:spLocks noGrp="1"/>
          </p:cNvSpPr>
          <p:nvPr>
            <p:ph type="body" idx="1"/>
          </p:nvPr>
        </p:nvSpPr>
        <p:spPr>
          <a:xfrm>
            <a:off x="752888" y="914400"/>
            <a:ext cx="7933800" cy="3714900"/>
          </a:xfrm>
          <a:prstGeom prst="rect">
            <a:avLst/>
          </a:prstGeom>
          <a:noFill/>
          <a:ln>
            <a:noFill/>
          </a:ln>
        </p:spPr>
        <p:txBody>
          <a:bodyPr spcFirstLastPara="1" wrap="square" lIns="91425" tIns="91425" rIns="91425" bIns="91425"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title"/>
          </p:nvPr>
        </p:nvSpPr>
        <p:spPr>
          <a:xfrm>
            <a:off x="467960" y="23218"/>
            <a:ext cx="7400400" cy="594300"/>
          </a:xfrm>
          <a:prstGeom prst="rect">
            <a:avLst/>
          </a:prstGeom>
          <a:noFill/>
          <a:ln>
            <a:noFill/>
          </a:ln>
        </p:spPr>
        <p:txBody>
          <a:bodyPr spcFirstLastPara="1" wrap="square" lIns="91425" tIns="91425" rIns="91425" bIns="91425" anchor="ctr" anchorCtr="0">
            <a:normAutofit/>
          </a:bodyPr>
          <a:lstStyle>
            <a:lvl1pPr marR="0" lvl="0" algn="l" rtl="0">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p14"/>
          <p:cNvSpPr txBox="1">
            <a:spLocks noGrp="1"/>
          </p:cNvSpPr>
          <p:nvPr>
            <p:ph type="dt" idx="10"/>
          </p:nvPr>
        </p:nvSpPr>
        <p:spPr>
          <a:xfrm>
            <a:off x="685800" y="4800600"/>
            <a:ext cx="1905000" cy="228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4"/>
          <p:cNvSpPr txBox="1">
            <a:spLocks noGrp="1"/>
          </p:cNvSpPr>
          <p:nvPr>
            <p:ph type="sldNum" idx="12"/>
          </p:nvPr>
        </p:nvSpPr>
        <p:spPr>
          <a:xfrm>
            <a:off x="7315200" y="4686300"/>
            <a:ext cx="1371600" cy="342900"/>
          </a:xfrm>
          <a:prstGeom prst="rect">
            <a:avLst/>
          </a:prstGeom>
          <a:noFill/>
          <a:ln>
            <a:noFill/>
          </a:ln>
        </p:spPr>
        <p:txBody>
          <a:bodyPr spcFirstLastPara="1" wrap="square" lIns="91425" tIns="45700" rIns="91425" bIns="45700" anchor="t" anchorCtr="0">
            <a:normAutofit lnSpcReduction="10000"/>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4" name="Google Shape;94;p17"/>
          <p:cNvSpPr>
            <a:spLocks noGrp="1"/>
          </p:cNvSpPr>
          <p:nvPr>
            <p:ph type="pic" idx="2"/>
          </p:nvPr>
        </p:nvSpPr>
        <p:spPr>
          <a:xfrm>
            <a:off x="6096000" y="914400"/>
            <a:ext cx="2590800" cy="37149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7"/>
          <p:cNvSpPr txBox="1">
            <a:spLocks noGrp="1"/>
          </p:cNvSpPr>
          <p:nvPr>
            <p:ph type="body" idx="1"/>
          </p:nvPr>
        </p:nvSpPr>
        <p:spPr>
          <a:xfrm>
            <a:off x="752888" y="914400"/>
            <a:ext cx="51906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8" name="Google Shape;98;p18"/>
          <p:cNvSpPr>
            <a:spLocks noGrp="1"/>
          </p:cNvSpPr>
          <p:nvPr>
            <p:ph type="pic" idx="2"/>
          </p:nvPr>
        </p:nvSpPr>
        <p:spPr>
          <a:xfrm>
            <a:off x="762000" y="914400"/>
            <a:ext cx="2590800" cy="37149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body" idx="1"/>
          </p:nvPr>
        </p:nvSpPr>
        <p:spPr>
          <a:xfrm>
            <a:off x="3505200" y="914400"/>
            <a:ext cx="51906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100"/>
        <p:cNvGrpSpPr/>
        <p:nvPr/>
      </p:nvGrpSpPr>
      <p:grpSpPr>
        <a:xfrm>
          <a:off x="0" y="0"/>
          <a:ext cx="0" cy="0"/>
          <a:chOff x="0" y="0"/>
          <a:chExt cx="0" cy="0"/>
        </a:xfrm>
      </p:grpSpPr>
      <p:sp>
        <p:nvSpPr>
          <p:cNvPr id="101" name="Google Shape;101;p19"/>
          <p:cNvSpPr>
            <a:spLocks noGrp="1"/>
          </p:cNvSpPr>
          <p:nvPr>
            <p:ph type="pic" idx="2"/>
          </p:nvPr>
        </p:nvSpPr>
        <p:spPr>
          <a:xfrm>
            <a:off x="762000" y="914400"/>
            <a:ext cx="7921800" cy="13146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body" idx="1"/>
          </p:nvPr>
        </p:nvSpPr>
        <p:spPr>
          <a:xfrm>
            <a:off x="752888" y="2343150"/>
            <a:ext cx="7933800" cy="2286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9"/>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104"/>
        <p:cNvGrpSpPr/>
        <p:nvPr/>
      </p:nvGrpSpPr>
      <p:grpSpPr>
        <a:xfrm>
          <a:off x="0" y="0"/>
          <a:ext cx="0" cy="0"/>
          <a:chOff x="0" y="0"/>
          <a:chExt cx="0" cy="0"/>
        </a:xfrm>
      </p:grpSpPr>
      <p:sp>
        <p:nvSpPr>
          <p:cNvPr id="105" name="Google Shape;105;p20"/>
          <p:cNvSpPr>
            <a:spLocks noGrp="1"/>
          </p:cNvSpPr>
          <p:nvPr>
            <p:ph type="pic" idx="2"/>
          </p:nvPr>
        </p:nvSpPr>
        <p:spPr>
          <a:xfrm>
            <a:off x="762000" y="3314700"/>
            <a:ext cx="7921800" cy="13146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body" idx="1"/>
          </p:nvPr>
        </p:nvSpPr>
        <p:spPr>
          <a:xfrm>
            <a:off x="752888" y="914400"/>
            <a:ext cx="7933800" cy="2286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10" name="Google Shape;110;p21"/>
          <p:cNvSpPr txBox="1">
            <a:spLocks noGrp="1"/>
          </p:cNvSpPr>
          <p:nvPr>
            <p:ph type="body" idx="1"/>
          </p:nvPr>
        </p:nvSpPr>
        <p:spPr>
          <a:xfrm>
            <a:off x="762000" y="914400"/>
            <a:ext cx="37428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body" idx="2"/>
          </p:nvPr>
        </p:nvSpPr>
        <p:spPr>
          <a:xfrm>
            <a:off x="4953000" y="914400"/>
            <a:ext cx="37428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14" name="Google Shape;114;p22"/>
          <p:cNvSpPr>
            <a:spLocks noGrp="1"/>
          </p:cNvSpPr>
          <p:nvPr>
            <p:ph type="pic" idx="2"/>
          </p:nvPr>
        </p:nvSpPr>
        <p:spPr>
          <a:xfrm>
            <a:off x="762001" y="914400"/>
            <a:ext cx="3733800" cy="1200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22"/>
          <p:cNvSpPr>
            <a:spLocks noGrp="1"/>
          </p:cNvSpPr>
          <p:nvPr>
            <p:ph type="pic" idx="3"/>
          </p:nvPr>
        </p:nvSpPr>
        <p:spPr>
          <a:xfrm>
            <a:off x="4953000" y="914400"/>
            <a:ext cx="3733800" cy="1200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2"/>
          <p:cNvSpPr txBox="1">
            <a:spLocks noGrp="1"/>
          </p:cNvSpPr>
          <p:nvPr>
            <p:ph type="body" idx="1"/>
          </p:nvPr>
        </p:nvSpPr>
        <p:spPr>
          <a:xfrm>
            <a:off x="752888" y="2286000"/>
            <a:ext cx="3742800" cy="234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22"/>
          <p:cNvSpPr txBox="1">
            <a:spLocks noGrp="1"/>
          </p:cNvSpPr>
          <p:nvPr>
            <p:ph type="body" idx="4"/>
          </p:nvPr>
        </p:nvSpPr>
        <p:spPr>
          <a:xfrm>
            <a:off x="4953000" y="2286000"/>
            <a:ext cx="3742800" cy="234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0" name="Google Shape;120;p23"/>
          <p:cNvSpPr txBox="1">
            <a:spLocks noGrp="1"/>
          </p:cNvSpPr>
          <p:nvPr>
            <p:ph type="body" idx="1"/>
          </p:nvPr>
        </p:nvSpPr>
        <p:spPr>
          <a:xfrm>
            <a:off x="752888" y="914400"/>
            <a:ext cx="24474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23"/>
          <p:cNvSpPr txBox="1">
            <a:spLocks noGrp="1"/>
          </p:cNvSpPr>
          <p:nvPr>
            <p:ph type="body" idx="2"/>
          </p:nvPr>
        </p:nvSpPr>
        <p:spPr>
          <a:xfrm>
            <a:off x="6248400" y="914400"/>
            <a:ext cx="24474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3"/>
          <p:cNvSpPr txBox="1">
            <a:spLocks noGrp="1"/>
          </p:cNvSpPr>
          <p:nvPr>
            <p:ph type="body" idx="3"/>
          </p:nvPr>
        </p:nvSpPr>
        <p:spPr>
          <a:xfrm>
            <a:off x="3500644" y="914400"/>
            <a:ext cx="2447400" cy="3714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5" name="Google Shape;125;p24"/>
          <p:cNvSpPr>
            <a:spLocks noGrp="1"/>
          </p:cNvSpPr>
          <p:nvPr>
            <p:ph type="pic" idx="2"/>
          </p:nvPr>
        </p:nvSpPr>
        <p:spPr>
          <a:xfrm>
            <a:off x="762000" y="914400"/>
            <a:ext cx="2435400" cy="1200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24"/>
          <p:cNvSpPr>
            <a:spLocks noGrp="1"/>
          </p:cNvSpPr>
          <p:nvPr>
            <p:ph type="pic" idx="3"/>
          </p:nvPr>
        </p:nvSpPr>
        <p:spPr>
          <a:xfrm>
            <a:off x="3508162" y="914400"/>
            <a:ext cx="2435400" cy="1200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24"/>
          <p:cNvSpPr>
            <a:spLocks noGrp="1"/>
          </p:cNvSpPr>
          <p:nvPr>
            <p:ph type="pic" idx="4"/>
          </p:nvPr>
        </p:nvSpPr>
        <p:spPr>
          <a:xfrm>
            <a:off x="6251362" y="914400"/>
            <a:ext cx="2435400" cy="1200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4"/>
          <p:cNvSpPr txBox="1">
            <a:spLocks noGrp="1"/>
          </p:cNvSpPr>
          <p:nvPr>
            <p:ph type="body" idx="1"/>
          </p:nvPr>
        </p:nvSpPr>
        <p:spPr>
          <a:xfrm>
            <a:off x="752888" y="2286000"/>
            <a:ext cx="2447400" cy="234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24"/>
          <p:cNvSpPr txBox="1">
            <a:spLocks noGrp="1"/>
          </p:cNvSpPr>
          <p:nvPr>
            <p:ph type="body" idx="5"/>
          </p:nvPr>
        </p:nvSpPr>
        <p:spPr>
          <a:xfrm>
            <a:off x="6248400" y="2286000"/>
            <a:ext cx="2447400" cy="234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24"/>
          <p:cNvSpPr txBox="1">
            <a:spLocks noGrp="1"/>
          </p:cNvSpPr>
          <p:nvPr>
            <p:ph type="body" idx="6"/>
          </p:nvPr>
        </p:nvSpPr>
        <p:spPr>
          <a:xfrm>
            <a:off x="3500644" y="2286000"/>
            <a:ext cx="2447400" cy="234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33" name="Google Shape;133;p25"/>
          <p:cNvSpPr>
            <a:spLocks noGrp="1"/>
          </p:cNvSpPr>
          <p:nvPr>
            <p:ph type="pic" idx="2"/>
          </p:nvPr>
        </p:nvSpPr>
        <p:spPr>
          <a:xfrm>
            <a:off x="762000" y="914400"/>
            <a:ext cx="7924800" cy="37149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134"/>
        <p:cNvGrpSpPr/>
        <p:nvPr/>
      </p:nvGrpSpPr>
      <p:grpSpPr>
        <a:xfrm>
          <a:off x="0" y="0"/>
          <a:ext cx="0" cy="0"/>
          <a:chOff x="0" y="0"/>
          <a:chExt cx="0" cy="0"/>
        </a:xfrm>
      </p:grpSpPr>
      <p:sp>
        <p:nvSpPr>
          <p:cNvPr id="135" name="Google Shape;135;p26"/>
          <p:cNvSpPr/>
          <p:nvPr/>
        </p:nvSpPr>
        <p:spPr>
          <a:xfrm>
            <a:off x="317575" y="0"/>
            <a:ext cx="88242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26"/>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body" idx="1"/>
          </p:nvPr>
        </p:nvSpPr>
        <p:spPr>
          <a:xfrm>
            <a:off x="2310550" y="457209"/>
            <a:ext cx="6096000" cy="1019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6"/>
          <p:cNvSpPr txBox="1">
            <a:spLocks noGrp="1"/>
          </p:cNvSpPr>
          <p:nvPr>
            <p:ph type="body" idx="3"/>
          </p:nvPr>
        </p:nvSpPr>
        <p:spPr>
          <a:xfrm>
            <a:off x="2310562" y="1628103"/>
            <a:ext cx="6092400" cy="703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body" idx="4"/>
          </p:nvPr>
        </p:nvSpPr>
        <p:spPr>
          <a:xfrm>
            <a:off x="2514600" y="2483428"/>
            <a:ext cx="6096000" cy="51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0" name="Google Shape;140;p26"/>
          <p:cNvCxnSpPr/>
          <p:nvPr/>
        </p:nvCxnSpPr>
        <p:spPr>
          <a:xfrm>
            <a:off x="2079569" y="457200"/>
            <a:ext cx="0" cy="2604900"/>
          </a:xfrm>
          <a:prstGeom prst="straightConnector1">
            <a:avLst/>
          </a:prstGeom>
          <a:noFill/>
          <a:ln w="12700" cap="flat" cmpd="sng">
            <a:solidFill>
              <a:srgbClr val="3FAFFF"/>
            </a:solidFill>
            <a:prstDash val="solid"/>
            <a:round/>
            <a:headEnd type="none" w="sm" len="sm"/>
            <a:tailEnd type="none" w="sm" len="sm"/>
          </a:ln>
        </p:spPr>
      </p:cxnSp>
      <p:pic>
        <p:nvPicPr>
          <p:cNvPr id="141" name="Google Shape;141;p26"/>
          <p:cNvPicPr preferRelativeResize="0"/>
          <p:nvPr/>
        </p:nvPicPr>
        <p:blipFill>
          <a:blip r:embed="rId2">
            <a:alphaModFix/>
          </a:blip>
          <a:stretch>
            <a:fillRect/>
          </a:stretch>
        </p:blipFill>
        <p:spPr>
          <a:xfrm>
            <a:off x="663341" y="573025"/>
            <a:ext cx="1109050" cy="1109050"/>
          </a:xfrm>
          <a:prstGeom prst="rect">
            <a:avLst/>
          </a:prstGeom>
          <a:noFill/>
          <a:ln>
            <a:noFill/>
          </a:ln>
        </p:spPr>
      </p:pic>
      <p:pic>
        <p:nvPicPr>
          <p:cNvPr id="142" name="Google Shape;142;p26"/>
          <p:cNvPicPr preferRelativeResize="0"/>
          <p:nvPr/>
        </p:nvPicPr>
        <p:blipFill>
          <a:blip r:embed="rId3">
            <a:alphaModFix/>
          </a:blip>
          <a:stretch>
            <a:fillRect/>
          </a:stretch>
        </p:blipFill>
        <p:spPr>
          <a:xfrm>
            <a:off x="-18846" y="0"/>
            <a:ext cx="356299" cy="5143500"/>
          </a:xfrm>
          <a:prstGeom prst="rect">
            <a:avLst/>
          </a:prstGeom>
          <a:noFill/>
          <a:ln>
            <a:noFill/>
          </a:ln>
        </p:spPr>
      </p:pic>
      <p:sp>
        <p:nvSpPr>
          <p:cNvPr id="143" name="Google Shape;143;p26"/>
          <p:cNvSpPr txBox="1"/>
          <p:nvPr/>
        </p:nvSpPr>
        <p:spPr>
          <a:xfrm>
            <a:off x="596825" y="1731613"/>
            <a:ext cx="4256700" cy="4965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n" sz="1800" b="1">
                <a:solidFill>
                  <a:srgbClr val="FFFFFF"/>
                </a:solidFill>
              </a:rPr>
              <a:t>NATIONAL </a:t>
            </a:r>
            <a:endParaRPr sz="1800" b="1">
              <a:solidFill>
                <a:srgbClr val="FFFFFF"/>
              </a:solidFill>
            </a:endParaRPr>
          </a:p>
          <a:p>
            <a:pPr marL="0" lvl="0" indent="0" algn="just" rtl="0">
              <a:lnSpc>
                <a:spcPct val="120000"/>
              </a:lnSpc>
              <a:spcBef>
                <a:spcPts val="0"/>
              </a:spcBef>
              <a:spcAft>
                <a:spcPts val="0"/>
              </a:spcAft>
              <a:buNone/>
            </a:pPr>
            <a:r>
              <a:rPr lang="en" sz="1800" b="1">
                <a:solidFill>
                  <a:srgbClr val="FFFFFF"/>
                </a:solidFill>
              </a:rPr>
              <a:t>WEATHER </a:t>
            </a:r>
            <a:endParaRPr sz="1800" b="1">
              <a:solidFill>
                <a:srgbClr val="FFFFFF"/>
              </a:solidFill>
            </a:endParaRPr>
          </a:p>
          <a:p>
            <a:pPr marL="0" lvl="0" indent="0" algn="just" rtl="0">
              <a:lnSpc>
                <a:spcPct val="120000"/>
              </a:lnSpc>
              <a:spcBef>
                <a:spcPts val="0"/>
              </a:spcBef>
              <a:spcAft>
                <a:spcPts val="0"/>
              </a:spcAft>
              <a:buNone/>
            </a:pPr>
            <a:r>
              <a:rPr lang="en" sz="1800" b="1">
                <a:solidFill>
                  <a:srgbClr val="FFFFFF"/>
                </a:solidFill>
              </a:rPr>
              <a:t>SERVICE</a:t>
            </a:r>
            <a:endParaRPr sz="1800" b="1">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k Blue 1">
  <p:cSld name="Dk Blue 1">
    <p:spTree>
      <p:nvGrpSpPr>
        <p:cNvPr id="1" name="Shape 144"/>
        <p:cNvGrpSpPr/>
        <p:nvPr/>
      </p:nvGrpSpPr>
      <p:grpSpPr>
        <a:xfrm>
          <a:off x="0" y="0"/>
          <a:ext cx="0" cy="0"/>
          <a:chOff x="0" y="0"/>
          <a:chExt cx="0" cy="0"/>
        </a:xfrm>
      </p:grpSpPr>
      <p:sp>
        <p:nvSpPr>
          <p:cNvPr id="145" name="Google Shape;145;p27"/>
          <p:cNvSpPr/>
          <p:nvPr/>
        </p:nvSpPr>
        <p:spPr>
          <a:xfrm>
            <a:off x="317575" y="0"/>
            <a:ext cx="8826600" cy="4837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7"/>
          <p:cNvSpPr txBox="1">
            <a:spLocks noGrp="1"/>
          </p:cNvSpPr>
          <p:nvPr>
            <p:ph type="title"/>
          </p:nvPr>
        </p:nvSpPr>
        <p:spPr>
          <a:xfrm>
            <a:off x="762000" y="800099"/>
            <a:ext cx="7933800" cy="971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47" name="Google Shape;147;p27"/>
          <p:cNvSpPr/>
          <p:nvPr/>
        </p:nvSpPr>
        <p:spPr>
          <a:xfrm>
            <a:off x="0" y="4800601"/>
            <a:ext cx="9144000" cy="3429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27">
            <a:hlinkClick r:id="rId2"/>
          </p:cNvPr>
          <p:cNvPicPr preferRelativeResize="0"/>
          <p:nvPr/>
        </p:nvPicPr>
        <p:blipFill rotWithShape="1">
          <a:blip r:embed="rId3">
            <a:alphaModFix/>
          </a:blip>
          <a:srcRect/>
          <a:stretch/>
        </p:blipFill>
        <p:spPr>
          <a:xfrm>
            <a:off x="228600" y="4832593"/>
            <a:ext cx="278916" cy="278916"/>
          </a:xfrm>
          <a:prstGeom prst="rect">
            <a:avLst/>
          </a:prstGeom>
          <a:noFill/>
          <a:ln>
            <a:noFill/>
          </a:ln>
        </p:spPr>
      </p:pic>
      <p:sp>
        <p:nvSpPr>
          <p:cNvPr id="149" name="Google Shape;149;p27"/>
          <p:cNvSpPr txBox="1"/>
          <p:nvPr/>
        </p:nvSpPr>
        <p:spPr>
          <a:xfrm>
            <a:off x="522146" y="4772984"/>
            <a:ext cx="3976800"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NATIONAL WEATHER SERVICE</a:t>
            </a:r>
            <a:endParaRPr b="1">
              <a:solidFill>
                <a:schemeClr val="dk1"/>
              </a:solidFill>
            </a:endParaRPr>
          </a:p>
          <a:p>
            <a:pPr marL="0" lvl="0" indent="0" algn="l" rtl="0">
              <a:spcBef>
                <a:spcPts val="0"/>
              </a:spcBef>
              <a:spcAft>
                <a:spcPts val="0"/>
              </a:spcAft>
              <a:buNone/>
            </a:pPr>
            <a:endParaRPr/>
          </a:p>
        </p:txBody>
      </p:sp>
      <p:sp>
        <p:nvSpPr>
          <p:cNvPr id="150" name="Google Shape;150;p27"/>
          <p:cNvSpPr txBox="1"/>
          <p:nvPr/>
        </p:nvSpPr>
        <p:spPr>
          <a:xfrm>
            <a:off x="1447800" y="4879264"/>
            <a:ext cx="7239000" cy="1155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0B4596"/>
              </a:buClr>
              <a:buSzPts val="1000"/>
              <a:buFont typeface="Arial Narrow"/>
              <a:buNone/>
            </a:pPr>
            <a:r>
              <a:rPr lang="en" sz="1300" b="1">
                <a:solidFill>
                  <a:srgbClr val="0B4596"/>
                </a:solidFill>
                <a:latin typeface="Arial Narrow"/>
                <a:ea typeface="Arial Narrow"/>
                <a:cs typeface="Arial Narrow"/>
                <a:sym typeface="Arial Narrow"/>
              </a:rPr>
              <a:t>Building a Weather-Ready Nation</a:t>
            </a:r>
            <a:r>
              <a:rPr lang="en" sz="1300" b="1" i="0" u="none" strike="noStrike" cap="none">
                <a:solidFill>
                  <a:srgbClr val="0B4596"/>
                </a:solidFill>
                <a:latin typeface="Arial Narrow"/>
                <a:ea typeface="Arial Narrow"/>
                <a:cs typeface="Arial Narrow"/>
                <a:sym typeface="Arial Narrow"/>
              </a:rPr>
              <a:t>  //  </a:t>
            </a:r>
            <a:fld id="{00000000-1234-1234-1234-123412341234}" type="slidenum">
              <a:rPr lang="en" sz="1300" b="1" i="0" u="none" strike="noStrike" cap="none">
                <a:solidFill>
                  <a:srgbClr val="0B4596"/>
                </a:solidFill>
                <a:latin typeface="Arial Narrow"/>
                <a:ea typeface="Arial Narrow"/>
                <a:cs typeface="Arial Narrow"/>
                <a:sym typeface="Arial Narrow"/>
              </a:rPr>
              <a:t>‹#›</a:t>
            </a:fld>
            <a:endParaRPr sz="1300" b="1" i="0" u="none" strike="noStrike" cap="none">
              <a:solidFill>
                <a:srgbClr val="0B4596"/>
              </a:solidFill>
              <a:latin typeface="Arial Narrow"/>
              <a:ea typeface="Arial Narrow"/>
              <a:cs typeface="Arial Narrow"/>
              <a:sym typeface="Arial Narr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6"/>
        <p:cNvGrpSpPr/>
        <p:nvPr/>
      </p:nvGrpSpPr>
      <p:grpSpPr>
        <a:xfrm>
          <a:off x="0" y="0"/>
          <a:ext cx="0" cy="0"/>
          <a:chOff x="0" y="0"/>
          <a:chExt cx="0" cy="0"/>
        </a:xfrm>
      </p:grpSpPr>
      <p:sp>
        <p:nvSpPr>
          <p:cNvPr id="157" name="Google Shape;157;p29"/>
          <p:cNvSpPr txBox="1">
            <a:spLocks noGrp="1"/>
          </p:cNvSpPr>
          <p:nvPr>
            <p:ph type="ctrTitle"/>
          </p:nvPr>
        </p:nvSpPr>
        <p:spPr>
          <a:xfrm>
            <a:off x="685800" y="1597845"/>
            <a:ext cx="7772400" cy="1102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8" name="Google Shape;158;p29"/>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59" name="Google Shape;159;p29"/>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0" name="Google Shape;160;p29"/>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1" name="Google Shape;161;p29"/>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1pPr>
            <a:lvl2pPr marL="0" marR="0" lvl="1"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2pPr>
            <a:lvl3pPr marL="0" marR="0" lvl="2"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3pPr>
            <a:lvl4pPr marL="0" marR="0" lvl="3"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4pPr>
            <a:lvl5pPr marL="0" marR="0" lvl="4"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5pPr>
            <a:lvl6pPr marL="0" marR="0" lvl="5"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6pPr>
            <a:lvl7pPr marL="0" marR="0" lvl="6"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7pPr>
            <a:lvl8pPr marL="0" marR="0" lvl="7"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8pPr>
            <a:lvl9pPr marL="0" marR="0" lvl="8" indent="0" algn="r" rtl="0">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4" name="Google Shape;164;p30"/>
          <p:cNvSpPr txBox="1">
            <a:spLocks noGrp="1"/>
          </p:cNvSpPr>
          <p:nvPr>
            <p:ph type="body" idx="1"/>
          </p:nvPr>
        </p:nvSpPr>
        <p:spPr>
          <a:xfrm>
            <a:off x="457200" y="1200157"/>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30"/>
          <p:cNvSpPr txBox="1">
            <a:spLocks noGrp="1"/>
          </p:cNvSpPr>
          <p:nvPr>
            <p:ph type="body" idx="2"/>
          </p:nvPr>
        </p:nvSpPr>
        <p:spPr>
          <a:xfrm>
            <a:off x="4648200" y="1200157"/>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30"/>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30"/>
          <p:cNvSpPr txBox="1">
            <a:spLocks noGrp="1"/>
          </p:cNvSpPr>
          <p:nvPr>
            <p:ph type="ftr" idx="11"/>
          </p:nvPr>
        </p:nvSpPr>
        <p:spPr>
          <a:xfrm>
            <a:off x="3124201" y="4767264"/>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30"/>
          <p:cNvSpPr txBox="1">
            <a:spLocks noGrp="1"/>
          </p:cNvSpPr>
          <p:nvPr>
            <p:ph type="sldNum" idx="12"/>
          </p:nvPr>
        </p:nvSpPr>
        <p:spPr>
          <a:xfrm>
            <a:off x="6553200" y="4767264"/>
            <a:ext cx="2133600" cy="273900"/>
          </a:xfrm>
          <a:prstGeom prst="rect">
            <a:avLst/>
          </a:prstGeom>
          <a:noFill/>
          <a:ln>
            <a:noFill/>
          </a:ln>
        </p:spPr>
        <p:txBody>
          <a:bodyPr spcFirstLastPara="1" wrap="square" lIns="91350" tIns="45675" rIns="91350" bIns="45675" anchor="ctr" anchorCtr="0">
            <a:noAutofit/>
          </a:bodyPr>
          <a:lstStyle>
            <a:lvl1pPr marL="0" marR="0" lvl="0"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70C0"/>
              </a:buClr>
              <a:buSzPts val="3200"/>
              <a:buNone/>
              <a:defRPr>
                <a:solidFill>
                  <a:srgbClr val="0070C0"/>
                </a:solidFill>
              </a:defRPr>
            </a:lvl1pPr>
            <a:lvl2pPr lvl="1" rtl="0">
              <a:spcBef>
                <a:spcPts val="0"/>
              </a:spcBef>
              <a:spcAft>
                <a:spcPts val="0"/>
              </a:spcAft>
              <a:buClr>
                <a:srgbClr val="0070C0"/>
              </a:buClr>
              <a:buSzPts val="1400"/>
              <a:buNone/>
              <a:defRPr>
                <a:solidFill>
                  <a:srgbClr val="0070C0"/>
                </a:solidFill>
              </a:defRPr>
            </a:lvl2pPr>
            <a:lvl3pPr lvl="2" rtl="0">
              <a:spcBef>
                <a:spcPts val="0"/>
              </a:spcBef>
              <a:spcAft>
                <a:spcPts val="0"/>
              </a:spcAft>
              <a:buClr>
                <a:srgbClr val="0070C0"/>
              </a:buClr>
              <a:buSzPts val="1400"/>
              <a:buNone/>
              <a:defRPr>
                <a:solidFill>
                  <a:srgbClr val="0070C0"/>
                </a:solidFill>
              </a:defRPr>
            </a:lvl3pPr>
            <a:lvl4pPr lvl="3" rtl="0">
              <a:spcBef>
                <a:spcPts val="0"/>
              </a:spcBef>
              <a:spcAft>
                <a:spcPts val="0"/>
              </a:spcAft>
              <a:buClr>
                <a:srgbClr val="0070C0"/>
              </a:buClr>
              <a:buSzPts val="1400"/>
              <a:buNone/>
              <a:defRPr>
                <a:solidFill>
                  <a:srgbClr val="0070C0"/>
                </a:solidFill>
              </a:defRPr>
            </a:lvl4pPr>
            <a:lvl5pPr lvl="4" rtl="0">
              <a:spcBef>
                <a:spcPts val="0"/>
              </a:spcBef>
              <a:spcAft>
                <a:spcPts val="0"/>
              </a:spcAft>
              <a:buClr>
                <a:srgbClr val="0070C0"/>
              </a:buClr>
              <a:buSzPts val="1400"/>
              <a:buNone/>
              <a:defRPr>
                <a:solidFill>
                  <a:srgbClr val="0070C0"/>
                </a:solidFill>
              </a:defRPr>
            </a:lvl5pPr>
            <a:lvl6pPr lvl="5" rtl="0">
              <a:spcBef>
                <a:spcPts val="0"/>
              </a:spcBef>
              <a:spcAft>
                <a:spcPts val="0"/>
              </a:spcAft>
              <a:buClr>
                <a:srgbClr val="0070C0"/>
              </a:buClr>
              <a:buSzPts val="1400"/>
              <a:buNone/>
              <a:defRPr>
                <a:solidFill>
                  <a:srgbClr val="0070C0"/>
                </a:solidFill>
              </a:defRPr>
            </a:lvl6pPr>
            <a:lvl7pPr lvl="6" rtl="0">
              <a:spcBef>
                <a:spcPts val="0"/>
              </a:spcBef>
              <a:spcAft>
                <a:spcPts val="0"/>
              </a:spcAft>
              <a:buClr>
                <a:srgbClr val="0070C0"/>
              </a:buClr>
              <a:buSzPts val="1400"/>
              <a:buNone/>
              <a:defRPr>
                <a:solidFill>
                  <a:srgbClr val="0070C0"/>
                </a:solidFill>
              </a:defRPr>
            </a:lvl7pPr>
            <a:lvl8pPr lvl="7" rtl="0">
              <a:spcBef>
                <a:spcPts val="0"/>
              </a:spcBef>
              <a:spcAft>
                <a:spcPts val="0"/>
              </a:spcAft>
              <a:buClr>
                <a:srgbClr val="0070C0"/>
              </a:buClr>
              <a:buSzPts val="1400"/>
              <a:buNone/>
              <a:defRPr>
                <a:solidFill>
                  <a:srgbClr val="0070C0"/>
                </a:solidFill>
              </a:defRPr>
            </a:lvl8pPr>
            <a:lvl9pPr lvl="8" rtl="0">
              <a:spcBef>
                <a:spcPts val="0"/>
              </a:spcBef>
              <a:spcAft>
                <a:spcPts val="0"/>
              </a:spcAft>
              <a:buClr>
                <a:srgbClr val="0070C0"/>
              </a:buClr>
              <a:buSzPts val="1400"/>
              <a:buNone/>
              <a:defRPr>
                <a:solidFill>
                  <a:srgbClr val="0070C0"/>
                </a:solidFill>
              </a:defRPr>
            </a:lvl9pPr>
          </a:lstStyle>
          <a:p>
            <a:endParaRPr/>
          </a:p>
        </p:txBody>
      </p:sp>
      <p:sp>
        <p:nvSpPr>
          <p:cNvPr id="174" name="Google Shape;174;p32"/>
          <p:cNvSpPr txBox="1">
            <a:spLocks noGrp="1"/>
          </p:cNvSpPr>
          <p:nvPr>
            <p:ph type="body" idx="1"/>
          </p:nvPr>
        </p:nvSpPr>
        <p:spPr>
          <a:xfrm>
            <a:off x="153975" y="895100"/>
            <a:ext cx="8678400" cy="3750000"/>
          </a:xfrm>
          <a:prstGeom prst="rect">
            <a:avLst/>
          </a:prstGeom>
        </p:spPr>
        <p:txBody>
          <a:bodyPr spcFirstLastPara="1" wrap="square" lIns="91425" tIns="91425" rIns="91425" bIns="91425" anchor="t" anchorCtr="0">
            <a:noAutofit/>
          </a:bodyPr>
          <a:lstStyle>
            <a:lvl1pPr marL="457200" lvl="0" indent="-419100" rtl="0">
              <a:spcBef>
                <a:spcPts val="640"/>
              </a:spcBef>
              <a:spcAft>
                <a:spcPts val="0"/>
              </a:spcAft>
              <a:buClr>
                <a:srgbClr val="0A4595"/>
              </a:buClr>
              <a:buSzPts val="3000"/>
              <a:buChar char="•"/>
              <a:defRPr>
                <a:solidFill>
                  <a:srgbClr val="0A4595"/>
                </a:solidFill>
              </a:defRPr>
            </a:lvl1pPr>
            <a:lvl2pPr marL="914400" lvl="1" indent="-406400" rtl="0">
              <a:spcBef>
                <a:spcPts val="560"/>
              </a:spcBef>
              <a:spcAft>
                <a:spcPts val="0"/>
              </a:spcAft>
              <a:buClr>
                <a:srgbClr val="0A4595"/>
              </a:buClr>
              <a:buSzPts val="2800"/>
              <a:buChar char="•"/>
              <a:defRPr>
                <a:solidFill>
                  <a:srgbClr val="0A4595"/>
                </a:solidFill>
              </a:defRPr>
            </a:lvl2pPr>
            <a:lvl3pPr marL="1371600" lvl="2" indent="-381000" rtl="0">
              <a:spcBef>
                <a:spcPts val="480"/>
              </a:spcBef>
              <a:spcAft>
                <a:spcPts val="0"/>
              </a:spcAft>
              <a:buClr>
                <a:srgbClr val="0A4595"/>
              </a:buClr>
              <a:buSzPts val="2400"/>
              <a:buChar char="•"/>
              <a:defRPr>
                <a:solidFill>
                  <a:srgbClr val="0A4595"/>
                </a:solidFill>
              </a:defRPr>
            </a:lvl3pPr>
            <a:lvl4pPr marL="1828800" lvl="3" indent="-355600" rtl="0">
              <a:spcBef>
                <a:spcPts val="400"/>
              </a:spcBef>
              <a:spcAft>
                <a:spcPts val="0"/>
              </a:spcAft>
              <a:buClr>
                <a:srgbClr val="0A4595"/>
              </a:buClr>
              <a:buSzPts val="2000"/>
              <a:buChar char="•"/>
              <a:defRPr>
                <a:solidFill>
                  <a:srgbClr val="0A4595"/>
                </a:solidFill>
              </a:defRPr>
            </a:lvl4pPr>
            <a:lvl5pPr marL="2286000" lvl="4" indent="-342900" rtl="0">
              <a:spcBef>
                <a:spcPts val="360"/>
              </a:spcBef>
              <a:spcAft>
                <a:spcPts val="0"/>
              </a:spcAft>
              <a:buClr>
                <a:srgbClr val="0A4595"/>
              </a:buClr>
              <a:buSzPts val="1800"/>
              <a:buChar char="•"/>
              <a:defRPr>
                <a:solidFill>
                  <a:srgbClr val="0A4595"/>
                </a:solidFill>
              </a:defRPr>
            </a:lvl5pPr>
            <a:lvl6pPr marL="2743200" lvl="5" indent="-330200" rtl="0">
              <a:spcBef>
                <a:spcPts val="320"/>
              </a:spcBef>
              <a:spcAft>
                <a:spcPts val="0"/>
              </a:spcAft>
              <a:buClr>
                <a:srgbClr val="0A4595"/>
              </a:buClr>
              <a:buSzPts val="1600"/>
              <a:buChar char="•"/>
              <a:defRPr>
                <a:solidFill>
                  <a:srgbClr val="0A4595"/>
                </a:solidFill>
              </a:defRPr>
            </a:lvl6pPr>
            <a:lvl7pPr marL="3200400" lvl="6" indent="-355600" rtl="0">
              <a:spcBef>
                <a:spcPts val="400"/>
              </a:spcBef>
              <a:spcAft>
                <a:spcPts val="0"/>
              </a:spcAft>
              <a:buClr>
                <a:srgbClr val="0A4595"/>
              </a:buClr>
              <a:buSzPts val="2000"/>
              <a:buChar char="•"/>
              <a:defRPr>
                <a:solidFill>
                  <a:srgbClr val="0A4595"/>
                </a:solidFill>
              </a:defRPr>
            </a:lvl7pPr>
            <a:lvl8pPr marL="3657600" lvl="7" indent="-355600" rtl="0">
              <a:spcBef>
                <a:spcPts val="400"/>
              </a:spcBef>
              <a:spcAft>
                <a:spcPts val="0"/>
              </a:spcAft>
              <a:buClr>
                <a:srgbClr val="0A4595"/>
              </a:buClr>
              <a:buSzPts val="2000"/>
              <a:buChar char="•"/>
              <a:defRPr>
                <a:solidFill>
                  <a:srgbClr val="0A4595"/>
                </a:solidFill>
              </a:defRPr>
            </a:lvl8pPr>
            <a:lvl9pPr marL="4114800" lvl="8" indent="-355600" rtl="0">
              <a:spcBef>
                <a:spcPts val="400"/>
              </a:spcBef>
              <a:spcAft>
                <a:spcPts val="0"/>
              </a:spcAft>
              <a:buClr>
                <a:srgbClr val="0A4595"/>
              </a:buClr>
              <a:buSzPts val="2000"/>
              <a:buChar char="•"/>
              <a:defRPr>
                <a:solidFill>
                  <a:srgbClr val="0A4595"/>
                </a:solidFill>
              </a:defRPr>
            </a:lvl9pPr>
          </a:lstStyle>
          <a:p>
            <a:endParaRPr/>
          </a:p>
        </p:txBody>
      </p:sp>
      <p:sp>
        <p:nvSpPr>
          <p:cNvPr id="175" name="Google Shape;17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1"/>
        <p:cNvGrpSpPr/>
        <p:nvPr/>
      </p:nvGrpSpPr>
      <p:grpSpPr>
        <a:xfrm>
          <a:off x="0" y="0"/>
          <a:ext cx="0" cy="0"/>
          <a:chOff x="0" y="0"/>
          <a:chExt cx="0" cy="0"/>
        </a:xfrm>
      </p:grpSpPr>
      <p:sp>
        <p:nvSpPr>
          <p:cNvPr id="142" name="Google Shape;142;p17"/>
          <p:cNvSpPr txBox="1">
            <a:spLocks noGrp="1"/>
          </p:cNvSpPr>
          <p:nvPr>
            <p:ph type="body" idx="1"/>
          </p:nvPr>
        </p:nvSpPr>
        <p:spPr>
          <a:xfrm>
            <a:off x="752888" y="914400"/>
            <a:ext cx="7933800" cy="3714930"/>
          </a:xfrm>
          <a:prstGeom prst="rect">
            <a:avLst/>
          </a:prstGeom>
          <a:noFill/>
          <a:ln>
            <a:noFill/>
          </a:ln>
        </p:spPr>
        <p:txBody>
          <a:bodyPr spcFirstLastPara="1" wrap="square" lIns="91425" tIns="91425" rIns="91425" bIns="91425" anchor="t" anchorCtr="0">
            <a:noAutofit/>
          </a:bodyPr>
          <a:lstStyle>
            <a:lvl1pPr marL="411480" marR="0" lvl="0" indent="-388620" algn="l" rtl="0">
              <a:spcBef>
                <a:spcPts val="576"/>
              </a:spcBef>
              <a:spcAft>
                <a:spcPts val="0"/>
              </a:spcAft>
              <a:buClr>
                <a:schemeClr val="dk1"/>
              </a:buClr>
              <a:buSzPts val="3200"/>
              <a:buFont typeface="Arial"/>
              <a:buChar char="•"/>
              <a:defRPr sz="2880" b="0" i="0" u="none" strike="noStrike" cap="none">
                <a:solidFill>
                  <a:schemeClr val="dk1"/>
                </a:solidFill>
                <a:latin typeface="Arial"/>
                <a:ea typeface="Arial"/>
                <a:cs typeface="Arial"/>
                <a:sym typeface="Arial"/>
              </a:defRPr>
            </a:lvl1pPr>
            <a:lvl2pPr marL="822960" marR="0" lvl="1" indent="-365760" algn="l" rtl="0">
              <a:spcBef>
                <a:spcPts val="504"/>
              </a:spcBef>
              <a:spcAft>
                <a:spcPts val="0"/>
              </a:spcAft>
              <a:buClr>
                <a:srgbClr val="07336F"/>
              </a:buClr>
              <a:buSzPts val="2800"/>
              <a:buFont typeface="Arial"/>
              <a:buChar char="•"/>
              <a:defRPr sz="2520" b="0" i="0" u="none" strike="noStrike" cap="none">
                <a:solidFill>
                  <a:srgbClr val="07336F"/>
                </a:solidFill>
                <a:latin typeface="Arial"/>
                <a:ea typeface="Arial"/>
                <a:cs typeface="Arial"/>
                <a:sym typeface="Arial"/>
              </a:defRPr>
            </a:lvl2pPr>
            <a:lvl3pPr marL="1234440" marR="0" lvl="2" indent="-342900" algn="l" rtl="0">
              <a:spcBef>
                <a:spcPts val="432"/>
              </a:spcBef>
              <a:spcAft>
                <a:spcPts val="0"/>
              </a:spcAft>
              <a:buClr>
                <a:srgbClr val="07336F"/>
              </a:buClr>
              <a:buSzPts val="2400"/>
              <a:buFont typeface="Arial"/>
              <a:buChar char="•"/>
              <a:defRPr sz="2160" b="0" i="0" u="none" strike="noStrike" cap="none">
                <a:solidFill>
                  <a:srgbClr val="07336F"/>
                </a:solidFill>
                <a:latin typeface="Arial"/>
                <a:ea typeface="Arial"/>
                <a:cs typeface="Arial"/>
                <a:sym typeface="Arial"/>
              </a:defRPr>
            </a:lvl3pPr>
            <a:lvl4pPr marL="1645920" marR="0" lvl="3" indent="-320040" algn="l" rtl="0">
              <a:spcBef>
                <a:spcPts val="360"/>
              </a:spcBef>
              <a:spcAft>
                <a:spcPts val="0"/>
              </a:spcAft>
              <a:buClr>
                <a:srgbClr val="07336F"/>
              </a:buClr>
              <a:buSzPts val="2000"/>
              <a:buFont typeface="Arial"/>
              <a:buChar char="•"/>
              <a:defRPr sz="1800" b="0" i="0" u="none" strike="noStrike" cap="none">
                <a:solidFill>
                  <a:srgbClr val="07336F"/>
                </a:solidFill>
                <a:latin typeface="Arial"/>
                <a:ea typeface="Arial"/>
                <a:cs typeface="Arial"/>
                <a:sym typeface="Arial"/>
              </a:defRPr>
            </a:lvl4pPr>
            <a:lvl5pPr marL="2057400" marR="0" lvl="4" indent="-308610" algn="l" rtl="0">
              <a:spcBef>
                <a:spcPts val="324"/>
              </a:spcBef>
              <a:spcAft>
                <a:spcPts val="0"/>
              </a:spcAft>
              <a:buClr>
                <a:srgbClr val="07336F"/>
              </a:buClr>
              <a:buSzPts val="1800"/>
              <a:buFont typeface="Arial"/>
              <a:buChar char="•"/>
              <a:defRPr sz="1620" b="0" i="0" u="none" strike="noStrike" cap="none">
                <a:solidFill>
                  <a:srgbClr val="07336F"/>
                </a:solidFill>
                <a:latin typeface="Arial"/>
                <a:ea typeface="Arial"/>
                <a:cs typeface="Arial"/>
                <a:sym typeface="Arial"/>
              </a:defRPr>
            </a:lvl5pPr>
            <a:lvl6pPr marL="2468880" marR="0" lvl="5" indent="-297180" algn="l" rtl="0">
              <a:spcBef>
                <a:spcPts val="288"/>
              </a:spcBef>
              <a:spcAft>
                <a:spcPts val="0"/>
              </a:spcAft>
              <a:buClr>
                <a:srgbClr val="07336F"/>
              </a:buClr>
              <a:buSzPts val="1600"/>
              <a:buFont typeface="Arial"/>
              <a:buChar char="•"/>
              <a:defRPr sz="1440" b="0" i="0" u="none" strike="noStrike" cap="none">
                <a:solidFill>
                  <a:srgbClr val="07336F"/>
                </a:solidFill>
                <a:latin typeface="Calibri"/>
                <a:ea typeface="Calibri"/>
                <a:cs typeface="Calibri"/>
                <a:sym typeface="Calibri"/>
              </a:defRPr>
            </a:lvl6pPr>
            <a:lvl7pPr marL="2880360" marR="0" lvl="6" indent="-320040" algn="l" rtl="0">
              <a:spcBef>
                <a:spcPts val="36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291840" marR="0" lvl="7" indent="-320040" algn="l" rtl="0">
              <a:spcBef>
                <a:spcPts val="36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3703320" marR="0" lvl="8" indent="-320040" algn="l" rtl="0">
              <a:spcBef>
                <a:spcPts val="36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7"/>
          <p:cNvSpPr txBox="1">
            <a:spLocks noGrp="1"/>
          </p:cNvSpPr>
          <p:nvPr>
            <p:ph type="title"/>
          </p:nvPr>
        </p:nvSpPr>
        <p:spPr>
          <a:xfrm>
            <a:off x="467960" y="23217"/>
            <a:ext cx="7400400" cy="59427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0099D8"/>
              </a:buClr>
              <a:buSzPts val="3200"/>
              <a:buFont typeface="Arial"/>
              <a:buNone/>
              <a:defRPr sz="288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620"/>
            </a:lvl2pPr>
            <a:lvl3pPr lvl="2" rtl="0">
              <a:spcBef>
                <a:spcPts val="0"/>
              </a:spcBef>
              <a:spcAft>
                <a:spcPts val="0"/>
              </a:spcAft>
              <a:buSzPts val="1400"/>
              <a:buNone/>
              <a:defRPr sz="1620"/>
            </a:lvl3pPr>
            <a:lvl4pPr lvl="3" rtl="0">
              <a:spcBef>
                <a:spcPts val="0"/>
              </a:spcBef>
              <a:spcAft>
                <a:spcPts val="0"/>
              </a:spcAft>
              <a:buSzPts val="1400"/>
              <a:buNone/>
              <a:defRPr sz="1620"/>
            </a:lvl4pPr>
            <a:lvl5pPr lvl="4" rtl="0">
              <a:spcBef>
                <a:spcPts val="0"/>
              </a:spcBef>
              <a:spcAft>
                <a:spcPts val="0"/>
              </a:spcAft>
              <a:buSzPts val="1400"/>
              <a:buNone/>
              <a:defRPr sz="1620"/>
            </a:lvl5pPr>
            <a:lvl6pPr lvl="5" rtl="0">
              <a:spcBef>
                <a:spcPts val="0"/>
              </a:spcBef>
              <a:spcAft>
                <a:spcPts val="0"/>
              </a:spcAft>
              <a:buSzPts val="1400"/>
              <a:buNone/>
              <a:defRPr sz="1620"/>
            </a:lvl6pPr>
            <a:lvl7pPr lvl="6" rtl="0">
              <a:spcBef>
                <a:spcPts val="0"/>
              </a:spcBef>
              <a:spcAft>
                <a:spcPts val="0"/>
              </a:spcAft>
              <a:buSzPts val="1400"/>
              <a:buNone/>
              <a:defRPr sz="1620"/>
            </a:lvl7pPr>
            <a:lvl8pPr lvl="7" rtl="0">
              <a:spcBef>
                <a:spcPts val="0"/>
              </a:spcBef>
              <a:spcAft>
                <a:spcPts val="0"/>
              </a:spcAft>
              <a:buSzPts val="1400"/>
              <a:buNone/>
              <a:defRPr sz="1620"/>
            </a:lvl8pPr>
            <a:lvl9pPr lvl="8" rtl="0">
              <a:spcBef>
                <a:spcPts val="0"/>
              </a:spcBef>
              <a:spcAft>
                <a:spcPts val="0"/>
              </a:spcAft>
              <a:buSzPts val="1400"/>
              <a:buNone/>
              <a:defRPr sz="1620"/>
            </a:lvl9pPr>
          </a:lstStyle>
          <a:p>
            <a:endParaRPr/>
          </a:p>
        </p:txBody>
      </p:sp>
      <p:sp>
        <p:nvSpPr>
          <p:cNvPr id="144" name="Google Shape;144;p17"/>
          <p:cNvSpPr txBox="1">
            <a:spLocks noGrp="1"/>
          </p:cNvSpPr>
          <p:nvPr>
            <p:ph type="dt" idx="10"/>
          </p:nvPr>
        </p:nvSpPr>
        <p:spPr>
          <a:xfrm>
            <a:off x="685800" y="4800600"/>
            <a:ext cx="1905000" cy="22869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9pPr>
          </a:lstStyle>
          <a:p>
            <a:endParaRPr/>
          </a:p>
        </p:txBody>
      </p:sp>
      <p:sp>
        <p:nvSpPr>
          <p:cNvPr id="145" name="Google Shape;145;p17"/>
          <p:cNvSpPr txBox="1">
            <a:spLocks noGrp="1"/>
          </p:cNvSpPr>
          <p:nvPr>
            <p:ph type="sldNum" idx="12"/>
          </p:nvPr>
        </p:nvSpPr>
        <p:spPr>
          <a:xfrm>
            <a:off x="7315200" y="4686300"/>
            <a:ext cx="1371600" cy="342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62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956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hyperlink" Target="https://www.commerce.gov/" TargetMode="Externa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5"/>
          <p:cNvPicPr preferRelativeResize="0"/>
          <p:nvPr/>
        </p:nvPicPr>
        <p:blipFill>
          <a:blip r:embed="rId18">
            <a:alphaModFix/>
          </a:blip>
          <a:stretch>
            <a:fillRect/>
          </a:stretch>
        </p:blipFill>
        <p:spPr>
          <a:xfrm>
            <a:off x="-20712" y="0"/>
            <a:ext cx="356299" cy="5143500"/>
          </a:xfrm>
          <a:prstGeom prst="rect">
            <a:avLst/>
          </a:prstGeom>
          <a:noFill/>
          <a:ln>
            <a:noFill/>
          </a:ln>
        </p:spPr>
      </p:pic>
      <p:sp>
        <p:nvSpPr>
          <p:cNvPr id="85" name="Google Shape;85;p15"/>
          <p:cNvSpPr/>
          <p:nvPr/>
        </p:nvSpPr>
        <p:spPr>
          <a:xfrm>
            <a:off x="0" y="4800601"/>
            <a:ext cx="9144000" cy="3429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5"/>
          <p:cNvSpPr txBox="1">
            <a:spLocks noGrp="1"/>
          </p:cNvSpPr>
          <p:nvPr>
            <p:ph type="title"/>
          </p:nvPr>
        </p:nvSpPr>
        <p:spPr>
          <a:xfrm>
            <a:off x="752888" y="205978"/>
            <a:ext cx="7933800" cy="59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5"/>
          <p:cNvSpPr txBox="1">
            <a:spLocks noGrp="1"/>
          </p:cNvSpPr>
          <p:nvPr>
            <p:ph type="body" idx="1"/>
          </p:nvPr>
        </p:nvSpPr>
        <p:spPr>
          <a:xfrm>
            <a:off x="752888" y="914400"/>
            <a:ext cx="7933800" cy="37149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4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8" name="Google Shape;88;p15">
            <a:hlinkClick r:id="rId19"/>
          </p:cNvPr>
          <p:cNvPicPr preferRelativeResize="0"/>
          <p:nvPr/>
        </p:nvPicPr>
        <p:blipFill rotWithShape="1">
          <a:blip r:embed="rId20">
            <a:alphaModFix/>
          </a:blip>
          <a:srcRect/>
          <a:stretch/>
        </p:blipFill>
        <p:spPr>
          <a:xfrm>
            <a:off x="228600" y="4832593"/>
            <a:ext cx="278916" cy="278916"/>
          </a:xfrm>
          <a:prstGeom prst="rect">
            <a:avLst/>
          </a:prstGeom>
          <a:noFill/>
          <a:ln>
            <a:noFill/>
          </a:ln>
        </p:spPr>
      </p:pic>
      <p:sp>
        <p:nvSpPr>
          <p:cNvPr id="89" name="Google Shape;89;p15"/>
          <p:cNvSpPr txBox="1"/>
          <p:nvPr/>
        </p:nvSpPr>
        <p:spPr>
          <a:xfrm>
            <a:off x="1447800" y="4879264"/>
            <a:ext cx="7239000" cy="1155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0B4596"/>
              </a:buClr>
              <a:buSzPts val="1000"/>
              <a:buFont typeface="Arial Narrow"/>
              <a:buNone/>
            </a:pPr>
            <a:r>
              <a:rPr lang="en" sz="1300" b="1">
                <a:solidFill>
                  <a:srgbClr val="0B4596"/>
                </a:solidFill>
                <a:latin typeface="Arial Narrow"/>
                <a:ea typeface="Arial Narrow"/>
                <a:cs typeface="Arial Narrow"/>
                <a:sym typeface="Arial Narrow"/>
              </a:rPr>
              <a:t>Building a Weather-Ready Nation</a:t>
            </a:r>
            <a:r>
              <a:rPr lang="en" sz="1300" b="1" i="0" u="none" strike="noStrike" cap="none">
                <a:solidFill>
                  <a:srgbClr val="0B4596"/>
                </a:solidFill>
                <a:latin typeface="Arial Narrow"/>
                <a:ea typeface="Arial Narrow"/>
                <a:cs typeface="Arial Narrow"/>
                <a:sym typeface="Arial Narrow"/>
              </a:rPr>
              <a:t>  //  </a:t>
            </a:r>
            <a:fld id="{00000000-1234-1234-1234-123412341234}" type="slidenum">
              <a:rPr lang="en" sz="1300" b="1" i="0" u="none" strike="noStrike" cap="none">
                <a:solidFill>
                  <a:srgbClr val="0B4596"/>
                </a:solidFill>
                <a:latin typeface="Arial Narrow"/>
                <a:ea typeface="Arial Narrow"/>
                <a:cs typeface="Arial Narrow"/>
                <a:sym typeface="Arial Narrow"/>
              </a:rPr>
              <a:t>‹#›</a:t>
            </a:fld>
            <a:endParaRPr sz="1300" b="1" i="0" u="none" strike="noStrike" cap="none">
              <a:solidFill>
                <a:srgbClr val="0B4596"/>
              </a:solidFill>
              <a:latin typeface="Arial Narrow"/>
              <a:ea typeface="Arial Narrow"/>
              <a:cs typeface="Arial Narrow"/>
              <a:sym typeface="Arial Narrow"/>
            </a:endParaRPr>
          </a:p>
        </p:txBody>
      </p:sp>
      <p:sp>
        <p:nvSpPr>
          <p:cNvPr id="90" name="Google Shape;90;p15"/>
          <p:cNvSpPr txBox="1"/>
          <p:nvPr/>
        </p:nvSpPr>
        <p:spPr>
          <a:xfrm>
            <a:off x="522146" y="4772984"/>
            <a:ext cx="3976800"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NATIONAL WEATHER SERVICE</a:t>
            </a:r>
            <a:endParaRPr b="1">
              <a:solidFill>
                <a:schemeClr val="dk1"/>
              </a:solidFill>
            </a:endParaRPr>
          </a:p>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7" r:id="rId14"/>
    <p:sldLayoutId id="2147483678" r:id="rId15"/>
    <p:sldLayoutId id="2147483681" r:id="rId1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body" idx="1"/>
          </p:nvPr>
        </p:nvSpPr>
        <p:spPr>
          <a:xfrm>
            <a:off x="2388325" y="334209"/>
            <a:ext cx="6755700" cy="101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4400"/>
              <a:buNone/>
            </a:pPr>
            <a:r>
              <a:rPr lang="en-US" sz="2400" dirty="0"/>
              <a:t>Current use and plans for assimilation of</a:t>
            </a:r>
          </a:p>
          <a:p>
            <a:pPr marL="0" lvl="0" indent="0" algn="l" rtl="0">
              <a:lnSpc>
                <a:spcPct val="100000"/>
              </a:lnSpc>
              <a:spcBef>
                <a:spcPts val="0"/>
              </a:spcBef>
              <a:spcAft>
                <a:spcPts val="0"/>
              </a:spcAft>
              <a:buSzPts val="4400"/>
              <a:buNone/>
            </a:pPr>
            <a:r>
              <a:rPr lang="en-US" sz="2400" dirty="0"/>
              <a:t>wind data in NWP at NCEP</a:t>
            </a:r>
            <a:endParaRPr sz="5400" dirty="0">
              <a:solidFill>
                <a:srgbClr val="FFFFFF"/>
              </a:solidFill>
            </a:endParaRPr>
          </a:p>
        </p:txBody>
      </p:sp>
      <p:sp>
        <p:nvSpPr>
          <p:cNvPr id="187" name="Google Shape;187;p34"/>
          <p:cNvSpPr txBox="1">
            <a:spLocks noGrp="1"/>
          </p:cNvSpPr>
          <p:nvPr>
            <p:ph type="body" idx="3"/>
          </p:nvPr>
        </p:nvSpPr>
        <p:spPr>
          <a:xfrm>
            <a:off x="2377691" y="1571736"/>
            <a:ext cx="6649349" cy="9056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C4EDFF"/>
              </a:buClr>
              <a:buSzPts val="2800"/>
              <a:buFont typeface="Arial"/>
              <a:buNone/>
            </a:pPr>
            <a:r>
              <a:rPr lang="en" sz="1600" dirty="0">
                <a:solidFill>
                  <a:schemeClr val="lt2"/>
                </a:solidFill>
                <a:latin typeface="+mn-lt"/>
              </a:rPr>
              <a:t>Andrew Collard</a:t>
            </a:r>
            <a:r>
              <a:rPr lang="en" sz="1600" baseline="30000" dirty="0">
                <a:solidFill>
                  <a:schemeClr val="lt2"/>
                </a:solidFill>
                <a:latin typeface="+mn-lt"/>
              </a:rPr>
              <a:t>1</a:t>
            </a:r>
            <a:r>
              <a:rPr lang="en" sz="1600" dirty="0">
                <a:solidFill>
                  <a:schemeClr val="lt2"/>
                </a:solidFill>
                <a:latin typeface="+mn-lt"/>
              </a:rPr>
              <a:t>, Brett Hoover</a:t>
            </a:r>
            <a:r>
              <a:rPr lang="en" sz="1600" baseline="30000" dirty="0">
                <a:solidFill>
                  <a:schemeClr val="lt2"/>
                </a:solidFill>
                <a:latin typeface="+mn-lt"/>
              </a:rPr>
              <a:t>2</a:t>
            </a:r>
            <a:r>
              <a:rPr lang="en" sz="1600" dirty="0">
                <a:solidFill>
                  <a:schemeClr val="lt2"/>
                </a:solidFill>
                <a:latin typeface="+mn-lt"/>
              </a:rPr>
              <a:t>, Iliana Genkova</a:t>
            </a:r>
            <a:r>
              <a:rPr lang="en" sz="1600" baseline="30000" dirty="0">
                <a:solidFill>
                  <a:schemeClr val="lt2"/>
                </a:solidFill>
                <a:latin typeface="+mn-lt"/>
              </a:rPr>
              <a:t>2</a:t>
            </a:r>
            <a:r>
              <a:rPr lang="en" sz="1600" dirty="0">
                <a:solidFill>
                  <a:schemeClr val="lt2"/>
                </a:solidFill>
                <a:latin typeface="+mn-lt"/>
              </a:rPr>
              <a:t>, Emily Liu</a:t>
            </a:r>
            <a:r>
              <a:rPr lang="en" sz="1600" baseline="30000" dirty="0">
                <a:solidFill>
                  <a:schemeClr val="lt2"/>
                </a:solidFill>
                <a:latin typeface="+mn-lt"/>
              </a:rPr>
              <a:t>1</a:t>
            </a:r>
            <a:endParaRPr lang="en-US" sz="1600" dirty="0">
              <a:solidFill>
                <a:schemeClr val="lt2"/>
              </a:solidFill>
            </a:endParaRPr>
          </a:p>
          <a:p>
            <a:pPr marL="0" lvl="0" indent="0" algn="l" rtl="0">
              <a:spcBef>
                <a:spcPts val="0"/>
              </a:spcBef>
              <a:spcAft>
                <a:spcPts val="0"/>
              </a:spcAft>
              <a:buClr>
                <a:srgbClr val="C4EDFF"/>
              </a:buClr>
              <a:buSzPts val="2800"/>
              <a:buFont typeface="Arial"/>
              <a:buNone/>
            </a:pPr>
            <a:endParaRPr sz="1800" dirty="0">
              <a:solidFill>
                <a:schemeClr val="lt2"/>
              </a:solidFill>
            </a:endParaRPr>
          </a:p>
          <a:p>
            <a:pPr marL="0" indent="0">
              <a:spcBef>
                <a:spcPts val="400"/>
              </a:spcBef>
            </a:pPr>
            <a:r>
              <a:rPr lang="en-US" sz="1600" i="0" dirty="0">
                <a:solidFill>
                  <a:schemeClr val="bg1"/>
                </a:solidFill>
                <a:effectLst/>
                <a:latin typeface="+mn-lt"/>
              </a:rPr>
              <a:t>Workshop on Space-based 3D Winds, 19-20 February 2025</a:t>
            </a:r>
          </a:p>
          <a:p>
            <a:pPr marL="0" indent="0">
              <a:spcBef>
                <a:spcPts val="400"/>
              </a:spcBef>
            </a:pPr>
            <a:r>
              <a:rPr lang="en-US" sz="1200" b="0" baseline="30000" dirty="0">
                <a:solidFill>
                  <a:schemeClr val="bg1"/>
                </a:solidFill>
                <a:latin typeface="+mn-lt"/>
              </a:rPr>
              <a:t>1</a:t>
            </a:r>
            <a:r>
              <a:rPr lang="en-US" sz="1200" b="0" dirty="0">
                <a:solidFill>
                  <a:schemeClr val="bg1"/>
                </a:solidFill>
                <a:latin typeface="+mn-lt"/>
              </a:rPr>
              <a:t>NOAA/NCEP/EMC </a:t>
            </a:r>
            <a:r>
              <a:rPr lang="en-US" sz="1200" b="0" baseline="30000" dirty="0">
                <a:solidFill>
                  <a:schemeClr val="bg1"/>
                </a:solidFill>
                <a:latin typeface="+mn-lt"/>
              </a:rPr>
              <a:t>2</a:t>
            </a:r>
            <a:r>
              <a:rPr lang="en-US" sz="1200" b="0" dirty="0">
                <a:solidFill>
                  <a:schemeClr val="bg1"/>
                </a:solidFill>
                <a:latin typeface="+mn-lt"/>
              </a:rPr>
              <a:t>Lynker@NOAA/NCEP/EMC </a:t>
            </a:r>
            <a:endParaRPr lang="en-US" sz="1200" b="0" i="0" dirty="0">
              <a:solidFill>
                <a:schemeClr val="bg1"/>
              </a:solidFill>
              <a:effectLst/>
              <a:latin typeface="+mn-lt"/>
            </a:endParaRPr>
          </a:p>
          <a:p>
            <a:pPr marL="0" marR="0" lvl="0" indent="0" algn="l" rtl="0">
              <a:lnSpc>
                <a:spcPct val="100000"/>
              </a:lnSpc>
              <a:spcBef>
                <a:spcPts val="400"/>
              </a:spcBef>
              <a:spcAft>
                <a:spcPts val="0"/>
              </a:spcAft>
              <a:buClr>
                <a:srgbClr val="C4EDFF"/>
              </a:buClr>
              <a:buSzPts val="2800"/>
              <a:buFont typeface="Arial"/>
              <a:buNone/>
            </a:pPr>
            <a:endParaRPr sz="1800" b="1" dirty="0">
              <a:solidFill>
                <a:srgbClr val="D6F5FF"/>
              </a:solidFill>
            </a:endParaRPr>
          </a:p>
          <a:p>
            <a:pPr marL="0" marR="0" lvl="0" indent="0" algn="l" rtl="0">
              <a:lnSpc>
                <a:spcPct val="100000"/>
              </a:lnSpc>
              <a:spcBef>
                <a:spcPts val="0"/>
              </a:spcBef>
              <a:spcAft>
                <a:spcPts val="0"/>
              </a:spcAft>
              <a:buClr>
                <a:srgbClr val="C4EDFF"/>
              </a:buClr>
              <a:buSzPts val="2800"/>
              <a:buFont typeface="Arial"/>
              <a:buNone/>
            </a:pPr>
            <a:endParaRPr sz="1800" dirty="0">
              <a:solidFill>
                <a:srgbClr val="D6F5FF"/>
              </a:solidFill>
            </a:endParaRPr>
          </a:p>
          <a:p>
            <a:pPr marL="0" marR="0" lvl="0" indent="0" algn="l" rtl="0">
              <a:lnSpc>
                <a:spcPct val="100000"/>
              </a:lnSpc>
              <a:spcBef>
                <a:spcPts val="0"/>
              </a:spcBef>
              <a:spcAft>
                <a:spcPts val="0"/>
              </a:spcAft>
              <a:buClr>
                <a:srgbClr val="C4EDFF"/>
              </a:buClr>
              <a:buSzPts val="2800"/>
              <a:buFont typeface="Arial"/>
              <a:buNone/>
            </a:pPr>
            <a:endParaRPr sz="1800" b="1" dirty="0">
              <a:solidFill>
                <a:srgbClr val="D6F5FF"/>
              </a:solidFill>
            </a:endParaRPr>
          </a:p>
        </p:txBody>
      </p:sp>
      <p:pic>
        <p:nvPicPr>
          <p:cNvPr id="188" name="Google Shape;188;p34"/>
          <p:cNvPicPr preferRelativeResize="0"/>
          <p:nvPr/>
        </p:nvPicPr>
        <p:blipFill>
          <a:blip r:embed="rId3">
            <a:alphaModFix/>
          </a:blip>
          <a:stretch>
            <a:fillRect/>
          </a:stretch>
        </p:blipFill>
        <p:spPr>
          <a:xfrm>
            <a:off x="320075" y="3056925"/>
            <a:ext cx="8823925" cy="208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 Coverage</a:t>
            </a:r>
            <a:endParaRPr/>
          </a:p>
        </p:txBody>
      </p:sp>
      <p:pic>
        <p:nvPicPr>
          <p:cNvPr id="213" name="Google Shape;213;p38"/>
          <p:cNvPicPr preferRelativeResize="0"/>
          <p:nvPr/>
        </p:nvPicPr>
        <p:blipFill rotWithShape="1">
          <a:blip r:embed="rId3">
            <a:alphaModFix/>
          </a:blip>
          <a:srcRect l="3558" t="3312" r="6132" b="38679"/>
          <a:stretch/>
        </p:blipFill>
        <p:spPr>
          <a:xfrm>
            <a:off x="3782250" y="873250"/>
            <a:ext cx="5295500" cy="3396999"/>
          </a:xfrm>
          <a:prstGeom prst="rect">
            <a:avLst/>
          </a:prstGeom>
          <a:noFill/>
          <a:ln>
            <a:noFill/>
          </a:ln>
        </p:spPr>
      </p:pic>
      <p:pic>
        <p:nvPicPr>
          <p:cNvPr id="214" name="Google Shape;214;p38" descr="A picture containing map&#10;&#10;Description automatically generated"/>
          <p:cNvPicPr preferRelativeResize="0"/>
          <p:nvPr/>
        </p:nvPicPr>
        <p:blipFill>
          <a:blip r:embed="rId4">
            <a:alphaModFix/>
          </a:blip>
          <a:stretch>
            <a:fillRect/>
          </a:stretch>
        </p:blipFill>
        <p:spPr>
          <a:xfrm>
            <a:off x="445725" y="925350"/>
            <a:ext cx="3455050" cy="1727525"/>
          </a:xfrm>
          <a:prstGeom prst="rect">
            <a:avLst/>
          </a:prstGeom>
          <a:noFill/>
          <a:ln>
            <a:noFill/>
          </a:ln>
        </p:spPr>
      </p:pic>
      <p:sp>
        <p:nvSpPr>
          <p:cNvPr id="215" name="Google Shape;215;p38"/>
          <p:cNvSpPr txBox="1"/>
          <p:nvPr/>
        </p:nvSpPr>
        <p:spPr>
          <a:xfrm>
            <a:off x="670125" y="583125"/>
            <a:ext cx="14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AMSU-A</a:t>
            </a:r>
            <a:endParaRPr b="1"/>
          </a:p>
        </p:txBody>
      </p:sp>
      <p:sp>
        <p:nvSpPr>
          <p:cNvPr id="216" name="Google Shape;216;p38"/>
          <p:cNvSpPr txBox="1"/>
          <p:nvPr/>
        </p:nvSpPr>
        <p:spPr>
          <a:xfrm>
            <a:off x="670125" y="4151550"/>
            <a:ext cx="14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ATMS</a:t>
            </a:r>
            <a:endParaRPr b="1"/>
          </a:p>
        </p:txBody>
      </p:sp>
      <p:pic>
        <p:nvPicPr>
          <p:cNvPr id="217" name="Google Shape;217;p38" descr="Diagram&#10;&#10;Description automatically generated"/>
          <p:cNvPicPr preferRelativeResize="0"/>
          <p:nvPr/>
        </p:nvPicPr>
        <p:blipFill>
          <a:blip r:embed="rId5">
            <a:alphaModFix/>
          </a:blip>
          <a:stretch>
            <a:fillRect/>
          </a:stretch>
        </p:blipFill>
        <p:spPr>
          <a:xfrm>
            <a:off x="402675" y="2471275"/>
            <a:ext cx="3455050" cy="1727525"/>
          </a:xfrm>
          <a:prstGeom prst="rect">
            <a:avLst/>
          </a:prstGeom>
          <a:noFill/>
          <a:ln>
            <a:noFill/>
          </a:ln>
        </p:spPr>
      </p:pic>
      <p:sp>
        <p:nvSpPr>
          <p:cNvPr id="218" name="Google Shape;218;p38"/>
          <p:cNvSpPr txBox="1"/>
          <p:nvPr/>
        </p:nvSpPr>
        <p:spPr>
          <a:xfrm>
            <a:off x="6432150" y="4198800"/>
            <a:ext cx="14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Aircraft</a:t>
            </a:r>
            <a:endParaRPr b="1"/>
          </a:p>
        </p:txBody>
      </p:sp>
      <p:sp>
        <p:nvSpPr>
          <p:cNvPr id="219" name="Google Shape;219;p38"/>
          <p:cNvSpPr txBox="1"/>
          <p:nvPr/>
        </p:nvSpPr>
        <p:spPr>
          <a:xfrm>
            <a:off x="3897075" y="4198800"/>
            <a:ext cx="14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Geostationary</a:t>
            </a:r>
            <a:endParaRPr b="1"/>
          </a:p>
        </p:txBody>
      </p:sp>
      <p:sp>
        <p:nvSpPr>
          <p:cNvPr id="220" name="Google Shape;220;p38"/>
          <p:cNvSpPr txBox="1"/>
          <p:nvPr/>
        </p:nvSpPr>
        <p:spPr>
          <a:xfrm>
            <a:off x="3960225" y="525150"/>
            <a:ext cx="14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Surface</a:t>
            </a:r>
            <a:endParaRPr b="1"/>
          </a:p>
        </p:txBody>
      </p:sp>
      <p:sp>
        <p:nvSpPr>
          <p:cNvPr id="221" name="Google Shape;221;p38"/>
          <p:cNvSpPr txBox="1"/>
          <p:nvPr/>
        </p:nvSpPr>
        <p:spPr>
          <a:xfrm>
            <a:off x="6479675" y="583125"/>
            <a:ext cx="14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Upper Air</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Outline</a:t>
            </a:r>
            <a:endParaRPr/>
          </a:p>
        </p:txBody>
      </p:sp>
      <p:sp>
        <p:nvSpPr>
          <p:cNvPr id="200" name="Google Shape;200;p36"/>
          <p:cNvSpPr txBox="1">
            <a:spLocks noGrp="1"/>
          </p:cNvSpPr>
          <p:nvPr>
            <p:ph type="body" idx="1"/>
          </p:nvPr>
        </p:nvSpPr>
        <p:spPr>
          <a:xfrm>
            <a:off x="306375" y="666500"/>
            <a:ext cx="8678400" cy="3750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Char char="•"/>
            </a:pPr>
            <a:r>
              <a:rPr lang="en-US" sz="2000" dirty="0">
                <a:solidFill>
                  <a:schemeClr val="bg1">
                    <a:lumMod val="85000"/>
                  </a:schemeClr>
                </a:solidFill>
              </a:rPr>
              <a:t>Overview of modelling system</a:t>
            </a:r>
          </a:p>
          <a:p>
            <a:pPr marL="457200" lvl="0" indent="-355600" algn="l" rtl="0">
              <a:spcBef>
                <a:spcPts val="640"/>
              </a:spcBef>
              <a:spcAft>
                <a:spcPts val="0"/>
              </a:spcAft>
              <a:buSzPts val="2000"/>
              <a:buChar char="•"/>
            </a:pPr>
            <a:r>
              <a:rPr lang="en-US" sz="2000" dirty="0">
                <a:solidFill>
                  <a:schemeClr val="tx1"/>
                </a:solidFill>
              </a:rPr>
              <a:t>Data assimilated in the current system</a:t>
            </a:r>
          </a:p>
          <a:p>
            <a:pPr lvl="1" indent="-355600">
              <a:spcBef>
                <a:spcPts val="640"/>
              </a:spcBef>
              <a:buSzPts val="2000"/>
            </a:pPr>
            <a:r>
              <a:rPr lang="en-US" sz="1800" dirty="0">
                <a:solidFill>
                  <a:schemeClr val="tx1"/>
                </a:solidFill>
              </a:rPr>
              <a:t>Most recent upgrade Nov 2023</a:t>
            </a:r>
          </a:p>
          <a:p>
            <a:pPr marL="457200" lvl="0" indent="-355600" algn="l" rtl="0">
              <a:spcBef>
                <a:spcPts val="640"/>
              </a:spcBef>
              <a:spcAft>
                <a:spcPts val="0"/>
              </a:spcAft>
              <a:buSzPts val="2000"/>
              <a:buChar char="•"/>
            </a:pPr>
            <a:r>
              <a:rPr lang="en" sz="2000" dirty="0">
                <a:solidFill>
                  <a:schemeClr val="bg1">
                    <a:lumMod val="85000"/>
                  </a:schemeClr>
                </a:solidFill>
              </a:rPr>
              <a:t>Potential new data sources</a:t>
            </a:r>
          </a:p>
          <a:p>
            <a:pPr marL="457200" lvl="0" indent="-355600" algn="l" rtl="0">
              <a:spcBef>
                <a:spcPts val="640"/>
              </a:spcBef>
              <a:spcAft>
                <a:spcPts val="0"/>
              </a:spcAft>
              <a:buSzPts val="2000"/>
              <a:buChar char="•"/>
            </a:pPr>
            <a:r>
              <a:rPr lang="en" sz="2000" dirty="0">
                <a:solidFill>
                  <a:schemeClr val="bg1">
                    <a:lumMod val="85000"/>
                  </a:schemeClr>
                </a:solidFill>
              </a:rPr>
              <a:t>New assimilation techniques</a:t>
            </a:r>
            <a:endParaRPr sz="2000" dirty="0">
              <a:solidFill>
                <a:schemeClr val="bg1">
                  <a:lumMod val="85000"/>
                </a:schemeClr>
              </a:solidFill>
            </a:endParaRPr>
          </a:p>
        </p:txBody>
      </p:sp>
    </p:spTree>
    <p:extLst>
      <p:ext uri="{BB962C8B-B14F-4D97-AF65-F5344CB8AC3E}">
        <p14:creationId xmlns:p14="http://schemas.microsoft.com/office/powerpoint/2010/main" val="222997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878363" y="25798"/>
            <a:ext cx="7710465" cy="660420"/>
          </a:xfrm>
          <a:prstGeom prst="rect">
            <a:avLst/>
          </a:prstGeom>
        </p:spPr>
        <p:txBody>
          <a:bodyPr spcFirstLastPara="1" wrap="square" lIns="0" tIns="0" rIns="0" bIns="0" anchor="ctr" anchorCtr="0">
            <a:noAutofit/>
          </a:bodyPr>
          <a:lstStyle/>
          <a:p>
            <a:pPr algn="ctr"/>
            <a:r>
              <a:rPr lang="en" dirty="0"/>
              <a:t>Satellite Winds Upgrades in Nov 2023 </a:t>
            </a:r>
            <a:endParaRPr dirty="0"/>
          </a:p>
        </p:txBody>
      </p:sp>
      <p:sp>
        <p:nvSpPr>
          <p:cNvPr id="290" name="Google Shape;290;p35"/>
          <p:cNvSpPr txBox="1">
            <a:spLocks noGrp="1"/>
          </p:cNvSpPr>
          <p:nvPr>
            <p:ph type="body" idx="1"/>
          </p:nvPr>
        </p:nvSpPr>
        <p:spPr>
          <a:xfrm>
            <a:off x="1022423" y="914400"/>
            <a:ext cx="7404480" cy="1869750"/>
          </a:xfrm>
          <a:prstGeom prst="rect">
            <a:avLst/>
          </a:prstGeom>
          <a:solidFill>
            <a:srgbClr val="CFE2F3"/>
          </a:solidFill>
        </p:spPr>
        <p:txBody>
          <a:bodyPr spcFirstLastPara="1" wrap="square" lIns="82283" tIns="82283" rIns="82283" bIns="82283" anchor="t" anchorCtr="0">
            <a:noAutofit/>
          </a:bodyPr>
          <a:lstStyle/>
          <a:p>
            <a:pPr marL="0" indent="0">
              <a:spcBef>
                <a:spcPts val="0"/>
              </a:spcBef>
              <a:buNone/>
            </a:pPr>
            <a:r>
              <a:rPr lang="en" sz="1440" b="1"/>
              <a:t>Atmospheric Motion Vectors (AMVs)</a:t>
            </a:r>
            <a:endParaRPr sz="1440" b="1"/>
          </a:p>
          <a:p>
            <a:pPr marL="0" indent="0">
              <a:spcBef>
                <a:spcPts val="900"/>
              </a:spcBef>
              <a:buNone/>
            </a:pPr>
            <a:r>
              <a:rPr lang="en" sz="1260" b="1"/>
              <a:t>New Data Type</a:t>
            </a:r>
            <a:endParaRPr sz="1260" b="1"/>
          </a:p>
          <a:p>
            <a:pPr marL="411480" indent="-285750">
              <a:lnSpc>
                <a:spcPct val="115000"/>
              </a:lnSpc>
              <a:spcBef>
                <a:spcPts val="504"/>
              </a:spcBef>
              <a:buClr>
                <a:srgbClr val="CC0000"/>
              </a:buClr>
              <a:buChar char="■"/>
            </a:pPr>
            <a:r>
              <a:rPr lang="en" sz="1260">
                <a:solidFill>
                  <a:srgbClr val="CC0000"/>
                </a:solidFill>
              </a:rPr>
              <a:t>Geo-Leo winds - High-latitude winds from combined Geostationary and Polar-orbiting imagery </a:t>
            </a:r>
            <a:endParaRPr sz="1260">
              <a:solidFill>
                <a:srgbClr val="CC0000"/>
              </a:solidFill>
            </a:endParaRPr>
          </a:p>
          <a:p>
            <a:pPr marL="0" indent="0">
              <a:lnSpc>
                <a:spcPct val="115000"/>
              </a:lnSpc>
              <a:spcBef>
                <a:spcPts val="504"/>
              </a:spcBef>
              <a:buNone/>
            </a:pPr>
            <a:r>
              <a:rPr lang="en" sz="1260" b="1">
                <a:solidFill>
                  <a:srgbClr val="07336F"/>
                </a:solidFill>
              </a:rPr>
              <a:t>Existing Data Types </a:t>
            </a:r>
            <a:endParaRPr sz="1080"/>
          </a:p>
          <a:p>
            <a:pPr marL="411480" indent="-285750">
              <a:lnSpc>
                <a:spcPct val="115000"/>
              </a:lnSpc>
              <a:spcBef>
                <a:spcPts val="504"/>
              </a:spcBef>
              <a:buChar char="■"/>
            </a:pPr>
            <a:r>
              <a:rPr lang="en" sz="1260"/>
              <a:t>VIIRS AMVs - revised due to up-stream cloud algorithm change (enterprise)</a:t>
            </a:r>
            <a:endParaRPr sz="1260"/>
          </a:p>
          <a:p>
            <a:pPr marL="411480" indent="-285750">
              <a:lnSpc>
                <a:spcPct val="115000"/>
              </a:lnSpc>
              <a:spcBef>
                <a:spcPts val="0"/>
              </a:spcBef>
              <a:buChar char="■"/>
            </a:pPr>
            <a:r>
              <a:rPr lang="en" sz="1260"/>
              <a:t>AVHRR MetOp-B/C - revised due to BUFR format change and retrieval algorithm update</a:t>
            </a:r>
            <a:endParaRPr sz="1260"/>
          </a:p>
        </p:txBody>
      </p:sp>
      <p:sp>
        <p:nvSpPr>
          <p:cNvPr id="291" name="Google Shape;291;p35"/>
          <p:cNvSpPr txBox="1">
            <a:spLocks noGrp="1"/>
          </p:cNvSpPr>
          <p:nvPr>
            <p:ph type="body" idx="1"/>
          </p:nvPr>
        </p:nvSpPr>
        <p:spPr>
          <a:xfrm>
            <a:off x="1022423" y="2975963"/>
            <a:ext cx="7404480" cy="1044360"/>
          </a:xfrm>
          <a:prstGeom prst="rect">
            <a:avLst/>
          </a:prstGeom>
          <a:solidFill>
            <a:srgbClr val="D9EAD3"/>
          </a:solidFill>
        </p:spPr>
        <p:txBody>
          <a:bodyPr spcFirstLastPara="1" wrap="square" lIns="82283" tIns="82283" rIns="82283" bIns="82283" anchor="t" anchorCtr="0">
            <a:noAutofit/>
          </a:bodyPr>
          <a:lstStyle/>
          <a:p>
            <a:pPr marL="0" indent="0">
              <a:spcBef>
                <a:spcPts val="504"/>
              </a:spcBef>
              <a:buNone/>
            </a:pPr>
            <a:r>
              <a:rPr lang="en" sz="1440" b="1"/>
              <a:t>Advanced Scatterometer Winds (ASCAT)</a:t>
            </a:r>
            <a:endParaRPr sz="1440" b="1"/>
          </a:p>
          <a:p>
            <a:pPr marL="411480" indent="-285750">
              <a:lnSpc>
                <a:spcPct val="115000"/>
              </a:lnSpc>
              <a:spcBef>
                <a:spcPts val="504"/>
              </a:spcBef>
              <a:buChar char="■"/>
            </a:pPr>
            <a:r>
              <a:rPr lang="en" sz="1260"/>
              <a:t>Minimization issue caused by ASCAT in the operations</a:t>
            </a:r>
            <a:endParaRPr sz="1260"/>
          </a:p>
          <a:p>
            <a:pPr marL="411480" indent="-285750">
              <a:lnSpc>
                <a:spcPct val="115000"/>
              </a:lnSpc>
              <a:spcBef>
                <a:spcPts val="0"/>
              </a:spcBef>
              <a:buChar char="■"/>
            </a:pPr>
            <a:r>
              <a:rPr lang="en" sz="1260"/>
              <a:t>Revised data thinning and observation error</a:t>
            </a:r>
            <a:endParaRPr sz="126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1134799" y="53578"/>
            <a:ext cx="7140420" cy="594270"/>
          </a:xfrm>
          <a:prstGeom prst="rect">
            <a:avLst/>
          </a:prstGeom>
        </p:spPr>
        <p:txBody>
          <a:bodyPr spcFirstLastPara="1" wrap="square" lIns="0" tIns="0" rIns="0" bIns="0" anchor="ctr" anchorCtr="0">
            <a:noAutofit/>
          </a:bodyPr>
          <a:lstStyle/>
          <a:p>
            <a:pPr algn="ctr"/>
            <a:r>
              <a:rPr lang="en" sz="2520"/>
              <a:t>Leo-Geo Atmospheric Motion Vectors</a:t>
            </a:r>
            <a:endParaRPr sz="2520"/>
          </a:p>
        </p:txBody>
      </p:sp>
      <p:sp>
        <p:nvSpPr>
          <p:cNvPr id="297" name="Google Shape;297;p36"/>
          <p:cNvSpPr txBox="1"/>
          <p:nvPr/>
        </p:nvSpPr>
        <p:spPr>
          <a:xfrm>
            <a:off x="995963" y="840915"/>
            <a:ext cx="7140420" cy="1061803"/>
          </a:xfrm>
          <a:prstGeom prst="rect">
            <a:avLst/>
          </a:prstGeom>
          <a:solidFill>
            <a:srgbClr val="F2F2F2"/>
          </a:solidFill>
          <a:ln>
            <a:noFill/>
          </a:ln>
        </p:spPr>
        <p:txBody>
          <a:bodyPr spcFirstLastPara="1" wrap="square" lIns="82283" tIns="82283" rIns="82283" bIns="82283" anchor="t" anchorCtr="0">
            <a:spAutoFit/>
          </a:bodyPr>
          <a:lstStyle/>
          <a:p>
            <a:pPr marL="164592" indent="-132588">
              <a:buSzPts val="1600"/>
              <a:buChar char="■"/>
            </a:pPr>
            <a:r>
              <a:rPr lang="en" sz="1440"/>
              <a:t>High-latitude winds from combined geostationary and polar-orbiting satellite imagery</a:t>
            </a:r>
            <a:endParaRPr sz="1440"/>
          </a:p>
          <a:p>
            <a:pPr marL="164592" indent="-132588">
              <a:spcBef>
                <a:spcPts val="900"/>
              </a:spcBef>
              <a:buSzPts val="1600"/>
              <a:buChar char="■"/>
            </a:pPr>
            <a:r>
              <a:rPr lang="en" sz="1440"/>
              <a:t>Fills data-gaps in AMVs coverage (10 degree band)</a:t>
            </a:r>
            <a:endParaRPr sz="1440"/>
          </a:p>
          <a:p>
            <a:pPr marL="164592" indent="-132588">
              <a:spcBef>
                <a:spcPts val="900"/>
              </a:spcBef>
              <a:buSzPts val="1600"/>
              <a:buChar char="■"/>
            </a:pPr>
            <a:r>
              <a:rPr lang="en" sz="1440"/>
              <a:t>Add to observation sparse region near polar jet stream</a:t>
            </a:r>
            <a:endParaRPr sz="1440"/>
          </a:p>
        </p:txBody>
      </p:sp>
      <p:pic>
        <p:nvPicPr>
          <p:cNvPr id="298" name="Google Shape;298;p36" descr="amvcov"/>
          <p:cNvPicPr preferRelativeResize="0"/>
          <p:nvPr/>
        </p:nvPicPr>
        <p:blipFill rotWithShape="1">
          <a:blip r:embed="rId3">
            <a:alphaModFix/>
          </a:blip>
          <a:srcRect l="4378" t="7558" r="3836" b="27116"/>
          <a:stretch/>
        </p:blipFill>
        <p:spPr>
          <a:xfrm>
            <a:off x="4856648" y="2596801"/>
            <a:ext cx="3687616" cy="2192249"/>
          </a:xfrm>
          <a:prstGeom prst="rect">
            <a:avLst/>
          </a:prstGeom>
          <a:noFill/>
          <a:ln>
            <a:noFill/>
          </a:ln>
        </p:spPr>
      </p:pic>
      <p:sp>
        <p:nvSpPr>
          <p:cNvPr id="299" name="Google Shape;299;p36"/>
          <p:cNvSpPr txBox="1"/>
          <p:nvPr/>
        </p:nvSpPr>
        <p:spPr>
          <a:xfrm>
            <a:off x="5538128" y="2348025"/>
            <a:ext cx="2252340" cy="256230"/>
          </a:xfrm>
          <a:prstGeom prst="rect">
            <a:avLst/>
          </a:prstGeom>
          <a:noFill/>
          <a:ln>
            <a:noFill/>
          </a:ln>
        </p:spPr>
        <p:txBody>
          <a:bodyPr spcFirstLastPara="1" wrap="square" lIns="82283" tIns="82283" rIns="82283" bIns="82283" anchor="ctr" anchorCtr="0">
            <a:noAutofit/>
          </a:bodyPr>
          <a:lstStyle/>
          <a:p>
            <a:pPr algn="ctr"/>
            <a:r>
              <a:rPr lang="en" sz="1080"/>
              <a:t>Location of Used AMVs</a:t>
            </a:r>
            <a:endParaRPr sz="1080"/>
          </a:p>
        </p:txBody>
      </p:sp>
      <p:cxnSp>
        <p:nvCxnSpPr>
          <p:cNvPr id="300" name="Google Shape;300;p36"/>
          <p:cNvCxnSpPr/>
          <p:nvPr/>
        </p:nvCxnSpPr>
        <p:spPr>
          <a:xfrm>
            <a:off x="8515485" y="3098860"/>
            <a:ext cx="6750" cy="1028700"/>
          </a:xfrm>
          <a:prstGeom prst="straightConnector1">
            <a:avLst/>
          </a:prstGeom>
          <a:noFill/>
          <a:ln w="9525" cap="flat" cmpd="sng">
            <a:solidFill>
              <a:schemeClr val="dk2"/>
            </a:solidFill>
            <a:prstDash val="solid"/>
            <a:round/>
            <a:headEnd type="triangle" w="med" len="med"/>
            <a:tailEnd type="triangle" w="med" len="med"/>
          </a:ln>
        </p:spPr>
      </p:cxnSp>
      <p:grpSp>
        <p:nvGrpSpPr>
          <p:cNvPr id="301" name="Google Shape;301;p36"/>
          <p:cNvGrpSpPr/>
          <p:nvPr/>
        </p:nvGrpSpPr>
        <p:grpSpPr>
          <a:xfrm>
            <a:off x="758678" y="2213400"/>
            <a:ext cx="3993750" cy="2552850"/>
            <a:chOff x="334975" y="2459333"/>
            <a:chExt cx="4437500" cy="2836500"/>
          </a:xfrm>
        </p:grpSpPr>
        <p:pic>
          <p:nvPicPr>
            <p:cNvPr id="302" name="Google Shape;302;p36" descr="aprLeoGeo_err_locations_OB_map.png"/>
            <p:cNvPicPr preferRelativeResize="0"/>
            <p:nvPr/>
          </p:nvPicPr>
          <p:blipFill rotWithShape="1">
            <a:blip r:embed="rId4">
              <a:alphaModFix/>
            </a:blip>
            <a:srcRect l="13992" t="17584" r="20005" b="21294"/>
            <a:stretch/>
          </p:blipFill>
          <p:spPr>
            <a:xfrm>
              <a:off x="567375" y="2857500"/>
              <a:ext cx="3791201" cy="2325833"/>
            </a:xfrm>
            <a:prstGeom prst="rect">
              <a:avLst/>
            </a:prstGeom>
            <a:noFill/>
            <a:ln>
              <a:noFill/>
            </a:ln>
          </p:spPr>
        </p:pic>
        <p:sp>
          <p:nvSpPr>
            <p:cNvPr id="303" name="Google Shape;303;p36"/>
            <p:cNvSpPr txBox="1"/>
            <p:nvPr/>
          </p:nvSpPr>
          <p:spPr>
            <a:xfrm>
              <a:off x="645875" y="2617417"/>
              <a:ext cx="3634200" cy="267600"/>
            </a:xfrm>
            <a:prstGeom prst="rect">
              <a:avLst/>
            </a:prstGeom>
            <a:noFill/>
            <a:ln>
              <a:noFill/>
            </a:ln>
          </p:spPr>
          <p:txBody>
            <a:bodyPr spcFirstLastPara="1" wrap="square" lIns="82283" tIns="82283" rIns="82283" bIns="82283" anchor="ctr" anchorCtr="0">
              <a:noAutofit/>
            </a:bodyPr>
            <a:lstStyle/>
            <a:p>
              <a:pPr algn="ctr"/>
              <a:r>
                <a:rPr lang="en" sz="1080"/>
                <a:t>Obs - Simulated Leo-Geo AMVs</a:t>
              </a:r>
              <a:endParaRPr sz="1080"/>
            </a:p>
          </p:txBody>
        </p:sp>
        <p:pic>
          <p:nvPicPr>
            <p:cNvPr id="304" name="Google Shape;304;p36"/>
            <p:cNvPicPr preferRelativeResize="0"/>
            <p:nvPr/>
          </p:nvPicPr>
          <p:blipFill rotWithShape="1">
            <a:blip r:embed="rId5">
              <a:alphaModFix/>
            </a:blip>
            <a:srcRect l="83020" t="6689" r="8070" b="20039"/>
            <a:stretch/>
          </p:blipFill>
          <p:spPr>
            <a:xfrm>
              <a:off x="4358600" y="2459333"/>
              <a:ext cx="413875" cy="2836500"/>
            </a:xfrm>
            <a:prstGeom prst="rect">
              <a:avLst/>
            </a:prstGeom>
            <a:noFill/>
            <a:ln>
              <a:noFill/>
            </a:ln>
          </p:spPr>
        </p:pic>
        <p:sp>
          <p:nvSpPr>
            <p:cNvPr id="305" name="Google Shape;305;p36"/>
            <p:cNvSpPr txBox="1"/>
            <p:nvPr/>
          </p:nvSpPr>
          <p:spPr>
            <a:xfrm>
              <a:off x="334975" y="4340639"/>
              <a:ext cx="373200" cy="360000"/>
            </a:xfrm>
            <a:prstGeom prst="rect">
              <a:avLst/>
            </a:prstGeom>
            <a:noFill/>
            <a:ln>
              <a:noFill/>
            </a:ln>
          </p:spPr>
          <p:txBody>
            <a:bodyPr spcFirstLastPara="1" wrap="square" lIns="82283" tIns="82283" rIns="82283" bIns="82283" anchor="ctr" anchorCtr="0">
              <a:noAutofit/>
            </a:bodyPr>
            <a:lstStyle/>
            <a:p>
              <a:pPr algn="ctr"/>
              <a:r>
                <a:rPr lang="en" sz="720"/>
                <a:t>50</a:t>
              </a:r>
              <a:r>
                <a:rPr lang="en" sz="720" baseline="30000"/>
                <a:t>o</a:t>
              </a:r>
              <a:endParaRPr sz="720" baseline="30000"/>
            </a:p>
          </p:txBody>
        </p:sp>
        <p:sp>
          <p:nvSpPr>
            <p:cNvPr id="306" name="Google Shape;306;p36"/>
            <p:cNvSpPr txBox="1"/>
            <p:nvPr/>
          </p:nvSpPr>
          <p:spPr>
            <a:xfrm>
              <a:off x="334975" y="3324639"/>
              <a:ext cx="373200" cy="360000"/>
            </a:xfrm>
            <a:prstGeom prst="rect">
              <a:avLst/>
            </a:prstGeom>
            <a:noFill/>
            <a:ln>
              <a:noFill/>
            </a:ln>
          </p:spPr>
          <p:txBody>
            <a:bodyPr spcFirstLastPara="1" wrap="square" lIns="82283" tIns="82283" rIns="82283" bIns="82283" anchor="ctr" anchorCtr="0">
              <a:noAutofit/>
            </a:bodyPr>
            <a:lstStyle/>
            <a:p>
              <a:pPr algn="ctr"/>
              <a:r>
                <a:rPr lang="en" sz="720"/>
                <a:t>50</a:t>
              </a:r>
              <a:r>
                <a:rPr lang="en" sz="720" baseline="30000"/>
                <a:t>o</a:t>
              </a:r>
              <a:endParaRPr sz="720" baseline="30000"/>
            </a:p>
          </p:txBody>
        </p:sp>
      </p:grpSp>
      <p:sp>
        <p:nvSpPr>
          <p:cNvPr id="307" name="Google Shape;307;p36"/>
          <p:cNvSpPr/>
          <p:nvPr/>
        </p:nvSpPr>
        <p:spPr>
          <a:xfrm>
            <a:off x="4752360" y="2818080"/>
            <a:ext cx="3853710" cy="256230"/>
          </a:xfrm>
          <a:prstGeom prst="roundRect">
            <a:avLst>
              <a:gd name="adj" fmla="val 16667"/>
            </a:avLst>
          </a:prstGeom>
          <a:noFill/>
          <a:ln w="28575" cap="flat" cmpd="sng">
            <a:solidFill>
              <a:srgbClr val="858585"/>
            </a:solidFill>
            <a:prstDash val="solid"/>
            <a:round/>
            <a:headEnd type="none" w="sm" len="sm"/>
            <a:tailEnd type="none" w="sm" len="sm"/>
          </a:ln>
        </p:spPr>
        <p:txBody>
          <a:bodyPr spcFirstLastPara="1" wrap="square" lIns="82283" tIns="82283" rIns="82283" bIns="82283" anchor="ctr" anchorCtr="0">
            <a:noAutofit/>
          </a:bodyPr>
          <a:lstStyle/>
          <a:p>
            <a:endParaRPr sz="1260"/>
          </a:p>
        </p:txBody>
      </p:sp>
      <p:sp>
        <p:nvSpPr>
          <p:cNvPr id="308" name="Google Shape;308;p36"/>
          <p:cNvSpPr/>
          <p:nvPr/>
        </p:nvSpPr>
        <p:spPr>
          <a:xfrm>
            <a:off x="4752450" y="4157258"/>
            <a:ext cx="3853710" cy="256230"/>
          </a:xfrm>
          <a:prstGeom prst="roundRect">
            <a:avLst>
              <a:gd name="adj" fmla="val 16667"/>
            </a:avLst>
          </a:prstGeom>
          <a:noFill/>
          <a:ln w="28575" cap="flat" cmpd="sng">
            <a:solidFill>
              <a:srgbClr val="858585"/>
            </a:solidFill>
            <a:prstDash val="solid"/>
            <a:round/>
            <a:headEnd type="none" w="sm" len="sm"/>
            <a:tailEnd type="none" w="sm" len="sm"/>
          </a:ln>
        </p:spPr>
        <p:txBody>
          <a:bodyPr spcFirstLastPara="1" wrap="square" lIns="82283" tIns="82283" rIns="82283" bIns="82283" anchor="ctr" anchorCtr="0">
            <a:noAutofit/>
          </a:bodyPr>
          <a:lstStyle/>
          <a:p>
            <a:endParaRPr sz="126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7"/>
          <p:cNvSpPr txBox="1">
            <a:spLocks noGrp="1"/>
          </p:cNvSpPr>
          <p:nvPr>
            <p:ph type="title"/>
          </p:nvPr>
        </p:nvSpPr>
        <p:spPr>
          <a:xfrm>
            <a:off x="878364" y="25798"/>
            <a:ext cx="6660360" cy="660420"/>
          </a:xfrm>
          <a:prstGeom prst="rect">
            <a:avLst/>
          </a:prstGeom>
          <a:noFill/>
          <a:ln>
            <a:noFill/>
          </a:ln>
        </p:spPr>
        <p:txBody>
          <a:bodyPr spcFirstLastPara="1" wrap="square" lIns="82283" tIns="41130" rIns="82283" bIns="41130" anchor="ctr" anchorCtr="0">
            <a:noAutofit/>
          </a:bodyPr>
          <a:lstStyle/>
          <a:p>
            <a:pPr>
              <a:buSzPts val="1800"/>
            </a:pPr>
            <a:r>
              <a:rPr lang="en"/>
              <a:t>Impact of LEO-GEO AMVs</a:t>
            </a:r>
            <a:endParaRPr sz="1260"/>
          </a:p>
        </p:txBody>
      </p:sp>
      <p:pic>
        <p:nvPicPr>
          <p:cNvPr id="314" name="Google Shape;314;p37"/>
          <p:cNvPicPr preferRelativeResize="0"/>
          <p:nvPr/>
        </p:nvPicPr>
        <p:blipFill rotWithShape="1">
          <a:blip r:embed="rId3">
            <a:alphaModFix/>
          </a:blip>
          <a:srcRect l="2994" t="8832" r="66132" b="3014"/>
          <a:stretch/>
        </p:blipFill>
        <p:spPr>
          <a:xfrm>
            <a:off x="897042" y="1125150"/>
            <a:ext cx="1420076" cy="3603175"/>
          </a:xfrm>
          <a:prstGeom prst="rect">
            <a:avLst/>
          </a:prstGeom>
          <a:noFill/>
          <a:ln>
            <a:noFill/>
          </a:ln>
        </p:spPr>
      </p:pic>
      <p:sp>
        <p:nvSpPr>
          <p:cNvPr id="315" name="Google Shape;315;p37"/>
          <p:cNvSpPr txBox="1"/>
          <p:nvPr/>
        </p:nvSpPr>
        <p:spPr>
          <a:xfrm>
            <a:off x="1096695" y="693025"/>
            <a:ext cx="1384560" cy="666090"/>
          </a:xfrm>
          <a:prstGeom prst="rect">
            <a:avLst/>
          </a:prstGeom>
          <a:noFill/>
          <a:ln>
            <a:noFill/>
          </a:ln>
        </p:spPr>
        <p:txBody>
          <a:bodyPr spcFirstLastPara="1" wrap="square" lIns="82283" tIns="82283" rIns="82283" bIns="82283" anchor="t" anchorCtr="0">
            <a:noAutofit/>
          </a:bodyPr>
          <a:lstStyle/>
          <a:p>
            <a:pPr algn="ctr">
              <a:buSzPts val="1300"/>
            </a:pPr>
            <a:r>
              <a:rPr lang="en" sz="1170" b="1">
                <a:solidFill>
                  <a:srgbClr val="07316A"/>
                </a:solidFill>
              </a:rPr>
              <a:t>Fit to </a:t>
            </a:r>
            <a:endParaRPr sz="1170" b="1">
              <a:solidFill>
                <a:srgbClr val="07316A"/>
              </a:solidFill>
            </a:endParaRPr>
          </a:p>
          <a:p>
            <a:pPr algn="ctr">
              <a:buSzPts val="1300"/>
            </a:pPr>
            <a:r>
              <a:rPr lang="en" sz="1170" b="1">
                <a:solidFill>
                  <a:srgbClr val="07316A"/>
                </a:solidFill>
              </a:rPr>
              <a:t>Radiosondes</a:t>
            </a:r>
            <a:endParaRPr sz="1170" b="1">
              <a:solidFill>
                <a:srgbClr val="07316A"/>
              </a:solidFill>
            </a:endParaRPr>
          </a:p>
        </p:txBody>
      </p:sp>
      <p:pic>
        <p:nvPicPr>
          <p:cNvPr id="316" name="Google Shape;316;p37"/>
          <p:cNvPicPr preferRelativeResize="0"/>
          <p:nvPr/>
        </p:nvPicPr>
        <p:blipFill rotWithShape="1">
          <a:blip r:embed="rId4">
            <a:alphaModFix/>
          </a:blip>
          <a:srcRect l="49062" b="48736"/>
          <a:stretch/>
        </p:blipFill>
        <p:spPr>
          <a:xfrm>
            <a:off x="6849472" y="2793300"/>
            <a:ext cx="1824457" cy="1836158"/>
          </a:xfrm>
          <a:prstGeom prst="rect">
            <a:avLst/>
          </a:prstGeom>
          <a:noFill/>
          <a:ln>
            <a:noFill/>
          </a:ln>
        </p:spPr>
      </p:pic>
      <p:pic>
        <p:nvPicPr>
          <p:cNvPr id="317" name="Google Shape;317;p37"/>
          <p:cNvPicPr preferRelativeResize="0"/>
          <p:nvPr/>
        </p:nvPicPr>
        <p:blipFill rotWithShape="1">
          <a:blip r:embed="rId5">
            <a:alphaModFix/>
          </a:blip>
          <a:srcRect l="49062" b="49904"/>
          <a:stretch/>
        </p:blipFill>
        <p:spPr>
          <a:xfrm>
            <a:off x="6851745" y="964400"/>
            <a:ext cx="1824457" cy="1794262"/>
          </a:xfrm>
          <a:prstGeom prst="rect">
            <a:avLst/>
          </a:prstGeom>
          <a:noFill/>
          <a:ln>
            <a:noFill/>
          </a:ln>
        </p:spPr>
      </p:pic>
      <p:pic>
        <p:nvPicPr>
          <p:cNvPr id="318" name="Google Shape;318;p37"/>
          <p:cNvPicPr preferRelativeResize="0"/>
          <p:nvPr/>
        </p:nvPicPr>
        <p:blipFill rotWithShape="1">
          <a:blip r:embed="rId6">
            <a:alphaModFix/>
          </a:blip>
          <a:srcRect l="50827" t="8342" r="6163" b="33034"/>
          <a:stretch/>
        </p:blipFill>
        <p:spPr>
          <a:xfrm>
            <a:off x="3118770" y="2571197"/>
            <a:ext cx="1218870" cy="1845999"/>
          </a:xfrm>
          <a:prstGeom prst="rect">
            <a:avLst/>
          </a:prstGeom>
          <a:noFill/>
          <a:ln>
            <a:noFill/>
          </a:ln>
        </p:spPr>
      </p:pic>
      <p:pic>
        <p:nvPicPr>
          <p:cNvPr id="319" name="Google Shape;319;p37"/>
          <p:cNvPicPr preferRelativeResize="0"/>
          <p:nvPr/>
        </p:nvPicPr>
        <p:blipFill rotWithShape="1">
          <a:blip r:embed="rId7">
            <a:alphaModFix/>
          </a:blip>
          <a:srcRect l="51011" t="8269" r="4433" b="34459"/>
          <a:stretch/>
        </p:blipFill>
        <p:spPr>
          <a:xfrm>
            <a:off x="5139293" y="2586926"/>
            <a:ext cx="1267381" cy="1810185"/>
          </a:xfrm>
          <a:prstGeom prst="rect">
            <a:avLst/>
          </a:prstGeom>
          <a:noFill/>
          <a:ln>
            <a:noFill/>
          </a:ln>
        </p:spPr>
      </p:pic>
      <p:pic>
        <p:nvPicPr>
          <p:cNvPr id="320" name="Google Shape;320;p37"/>
          <p:cNvPicPr preferRelativeResize="0"/>
          <p:nvPr/>
        </p:nvPicPr>
        <p:blipFill rotWithShape="1">
          <a:blip r:embed="rId6">
            <a:alphaModFix/>
          </a:blip>
          <a:srcRect l="13336" t="68532" r="6128" b="21908"/>
          <a:stretch/>
        </p:blipFill>
        <p:spPr>
          <a:xfrm>
            <a:off x="2753775" y="4509126"/>
            <a:ext cx="1997393" cy="263375"/>
          </a:xfrm>
          <a:prstGeom prst="rect">
            <a:avLst/>
          </a:prstGeom>
          <a:noFill/>
          <a:ln>
            <a:noFill/>
          </a:ln>
        </p:spPr>
      </p:pic>
      <p:pic>
        <p:nvPicPr>
          <p:cNvPr id="321" name="Google Shape;321;p37"/>
          <p:cNvPicPr preferRelativeResize="0"/>
          <p:nvPr/>
        </p:nvPicPr>
        <p:blipFill rotWithShape="1">
          <a:blip r:embed="rId6">
            <a:alphaModFix/>
          </a:blip>
          <a:srcRect l="935" t="7275" r="91748" b="34476"/>
          <a:stretch/>
        </p:blipFill>
        <p:spPr>
          <a:xfrm>
            <a:off x="2929658" y="2571750"/>
            <a:ext cx="204413" cy="1808625"/>
          </a:xfrm>
          <a:prstGeom prst="rect">
            <a:avLst/>
          </a:prstGeom>
          <a:noFill/>
          <a:ln>
            <a:noFill/>
          </a:ln>
        </p:spPr>
      </p:pic>
      <p:pic>
        <p:nvPicPr>
          <p:cNvPr id="322" name="Google Shape;322;p37"/>
          <p:cNvPicPr preferRelativeResize="0"/>
          <p:nvPr/>
        </p:nvPicPr>
        <p:blipFill rotWithShape="1">
          <a:blip r:embed="rId7">
            <a:alphaModFix/>
          </a:blip>
          <a:srcRect l="8845" t="71246" r="6019" b="23654"/>
          <a:stretch/>
        </p:blipFill>
        <p:spPr>
          <a:xfrm>
            <a:off x="4628363" y="4585325"/>
            <a:ext cx="2147624" cy="142875"/>
          </a:xfrm>
          <a:prstGeom prst="rect">
            <a:avLst/>
          </a:prstGeom>
          <a:noFill/>
          <a:ln>
            <a:noFill/>
          </a:ln>
        </p:spPr>
      </p:pic>
      <p:sp>
        <p:nvSpPr>
          <p:cNvPr id="323" name="Google Shape;323;p37"/>
          <p:cNvSpPr txBox="1"/>
          <p:nvPr/>
        </p:nvSpPr>
        <p:spPr>
          <a:xfrm>
            <a:off x="7245923" y="641250"/>
            <a:ext cx="1267380" cy="407700"/>
          </a:xfrm>
          <a:prstGeom prst="rect">
            <a:avLst/>
          </a:prstGeom>
          <a:noFill/>
          <a:ln>
            <a:noFill/>
          </a:ln>
        </p:spPr>
        <p:txBody>
          <a:bodyPr spcFirstLastPara="1" wrap="square" lIns="82283" tIns="82283" rIns="82283" bIns="82283" anchor="t" anchorCtr="0">
            <a:noAutofit/>
          </a:bodyPr>
          <a:lstStyle/>
          <a:p>
            <a:pPr>
              <a:buSzPts val="1400"/>
            </a:pPr>
            <a:r>
              <a:rPr lang="en" sz="1260" b="1"/>
              <a:t>500 hPA ACC</a:t>
            </a:r>
            <a:endParaRPr sz="1260" b="1"/>
          </a:p>
        </p:txBody>
      </p:sp>
      <p:sp>
        <p:nvSpPr>
          <p:cNvPr id="324" name="Google Shape;324;p37"/>
          <p:cNvSpPr txBox="1"/>
          <p:nvPr/>
        </p:nvSpPr>
        <p:spPr>
          <a:xfrm>
            <a:off x="3701745" y="2180375"/>
            <a:ext cx="2066580" cy="407700"/>
          </a:xfrm>
          <a:prstGeom prst="rect">
            <a:avLst/>
          </a:prstGeom>
          <a:noFill/>
          <a:ln>
            <a:noFill/>
          </a:ln>
        </p:spPr>
        <p:txBody>
          <a:bodyPr spcFirstLastPara="1" wrap="square" lIns="82283" tIns="82283" rIns="82283" bIns="82283" anchor="t" anchorCtr="0">
            <a:noAutofit/>
          </a:bodyPr>
          <a:lstStyle/>
          <a:p>
            <a:pPr algn="ctr">
              <a:buSzPts val="1400"/>
            </a:pPr>
            <a:r>
              <a:rPr lang="en" sz="1260" b="1"/>
              <a:t>Vector Wind RMSE</a:t>
            </a:r>
            <a:endParaRPr sz="1260" b="1"/>
          </a:p>
        </p:txBody>
      </p:sp>
      <p:sp>
        <p:nvSpPr>
          <p:cNvPr id="325" name="Google Shape;325;p37"/>
          <p:cNvSpPr txBox="1"/>
          <p:nvPr/>
        </p:nvSpPr>
        <p:spPr>
          <a:xfrm>
            <a:off x="2716493" y="1125150"/>
            <a:ext cx="4038390" cy="1007100"/>
          </a:xfrm>
          <a:prstGeom prst="rect">
            <a:avLst/>
          </a:prstGeom>
          <a:solidFill>
            <a:srgbClr val="CFE2F3"/>
          </a:solidFill>
          <a:ln>
            <a:noFill/>
          </a:ln>
        </p:spPr>
        <p:txBody>
          <a:bodyPr spcFirstLastPara="1" wrap="square" lIns="82283" tIns="82283" rIns="82283" bIns="82283" anchor="t" anchorCtr="0">
            <a:noAutofit/>
          </a:bodyPr>
          <a:lstStyle/>
          <a:p>
            <a:pPr algn="ctr">
              <a:buSzPts val="1300"/>
            </a:pPr>
            <a:r>
              <a:rPr lang="en" sz="1170">
                <a:solidFill>
                  <a:srgbClr val="07316A"/>
                </a:solidFill>
              </a:rPr>
              <a:t>LEO-GEO AMVs has a positive impact </a:t>
            </a:r>
            <a:endParaRPr sz="1170">
              <a:solidFill>
                <a:srgbClr val="07316A"/>
              </a:solidFill>
            </a:endParaRPr>
          </a:p>
          <a:p>
            <a:pPr algn="ctr">
              <a:buSzPts val="1300"/>
            </a:pPr>
            <a:r>
              <a:rPr lang="en" sz="1170">
                <a:solidFill>
                  <a:srgbClr val="07316A"/>
                </a:solidFill>
              </a:rPr>
              <a:t>on the winds in the Southern Hemisphere.  </a:t>
            </a:r>
            <a:endParaRPr sz="1170">
              <a:solidFill>
                <a:srgbClr val="07316A"/>
              </a:solidFill>
            </a:endParaRPr>
          </a:p>
          <a:p>
            <a:pPr algn="ctr">
              <a:buSzPts val="1300"/>
            </a:pPr>
            <a:endParaRPr sz="1170">
              <a:solidFill>
                <a:srgbClr val="07316A"/>
              </a:solidFill>
            </a:endParaRPr>
          </a:p>
          <a:p>
            <a:pPr algn="ctr">
              <a:buSzPts val="1300"/>
            </a:pPr>
            <a:r>
              <a:rPr lang="en" sz="1170">
                <a:solidFill>
                  <a:srgbClr val="07316A"/>
                </a:solidFill>
              </a:rPr>
              <a:t>Impact is neutral in most other locations and variables.</a:t>
            </a:r>
            <a:endParaRPr sz="1170">
              <a:solidFill>
                <a:srgbClr val="07316A"/>
              </a:solidFill>
            </a:endParaRPr>
          </a:p>
        </p:txBody>
      </p:sp>
      <p:sp>
        <p:nvSpPr>
          <p:cNvPr id="326" name="Google Shape;326;p37"/>
          <p:cNvSpPr txBox="1"/>
          <p:nvPr/>
        </p:nvSpPr>
        <p:spPr>
          <a:xfrm>
            <a:off x="7073100" y="1648288"/>
            <a:ext cx="1267380" cy="407700"/>
          </a:xfrm>
          <a:prstGeom prst="rect">
            <a:avLst/>
          </a:prstGeom>
          <a:noFill/>
          <a:ln>
            <a:noFill/>
          </a:ln>
        </p:spPr>
        <p:txBody>
          <a:bodyPr spcFirstLastPara="1" wrap="square" lIns="82283" tIns="82283" rIns="82283" bIns="82283" anchor="t" anchorCtr="0">
            <a:noAutofit/>
          </a:bodyPr>
          <a:lstStyle/>
          <a:p>
            <a:pPr>
              <a:buSzPts val="1400"/>
            </a:pPr>
            <a:r>
              <a:rPr lang="en" sz="1260" b="1"/>
              <a:t>NH</a:t>
            </a:r>
            <a:endParaRPr sz="1260" b="1"/>
          </a:p>
        </p:txBody>
      </p:sp>
      <p:sp>
        <p:nvSpPr>
          <p:cNvPr id="327" name="Google Shape;327;p37"/>
          <p:cNvSpPr txBox="1"/>
          <p:nvPr/>
        </p:nvSpPr>
        <p:spPr>
          <a:xfrm>
            <a:off x="7073100" y="3477088"/>
            <a:ext cx="1267380" cy="407700"/>
          </a:xfrm>
          <a:prstGeom prst="rect">
            <a:avLst/>
          </a:prstGeom>
          <a:noFill/>
          <a:ln>
            <a:noFill/>
          </a:ln>
        </p:spPr>
        <p:txBody>
          <a:bodyPr spcFirstLastPara="1" wrap="square" lIns="82283" tIns="82283" rIns="82283" bIns="82283" anchor="t" anchorCtr="0">
            <a:noAutofit/>
          </a:bodyPr>
          <a:lstStyle/>
          <a:p>
            <a:pPr>
              <a:buSzPts val="1400"/>
            </a:pPr>
            <a:r>
              <a:rPr lang="en" sz="1260" b="1"/>
              <a:t>SH</a:t>
            </a:r>
            <a:endParaRPr sz="1260" b="1"/>
          </a:p>
        </p:txBody>
      </p:sp>
      <p:sp>
        <p:nvSpPr>
          <p:cNvPr id="328" name="Google Shape;328;p37"/>
          <p:cNvSpPr txBox="1"/>
          <p:nvPr/>
        </p:nvSpPr>
        <p:spPr>
          <a:xfrm>
            <a:off x="3949605" y="2541575"/>
            <a:ext cx="1267380" cy="407700"/>
          </a:xfrm>
          <a:prstGeom prst="rect">
            <a:avLst/>
          </a:prstGeom>
          <a:noFill/>
          <a:ln>
            <a:noFill/>
          </a:ln>
        </p:spPr>
        <p:txBody>
          <a:bodyPr spcFirstLastPara="1" wrap="square" lIns="82283" tIns="82283" rIns="82283" bIns="82283" anchor="t" anchorCtr="0">
            <a:noAutofit/>
          </a:bodyPr>
          <a:lstStyle/>
          <a:p>
            <a:pPr>
              <a:buSzPts val="1400"/>
            </a:pPr>
            <a:r>
              <a:rPr lang="en" sz="1260" b="1"/>
              <a:t>NH</a:t>
            </a:r>
            <a:endParaRPr sz="1260" b="1"/>
          </a:p>
        </p:txBody>
      </p:sp>
      <p:sp>
        <p:nvSpPr>
          <p:cNvPr id="329" name="Google Shape;329;p37"/>
          <p:cNvSpPr txBox="1"/>
          <p:nvPr/>
        </p:nvSpPr>
        <p:spPr>
          <a:xfrm>
            <a:off x="5974065" y="2541563"/>
            <a:ext cx="1267380" cy="407700"/>
          </a:xfrm>
          <a:prstGeom prst="rect">
            <a:avLst/>
          </a:prstGeom>
          <a:noFill/>
          <a:ln>
            <a:noFill/>
          </a:ln>
        </p:spPr>
        <p:txBody>
          <a:bodyPr spcFirstLastPara="1" wrap="square" lIns="82283" tIns="82283" rIns="82283" bIns="82283" anchor="t" anchorCtr="0">
            <a:noAutofit/>
          </a:bodyPr>
          <a:lstStyle/>
          <a:p>
            <a:pPr>
              <a:buSzPts val="1400"/>
            </a:pPr>
            <a:r>
              <a:rPr lang="en" sz="1260" b="1"/>
              <a:t>SH</a:t>
            </a:r>
            <a:endParaRPr sz="1260" b="1"/>
          </a:p>
        </p:txBody>
      </p:sp>
      <p:pic>
        <p:nvPicPr>
          <p:cNvPr id="330" name="Google Shape;330;p37"/>
          <p:cNvPicPr preferRelativeResize="0"/>
          <p:nvPr/>
        </p:nvPicPr>
        <p:blipFill rotWithShape="1">
          <a:blip r:embed="rId6">
            <a:alphaModFix/>
          </a:blip>
          <a:srcRect l="935" t="7275" r="91748" b="34476"/>
          <a:stretch/>
        </p:blipFill>
        <p:spPr>
          <a:xfrm>
            <a:off x="4987058" y="2571750"/>
            <a:ext cx="204413" cy="1808625"/>
          </a:xfrm>
          <a:prstGeom prst="rect">
            <a:avLst/>
          </a:prstGeom>
          <a:noFill/>
          <a:ln>
            <a:noFill/>
          </a:ln>
        </p:spPr>
      </p:pic>
      <p:sp>
        <p:nvSpPr>
          <p:cNvPr id="331" name="Google Shape;331;p37"/>
          <p:cNvSpPr txBox="1"/>
          <p:nvPr/>
        </p:nvSpPr>
        <p:spPr>
          <a:xfrm>
            <a:off x="3330675" y="4339825"/>
            <a:ext cx="1173690" cy="388530"/>
          </a:xfrm>
          <a:prstGeom prst="rect">
            <a:avLst/>
          </a:prstGeom>
          <a:noFill/>
          <a:ln>
            <a:noFill/>
          </a:ln>
        </p:spPr>
        <p:txBody>
          <a:bodyPr spcFirstLastPara="1" wrap="square" lIns="82283" tIns="82283" rIns="82283" bIns="82283" anchor="t" anchorCtr="0">
            <a:noAutofit/>
          </a:bodyPr>
          <a:lstStyle/>
          <a:p>
            <a:pPr>
              <a:buSzPts val="900"/>
            </a:pPr>
            <a:r>
              <a:rPr lang="en" sz="810"/>
              <a:t>Forecast Hour</a:t>
            </a:r>
            <a:endParaRPr sz="810"/>
          </a:p>
        </p:txBody>
      </p:sp>
      <p:sp>
        <p:nvSpPr>
          <p:cNvPr id="332" name="Google Shape;332;p37"/>
          <p:cNvSpPr txBox="1"/>
          <p:nvPr/>
        </p:nvSpPr>
        <p:spPr>
          <a:xfrm>
            <a:off x="5319495" y="4339825"/>
            <a:ext cx="1173690" cy="388530"/>
          </a:xfrm>
          <a:prstGeom prst="rect">
            <a:avLst/>
          </a:prstGeom>
          <a:noFill/>
          <a:ln>
            <a:noFill/>
          </a:ln>
        </p:spPr>
        <p:txBody>
          <a:bodyPr spcFirstLastPara="1" wrap="square" lIns="82283" tIns="82283" rIns="82283" bIns="82283" anchor="t" anchorCtr="0">
            <a:noAutofit/>
          </a:bodyPr>
          <a:lstStyle/>
          <a:p>
            <a:pPr>
              <a:buSzPts val="900"/>
            </a:pPr>
            <a:r>
              <a:rPr lang="en" sz="810"/>
              <a:t>Forecast Hour</a:t>
            </a:r>
            <a:endParaRPr sz="81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8"/>
          <p:cNvPicPr preferRelativeResize="0"/>
          <p:nvPr/>
        </p:nvPicPr>
        <p:blipFill rotWithShape="1">
          <a:blip r:embed="rId3">
            <a:alphaModFix/>
          </a:blip>
          <a:srcRect l="12541" t="14895" r="13158" b="18813"/>
          <a:stretch/>
        </p:blipFill>
        <p:spPr>
          <a:xfrm>
            <a:off x="5795809" y="3065985"/>
            <a:ext cx="2880360" cy="1507954"/>
          </a:xfrm>
          <a:prstGeom prst="rect">
            <a:avLst/>
          </a:prstGeom>
          <a:noFill/>
          <a:ln>
            <a:noFill/>
          </a:ln>
        </p:spPr>
      </p:pic>
      <p:sp>
        <p:nvSpPr>
          <p:cNvPr id="338" name="Google Shape;338;p38"/>
          <p:cNvSpPr txBox="1">
            <a:spLocks noGrp="1"/>
          </p:cNvSpPr>
          <p:nvPr>
            <p:ph type="title"/>
          </p:nvPr>
        </p:nvSpPr>
        <p:spPr>
          <a:xfrm>
            <a:off x="1096695" y="-2"/>
            <a:ext cx="7178490" cy="593730"/>
          </a:xfrm>
          <a:prstGeom prst="rect">
            <a:avLst/>
          </a:prstGeom>
        </p:spPr>
        <p:txBody>
          <a:bodyPr spcFirstLastPara="1" wrap="square" lIns="82283" tIns="82283" rIns="82283" bIns="82283" anchor="ctr" anchorCtr="0">
            <a:noAutofit/>
          </a:bodyPr>
          <a:lstStyle/>
          <a:p>
            <a:r>
              <a:rPr lang="en" sz="2160"/>
              <a:t>Assimilation of Revised GOES-16/17 AMVs</a:t>
            </a:r>
            <a:endParaRPr sz="2160"/>
          </a:p>
        </p:txBody>
      </p:sp>
      <p:sp>
        <p:nvSpPr>
          <p:cNvPr id="339" name="Google Shape;339;p38"/>
          <p:cNvSpPr txBox="1"/>
          <p:nvPr/>
        </p:nvSpPr>
        <p:spPr>
          <a:xfrm>
            <a:off x="887580" y="548955"/>
            <a:ext cx="7670700" cy="2171787"/>
          </a:xfrm>
          <a:prstGeom prst="rect">
            <a:avLst/>
          </a:prstGeom>
          <a:solidFill>
            <a:srgbClr val="CFE2F3"/>
          </a:solidFill>
          <a:ln>
            <a:noFill/>
          </a:ln>
        </p:spPr>
        <p:txBody>
          <a:bodyPr spcFirstLastPara="1" wrap="square" lIns="82283" tIns="82283" rIns="82283" bIns="82283" anchor="t" anchorCtr="0">
            <a:spAutoFit/>
          </a:bodyPr>
          <a:lstStyle/>
          <a:p>
            <a:r>
              <a:rPr lang="en" sz="1260" b="1"/>
              <a:t>What’s in the Revised AMV Winds for testing</a:t>
            </a:r>
            <a:endParaRPr sz="1260" b="1"/>
          </a:p>
          <a:p>
            <a:pPr marL="164592" indent="-121158">
              <a:lnSpc>
                <a:spcPct val="115000"/>
              </a:lnSpc>
              <a:spcBef>
                <a:spcPts val="900"/>
              </a:spcBef>
              <a:buSzPts val="1400"/>
              <a:buChar char="■"/>
            </a:pPr>
            <a:r>
              <a:rPr lang="en" sz="1260"/>
              <a:t>Retrieved GOES-16 and 17 AMV winds based on the </a:t>
            </a:r>
            <a:r>
              <a:rPr lang="en" sz="1260" b="1">
                <a:solidFill>
                  <a:srgbClr val="1155CC"/>
                </a:solidFill>
              </a:rPr>
              <a:t>new Enterprise algorithm</a:t>
            </a:r>
            <a:r>
              <a:rPr lang="en" sz="1260"/>
              <a:t> which includes updated cloud top phase, cloud top height, and cloud mask</a:t>
            </a:r>
            <a:endParaRPr sz="1260"/>
          </a:p>
          <a:p>
            <a:pPr marL="822960" lvl="1" indent="-274320">
              <a:lnSpc>
                <a:spcPct val="115000"/>
              </a:lnSpc>
              <a:spcBef>
                <a:spcPts val="900"/>
              </a:spcBef>
              <a:buSzPts val="1200"/>
              <a:buChar char="○"/>
            </a:pPr>
            <a:r>
              <a:rPr lang="en" sz="1080" b="1">
                <a:solidFill>
                  <a:srgbClr val="1155CC"/>
                </a:solidFill>
              </a:rPr>
              <a:t>LWLR</a:t>
            </a:r>
            <a:r>
              <a:rPr lang="en" sz="1080"/>
              <a:t> : Long-wave IR AMVs (cloud-top)</a:t>
            </a:r>
            <a:endParaRPr sz="1080"/>
          </a:p>
          <a:p>
            <a:pPr marL="822960" lvl="1" indent="-274320">
              <a:lnSpc>
                <a:spcPct val="115000"/>
              </a:lnSpc>
              <a:buSzPts val="1200"/>
              <a:buChar char="○"/>
            </a:pPr>
            <a:r>
              <a:rPr lang="en" sz="1080" b="1">
                <a:solidFill>
                  <a:srgbClr val="1155CC"/>
                </a:solidFill>
              </a:rPr>
              <a:t>WVCT</a:t>
            </a:r>
            <a:r>
              <a:rPr lang="en" sz="1080"/>
              <a:t> : Cloud-top WV AMVs (cloud-top)</a:t>
            </a:r>
            <a:endParaRPr sz="1080"/>
          </a:p>
          <a:p>
            <a:pPr marL="822960" lvl="1" indent="-274320">
              <a:lnSpc>
                <a:spcPct val="115000"/>
              </a:lnSpc>
              <a:buSzPts val="1200"/>
              <a:buChar char="○"/>
            </a:pPr>
            <a:r>
              <a:rPr lang="en" sz="1080" b="1">
                <a:solidFill>
                  <a:srgbClr val="1155CC"/>
                </a:solidFill>
              </a:rPr>
              <a:t>WVDL</a:t>
            </a:r>
            <a:r>
              <a:rPr lang="en" sz="1080"/>
              <a:t> : Deep-layer WV AMVs (clear-air)</a:t>
            </a:r>
            <a:endParaRPr sz="1080"/>
          </a:p>
          <a:p>
            <a:pPr marL="164592" indent="-121158">
              <a:lnSpc>
                <a:spcPct val="115000"/>
              </a:lnSpc>
              <a:spcBef>
                <a:spcPts val="900"/>
              </a:spcBef>
              <a:buSzPts val="1400"/>
              <a:buChar char="■"/>
            </a:pPr>
            <a:r>
              <a:rPr lang="en" sz="1260" b="1">
                <a:solidFill>
                  <a:srgbClr val="CC0000"/>
                </a:solidFill>
              </a:rPr>
              <a:t>Mitigated</a:t>
            </a:r>
            <a:r>
              <a:rPr lang="en" sz="1260"/>
              <a:t> GOES-17 AMVs - strategy for producing AMVs during periods when normal channels are unavailable</a:t>
            </a:r>
            <a:endParaRPr sz="1260"/>
          </a:p>
        </p:txBody>
      </p:sp>
      <p:sp>
        <p:nvSpPr>
          <p:cNvPr id="340" name="Google Shape;340;p38"/>
          <p:cNvSpPr txBox="1"/>
          <p:nvPr/>
        </p:nvSpPr>
        <p:spPr>
          <a:xfrm>
            <a:off x="887580" y="2753955"/>
            <a:ext cx="4908330" cy="2120041"/>
          </a:xfrm>
          <a:prstGeom prst="rect">
            <a:avLst/>
          </a:prstGeom>
          <a:solidFill>
            <a:srgbClr val="F3F3F3"/>
          </a:solidFill>
          <a:ln>
            <a:noFill/>
          </a:ln>
        </p:spPr>
        <p:txBody>
          <a:bodyPr spcFirstLastPara="1" wrap="square" lIns="82283" tIns="82283" rIns="82283" bIns="82283" anchor="t" anchorCtr="0">
            <a:spAutoFit/>
          </a:bodyPr>
          <a:lstStyle/>
          <a:p>
            <a:r>
              <a:rPr lang="en" sz="1260" b="1"/>
              <a:t>GOES-17 ABI has issue with its cooling system</a:t>
            </a:r>
            <a:endParaRPr sz="1260" b="1"/>
          </a:p>
          <a:p>
            <a:pPr marL="164592" lvl="1" indent="-109727">
              <a:lnSpc>
                <a:spcPct val="115000"/>
              </a:lnSpc>
              <a:spcBef>
                <a:spcPts val="900"/>
              </a:spcBef>
              <a:buSzPts val="1200"/>
              <a:buChar char="■"/>
            </a:pPr>
            <a:r>
              <a:rPr lang="en" sz="1080"/>
              <a:t>The loop heat pipe (LHP) subsystem, which transfers heart from the ABI electronics to the radiator, is not operating at its designed capacity</a:t>
            </a:r>
            <a:endParaRPr sz="1080"/>
          </a:p>
          <a:p>
            <a:pPr marL="164592" lvl="1" indent="-109727">
              <a:lnSpc>
                <a:spcPct val="115000"/>
              </a:lnSpc>
              <a:buSzPts val="1200"/>
              <a:buChar char="■"/>
            </a:pPr>
            <a:r>
              <a:rPr lang="en" sz="1080"/>
              <a:t>As a result, the ABI detector can not be maintained at their intended temperatures under certain orbital conditions.  This is preventing adequate cooling for some of the IR channels leading to noisy/stripy imagery</a:t>
            </a:r>
            <a:endParaRPr sz="1080"/>
          </a:p>
          <a:p>
            <a:pPr marL="164592" lvl="1" indent="-109727">
              <a:lnSpc>
                <a:spcPct val="115000"/>
              </a:lnSpc>
              <a:buSzPts val="1200"/>
              <a:buChar char="■"/>
            </a:pPr>
            <a:r>
              <a:rPr lang="en" sz="1080"/>
              <a:t>The LHP problem has </a:t>
            </a:r>
            <a:r>
              <a:rPr lang="en" sz="1080">
                <a:solidFill>
                  <a:srgbClr val="CC0000"/>
                </a:solidFill>
              </a:rPr>
              <a:t>seasonal impact</a:t>
            </a:r>
            <a:r>
              <a:rPr lang="en" sz="1080"/>
              <a:t>: before and after the vernal and autumnal equinoxes)</a:t>
            </a:r>
            <a:endParaRPr sz="1080"/>
          </a:p>
          <a:p>
            <a:pPr marL="164592" lvl="1" indent="-109727">
              <a:lnSpc>
                <a:spcPct val="115000"/>
              </a:lnSpc>
              <a:spcAft>
                <a:spcPts val="900"/>
              </a:spcAft>
              <a:buSzPts val="1200"/>
              <a:buChar char="■"/>
            </a:pPr>
            <a:r>
              <a:rPr lang="en" sz="1080"/>
              <a:t>Use alternative IR channels for wind retrievals</a:t>
            </a:r>
            <a:endParaRPr sz="1080"/>
          </a:p>
        </p:txBody>
      </p:sp>
      <p:grpSp>
        <p:nvGrpSpPr>
          <p:cNvPr id="341" name="Google Shape;341;p38"/>
          <p:cNvGrpSpPr/>
          <p:nvPr/>
        </p:nvGrpSpPr>
        <p:grpSpPr>
          <a:xfrm>
            <a:off x="5945580" y="4386915"/>
            <a:ext cx="1192320" cy="348840"/>
            <a:chOff x="6022000" y="4874350"/>
            <a:chExt cx="1324800" cy="387600"/>
          </a:xfrm>
        </p:grpSpPr>
        <p:sp>
          <p:nvSpPr>
            <p:cNvPr id="342" name="Google Shape;342;p38"/>
            <p:cNvSpPr txBox="1"/>
            <p:nvPr/>
          </p:nvSpPr>
          <p:spPr>
            <a:xfrm>
              <a:off x="6022000" y="5068150"/>
              <a:ext cx="1324800" cy="193800"/>
            </a:xfrm>
            <a:prstGeom prst="rect">
              <a:avLst/>
            </a:prstGeom>
            <a:noFill/>
            <a:ln>
              <a:noFill/>
            </a:ln>
          </p:spPr>
          <p:txBody>
            <a:bodyPr spcFirstLastPara="1" wrap="square" lIns="82283" tIns="82283" rIns="82283" bIns="82283" anchor="ctr" anchorCtr="0">
              <a:noAutofit/>
            </a:bodyPr>
            <a:lstStyle/>
            <a:p>
              <a:pPr algn="ctr"/>
              <a:r>
                <a:rPr lang="en" sz="900" b="1"/>
                <a:t>vernal equinox</a:t>
              </a:r>
              <a:endParaRPr sz="900" b="1"/>
            </a:p>
          </p:txBody>
        </p:sp>
        <p:cxnSp>
          <p:nvCxnSpPr>
            <p:cNvPr id="343" name="Google Shape;343;p38"/>
            <p:cNvCxnSpPr>
              <a:stCxn id="342" idx="0"/>
            </p:cNvCxnSpPr>
            <p:nvPr/>
          </p:nvCxnSpPr>
          <p:spPr>
            <a:xfrm rot="10800000" flipH="1">
              <a:off x="6684400" y="4874350"/>
              <a:ext cx="16800" cy="193800"/>
            </a:xfrm>
            <a:prstGeom prst="straightConnector1">
              <a:avLst/>
            </a:prstGeom>
            <a:noFill/>
            <a:ln w="9525" cap="flat" cmpd="sng">
              <a:solidFill>
                <a:schemeClr val="dk2"/>
              </a:solidFill>
              <a:prstDash val="solid"/>
              <a:round/>
              <a:headEnd type="none" w="med" len="med"/>
              <a:tailEnd type="triangle" w="med" len="med"/>
            </a:ln>
          </p:spPr>
        </p:cxnSp>
      </p:grpSp>
      <p:grpSp>
        <p:nvGrpSpPr>
          <p:cNvPr id="344" name="Google Shape;344;p38"/>
          <p:cNvGrpSpPr/>
          <p:nvPr/>
        </p:nvGrpSpPr>
        <p:grpSpPr>
          <a:xfrm>
            <a:off x="7265138" y="4386925"/>
            <a:ext cx="1291140" cy="348830"/>
            <a:chOff x="7335775" y="4874361"/>
            <a:chExt cx="1434600" cy="387589"/>
          </a:xfrm>
        </p:grpSpPr>
        <p:sp>
          <p:nvSpPr>
            <p:cNvPr id="345" name="Google Shape;345;p38"/>
            <p:cNvSpPr txBox="1"/>
            <p:nvPr/>
          </p:nvSpPr>
          <p:spPr>
            <a:xfrm>
              <a:off x="7335775" y="5068150"/>
              <a:ext cx="1434600" cy="193800"/>
            </a:xfrm>
            <a:prstGeom prst="rect">
              <a:avLst/>
            </a:prstGeom>
            <a:noFill/>
            <a:ln>
              <a:noFill/>
            </a:ln>
          </p:spPr>
          <p:txBody>
            <a:bodyPr spcFirstLastPara="1" wrap="square" lIns="82283" tIns="82283" rIns="82283" bIns="82283" anchor="ctr" anchorCtr="0">
              <a:noAutofit/>
            </a:bodyPr>
            <a:lstStyle/>
            <a:p>
              <a:pPr algn="ctr"/>
              <a:r>
                <a:rPr lang="en" sz="900" b="1"/>
                <a:t>autumnal equinox</a:t>
              </a:r>
              <a:endParaRPr sz="900" b="1"/>
            </a:p>
          </p:txBody>
        </p:sp>
        <p:cxnSp>
          <p:nvCxnSpPr>
            <p:cNvPr id="346" name="Google Shape;346;p38"/>
            <p:cNvCxnSpPr/>
            <p:nvPr/>
          </p:nvCxnSpPr>
          <p:spPr>
            <a:xfrm rot="10800000" flipH="1">
              <a:off x="8011850" y="4874361"/>
              <a:ext cx="16800" cy="193800"/>
            </a:xfrm>
            <a:prstGeom prst="straightConnector1">
              <a:avLst/>
            </a:prstGeom>
            <a:noFill/>
            <a:ln w="9525" cap="flat" cmpd="sng">
              <a:solidFill>
                <a:schemeClr val="dk2"/>
              </a:solidFill>
              <a:prstDash val="solid"/>
              <a:round/>
              <a:headEnd type="none" w="med" len="med"/>
              <a:tailEnd type="triangle" w="med" len="med"/>
            </a:ln>
          </p:spPr>
        </p:cxnSp>
      </p:grpSp>
      <p:sp>
        <p:nvSpPr>
          <p:cNvPr id="347" name="Google Shape;347;p38"/>
          <p:cNvSpPr txBox="1"/>
          <p:nvPr/>
        </p:nvSpPr>
        <p:spPr>
          <a:xfrm>
            <a:off x="5795910" y="2715750"/>
            <a:ext cx="2762370" cy="443172"/>
          </a:xfrm>
          <a:prstGeom prst="rect">
            <a:avLst/>
          </a:prstGeom>
          <a:noFill/>
          <a:ln>
            <a:noFill/>
          </a:ln>
        </p:spPr>
        <p:txBody>
          <a:bodyPr spcFirstLastPara="1" wrap="square" lIns="82283" tIns="82283" rIns="82283" bIns="82283" anchor="t" anchorCtr="0">
            <a:spAutoFit/>
          </a:bodyPr>
          <a:lstStyle/>
          <a:p>
            <a:r>
              <a:rPr lang="en" sz="900"/>
              <a:t>GOES-17 Predicted Daily Maximum Temperatures of the ABI Focal Plan Module (FPM)</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39"/>
          <p:cNvGrpSpPr/>
          <p:nvPr/>
        </p:nvGrpSpPr>
        <p:grpSpPr>
          <a:xfrm>
            <a:off x="852221" y="189281"/>
            <a:ext cx="2633470" cy="2821333"/>
            <a:chOff x="438912" y="210312"/>
            <a:chExt cx="2926078" cy="3134814"/>
          </a:xfrm>
        </p:grpSpPr>
        <p:grpSp>
          <p:nvGrpSpPr>
            <p:cNvPr id="353" name="Google Shape;353;p39"/>
            <p:cNvGrpSpPr/>
            <p:nvPr/>
          </p:nvGrpSpPr>
          <p:grpSpPr>
            <a:xfrm>
              <a:off x="438912" y="510486"/>
              <a:ext cx="2926078" cy="2834640"/>
              <a:chOff x="391750" y="739086"/>
              <a:chExt cx="2926078" cy="2834640"/>
            </a:xfrm>
          </p:grpSpPr>
          <p:pic>
            <p:nvPicPr>
              <p:cNvPr id="354" name="Google Shape;354;p39" descr="Chart, diagram&#10;&#10;Description automatically generated"/>
              <p:cNvPicPr preferRelativeResize="0"/>
              <p:nvPr/>
            </p:nvPicPr>
            <p:blipFill rotWithShape="1">
              <a:blip r:embed="rId3">
                <a:alphaModFix/>
              </a:blip>
              <a:srcRect/>
              <a:stretch/>
            </p:blipFill>
            <p:spPr>
              <a:xfrm>
                <a:off x="391750" y="739086"/>
                <a:ext cx="2926078" cy="2834640"/>
              </a:xfrm>
              <a:prstGeom prst="rect">
                <a:avLst/>
              </a:prstGeom>
              <a:noFill/>
              <a:ln>
                <a:noFill/>
              </a:ln>
            </p:spPr>
          </p:pic>
          <p:sp>
            <p:nvSpPr>
              <p:cNvPr id="355" name="Google Shape;355;p39"/>
              <p:cNvSpPr txBox="1"/>
              <p:nvPr/>
            </p:nvSpPr>
            <p:spPr>
              <a:xfrm>
                <a:off x="635875" y="1572768"/>
                <a:ext cx="465900" cy="246300"/>
              </a:xfrm>
              <a:prstGeom prst="rect">
                <a:avLst/>
              </a:prstGeom>
              <a:noFill/>
              <a:ln>
                <a:noFill/>
              </a:ln>
            </p:spPr>
            <p:txBody>
              <a:bodyPr spcFirstLastPara="1" wrap="square" lIns="82283" tIns="41130" rIns="82283" bIns="41130" anchor="ctr" anchorCtr="0">
                <a:noAutofit/>
              </a:bodyPr>
              <a:lstStyle/>
              <a:p>
                <a:pPr algn="ctr"/>
                <a:r>
                  <a:rPr lang="en" sz="900" b="1">
                    <a:latin typeface="Calibri"/>
                    <a:ea typeface="Calibri"/>
                    <a:cs typeface="Calibri"/>
                    <a:sym typeface="Calibri"/>
                  </a:rPr>
                  <a:t>BIAS</a:t>
                </a:r>
                <a:endParaRPr sz="900"/>
              </a:p>
            </p:txBody>
          </p:sp>
          <p:sp>
            <p:nvSpPr>
              <p:cNvPr id="356" name="Google Shape;356;p39"/>
              <p:cNvSpPr txBox="1"/>
              <p:nvPr/>
            </p:nvSpPr>
            <p:spPr>
              <a:xfrm>
                <a:off x="1345750" y="1570725"/>
                <a:ext cx="465900" cy="246900"/>
              </a:xfrm>
              <a:prstGeom prst="rect">
                <a:avLst/>
              </a:prstGeom>
              <a:noFill/>
              <a:ln>
                <a:noFill/>
              </a:ln>
            </p:spPr>
            <p:txBody>
              <a:bodyPr spcFirstLastPara="1" wrap="square" lIns="82283" tIns="82283" rIns="82283" bIns="82283" anchor="ctr" anchorCtr="0">
                <a:noAutofit/>
              </a:bodyPr>
              <a:lstStyle/>
              <a:p>
                <a:pPr algn="ctr"/>
                <a:r>
                  <a:rPr lang="en" sz="900" b="1">
                    <a:latin typeface="Calibri"/>
                    <a:ea typeface="Calibri"/>
                    <a:cs typeface="Calibri"/>
                    <a:sym typeface="Calibri"/>
                  </a:rPr>
                  <a:t>RMS</a:t>
                </a:r>
                <a:endParaRPr sz="1260"/>
              </a:p>
            </p:txBody>
          </p:sp>
        </p:grpSp>
        <p:sp>
          <p:nvSpPr>
            <p:cNvPr id="357" name="Google Shape;357;p39"/>
            <p:cNvSpPr txBox="1"/>
            <p:nvPr/>
          </p:nvSpPr>
          <p:spPr>
            <a:xfrm>
              <a:off x="627862" y="210312"/>
              <a:ext cx="2671500" cy="237600"/>
            </a:xfrm>
            <a:prstGeom prst="rect">
              <a:avLst/>
            </a:prstGeom>
            <a:solidFill>
              <a:srgbClr val="666666"/>
            </a:solidFill>
            <a:ln>
              <a:noFill/>
            </a:ln>
          </p:spPr>
          <p:txBody>
            <a:bodyPr spcFirstLastPara="1" wrap="square" lIns="82283" tIns="82283" rIns="82283" bIns="82283" anchor="ctr" anchorCtr="0">
              <a:noAutofit/>
            </a:bodyPr>
            <a:lstStyle/>
            <a:p>
              <a:pPr algn="ctr"/>
              <a:r>
                <a:rPr lang="en" sz="1260" b="1">
                  <a:solidFill>
                    <a:schemeClr val="lt1"/>
                  </a:solidFill>
                </a:rPr>
                <a:t>LWIR </a:t>
              </a:r>
              <a:endParaRPr sz="1260" b="1">
                <a:solidFill>
                  <a:schemeClr val="lt1"/>
                </a:solidFill>
              </a:endParaRPr>
            </a:p>
          </p:txBody>
        </p:sp>
      </p:grpSp>
      <p:grpSp>
        <p:nvGrpSpPr>
          <p:cNvPr id="358" name="Google Shape;358;p39"/>
          <p:cNvGrpSpPr/>
          <p:nvPr/>
        </p:nvGrpSpPr>
        <p:grpSpPr>
          <a:xfrm>
            <a:off x="6018965" y="189281"/>
            <a:ext cx="2633471" cy="2821323"/>
            <a:chOff x="6179738" y="210312"/>
            <a:chExt cx="2926079" cy="3134803"/>
          </a:xfrm>
        </p:grpSpPr>
        <p:grpSp>
          <p:nvGrpSpPr>
            <p:cNvPr id="359" name="Google Shape;359;p39"/>
            <p:cNvGrpSpPr/>
            <p:nvPr/>
          </p:nvGrpSpPr>
          <p:grpSpPr>
            <a:xfrm>
              <a:off x="6179738" y="510475"/>
              <a:ext cx="2926079" cy="2834640"/>
              <a:chOff x="6178775" y="739075"/>
              <a:chExt cx="2926079" cy="2834640"/>
            </a:xfrm>
          </p:grpSpPr>
          <p:pic>
            <p:nvPicPr>
              <p:cNvPr id="360" name="Google Shape;360;p39" descr="Chart, line chart&#10;&#10;Description automatically generated"/>
              <p:cNvPicPr preferRelativeResize="0"/>
              <p:nvPr/>
            </p:nvPicPr>
            <p:blipFill rotWithShape="1">
              <a:blip r:embed="rId4">
                <a:alphaModFix/>
              </a:blip>
              <a:srcRect/>
              <a:stretch/>
            </p:blipFill>
            <p:spPr>
              <a:xfrm>
                <a:off x="6178775" y="739075"/>
                <a:ext cx="2926079" cy="2834640"/>
              </a:xfrm>
              <a:prstGeom prst="rect">
                <a:avLst/>
              </a:prstGeom>
              <a:noFill/>
              <a:ln>
                <a:noFill/>
              </a:ln>
            </p:spPr>
          </p:pic>
          <p:sp>
            <p:nvSpPr>
              <p:cNvPr id="361" name="Google Shape;361;p39"/>
              <p:cNvSpPr txBox="1"/>
              <p:nvPr/>
            </p:nvSpPr>
            <p:spPr>
              <a:xfrm>
                <a:off x="6362125" y="2514600"/>
                <a:ext cx="465900" cy="246900"/>
              </a:xfrm>
              <a:prstGeom prst="rect">
                <a:avLst/>
              </a:prstGeom>
              <a:noFill/>
              <a:ln>
                <a:noFill/>
              </a:ln>
            </p:spPr>
            <p:txBody>
              <a:bodyPr spcFirstLastPara="1" wrap="square" lIns="82283" tIns="82283" rIns="82283" bIns="82283" anchor="ctr" anchorCtr="0">
                <a:noAutofit/>
              </a:bodyPr>
              <a:lstStyle/>
              <a:p>
                <a:pPr algn="ctr"/>
                <a:r>
                  <a:rPr lang="en" sz="900" b="1">
                    <a:latin typeface="Calibri"/>
                    <a:ea typeface="Calibri"/>
                    <a:cs typeface="Calibri"/>
                    <a:sym typeface="Calibri"/>
                  </a:rPr>
                  <a:t>Bias</a:t>
                </a:r>
                <a:endParaRPr sz="1260"/>
              </a:p>
            </p:txBody>
          </p:sp>
          <p:sp>
            <p:nvSpPr>
              <p:cNvPr id="362" name="Google Shape;362;p39"/>
              <p:cNvSpPr txBox="1"/>
              <p:nvPr/>
            </p:nvSpPr>
            <p:spPr>
              <a:xfrm>
                <a:off x="7200325" y="2517175"/>
                <a:ext cx="465900" cy="246900"/>
              </a:xfrm>
              <a:prstGeom prst="rect">
                <a:avLst/>
              </a:prstGeom>
              <a:noFill/>
              <a:ln>
                <a:noFill/>
              </a:ln>
            </p:spPr>
            <p:txBody>
              <a:bodyPr spcFirstLastPara="1" wrap="square" lIns="82283" tIns="82283" rIns="82283" bIns="82283" anchor="ctr" anchorCtr="0">
                <a:noAutofit/>
              </a:bodyPr>
              <a:lstStyle/>
              <a:p>
                <a:pPr algn="ctr"/>
                <a:r>
                  <a:rPr lang="en" sz="900" b="1">
                    <a:latin typeface="Calibri"/>
                    <a:ea typeface="Calibri"/>
                    <a:cs typeface="Calibri"/>
                    <a:sym typeface="Calibri"/>
                  </a:rPr>
                  <a:t>RMS</a:t>
                </a:r>
                <a:endParaRPr sz="1260"/>
              </a:p>
            </p:txBody>
          </p:sp>
          <p:sp>
            <p:nvSpPr>
              <p:cNvPr id="363" name="Google Shape;363;p39"/>
              <p:cNvSpPr txBox="1"/>
              <p:nvPr/>
            </p:nvSpPr>
            <p:spPr>
              <a:xfrm>
                <a:off x="7945650" y="2810175"/>
                <a:ext cx="1159200" cy="553969"/>
              </a:xfrm>
              <a:prstGeom prst="rect">
                <a:avLst/>
              </a:prstGeom>
              <a:noFill/>
              <a:ln>
                <a:noFill/>
              </a:ln>
            </p:spPr>
            <p:txBody>
              <a:bodyPr spcFirstLastPara="1" wrap="square" lIns="82283" tIns="82283" rIns="82283" bIns="82283" anchor="t" anchorCtr="0">
                <a:spAutoFit/>
              </a:bodyPr>
              <a:lstStyle/>
              <a:p>
                <a:r>
                  <a:rPr lang="en" sz="1080" b="1">
                    <a:solidFill>
                      <a:srgbClr val="0070C0"/>
                    </a:solidFill>
                  </a:rPr>
                  <a:t>Control</a:t>
                </a:r>
                <a:endParaRPr sz="1080" b="1">
                  <a:solidFill>
                    <a:srgbClr val="0070C0"/>
                  </a:solidFill>
                </a:endParaRPr>
              </a:p>
              <a:p>
                <a:r>
                  <a:rPr lang="en" sz="1080" b="1">
                    <a:solidFill>
                      <a:srgbClr val="ED7D31"/>
                    </a:solidFill>
                  </a:rPr>
                  <a:t>Experiment</a:t>
                </a:r>
                <a:endParaRPr sz="1080" b="1">
                  <a:solidFill>
                    <a:srgbClr val="ED7D31"/>
                  </a:solidFill>
                </a:endParaRPr>
              </a:p>
            </p:txBody>
          </p:sp>
        </p:grpSp>
        <p:sp>
          <p:nvSpPr>
            <p:cNvPr id="364" name="Google Shape;364;p39"/>
            <p:cNvSpPr txBox="1"/>
            <p:nvPr/>
          </p:nvSpPr>
          <p:spPr>
            <a:xfrm>
              <a:off x="6371762" y="210312"/>
              <a:ext cx="2724900" cy="237600"/>
            </a:xfrm>
            <a:prstGeom prst="rect">
              <a:avLst/>
            </a:prstGeom>
            <a:solidFill>
              <a:srgbClr val="666666"/>
            </a:solidFill>
            <a:ln>
              <a:noFill/>
            </a:ln>
          </p:spPr>
          <p:txBody>
            <a:bodyPr spcFirstLastPara="1" wrap="square" lIns="82283" tIns="82283" rIns="82283" bIns="82283" anchor="ctr" anchorCtr="0">
              <a:noAutofit/>
            </a:bodyPr>
            <a:lstStyle/>
            <a:p>
              <a:pPr algn="ctr"/>
              <a:r>
                <a:rPr lang="en" sz="1260" b="1">
                  <a:solidFill>
                    <a:schemeClr val="lt1"/>
                  </a:solidFill>
                </a:rPr>
                <a:t>WVDL </a:t>
              </a:r>
              <a:endParaRPr sz="1260" b="1">
                <a:solidFill>
                  <a:schemeClr val="lt1"/>
                </a:solidFill>
              </a:endParaRPr>
            </a:p>
          </p:txBody>
        </p:sp>
      </p:grpSp>
      <p:sp>
        <p:nvSpPr>
          <p:cNvPr id="365" name="Google Shape;365;p39"/>
          <p:cNvSpPr txBox="1"/>
          <p:nvPr/>
        </p:nvSpPr>
        <p:spPr>
          <a:xfrm>
            <a:off x="1048410" y="3147795"/>
            <a:ext cx="7401240" cy="1408564"/>
          </a:xfrm>
          <a:prstGeom prst="rect">
            <a:avLst/>
          </a:prstGeom>
          <a:solidFill>
            <a:srgbClr val="FFF2CC"/>
          </a:solidFill>
          <a:ln>
            <a:noFill/>
          </a:ln>
        </p:spPr>
        <p:txBody>
          <a:bodyPr spcFirstLastPara="1" wrap="square" lIns="82283" tIns="82283" rIns="82283" bIns="82283" anchor="t" anchorCtr="0">
            <a:spAutoFit/>
          </a:bodyPr>
          <a:lstStyle/>
          <a:p>
            <a:pPr marL="164592" indent="-109727">
              <a:lnSpc>
                <a:spcPct val="115000"/>
              </a:lnSpc>
              <a:buSzPts val="1200"/>
              <a:buChar char="■"/>
            </a:pPr>
            <a:r>
              <a:rPr lang="en" sz="1080"/>
              <a:t>The AMVs in the Experiment have consistently higher O-B RMS than in the Control for most levels</a:t>
            </a:r>
            <a:endParaRPr sz="1080"/>
          </a:p>
          <a:p>
            <a:pPr marL="164592" indent="-109727">
              <a:lnSpc>
                <a:spcPct val="115000"/>
              </a:lnSpc>
              <a:buSzPts val="1200"/>
              <a:buChar char="■"/>
            </a:pPr>
            <a:r>
              <a:rPr lang="en" sz="1080"/>
              <a:t>The O-B biases, in general, are larger and more positive in most levels</a:t>
            </a:r>
            <a:endParaRPr sz="1080"/>
          </a:p>
          <a:p>
            <a:pPr marL="164592" indent="-109727">
              <a:lnSpc>
                <a:spcPct val="115000"/>
              </a:lnSpc>
              <a:buSzPts val="1200"/>
              <a:buChar char="■"/>
            </a:pPr>
            <a:r>
              <a:rPr lang="en" sz="1080"/>
              <a:t>Overall, There are fewer AMVs assimilated in the Experiment than the Control</a:t>
            </a:r>
            <a:endParaRPr sz="1080"/>
          </a:p>
          <a:p>
            <a:pPr marL="164592" indent="-109727">
              <a:lnSpc>
                <a:spcPct val="115000"/>
              </a:lnSpc>
              <a:buSzPts val="1200"/>
              <a:buChar char="■"/>
            </a:pPr>
            <a:r>
              <a:rPr lang="en" sz="1080"/>
              <a:t>The very low assimilated observation counts of WVDL winds </a:t>
            </a:r>
            <a:endParaRPr sz="1080"/>
          </a:p>
          <a:p>
            <a:pPr marL="329184" lvl="1" indent="-98297">
              <a:lnSpc>
                <a:spcPct val="115000"/>
              </a:lnSpc>
              <a:buSzPts val="1000"/>
              <a:buChar char="■"/>
            </a:pPr>
            <a:r>
              <a:rPr lang="en" sz="900"/>
              <a:t>Roughly 95 % of the WVDL winds are rejected in QC and ~ 92% of those rejected are due to winds failing a quality indicator (QI) check of QI &gt;= 90</a:t>
            </a:r>
            <a:endParaRPr sz="900"/>
          </a:p>
          <a:p>
            <a:pPr marL="329184" lvl="1" indent="-98297">
              <a:lnSpc>
                <a:spcPct val="115000"/>
              </a:lnSpc>
              <a:buSzPts val="1000"/>
              <a:buChar char="■"/>
            </a:pPr>
            <a:r>
              <a:rPr lang="en" sz="900"/>
              <a:t>QI value is missing entirely from the BUFR (filled with missing value)</a:t>
            </a:r>
            <a:endParaRPr sz="900"/>
          </a:p>
        </p:txBody>
      </p:sp>
      <p:grpSp>
        <p:nvGrpSpPr>
          <p:cNvPr id="366" name="Google Shape;366;p39"/>
          <p:cNvGrpSpPr/>
          <p:nvPr/>
        </p:nvGrpSpPr>
        <p:grpSpPr>
          <a:xfrm>
            <a:off x="3427076" y="189281"/>
            <a:ext cx="2633471" cy="2822753"/>
            <a:chOff x="3299862" y="210312"/>
            <a:chExt cx="2926079" cy="3136392"/>
          </a:xfrm>
        </p:grpSpPr>
        <p:grpSp>
          <p:nvGrpSpPr>
            <p:cNvPr id="367" name="Google Shape;367;p39"/>
            <p:cNvGrpSpPr/>
            <p:nvPr/>
          </p:nvGrpSpPr>
          <p:grpSpPr>
            <a:xfrm>
              <a:off x="3299862" y="512064"/>
              <a:ext cx="2926079" cy="2834640"/>
              <a:chOff x="3252700" y="728113"/>
              <a:chExt cx="2926079" cy="2834640"/>
            </a:xfrm>
          </p:grpSpPr>
          <p:pic>
            <p:nvPicPr>
              <p:cNvPr id="368" name="Google Shape;368;p39" descr="Graphical user interface, chart&#10;&#10;Description automatically generated"/>
              <p:cNvPicPr preferRelativeResize="0"/>
              <p:nvPr/>
            </p:nvPicPr>
            <p:blipFill rotWithShape="1">
              <a:blip r:embed="rId5">
                <a:alphaModFix/>
              </a:blip>
              <a:srcRect/>
              <a:stretch/>
            </p:blipFill>
            <p:spPr>
              <a:xfrm>
                <a:off x="3252700" y="728113"/>
                <a:ext cx="2926079" cy="2834640"/>
              </a:xfrm>
              <a:prstGeom prst="rect">
                <a:avLst/>
              </a:prstGeom>
              <a:noFill/>
              <a:ln>
                <a:noFill/>
              </a:ln>
            </p:spPr>
          </p:pic>
          <p:sp>
            <p:nvSpPr>
              <p:cNvPr id="369" name="Google Shape;369;p39"/>
              <p:cNvSpPr txBox="1"/>
              <p:nvPr/>
            </p:nvSpPr>
            <p:spPr>
              <a:xfrm>
                <a:off x="3542725" y="1526575"/>
                <a:ext cx="465900" cy="246900"/>
              </a:xfrm>
              <a:prstGeom prst="rect">
                <a:avLst/>
              </a:prstGeom>
              <a:noFill/>
              <a:ln>
                <a:noFill/>
              </a:ln>
            </p:spPr>
            <p:txBody>
              <a:bodyPr spcFirstLastPara="1" wrap="square" lIns="82283" tIns="82283" rIns="82283" bIns="82283" anchor="ctr" anchorCtr="0">
                <a:noAutofit/>
              </a:bodyPr>
              <a:lstStyle/>
              <a:p>
                <a:pPr algn="ctr"/>
                <a:r>
                  <a:rPr lang="en" sz="900" b="1">
                    <a:latin typeface="Calibri"/>
                    <a:ea typeface="Calibri"/>
                    <a:cs typeface="Calibri"/>
                    <a:sym typeface="Calibri"/>
                  </a:rPr>
                  <a:t>Bias</a:t>
                </a:r>
                <a:endParaRPr sz="1260"/>
              </a:p>
            </p:txBody>
          </p:sp>
          <p:sp>
            <p:nvSpPr>
              <p:cNvPr id="370" name="Google Shape;370;p39"/>
              <p:cNvSpPr txBox="1"/>
              <p:nvPr/>
            </p:nvSpPr>
            <p:spPr>
              <a:xfrm>
                <a:off x="4228525" y="1526575"/>
                <a:ext cx="465900" cy="246900"/>
              </a:xfrm>
              <a:prstGeom prst="rect">
                <a:avLst/>
              </a:prstGeom>
              <a:noFill/>
              <a:ln>
                <a:noFill/>
              </a:ln>
            </p:spPr>
            <p:txBody>
              <a:bodyPr spcFirstLastPara="1" wrap="square" lIns="82283" tIns="82283" rIns="82283" bIns="82283" anchor="ctr" anchorCtr="0">
                <a:noAutofit/>
              </a:bodyPr>
              <a:lstStyle/>
              <a:p>
                <a:pPr algn="ctr"/>
                <a:r>
                  <a:rPr lang="en" sz="900" b="1">
                    <a:latin typeface="Calibri"/>
                    <a:ea typeface="Calibri"/>
                    <a:cs typeface="Calibri"/>
                    <a:sym typeface="Calibri"/>
                  </a:rPr>
                  <a:t>RMS</a:t>
                </a:r>
                <a:endParaRPr sz="1260"/>
              </a:p>
            </p:txBody>
          </p:sp>
        </p:grpSp>
        <p:sp>
          <p:nvSpPr>
            <p:cNvPr id="371" name="Google Shape;371;p39"/>
            <p:cNvSpPr txBox="1"/>
            <p:nvPr/>
          </p:nvSpPr>
          <p:spPr>
            <a:xfrm>
              <a:off x="3485362" y="210312"/>
              <a:ext cx="2724900" cy="237600"/>
            </a:xfrm>
            <a:prstGeom prst="rect">
              <a:avLst/>
            </a:prstGeom>
            <a:solidFill>
              <a:srgbClr val="666666"/>
            </a:solidFill>
            <a:ln>
              <a:noFill/>
            </a:ln>
          </p:spPr>
          <p:txBody>
            <a:bodyPr spcFirstLastPara="1" wrap="square" lIns="82283" tIns="82283" rIns="82283" bIns="82283" anchor="ctr" anchorCtr="0">
              <a:noAutofit/>
            </a:bodyPr>
            <a:lstStyle/>
            <a:p>
              <a:pPr algn="ctr"/>
              <a:r>
                <a:rPr lang="en" sz="1260" b="1">
                  <a:solidFill>
                    <a:schemeClr val="lt1"/>
                  </a:solidFill>
                </a:rPr>
                <a:t>WVCT </a:t>
              </a:r>
              <a:endParaRPr sz="1260" b="1">
                <a:solidFill>
                  <a:schemeClr val="lt1"/>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40" descr="Chart, line chart&#10;&#10;Description automatically generated"/>
          <p:cNvPicPr preferRelativeResize="0"/>
          <p:nvPr/>
        </p:nvPicPr>
        <p:blipFill rotWithShape="1">
          <a:blip r:embed="rId3">
            <a:alphaModFix/>
          </a:blip>
          <a:srcRect/>
          <a:stretch/>
        </p:blipFill>
        <p:spPr>
          <a:xfrm>
            <a:off x="858691" y="290754"/>
            <a:ext cx="2057400" cy="2047113"/>
          </a:xfrm>
          <a:prstGeom prst="rect">
            <a:avLst/>
          </a:prstGeom>
          <a:noFill/>
          <a:ln>
            <a:noFill/>
          </a:ln>
        </p:spPr>
      </p:pic>
      <p:pic>
        <p:nvPicPr>
          <p:cNvPr id="377" name="Google Shape;377;p40" descr="Chart&#10;&#10;Description automatically generated"/>
          <p:cNvPicPr preferRelativeResize="0"/>
          <p:nvPr/>
        </p:nvPicPr>
        <p:blipFill rotWithShape="1">
          <a:blip r:embed="rId4">
            <a:alphaModFix/>
          </a:blip>
          <a:srcRect/>
          <a:stretch/>
        </p:blipFill>
        <p:spPr>
          <a:xfrm>
            <a:off x="2854512" y="556645"/>
            <a:ext cx="2468880" cy="1970053"/>
          </a:xfrm>
          <a:prstGeom prst="rect">
            <a:avLst/>
          </a:prstGeom>
          <a:noFill/>
          <a:ln>
            <a:noFill/>
          </a:ln>
        </p:spPr>
      </p:pic>
      <p:grpSp>
        <p:nvGrpSpPr>
          <p:cNvPr id="378" name="Google Shape;378;p40"/>
          <p:cNvGrpSpPr/>
          <p:nvPr/>
        </p:nvGrpSpPr>
        <p:grpSpPr>
          <a:xfrm>
            <a:off x="949841" y="2640336"/>
            <a:ext cx="3292073" cy="2126311"/>
            <a:chOff x="875425" y="1157400"/>
            <a:chExt cx="8212525" cy="5304375"/>
          </a:xfrm>
        </p:grpSpPr>
        <p:pic>
          <p:nvPicPr>
            <p:cNvPr id="379" name="Google Shape;379;p40" descr="Diagram&#10;&#10;Description automatically generated"/>
            <p:cNvPicPr preferRelativeResize="0"/>
            <p:nvPr/>
          </p:nvPicPr>
          <p:blipFill rotWithShape="1">
            <a:blip r:embed="rId5">
              <a:alphaModFix/>
            </a:blip>
            <a:srcRect l="59334"/>
            <a:stretch/>
          </p:blipFill>
          <p:spPr>
            <a:xfrm>
              <a:off x="4130125" y="1157400"/>
              <a:ext cx="4957825" cy="5304375"/>
            </a:xfrm>
            <a:prstGeom prst="rect">
              <a:avLst/>
            </a:prstGeom>
            <a:noFill/>
            <a:ln>
              <a:noFill/>
            </a:ln>
          </p:spPr>
        </p:pic>
        <p:pic>
          <p:nvPicPr>
            <p:cNvPr id="380" name="Google Shape;380;p40" descr="Diagram&#10;&#10;Description automatically generated"/>
            <p:cNvPicPr preferRelativeResize="0"/>
            <p:nvPr/>
          </p:nvPicPr>
          <p:blipFill rotWithShape="1">
            <a:blip r:embed="rId5">
              <a:alphaModFix/>
            </a:blip>
            <a:srcRect r="73304"/>
            <a:stretch/>
          </p:blipFill>
          <p:spPr>
            <a:xfrm>
              <a:off x="875425" y="1157400"/>
              <a:ext cx="3254701" cy="5304375"/>
            </a:xfrm>
            <a:prstGeom prst="rect">
              <a:avLst/>
            </a:prstGeom>
            <a:noFill/>
            <a:ln>
              <a:noFill/>
            </a:ln>
          </p:spPr>
        </p:pic>
      </p:grpSp>
      <p:grpSp>
        <p:nvGrpSpPr>
          <p:cNvPr id="381" name="Google Shape;381;p40"/>
          <p:cNvGrpSpPr/>
          <p:nvPr/>
        </p:nvGrpSpPr>
        <p:grpSpPr>
          <a:xfrm>
            <a:off x="4455188" y="2651498"/>
            <a:ext cx="3292174" cy="2103998"/>
            <a:chOff x="3492500" y="976325"/>
            <a:chExt cx="8207250" cy="5252249"/>
          </a:xfrm>
        </p:grpSpPr>
        <p:pic>
          <p:nvPicPr>
            <p:cNvPr id="382" name="Google Shape;382;p40" descr="Diagram&#10;&#10;Description automatically generated with medium confidence"/>
            <p:cNvPicPr preferRelativeResize="0"/>
            <p:nvPr/>
          </p:nvPicPr>
          <p:blipFill rotWithShape="1">
            <a:blip r:embed="rId6">
              <a:alphaModFix/>
            </a:blip>
            <a:srcRect r="73006"/>
            <a:stretch/>
          </p:blipFill>
          <p:spPr>
            <a:xfrm>
              <a:off x="3492500" y="976325"/>
              <a:ext cx="3291050" cy="5252249"/>
            </a:xfrm>
            <a:prstGeom prst="rect">
              <a:avLst/>
            </a:prstGeom>
            <a:noFill/>
            <a:ln>
              <a:noFill/>
            </a:ln>
          </p:spPr>
        </p:pic>
        <p:pic>
          <p:nvPicPr>
            <p:cNvPr id="383" name="Google Shape;383;p40" descr="Diagram&#10;&#10;Description automatically generated with medium confidence"/>
            <p:cNvPicPr preferRelativeResize="0"/>
            <p:nvPr/>
          </p:nvPicPr>
          <p:blipFill rotWithShape="1">
            <a:blip r:embed="rId6">
              <a:alphaModFix/>
            </a:blip>
            <a:srcRect l="59687"/>
            <a:stretch/>
          </p:blipFill>
          <p:spPr>
            <a:xfrm>
              <a:off x="6784850" y="976325"/>
              <a:ext cx="4914900" cy="5252249"/>
            </a:xfrm>
            <a:prstGeom prst="rect">
              <a:avLst/>
            </a:prstGeom>
            <a:noFill/>
            <a:ln>
              <a:noFill/>
            </a:ln>
          </p:spPr>
        </p:pic>
      </p:grpSp>
      <p:sp>
        <p:nvSpPr>
          <p:cNvPr id="384" name="Google Shape;384;p40"/>
          <p:cNvSpPr txBox="1"/>
          <p:nvPr/>
        </p:nvSpPr>
        <p:spPr>
          <a:xfrm>
            <a:off x="5319630" y="206528"/>
            <a:ext cx="3272670" cy="2063616"/>
          </a:xfrm>
          <a:prstGeom prst="rect">
            <a:avLst/>
          </a:prstGeom>
          <a:solidFill>
            <a:srgbClr val="D9EAD3"/>
          </a:solidFill>
          <a:ln>
            <a:noFill/>
          </a:ln>
        </p:spPr>
        <p:txBody>
          <a:bodyPr spcFirstLastPara="1" wrap="square" lIns="82283" tIns="82283" rIns="82283" bIns="82283" anchor="t" anchorCtr="0">
            <a:spAutoFit/>
          </a:bodyPr>
          <a:lstStyle/>
          <a:p>
            <a:pPr marL="164592" indent="-132588">
              <a:buSzPts val="1600"/>
              <a:buChar char="■"/>
            </a:pPr>
            <a:r>
              <a:rPr lang="en" sz="1440"/>
              <a:t>Height anomaly and Wind RMSE are largely neutral but trending positive in NH, SH, and Global</a:t>
            </a:r>
            <a:endParaRPr sz="1440"/>
          </a:p>
          <a:p>
            <a:pPr marL="164592" indent="-132588">
              <a:spcBef>
                <a:spcPts val="900"/>
              </a:spcBef>
              <a:buSzPts val="1600"/>
              <a:buChar char="■"/>
            </a:pPr>
            <a:r>
              <a:rPr lang="en" sz="1440"/>
              <a:t>Wind fit-to-obs is neutral global</a:t>
            </a:r>
            <a:endParaRPr sz="1440"/>
          </a:p>
          <a:p>
            <a:pPr marL="164592" indent="-132588">
              <a:spcBef>
                <a:spcPts val="900"/>
              </a:spcBef>
              <a:spcAft>
                <a:spcPts val="900"/>
              </a:spcAft>
              <a:buSzPts val="1600"/>
              <a:buChar char="■"/>
            </a:pPr>
            <a:r>
              <a:rPr lang="en" sz="1440"/>
              <a:t>Wind fit-to obs in tropics  is neutral, but some small degradation around the tropopause</a:t>
            </a:r>
            <a:endParaRPr sz="1440"/>
          </a:p>
        </p:txBody>
      </p:sp>
      <p:sp>
        <p:nvSpPr>
          <p:cNvPr id="385" name="Google Shape;385;p40"/>
          <p:cNvSpPr txBox="1"/>
          <p:nvPr/>
        </p:nvSpPr>
        <p:spPr>
          <a:xfrm>
            <a:off x="1018418" y="108383"/>
            <a:ext cx="1852470" cy="251910"/>
          </a:xfrm>
          <a:prstGeom prst="rect">
            <a:avLst/>
          </a:prstGeom>
          <a:solidFill>
            <a:srgbClr val="F2F2F2"/>
          </a:solidFill>
          <a:ln>
            <a:noFill/>
          </a:ln>
        </p:spPr>
        <p:txBody>
          <a:bodyPr spcFirstLastPara="1" wrap="square" lIns="82283" tIns="82283" rIns="82283" bIns="82283" anchor="ctr" anchorCtr="0">
            <a:noAutofit/>
          </a:bodyPr>
          <a:lstStyle/>
          <a:p>
            <a:pPr algn="ctr"/>
            <a:r>
              <a:rPr lang="en" sz="1080" b="1"/>
              <a:t>Height AC @ 500 hPa</a:t>
            </a:r>
            <a:endParaRPr sz="1080" b="1"/>
          </a:p>
        </p:txBody>
      </p:sp>
      <p:sp>
        <p:nvSpPr>
          <p:cNvPr id="386" name="Google Shape;386;p40"/>
          <p:cNvSpPr txBox="1"/>
          <p:nvPr/>
        </p:nvSpPr>
        <p:spPr>
          <a:xfrm>
            <a:off x="2999790" y="108383"/>
            <a:ext cx="2236140" cy="310500"/>
          </a:xfrm>
          <a:prstGeom prst="rect">
            <a:avLst/>
          </a:prstGeom>
          <a:solidFill>
            <a:srgbClr val="F2F2F2"/>
          </a:solidFill>
          <a:ln>
            <a:noFill/>
          </a:ln>
        </p:spPr>
        <p:txBody>
          <a:bodyPr spcFirstLastPara="1" wrap="square" lIns="82283" tIns="82283" rIns="82283" bIns="82283" anchor="ctr" anchorCtr="0">
            <a:noAutofit/>
          </a:bodyPr>
          <a:lstStyle/>
          <a:p>
            <a:pPr algn="ctr"/>
            <a:r>
              <a:rPr lang="en" sz="1080" b="1"/>
              <a:t>Wind Vector RMSE</a:t>
            </a:r>
            <a:endParaRPr sz="1080" b="1"/>
          </a:p>
        </p:txBody>
      </p:sp>
      <p:sp>
        <p:nvSpPr>
          <p:cNvPr id="387" name="Google Shape;387;p40"/>
          <p:cNvSpPr txBox="1"/>
          <p:nvPr/>
        </p:nvSpPr>
        <p:spPr>
          <a:xfrm>
            <a:off x="4103370" y="408713"/>
            <a:ext cx="1132650" cy="310500"/>
          </a:xfrm>
          <a:prstGeom prst="rect">
            <a:avLst/>
          </a:prstGeom>
          <a:solidFill>
            <a:srgbClr val="F2F2F2"/>
          </a:solidFill>
          <a:ln>
            <a:noFill/>
          </a:ln>
        </p:spPr>
        <p:txBody>
          <a:bodyPr spcFirstLastPara="1" wrap="square" lIns="82283" tIns="82283" rIns="82283" bIns="82283" anchor="ctr" anchorCtr="0">
            <a:noAutofit/>
          </a:bodyPr>
          <a:lstStyle/>
          <a:p>
            <a:pPr algn="ctr"/>
            <a:r>
              <a:rPr lang="en" sz="720" b="1"/>
              <a:t>RMSE Difference (EXP-CTL)</a:t>
            </a:r>
            <a:endParaRPr sz="720" b="1"/>
          </a:p>
        </p:txBody>
      </p:sp>
      <p:sp>
        <p:nvSpPr>
          <p:cNvPr id="388" name="Google Shape;388;p40"/>
          <p:cNvSpPr txBox="1"/>
          <p:nvPr/>
        </p:nvSpPr>
        <p:spPr>
          <a:xfrm>
            <a:off x="2999790" y="408713"/>
            <a:ext cx="1115100" cy="310500"/>
          </a:xfrm>
          <a:prstGeom prst="rect">
            <a:avLst/>
          </a:prstGeom>
          <a:solidFill>
            <a:srgbClr val="F2F2F2"/>
          </a:solidFill>
          <a:ln>
            <a:noFill/>
          </a:ln>
        </p:spPr>
        <p:txBody>
          <a:bodyPr spcFirstLastPara="1" wrap="square" lIns="82283" tIns="82283" rIns="82283" bIns="82283" anchor="ctr" anchorCtr="0">
            <a:noAutofit/>
          </a:bodyPr>
          <a:lstStyle/>
          <a:p>
            <a:pPr algn="ctr"/>
            <a:r>
              <a:rPr lang="en" sz="720" b="1"/>
              <a:t> 20200908-20200930</a:t>
            </a:r>
            <a:endParaRPr sz="720" b="1"/>
          </a:p>
        </p:txBody>
      </p:sp>
      <p:sp>
        <p:nvSpPr>
          <p:cNvPr id="389" name="Google Shape;389;p40"/>
          <p:cNvSpPr txBox="1"/>
          <p:nvPr/>
        </p:nvSpPr>
        <p:spPr>
          <a:xfrm>
            <a:off x="949838" y="2559870"/>
            <a:ext cx="2619540" cy="279720"/>
          </a:xfrm>
          <a:prstGeom prst="rect">
            <a:avLst/>
          </a:prstGeom>
          <a:solidFill>
            <a:srgbClr val="F3F3F3"/>
          </a:solidFill>
          <a:ln>
            <a:noFill/>
          </a:ln>
        </p:spPr>
        <p:txBody>
          <a:bodyPr spcFirstLastPara="1" wrap="square" lIns="82283" tIns="82283" rIns="82283" bIns="82283" anchor="ctr" anchorCtr="0">
            <a:noAutofit/>
          </a:bodyPr>
          <a:lstStyle/>
          <a:p>
            <a:pPr algn="ctr"/>
            <a:r>
              <a:rPr lang="en" sz="1260" b="1"/>
              <a:t>Wind Fits to RAOB (Global)</a:t>
            </a:r>
            <a:endParaRPr sz="1260" b="1"/>
          </a:p>
        </p:txBody>
      </p:sp>
      <p:sp>
        <p:nvSpPr>
          <p:cNvPr id="390" name="Google Shape;390;p40"/>
          <p:cNvSpPr txBox="1"/>
          <p:nvPr/>
        </p:nvSpPr>
        <p:spPr>
          <a:xfrm>
            <a:off x="4515998" y="2559870"/>
            <a:ext cx="2619540" cy="279720"/>
          </a:xfrm>
          <a:prstGeom prst="rect">
            <a:avLst/>
          </a:prstGeom>
          <a:solidFill>
            <a:srgbClr val="F3F3F3"/>
          </a:solidFill>
          <a:ln>
            <a:noFill/>
          </a:ln>
        </p:spPr>
        <p:txBody>
          <a:bodyPr spcFirstLastPara="1" wrap="square" lIns="82283" tIns="82283" rIns="82283" bIns="82283" anchor="ctr" anchorCtr="0">
            <a:noAutofit/>
          </a:bodyPr>
          <a:lstStyle/>
          <a:p>
            <a:pPr algn="ctr"/>
            <a:r>
              <a:rPr lang="en" sz="1260" b="1"/>
              <a:t>Wind Fits to RAOB (Tropics)</a:t>
            </a:r>
            <a:endParaRPr sz="1260" b="1"/>
          </a:p>
        </p:txBody>
      </p:sp>
      <p:sp>
        <p:nvSpPr>
          <p:cNvPr id="391" name="Google Shape;391;p40"/>
          <p:cNvSpPr txBox="1"/>
          <p:nvPr/>
        </p:nvSpPr>
        <p:spPr>
          <a:xfrm>
            <a:off x="1554345" y="4188893"/>
            <a:ext cx="666090" cy="360180"/>
          </a:xfrm>
          <a:prstGeom prst="rect">
            <a:avLst/>
          </a:prstGeom>
          <a:noFill/>
          <a:ln>
            <a:noFill/>
          </a:ln>
        </p:spPr>
        <p:txBody>
          <a:bodyPr spcFirstLastPara="1" wrap="square" lIns="82283" tIns="82283" rIns="82283" bIns="82283" anchor="ctr" anchorCtr="0">
            <a:noAutofit/>
          </a:bodyPr>
          <a:lstStyle/>
          <a:p>
            <a:pPr algn="ctr"/>
            <a:r>
              <a:rPr lang="en" sz="1080"/>
              <a:t>f00/</a:t>
            </a:r>
            <a:r>
              <a:rPr lang="en" sz="1080">
                <a:solidFill>
                  <a:srgbClr val="CC0000"/>
                </a:solidFill>
              </a:rPr>
              <a:t>f06</a:t>
            </a:r>
            <a:endParaRPr sz="1080">
              <a:solidFill>
                <a:srgbClr val="CC0000"/>
              </a:solidFill>
            </a:endParaRPr>
          </a:p>
        </p:txBody>
      </p:sp>
      <p:sp>
        <p:nvSpPr>
          <p:cNvPr id="392" name="Google Shape;392;p40"/>
          <p:cNvSpPr txBox="1"/>
          <p:nvPr/>
        </p:nvSpPr>
        <p:spPr>
          <a:xfrm>
            <a:off x="5120505" y="4188893"/>
            <a:ext cx="666090" cy="360180"/>
          </a:xfrm>
          <a:prstGeom prst="rect">
            <a:avLst/>
          </a:prstGeom>
          <a:noFill/>
          <a:ln>
            <a:noFill/>
          </a:ln>
        </p:spPr>
        <p:txBody>
          <a:bodyPr spcFirstLastPara="1" wrap="square" lIns="82283" tIns="82283" rIns="82283" bIns="82283" anchor="ctr" anchorCtr="0">
            <a:noAutofit/>
          </a:bodyPr>
          <a:lstStyle/>
          <a:p>
            <a:pPr algn="ctr"/>
            <a:r>
              <a:rPr lang="en" sz="1080"/>
              <a:t>f00/</a:t>
            </a:r>
            <a:r>
              <a:rPr lang="en" sz="1080">
                <a:solidFill>
                  <a:srgbClr val="CC0000"/>
                </a:solidFill>
              </a:rPr>
              <a:t>f06</a:t>
            </a:r>
            <a:endParaRPr sz="1080">
              <a:solidFill>
                <a:srgbClr val="CC0000"/>
              </a:solidFill>
            </a:endParaRPr>
          </a:p>
        </p:txBody>
      </p:sp>
      <p:sp>
        <p:nvSpPr>
          <p:cNvPr id="393" name="Google Shape;393;p40"/>
          <p:cNvSpPr txBox="1"/>
          <p:nvPr/>
        </p:nvSpPr>
        <p:spPr>
          <a:xfrm>
            <a:off x="2925945" y="4188893"/>
            <a:ext cx="666090" cy="360180"/>
          </a:xfrm>
          <a:prstGeom prst="rect">
            <a:avLst/>
          </a:prstGeom>
          <a:noFill/>
          <a:ln>
            <a:noFill/>
          </a:ln>
        </p:spPr>
        <p:txBody>
          <a:bodyPr spcFirstLastPara="1" wrap="square" lIns="82283" tIns="82283" rIns="82283" bIns="82283" anchor="ctr" anchorCtr="0">
            <a:noAutofit/>
          </a:bodyPr>
          <a:lstStyle/>
          <a:p>
            <a:pPr algn="ctr"/>
            <a:r>
              <a:rPr lang="en" sz="1080"/>
              <a:t>f24/</a:t>
            </a:r>
            <a:r>
              <a:rPr lang="en" sz="1080">
                <a:solidFill>
                  <a:srgbClr val="CC0000"/>
                </a:solidFill>
              </a:rPr>
              <a:t>f48</a:t>
            </a:r>
            <a:endParaRPr sz="1080">
              <a:solidFill>
                <a:srgbClr val="CC0000"/>
              </a:solidFill>
            </a:endParaRPr>
          </a:p>
        </p:txBody>
      </p:sp>
      <p:sp>
        <p:nvSpPr>
          <p:cNvPr id="394" name="Google Shape;394;p40"/>
          <p:cNvSpPr txBox="1"/>
          <p:nvPr/>
        </p:nvSpPr>
        <p:spPr>
          <a:xfrm>
            <a:off x="6354945" y="4188893"/>
            <a:ext cx="666090" cy="360180"/>
          </a:xfrm>
          <a:prstGeom prst="rect">
            <a:avLst/>
          </a:prstGeom>
          <a:noFill/>
          <a:ln>
            <a:noFill/>
          </a:ln>
        </p:spPr>
        <p:txBody>
          <a:bodyPr spcFirstLastPara="1" wrap="square" lIns="82283" tIns="82283" rIns="82283" bIns="82283" anchor="ctr" anchorCtr="0">
            <a:noAutofit/>
          </a:bodyPr>
          <a:lstStyle/>
          <a:p>
            <a:pPr algn="ctr"/>
            <a:r>
              <a:rPr lang="en" sz="1080"/>
              <a:t>f24/</a:t>
            </a:r>
            <a:r>
              <a:rPr lang="en" sz="1080">
                <a:solidFill>
                  <a:srgbClr val="CC0000"/>
                </a:solidFill>
              </a:rPr>
              <a:t>f48</a:t>
            </a:r>
            <a:endParaRPr sz="1080">
              <a:solidFill>
                <a:srgbClr val="CC0000"/>
              </a:solidFill>
            </a:endParaRPr>
          </a:p>
        </p:txBody>
      </p:sp>
      <p:sp>
        <p:nvSpPr>
          <p:cNvPr id="395" name="Google Shape;395;p40"/>
          <p:cNvSpPr txBox="1"/>
          <p:nvPr/>
        </p:nvSpPr>
        <p:spPr>
          <a:xfrm>
            <a:off x="7787790" y="4050382"/>
            <a:ext cx="666090" cy="498572"/>
          </a:xfrm>
          <a:prstGeom prst="rect">
            <a:avLst/>
          </a:prstGeom>
          <a:solidFill>
            <a:srgbClr val="F2F2F2"/>
          </a:solidFill>
          <a:ln>
            <a:noFill/>
          </a:ln>
        </p:spPr>
        <p:txBody>
          <a:bodyPr spcFirstLastPara="1" wrap="square" lIns="82283" tIns="82283" rIns="82283" bIns="82283" anchor="t" anchorCtr="0">
            <a:spAutoFit/>
          </a:bodyPr>
          <a:lstStyle/>
          <a:p>
            <a:r>
              <a:rPr lang="en" sz="1080"/>
              <a:t>CTL </a:t>
            </a:r>
            <a:r>
              <a:rPr lang="en" sz="1080" b="1"/>
              <a:t>—</a:t>
            </a:r>
            <a:endParaRPr sz="1080" b="1"/>
          </a:p>
          <a:p>
            <a:r>
              <a:rPr lang="en" sz="1080"/>
              <a:t>EXP </a:t>
            </a:r>
            <a:r>
              <a:rPr lang="en" sz="1080" b="1"/>
              <a:t>…</a:t>
            </a:r>
            <a:endParaRPr sz="108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1"/>
          <p:cNvSpPr txBox="1">
            <a:spLocks noGrp="1"/>
          </p:cNvSpPr>
          <p:nvPr>
            <p:ph type="title"/>
          </p:nvPr>
        </p:nvSpPr>
        <p:spPr>
          <a:xfrm>
            <a:off x="1096695" y="53573"/>
            <a:ext cx="7178490" cy="540540"/>
          </a:xfrm>
          <a:prstGeom prst="rect">
            <a:avLst/>
          </a:prstGeom>
        </p:spPr>
        <p:txBody>
          <a:bodyPr spcFirstLastPara="1" wrap="square" lIns="82283" tIns="82283" rIns="82283" bIns="82283" anchor="ctr" anchorCtr="0">
            <a:noAutofit/>
          </a:bodyPr>
          <a:lstStyle/>
          <a:p>
            <a:r>
              <a:rPr lang="en" sz="2520"/>
              <a:t>Updated Utilization of ASCAT Winds</a:t>
            </a:r>
            <a:endParaRPr sz="2520"/>
          </a:p>
        </p:txBody>
      </p:sp>
      <p:sp>
        <p:nvSpPr>
          <p:cNvPr id="401" name="Google Shape;401;p41"/>
          <p:cNvSpPr txBox="1">
            <a:spLocks noGrp="1"/>
          </p:cNvSpPr>
          <p:nvPr>
            <p:ph type="body" idx="1"/>
          </p:nvPr>
        </p:nvSpPr>
        <p:spPr>
          <a:xfrm>
            <a:off x="901890" y="804026"/>
            <a:ext cx="4987440" cy="1314090"/>
          </a:xfrm>
          <a:prstGeom prst="rect">
            <a:avLst/>
          </a:prstGeom>
          <a:solidFill>
            <a:srgbClr val="F2F2F2"/>
          </a:solidFill>
        </p:spPr>
        <p:txBody>
          <a:bodyPr spcFirstLastPara="1" wrap="square" lIns="82283" tIns="82283" rIns="82283" bIns="82283" anchor="t" anchorCtr="0">
            <a:noAutofit/>
          </a:bodyPr>
          <a:lstStyle/>
          <a:p>
            <a:pPr marL="0" indent="0">
              <a:lnSpc>
                <a:spcPct val="115000"/>
              </a:lnSpc>
              <a:buNone/>
            </a:pPr>
            <a:r>
              <a:rPr lang="en" sz="1260" b="1">
                <a:solidFill>
                  <a:schemeClr val="dk2"/>
                </a:solidFill>
              </a:rPr>
              <a:t>Observation</a:t>
            </a:r>
            <a:endParaRPr sz="1260" b="1">
              <a:solidFill>
                <a:schemeClr val="dk2"/>
              </a:solidFill>
            </a:endParaRPr>
          </a:p>
          <a:p>
            <a:pPr marL="246888" indent="-203453">
              <a:lnSpc>
                <a:spcPct val="115000"/>
              </a:lnSpc>
              <a:buClr>
                <a:schemeClr val="dk2"/>
              </a:buClr>
              <a:buSzPts val="1400"/>
              <a:buChar char="■"/>
            </a:pPr>
            <a:r>
              <a:rPr lang="en" sz="1080">
                <a:solidFill>
                  <a:schemeClr val="dk2"/>
                </a:solidFill>
              </a:rPr>
              <a:t>ASCAT is a real aperture radar, operating at 5.255 GHz </a:t>
            </a:r>
            <a:endParaRPr sz="1080">
              <a:solidFill>
                <a:schemeClr val="dk2"/>
              </a:solidFill>
            </a:endParaRPr>
          </a:p>
          <a:p>
            <a:pPr marL="246888" indent="-197738">
              <a:lnSpc>
                <a:spcPct val="115000"/>
              </a:lnSpc>
              <a:spcBef>
                <a:spcPts val="0"/>
              </a:spcBef>
              <a:buClr>
                <a:schemeClr val="dk2"/>
              </a:buClr>
              <a:buSzPts val="1300"/>
              <a:buChar char="■"/>
            </a:pPr>
            <a:r>
              <a:rPr lang="en" sz="1080">
                <a:solidFill>
                  <a:schemeClr val="dk2"/>
                </a:solidFill>
              </a:rPr>
              <a:t>It transmits MW toward the sea surface and the backscattered signals received by the instrument carry information about the surface wind speed and direction over the sea</a:t>
            </a:r>
            <a:endParaRPr sz="1080">
              <a:solidFill>
                <a:schemeClr val="dk2"/>
              </a:solidFill>
            </a:endParaRPr>
          </a:p>
        </p:txBody>
      </p:sp>
      <p:pic>
        <p:nvPicPr>
          <p:cNvPr id="402" name="Google Shape;402;p41"/>
          <p:cNvPicPr preferRelativeResize="0"/>
          <p:nvPr/>
        </p:nvPicPr>
        <p:blipFill>
          <a:blip r:embed="rId3">
            <a:alphaModFix/>
          </a:blip>
          <a:stretch>
            <a:fillRect/>
          </a:stretch>
        </p:blipFill>
        <p:spPr>
          <a:xfrm>
            <a:off x="6188873" y="832759"/>
            <a:ext cx="2057400" cy="2077974"/>
          </a:xfrm>
          <a:prstGeom prst="rect">
            <a:avLst/>
          </a:prstGeom>
          <a:noFill/>
          <a:ln>
            <a:noFill/>
          </a:ln>
        </p:spPr>
      </p:pic>
      <p:sp>
        <p:nvSpPr>
          <p:cNvPr id="403" name="Google Shape;403;p41"/>
          <p:cNvSpPr txBox="1"/>
          <p:nvPr/>
        </p:nvSpPr>
        <p:spPr>
          <a:xfrm>
            <a:off x="1110173" y="3590050"/>
            <a:ext cx="3242430" cy="360072"/>
          </a:xfrm>
          <a:prstGeom prst="rect">
            <a:avLst/>
          </a:prstGeom>
          <a:noFill/>
          <a:ln>
            <a:noFill/>
          </a:ln>
        </p:spPr>
        <p:txBody>
          <a:bodyPr spcFirstLastPara="1" wrap="square" lIns="82283" tIns="82283" rIns="82283" bIns="82283" anchor="t" anchorCtr="0">
            <a:spAutoFit/>
          </a:bodyPr>
          <a:lstStyle/>
          <a:p>
            <a:endParaRPr sz="1260"/>
          </a:p>
        </p:txBody>
      </p:sp>
      <p:sp>
        <p:nvSpPr>
          <p:cNvPr id="404" name="Google Shape;404;p41"/>
          <p:cNvSpPr txBox="1">
            <a:spLocks noGrp="1"/>
          </p:cNvSpPr>
          <p:nvPr>
            <p:ph type="body" idx="1"/>
          </p:nvPr>
        </p:nvSpPr>
        <p:spPr>
          <a:xfrm>
            <a:off x="831803" y="2168805"/>
            <a:ext cx="4987440" cy="2333880"/>
          </a:xfrm>
          <a:prstGeom prst="rect">
            <a:avLst/>
          </a:prstGeom>
          <a:solidFill>
            <a:srgbClr val="F2F2F2"/>
          </a:solidFill>
        </p:spPr>
        <p:txBody>
          <a:bodyPr spcFirstLastPara="1" wrap="square" lIns="82283" tIns="82283" rIns="82283" bIns="82283" anchor="t" anchorCtr="0">
            <a:noAutofit/>
          </a:bodyPr>
          <a:lstStyle/>
          <a:p>
            <a:pPr marL="0" indent="0">
              <a:lnSpc>
                <a:spcPct val="115000"/>
              </a:lnSpc>
              <a:buNone/>
            </a:pPr>
            <a:r>
              <a:rPr lang="en" sz="1260" b="1">
                <a:solidFill>
                  <a:schemeClr val="dk2"/>
                </a:solidFill>
              </a:rPr>
              <a:t>Assimilation Configuration in Operational GDAS</a:t>
            </a:r>
            <a:endParaRPr sz="1260" b="1">
              <a:solidFill>
                <a:schemeClr val="dk2"/>
              </a:solidFill>
            </a:endParaRPr>
          </a:p>
          <a:p>
            <a:pPr marL="246888" indent="-203453">
              <a:lnSpc>
                <a:spcPct val="115000"/>
              </a:lnSpc>
              <a:buClr>
                <a:schemeClr val="dk2"/>
              </a:buClr>
              <a:buSzPts val="1400"/>
              <a:buChar char="■"/>
            </a:pPr>
            <a:r>
              <a:rPr lang="en" sz="1080">
                <a:solidFill>
                  <a:schemeClr val="dk2"/>
                </a:solidFill>
              </a:rPr>
              <a:t>Level-2 ASCAT winds with 50 km resolution from MetOp-A and MetOp-B are assimilated in operational GFS with the following configuration:</a:t>
            </a:r>
            <a:endParaRPr sz="1080">
              <a:solidFill>
                <a:schemeClr val="dk2"/>
              </a:solidFill>
            </a:endParaRPr>
          </a:p>
          <a:p>
            <a:pPr marL="493776" lvl="1" indent="-192023">
              <a:lnSpc>
                <a:spcPct val="115000"/>
              </a:lnSpc>
              <a:spcBef>
                <a:spcPts val="0"/>
              </a:spcBef>
              <a:buClr>
                <a:schemeClr val="dk2"/>
              </a:buClr>
              <a:buSzPts val="1200"/>
              <a:buChar char="■"/>
            </a:pPr>
            <a:r>
              <a:rPr lang="en" sz="1080">
                <a:solidFill>
                  <a:schemeClr val="dk2"/>
                </a:solidFill>
              </a:rPr>
              <a:t>No data thinning</a:t>
            </a:r>
            <a:endParaRPr sz="1080">
              <a:solidFill>
                <a:schemeClr val="dk2"/>
              </a:solidFill>
            </a:endParaRPr>
          </a:p>
          <a:p>
            <a:pPr marL="493776" lvl="1" indent="-192023">
              <a:lnSpc>
                <a:spcPct val="115000"/>
              </a:lnSpc>
              <a:spcBef>
                <a:spcPts val="0"/>
              </a:spcBef>
              <a:buClr>
                <a:schemeClr val="dk2"/>
              </a:buClr>
              <a:buSzPts val="1200"/>
              <a:buChar char="■"/>
            </a:pPr>
            <a:r>
              <a:rPr lang="en" sz="1080">
                <a:solidFill>
                  <a:schemeClr val="dk2"/>
                </a:solidFill>
              </a:rPr>
              <a:t>Observation Error is 1.5 m/s</a:t>
            </a:r>
            <a:endParaRPr sz="1080">
              <a:solidFill>
                <a:schemeClr val="dk2"/>
              </a:solidFill>
            </a:endParaRPr>
          </a:p>
          <a:p>
            <a:pPr marL="493776" lvl="1" indent="-192023">
              <a:lnSpc>
                <a:spcPct val="115000"/>
              </a:lnSpc>
              <a:spcBef>
                <a:spcPts val="0"/>
              </a:spcBef>
              <a:buClr>
                <a:schemeClr val="dk2"/>
              </a:buClr>
              <a:buSzPts val="1200"/>
              <a:buChar char="■"/>
            </a:pPr>
            <a:r>
              <a:rPr lang="en" sz="1080">
                <a:solidFill>
                  <a:schemeClr val="dk2"/>
                </a:solidFill>
              </a:rPr>
              <a:t>Ocean only</a:t>
            </a:r>
            <a:endParaRPr sz="1080">
              <a:solidFill>
                <a:schemeClr val="dk2"/>
              </a:solidFill>
            </a:endParaRPr>
          </a:p>
          <a:p>
            <a:pPr marL="246888" indent="-209168">
              <a:lnSpc>
                <a:spcPct val="115000"/>
              </a:lnSpc>
              <a:spcBef>
                <a:spcPts val="900"/>
              </a:spcBef>
              <a:buClr>
                <a:schemeClr val="dk2"/>
              </a:buClr>
              <a:buSzPts val="1500"/>
              <a:buChar char="■"/>
            </a:pPr>
            <a:r>
              <a:rPr lang="en" sz="1080">
                <a:solidFill>
                  <a:schemeClr val="dk2"/>
                </a:solidFill>
              </a:rPr>
              <a:t>The EFSOI (Ensemble Forecast Sensitivity Observation Impact) diagnostics indicated that the analysis is drawing to much towards the ASCAT due to the large amount of data and possibly puts too much weight on ASCAT</a:t>
            </a:r>
            <a:endParaRPr sz="1080">
              <a:solidFill>
                <a:schemeClr val="dk2"/>
              </a:solidFill>
            </a:endParaRPr>
          </a:p>
        </p:txBody>
      </p:sp>
      <p:sp>
        <p:nvSpPr>
          <p:cNvPr id="405" name="Google Shape;405;p41"/>
          <p:cNvSpPr txBox="1"/>
          <p:nvPr/>
        </p:nvSpPr>
        <p:spPr>
          <a:xfrm>
            <a:off x="6041273" y="3149392"/>
            <a:ext cx="2561220" cy="809939"/>
          </a:xfrm>
          <a:prstGeom prst="rect">
            <a:avLst/>
          </a:prstGeom>
          <a:solidFill>
            <a:srgbClr val="D9EAD3"/>
          </a:solidFill>
          <a:ln>
            <a:noFill/>
          </a:ln>
        </p:spPr>
        <p:txBody>
          <a:bodyPr spcFirstLastPara="1" wrap="square" lIns="82283" tIns="82283" rIns="82283" bIns="82283" anchor="t" anchorCtr="0">
            <a:spAutoFit/>
          </a:bodyPr>
          <a:lstStyle/>
          <a:p>
            <a:pPr>
              <a:lnSpc>
                <a:spcPct val="115000"/>
              </a:lnSpc>
            </a:pPr>
            <a:r>
              <a:rPr lang="en" sz="1260" b="1"/>
              <a:t>Revised Configuration</a:t>
            </a:r>
            <a:endParaRPr sz="1260" b="1"/>
          </a:p>
          <a:p>
            <a:pPr marL="246888" lvl="1" indent="-180594">
              <a:lnSpc>
                <a:spcPct val="115000"/>
              </a:lnSpc>
              <a:spcBef>
                <a:spcPts val="324"/>
              </a:spcBef>
              <a:buClr>
                <a:schemeClr val="dk2"/>
              </a:buClr>
              <a:buSzPts val="1000"/>
              <a:buChar char="■"/>
            </a:pPr>
            <a:r>
              <a:rPr lang="en" sz="1080">
                <a:solidFill>
                  <a:schemeClr val="dk2"/>
                </a:solidFill>
              </a:rPr>
              <a:t>Data thinning with 75 km box</a:t>
            </a:r>
            <a:endParaRPr sz="1080">
              <a:solidFill>
                <a:schemeClr val="dk2"/>
              </a:solidFill>
            </a:endParaRPr>
          </a:p>
          <a:p>
            <a:pPr marL="246888" lvl="1" indent="-180594">
              <a:lnSpc>
                <a:spcPct val="115000"/>
              </a:lnSpc>
              <a:buClr>
                <a:schemeClr val="dk2"/>
              </a:buClr>
              <a:buSzPts val="1000"/>
              <a:buChar char="■"/>
            </a:pPr>
            <a:r>
              <a:rPr lang="en" sz="1080">
                <a:solidFill>
                  <a:schemeClr val="dk2"/>
                </a:solidFill>
              </a:rPr>
              <a:t>Observation Error is set to 2.5 m/s</a:t>
            </a:r>
            <a:endParaRPr sz="126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pSp>
        <p:nvGrpSpPr>
          <p:cNvPr id="410" name="Google Shape;410;p42"/>
          <p:cNvGrpSpPr/>
          <p:nvPr/>
        </p:nvGrpSpPr>
        <p:grpSpPr>
          <a:xfrm>
            <a:off x="940410" y="-7402"/>
            <a:ext cx="3980205" cy="2254388"/>
            <a:chOff x="536900" y="296575"/>
            <a:chExt cx="4422450" cy="2504875"/>
          </a:xfrm>
        </p:grpSpPr>
        <p:grpSp>
          <p:nvGrpSpPr>
            <p:cNvPr id="411" name="Google Shape;411;p42"/>
            <p:cNvGrpSpPr/>
            <p:nvPr/>
          </p:nvGrpSpPr>
          <p:grpSpPr>
            <a:xfrm>
              <a:off x="536900" y="296575"/>
              <a:ext cx="4422450" cy="2504875"/>
              <a:chOff x="781022" y="2881054"/>
              <a:chExt cx="3910904" cy="2214352"/>
            </a:xfrm>
          </p:grpSpPr>
          <p:pic>
            <p:nvPicPr>
              <p:cNvPr id="412" name="Google Shape;412;p42"/>
              <p:cNvPicPr preferRelativeResize="0"/>
              <p:nvPr/>
            </p:nvPicPr>
            <p:blipFill rotWithShape="1">
              <a:blip r:embed="rId3">
                <a:alphaModFix/>
              </a:blip>
              <a:srcRect l="3269" t="49962" b="2756"/>
              <a:stretch/>
            </p:blipFill>
            <p:spPr>
              <a:xfrm>
                <a:off x="781022" y="3238308"/>
                <a:ext cx="3910904" cy="1857099"/>
              </a:xfrm>
              <a:prstGeom prst="rect">
                <a:avLst/>
              </a:prstGeom>
              <a:noFill/>
              <a:ln>
                <a:noFill/>
              </a:ln>
            </p:spPr>
          </p:pic>
          <p:pic>
            <p:nvPicPr>
              <p:cNvPr id="413" name="Google Shape;413;p42"/>
              <p:cNvPicPr preferRelativeResize="0"/>
              <p:nvPr/>
            </p:nvPicPr>
            <p:blipFill rotWithShape="1">
              <a:blip r:embed="rId3">
                <a:alphaModFix/>
              </a:blip>
              <a:srcRect l="50547" r="5820" b="49959"/>
              <a:stretch/>
            </p:blipFill>
            <p:spPr>
              <a:xfrm>
                <a:off x="2692391" y="2881054"/>
                <a:ext cx="1764128" cy="1965457"/>
              </a:xfrm>
              <a:prstGeom prst="rect">
                <a:avLst/>
              </a:prstGeom>
              <a:noFill/>
              <a:ln>
                <a:noFill/>
              </a:ln>
            </p:spPr>
          </p:pic>
        </p:grpSp>
        <p:sp>
          <p:nvSpPr>
            <p:cNvPr id="414" name="Google Shape;414;p42"/>
            <p:cNvSpPr txBox="1"/>
            <p:nvPr/>
          </p:nvSpPr>
          <p:spPr>
            <a:xfrm>
              <a:off x="749808" y="372775"/>
              <a:ext cx="3922800" cy="457200"/>
            </a:xfrm>
            <a:prstGeom prst="rect">
              <a:avLst/>
            </a:prstGeom>
            <a:solidFill>
              <a:srgbClr val="F2F2F2"/>
            </a:solidFill>
            <a:ln>
              <a:noFill/>
            </a:ln>
          </p:spPr>
          <p:txBody>
            <a:bodyPr spcFirstLastPara="1" wrap="square" lIns="82283" tIns="82283" rIns="82283" bIns="82283" anchor="ctr" anchorCtr="0">
              <a:noAutofit/>
            </a:bodyPr>
            <a:lstStyle/>
            <a:p>
              <a:pPr algn="ctr"/>
              <a:r>
                <a:rPr lang="en" sz="1260" b="1">
                  <a:solidFill>
                    <a:schemeClr val="dk2"/>
                  </a:solidFill>
                </a:rPr>
                <a:t>U (m/s) Mean Analysis Increment (A-B)</a:t>
              </a:r>
              <a:endParaRPr sz="1260" b="1">
                <a:solidFill>
                  <a:schemeClr val="dk2"/>
                </a:solidFill>
              </a:endParaRPr>
            </a:p>
            <a:p>
              <a:pPr algn="ctr"/>
              <a:r>
                <a:rPr lang="en" sz="1080" b="1">
                  <a:solidFill>
                    <a:schemeClr val="dk2"/>
                  </a:solidFill>
                </a:rPr>
                <a:t>2020083100 - 2020101918</a:t>
              </a:r>
              <a:endParaRPr sz="1080" b="1">
                <a:solidFill>
                  <a:schemeClr val="dk2"/>
                </a:solidFill>
              </a:endParaRPr>
            </a:p>
          </p:txBody>
        </p:sp>
      </p:grpSp>
      <p:grpSp>
        <p:nvGrpSpPr>
          <p:cNvPr id="415" name="Google Shape;415;p42"/>
          <p:cNvGrpSpPr/>
          <p:nvPr/>
        </p:nvGrpSpPr>
        <p:grpSpPr>
          <a:xfrm>
            <a:off x="940410" y="2523600"/>
            <a:ext cx="3980205" cy="2245073"/>
            <a:chOff x="536900" y="2727800"/>
            <a:chExt cx="4422450" cy="2494525"/>
          </a:xfrm>
        </p:grpSpPr>
        <p:grpSp>
          <p:nvGrpSpPr>
            <p:cNvPr id="416" name="Google Shape;416;p42"/>
            <p:cNvGrpSpPr/>
            <p:nvPr/>
          </p:nvGrpSpPr>
          <p:grpSpPr>
            <a:xfrm>
              <a:off x="536900" y="2727800"/>
              <a:ext cx="4422450" cy="2494525"/>
              <a:chOff x="613100" y="2727800"/>
              <a:chExt cx="4422450" cy="2494525"/>
            </a:xfrm>
          </p:grpSpPr>
          <p:pic>
            <p:nvPicPr>
              <p:cNvPr id="417" name="Google Shape;417;p42"/>
              <p:cNvPicPr preferRelativeResize="0"/>
              <p:nvPr/>
            </p:nvPicPr>
            <p:blipFill rotWithShape="1">
              <a:blip r:embed="rId4">
                <a:alphaModFix/>
              </a:blip>
              <a:srcRect l="3269" t="49717" b="2756"/>
              <a:stretch/>
            </p:blipFill>
            <p:spPr>
              <a:xfrm>
                <a:off x="613100" y="3110000"/>
                <a:ext cx="4422450" cy="2112325"/>
              </a:xfrm>
              <a:prstGeom prst="rect">
                <a:avLst/>
              </a:prstGeom>
              <a:noFill/>
              <a:ln>
                <a:noFill/>
              </a:ln>
            </p:spPr>
          </p:pic>
          <p:pic>
            <p:nvPicPr>
              <p:cNvPr id="418" name="Google Shape;418;p42"/>
              <p:cNvPicPr preferRelativeResize="0"/>
              <p:nvPr/>
            </p:nvPicPr>
            <p:blipFill rotWithShape="1">
              <a:blip r:embed="rId4">
                <a:alphaModFix/>
              </a:blip>
              <a:srcRect l="50754" r="6273" b="49718"/>
              <a:stretch/>
            </p:blipFill>
            <p:spPr>
              <a:xfrm>
                <a:off x="2784100" y="2727800"/>
                <a:ext cx="1964701" cy="2234825"/>
              </a:xfrm>
              <a:prstGeom prst="rect">
                <a:avLst/>
              </a:prstGeom>
              <a:noFill/>
              <a:ln>
                <a:noFill/>
              </a:ln>
            </p:spPr>
          </p:pic>
        </p:grpSp>
        <p:sp>
          <p:nvSpPr>
            <p:cNvPr id="419" name="Google Shape;419;p42"/>
            <p:cNvSpPr txBox="1"/>
            <p:nvPr/>
          </p:nvSpPr>
          <p:spPr>
            <a:xfrm>
              <a:off x="749808" y="2802400"/>
              <a:ext cx="3922800" cy="457200"/>
            </a:xfrm>
            <a:prstGeom prst="rect">
              <a:avLst/>
            </a:prstGeom>
            <a:solidFill>
              <a:srgbClr val="F3F3F3"/>
            </a:solidFill>
            <a:ln>
              <a:noFill/>
            </a:ln>
          </p:spPr>
          <p:txBody>
            <a:bodyPr spcFirstLastPara="1" wrap="square" lIns="82283" tIns="82283" rIns="82283" bIns="82283" anchor="ctr" anchorCtr="0">
              <a:noAutofit/>
            </a:bodyPr>
            <a:lstStyle/>
            <a:p>
              <a:pPr algn="ctr"/>
              <a:r>
                <a:rPr lang="en" sz="1260" b="1">
                  <a:solidFill>
                    <a:schemeClr val="dk2"/>
                  </a:solidFill>
                </a:rPr>
                <a:t>V (m/s) Mean Analysis Increment (A-B)</a:t>
              </a:r>
              <a:endParaRPr sz="1260" b="1">
                <a:solidFill>
                  <a:schemeClr val="dk2"/>
                </a:solidFill>
              </a:endParaRPr>
            </a:p>
            <a:p>
              <a:pPr algn="ctr"/>
              <a:r>
                <a:rPr lang="en" sz="1080" b="1">
                  <a:solidFill>
                    <a:schemeClr val="dk2"/>
                  </a:solidFill>
                </a:rPr>
                <a:t>2020083100 - 2020101918</a:t>
              </a:r>
              <a:endParaRPr sz="1080" b="1">
                <a:solidFill>
                  <a:schemeClr val="dk2"/>
                </a:solidFill>
              </a:endParaRPr>
            </a:p>
          </p:txBody>
        </p:sp>
      </p:grpSp>
      <p:grpSp>
        <p:nvGrpSpPr>
          <p:cNvPr id="420" name="Google Shape;420;p42"/>
          <p:cNvGrpSpPr/>
          <p:nvPr/>
        </p:nvGrpSpPr>
        <p:grpSpPr>
          <a:xfrm>
            <a:off x="4818195" y="-12015"/>
            <a:ext cx="3853868" cy="2373929"/>
            <a:chOff x="4845550" y="62850"/>
            <a:chExt cx="4282075" cy="2637699"/>
          </a:xfrm>
        </p:grpSpPr>
        <p:grpSp>
          <p:nvGrpSpPr>
            <p:cNvPr id="421" name="Google Shape;421;p42"/>
            <p:cNvGrpSpPr/>
            <p:nvPr/>
          </p:nvGrpSpPr>
          <p:grpSpPr>
            <a:xfrm>
              <a:off x="4845550" y="62850"/>
              <a:ext cx="4282075" cy="2637699"/>
              <a:chOff x="4769350" y="215250"/>
              <a:chExt cx="4282075" cy="2637699"/>
            </a:xfrm>
          </p:grpSpPr>
          <p:grpSp>
            <p:nvGrpSpPr>
              <p:cNvPr id="422" name="Google Shape;422;p42"/>
              <p:cNvGrpSpPr/>
              <p:nvPr/>
            </p:nvGrpSpPr>
            <p:grpSpPr>
              <a:xfrm>
                <a:off x="4925575" y="215250"/>
                <a:ext cx="4019174" cy="2243975"/>
                <a:chOff x="5135972" y="548673"/>
                <a:chExt cx="3554275" cy="1980385"/>
              </a:xfrm>
            </p:grpSpPr>
            <p:pic>
              <p:nvPicPr>
                <p:cNvPr id="423" name="Google Shape;423;p42"/>
                <p:cNvPicPr preferRelativeResize="0"/>
                <p:nvPr/>
              </p:nvPicPr>
              <p:blipFill rotWithShape="1">
                <a:blip r:embed="rId5">
                  <a:alphaModFix/>
                </a:blip>
                <a:srcRect l="50687" b="49826"/>
                <a:stretch/>
              </p:blipFill>
              <p:spPr>
                <a:xfrm>
                  <a:off x="5135972" y="558359"/>
                  <a:ext cx="1992571" cy="1970700"/>
                </a:xfrm>
                <a:prstGeom prst="rect">
                  <a:avLst/>
                </a:prstGeom>
                <a:noFill/>
                <a:ln>
                  <a:noFill/>
                </a:ln>
              </p:spPr>
            </p:pic>
            <p:pic>
              <p:nvPicPr>
                <p:cNvPr id="424" name="Google Shape;424;p42"/>
                <p:cNvPicPr preferRelativeResize="0"/>
                <p:nvPr/>
              </p:nvPicPr>
              <p:blipFill rotWithShape="1">
                <a:blip r:embed="rId6">
                  <a:alphaModFix/>
                </a:blip>
                <a:srcRect l="50690" r="5715" b="49826"/>
                <a:stretch/>
              </p:blipFill>
              <p:spPr>
                <a:xfrm>
                  <a:off x="6927668" y="548673"/>
                  <a:ext cx="1762579" cy="1970700"/>
                </a:xfrm>
                <a:prstGeom prst="rect">
                  <a:avLst/>
                </a:prstGeom>
                <a:noFill/>
                <a:ln>
                  <a:noFill/>
                </a:ln>
              </p:spPr>
            </p:pic>
          </p:grpSp>
          <p:pic>
            <p:nvPicPr>
              <p:cNvPr id="425" name="Google Shape;425;p42"/>
              <p:cNvPicPr preferRelativeResize="0"/>
              <p:nvPr/>
            </p:nvPicPr>
            <p:blipFill rotWithShape="1">
              <a:blip r:embed="rId6">
                <a:alphaModFix/>
              </a:blip>
              <a:srcRect t="91270" r="6340"/>
              <a:stretch/>
            </p:blipFill>
            <p:spPr>
              <a:xfrm>
                <a:off x="4769350" y="2464450"/>
                <a:ext cx="4282075" cy="388499"/>
              </a:xfrm>
              <a:prstGeom prst="rect">
                <a:avLst/>
              </a:prstGeom>
              <a:noFill/>
              <a:ln>
                <a:noFill/>
              </a:ln>
            </p:spPr>
          </p:pic>
        </p:grpSp>
        <p:sp>
          <p:nvSpPr>
            <p:cNvPr id="426" name="Google Shape;426;p42"/>
            <p:cNvSpPr txBox="1"/>
            <p:nvPr/>
          </p:nvSpPr>
          <p:spPr>
            <a:xfrm>
              <a:off x="5001775" y="144175"/>
              <a:ext cx="2011800" cy="457200"/>
            </a:xfrm>
            <a:prstGeom prst="rect">
              <a:avLst/>
            </a:prstGeom>
            <a:solidFill>
              <a:srgbClr val="F3F3F3"/>
            </a:solidFill>
            <a:ln>
              <a:noFill/>
            </a:ln>
          </p:spPr>
          <p:txBody>
            <a:bodyPr spcFirstLastPara="1" wrap="square" lIns="82283" tIns="82283" rIns="82283" bIns="82283" anchor="ctr" anchorCtr="0">
              <a:noAutofit/>
            </a:bodyPr>
            <a:lstStyle/>
            <a:p>
              <a:pPr algn="ctr"/>
              <a:r>
                <a:rPr lang="en" sz="1080" b="1">
                  <a:solidFill>
                    <a:srgbClr val="222222"/>
                  </a:solidFill>
                </a:rPr>
                <a:t>U RMS Difference</a:t>
              </a:r>
              <a:endParaRPr sz="1080" b="1">
                <a:solidFill>
                  <a:srgbClr val="222222"/>
                </a:solidFill>
              </a:endParaRPr>
            </a:p>
            <a:p>
              <a:pPr algn="ctr"/>
              <a:r>
                <a:rPr lang="en" sz="1080" b="1">
                  <a:solidFill>
                    <a:srgbClr val="222222"/>
                  </a:solidFill>
                </a:rPr>
                <a:t>EXP - CTL</a:t>
              </a:r>
              <a:endParaRPr sz="1080" b="1">
                <a:solidFill>
                  <a:srgbClr val="222222"/>
                </a:solidFill>
              </a:endParaRPr>
            </a:p>
          </p:txBody>
        </p:sp>
        <p:sp>
          <p:nvSpPr>
            <p:cNvPr id="427" name="Google Shape;427;p42"/>
            <p:cNvSpPr txBox="1"/>
            <p:nvPr/>
          </p:nvSpPr>
          <p:spPr>
            <a:xfrm>
              <a:off x="6998204" y="144175"/>
              <a:ext cx="2011800" cy="457200"/>
            </a:xfrm>
            <a:prstGeom prst="rect">
              <a:avLst/>
            </a:prstGeom>
            <a:solidFill>
              <a:srgbClr val="F3F3F3"/>
            </a:solidFill>
            <a:ln>
              <a:noFill/>
            </a:ln>
          </p:spPr>
          <p:txBody>
            <a:bodyPr spcFirstLastPara="1" wrap="square" lIns="82283" tIns="82283" rIns="82283" bIns="82283" anchor="ctr" anchorCtr="0">
              <a:noAutofit/>
            </a:bodyPr>
            <a:lstStyle/>
            <a:p>
              <a:pPr algn="ctr"/>
              <a:r>
                <a:rPr lang="en" sz="1080" b="1">
                  <a:solidFill>
                    <a:schemeClr val="dk2"/>
                  </a:solidFill>
                </a:rPr>
                <a:t>V RMS Difference</a:t>
              </a:r>
              <a:endParaRPr sz="1080" b="1">
                <a:solidFill>
                  <a:schemeClr val="dk2"/>
                </a:solidFill>
              </a:endParaRPr>
            </a:p>
            <a:p>
              <a:pPr algn="ctr"/>
              <a:r>
                <a:rPr lang="en" sz="1080" b="1">
                  <a:solidFill>
                    <a:schemeClr val="dk2"/>
                  </a:solidFill>
                </a:rPr>
                <a:t>EXP - CTL</a:t>
              </a:r>
              <a:endParaRPr sz="1080" b="1">
                <a:solidFill>
                  <a:schemeClr val="dk2"/>
                </a:solidFill>
              </a:endParaRPr>
            </a:p>
          </p:txBody>
        </p:sp>
      </p:grpSp>
      <p:grpSp>
        <p:nvGrpSpPr>
          <p:cNvPr id="428" name="Google Shape;428;p42"/>
          <p:cNvGrpSpPr/>
          <p:nvPr/>
        </p:nvGrpSpPr>
        <p:grpSpPr>
          <a:xfrm>
            <a:off x="4818195" y="2794613"/>
            <a:ext cx="1989203" cy="1543050"/>
            <a:chOff x="4845550" y="3028925"/>
            <a:chExt cx="2210226" cy="1714500"/>
          </a:xfrm>
        </p:grpSpPr>
        <p:pic>
          <p:nvPicPr>
            <p:cNvPr id="429" name="Google Shape;429;p42"/>
            <p:cNvPicPr preferRelativeResize="0"/>
            <p:nvPr/>
          </p:nvPicPr>
          <p:blipFill rotWithShape="1">
            <a:blip r:embed="rId7">
              <a:alphaModFix/>
            </a:blip>
            <a:srcRect l="3316"/>
            <a:stretch/>
          </p:blipFill>
          <p:spPr>
            <a:xfrm>
              <a:off x="4845550" y="3028925"/>
              <a:ext cx="2210226" cy="1714500"/>
            </a:xfrm>
            <a:prstGeom prst="rect">
              <a:avLst/>
            </a:prstGeom>
            <a:noFill/>
            <a:ln>
              <a:noFill/>
            </a:ln>
          </p:spPr>
        </p:pic>
        <p:sp>
          <p:nvSpPr>
            <p:cNvPr id="430" name="Google Shape;430;p42"/>
            <p:cNvSpPr txBox="1"/>
            <p:nvPr/>
          </p:nvSpPr>
          <p:spPr>
            <a:xfrm>
              <a:off x="5966725" y="3216550"/>
              <a:ext cx="854100" cy="457200"/>
            </a:xfrm>
            <a:prstGeom prst="rect">
              <a:avLst/>
            </a:prstGeom>
            <a:solidFill>
              <a:schemeClr val="lt1"/>
            </a:solidFill>
            <a:ln>
              <a:noFill/>
            </a:ln>
          </p:spPr>
          <p:txBody>
            <a:bodyPr spcFirstLastPara="1" wrap="square" lIns="82283" tIns="82283" rIns="82283" bIns="82283" anchor="ctr" anchorCtr="0">
              <a:noAutofit/>
            </a:bodyPr>
            <a:lstStyle/>
            <a:p>
              <a:pPr algn="ctr"/>
              <a:r>
                <a:rPr lang="en" sz="1260"/>
                <a:t>CTL</a:t>
              </a:r>
              <a:endParaRPr sz="1260"/>
            </a:p>
          </p:txBody>
        </p:sp>
      </p:grpSp>
      <p:grpSp>
        <p:nvGrpSpPr>
          <p:cNvPr id="431" name="Google Shape;431;p42"/>
          <p:cNvGrpSpPr/>
          <p:nvPr/>
        </p:nvGrpSpPr>
        <p:grpSpPr>
          <a:xfrm>
            <a:off x="6664860" y="2794613"/>
            <a:ext cx="1887953" cy="1543049"/>
            <a:chOff x="6897400" y="3028925"/>
            <a:chExt cx="2097725" cy="1714499"/>
          </a:xfrm>
        </p:grpSpPr>
        <p:pic>
          <p:nvPicPr>
            <p:cNvPr id="432" name="Google Shape;432;p42"/>
            <p:cNvPicPr preferRelativeResize="0"/>
            <p:nvPr/>
          </p:nvPicPr>
          <p:blipFill rotWithShape="1">
            <a:blip r:embed="rId8">
              <a:alphaModFix/>
            </a:blip>
            <a:srcRect l="51296" t="12607" r="2821" b="12390"/>
            <a:stretch/>
          </p:blipFill>
          <p:spPr>
            <a:xfrm>
              <a:off x="6897400" y="3028925"/>
              <a:ext cx="2097725" cy="1714499"/>
            </a:xfrm>
            <a:prstGeom prst="rect">
              <a:avLst/>
            </a:prstGeom>
            <a:noFill/>
            <a:ln>
              <a:noFill/>
            </a:ln>
          </p:spPr>
        </p:pic>
        <p:sp>
          <p:nvSpPr>
            <p:cNvPr id="433" name="Google Shape;433;p42"/>
            <p:cNvSpPr txBox="1"/>
            <p:nvPr/>
          </p:nvSpPr>
          <p:spPr>
            <a:xfrm>
              <a:off x="7817075" y="3216550"/>
              <a:ext cx="1062000" cy="457200"/>
            </a:xfrm>
            <a:prstGeom prst="rect">
              <a:avLst/>
            </a:prstGeom>
            <a:solidFill>
              <a:schemeClr val="lt1"/>
            </a:solidFill>
            <a:ln>
              <a:noFill/>
            </a:ln>
          </p:spPr>
          <p:txBody>
            <a:bodyPr spcFirstLastPara="1" wrap="square" lIns="82283" tIns="82283" rIns="82283" bIns="82283" anchor="ctr" anchorCtr="0">
              <a:noAutofit/>
            </a:bodyPr>
            <a:lstStyle/>
            <a:p>
              <a:pPr algn="ctr"/>
              <a:r>
                <a:rPr lang="en" sz="1260"/>
                <a:t>EXP</a:t>
              </a:r>
              <a:endParaRPr sz="1260"/>
            </a:p>
          </p:txBody>
        </p:sp>
      </p:grpSp>
      <p:sp>
        <p:nvSpPr>
          <p:cNvPr id="434" name="Google Shape;434;p42"/>
          <p:cNvSpPr txBox="1"/>
          <p:nvPr/>
        </p:nvSpPr>
        <p:spPr>
          <a:xfrm>
            <a:off x="4979865" y="2592324"/>
            <a:ext cx="3530520" cy="411480"/>
          </a:xfrm>
          <a:prstGeom prst="rect">
            <a:avLst/>
          </a:prstGeom>
          <a:solidFill>
            <a:srgbClr val="F3F3F3"/>
          </a:solidFill>
          <a:ln>
            <a:noFill/>
          </a:ln>
        </p:spPr>
        <p:txBody>
          <a:bodyPr spcFirstLastPara="1" wrap="square" lIns="82283" tIns="82283" rIns="82283" bIns="82283" anchor="ctr" anchorCtr="0">
            <a:noAutofit/>
          </a:bodyPr>
          <a:lstStyle/>
          <a:p>
            <a:pPr algn="ctr"/>
            <a:r>
              <a:rPr lang="en" sz="1260" b="1">
                <a:solidFill>
                  <a:schemeClr val="dk2"/>
                </a:solidFill>
              </a:rPr>
              <a:t>Gradient Norm vs Iteration</a:t>
            </a:r>
            <a:endParaRPr sz="1080" b="1">
              <a:solidFill>
                <a:schemeClr val="dk2"/>
              </a:solidFill>
            </a:endParaRPr>
          </a:p>
        </p:txBody>
      </p:sp>
      <p:sp>
        <p:nvSpPr>
          <p:cNvPr id="435" name="Google Shape;435;p42"/>
          <p:cNvSpPr txBox="1"/>
          <p:nvPr/>
        </p:nvSpPr>
        <p:spPr>
          <a:xfrm>
            <a:off x="4979858" y="2244015"/>
            <a:ext cx="3616380" cy="332372"/>
          </a:xfrm>
          <a:prstGeom prst="rect">
            <a:avLst/>
          </a:prstGeom>
          <a:noFill/>
          <a:ln>
            <a:noFill/>
          </a:ln>
        </p:spPr>
        <p:txBody>
          <a:bodyPr spcFirstLastPara="1" wrap="square" lIns="82283" tIns="82283" rIns="82283" bIns="82283" anchor="t" anchorCtr="0">
            <a:spAutoFit/>
          </a:bodyPr>
          <a:lstStyle/>
          <a:p>
            <a:r>
              <a:rPr lang="en" sz="1080" b="1">
                <a:solidFill>
                  <a:srgbClr val="CC0000"/>
                </a:solidFill>
              </a:rPr>
              <a:t>Magnitude of Increment is smaller in the Experiment </a:t>
            </a:r>
            <a:endParaRPr sz="1080" b="1">
              <a:solidFill>
                <a:srgbClr val="CC0000"/>
              </a:solidFill>
            </a:endParaRPr>
          </a:p>
        </p:txBody>
      </p:sp>
      <p:sp>
        <p:nvSpPr>
          <p:cNvPr id="436" name="Google Shape;436;p42"/>
          <p:cNvSpPr txBox="1"/>
          <p:nvPr/>
        </p:nvSpPr>
        <p:spPr>
          <a:xfrm>
            <a:off x="4953713" y="4337663"/>
            <a:ext cx="3718440" cy="332372"/>
          </a:xfrm>
          <a:prstGeom prst="rect">
            <a:avLst/>
          </a:prstGeom>
          <a:noFill/>
          <a:ln>
            <a:noFill/>
          </a:ln>
        </p:spPr>
        <p:txBody>
          <a:bodyPr spcFirstLastPara="1" wrap="square" lIns="82283" tIns="82283" rIns="82283" bIns="82283" anchor="t" anchorCtr="0">
            <a:spAutoFit/>
          </a:bodyPr>
          <a:lstStyle/>
          <a:p>
            <a:r>
              <a:rPr lang="en" sz="1080" b="1">
                <a:solidFill>
                  <a:srgbClr val="CC0000"/>
                </a:solidFill>
              </a:rPr>
              <a:t>Minimization behaves much better in the Experiment</a:t>
            </a:r>
            <a:endParaRPr sz="1080" b="1">
              <a:solidFill>
                <a:srgbClr val="CC0000"/>
              </a:solidFill>
            </a:endParaRPr>
          </a:p>
        </p:txBody>
      </p:sp>
      <p:sp>
        <p:nvSpPr>
          <p:cNvPr id="437" name="Google Shape;437;p42"/>
          <p:cNvSpPr txBox="1"/>
          <p:nvPr/>
        </p:nvSpPr>
        <p:spPr>
          <a:xfrm>
            <a:off x="2358923" y="1692810"/>
            <a:ext cx="463050" cy="164700"/>
          </a:xfrm>
          <a:prstGeom prst="rect">
            <a:avLst/>
          </a:prstGeom>
          <a:solidFill>
            <a:schemeClr val="lt1"/>
          </a:solidFill>
          <a:ln>
            <a:noFill/>
          </a:ln>
        </p:spPr>
        <p:txBody>
          <a:bodyPr spcFirstLastPara="1" wrap="square" lIns="82283" tIns="82283" rIns="82283" bIns="82283" anchor="ctr" anchorCtr="0">
            <a:noAutofit/>
          </a:bodyPr>
          <a:lstStyle/>
          <a:p>
            <a:pPr algn="ctr"/>
            <a:r>
              <a:rPr lang="en" sz="900" b="1"/>
              <a:t>CTL</a:t>
            </a:r>
            <a:endParaRPr sz="900" b="1"/>
          </a:p>
        </p:txBody>
      </p:sp>
      <p:sp>
        <p:nvSpPr>
          <p:cNvPr id="438" name="Google Shape;438;p42"/>
          <p:cNvSpPr txBox="1"/>
          <p:nvPr/>
        </p:nvSpPr>
        <p:spPr>
          <a:xfrm>
            <a:off x="4142003" y="1692810"/>
            <a:ext cx="463050" cy="164700"/>
          </a:xfrm>
          <a:prstGeom prst="rect">
            <a:avLst/>
          </a:prstGeom>
          <a:solidFill>
            <a:schemeClr val="lt1"/>
          </a:solidFill>
          <a:ln>
            <a:noFill/>
          </a:ln>
        </p:spPr>
        <p:txBody>
          <a:bodyPr spcFirstLastPara="1" wrap="square" lIns="82283" tIns="82283" rIns="82283" bIns="82283" anchor="ctr" anchorCtr="0">
            <a:noAutofit/>
          </a:bodyPr>
          <a:lstStyle/>
          <a:p>
            <a:pPr algn="ctr"/>
            <a:r>
              <a:rPr lang="en" sz="900" b="1"/>
              <a:t>EXP</a:t>
            </a:r>
            <a:endParaRPr sz="900" b="1"/>
          </a:p>
        </p:txBody>
      </p:sp>
      <p:sp>
        <p:nvSpPr>
          <p:cNvPr id="439" name="Google Shape;439;p42"/>
          <p:cNvSpPr txBox="1"/>
          <p:nvPr/>
        </p:nvSpPr>
        <p:spPr>
          <a:xfrm>
            <a:off x="4142003" y="4230270"/>
            <a:ext cx="463050" cy="164700"/>
          </a:xfrm>
          <a:prstGeom prst="rect">
            <a:avLst/>
          </a:prstGeom>
          <a:solidFill>
            <a:schemeClr val="lt1"/>
          </a:solidFill>
          <a:ln>
            <a:noFill/>
          </a:ln>
        </p:spPr>
        <p:txBody>
          <a:bodyPr spcFirstLastPara="1" wrap="square" lIns="82283" tIns="82283" rIns="82283" bIns="82283" anchor="ctr" anchorCtr="0">
            <a:noAutofit/>
          </a:bodyPr>
          <a:lstStyle/>
          <a:p>
            <a:pPr algn="ctr"/>
            <a:r>
              <a:rPr lang="en" sz="900" b="1"/>
              <a:t>EXP</a:t>
            </a:r>
            <a:endParaRPr sz="900" b="1"/>
          </a:p>
        </p:txBody>
      </p:sp>
      <p:sp>
        <p:nvSpPr>
          <p:cNvPr id="440" name="Google Shape;440;p42"/>
          <p:cNvSpPr txBox="1"/>
          <p:nvPr/>
        </p:nvSpPr>
        <p:spPr>
          <a:xfrm>
            <a:off x="2358923" y="4230270"/>
            <a:ext cx="463050" cy="164700"/>
          </a:xfrm>
          <a:prstGeom prst="rect">
            <a:avLst/>
          </a:prstGeom>
          <a:solidFill>
            <a:schemeClr val="lt1"/>
          </a:solidFill>
          <a:ln>
            <a:noFill/>
          </a:ln>
        </p:spPr>
        <p:txBody>
          <a:bodyPr spcFirstLastPara="1" wrap="square" lIns="82283" tIns="82283" rIns="82283" bIns="82283" anchor="ctr" anchorCtr="0">
            <a:noAutofit/>
          </a:bodyPr>
          <a:lstStyle/>
          <a:p>
            <a:pPr algn="ctr"/>
            <a:r>
              <a:rPr lang="en" sz="900" b="1"/>
              <a:t>CTL</a:t>
            </a:r>
            <a:endParaRPr sz="9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Outline</a:t>
            </a:r>
            <a:endParaRPr/>
          </a:p>
        </p:txBody>
      </p:sp>
      <p:sp>
        <p:nvSpPr>
          <p:cNvPr id="200" name="Google Shape;200;p36"/>
          <p:cNvSpPr txBox="1">
            <a:spLocks noGrp="1"/>
          </p:cNvSpPr>
          <p:nvPr>
            <p:ph type="body" idx="1"/>
          </p:nvPr>
        </p:nvSpPr>
        <p:spPr>
          <a:xfrm>
            <a:off x="306375" y="666500"/>
            <a:ext cx="8678400" cy="3750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Char char="•"/>
            </a:pPr>
            <a:r>
              <a:rPr lang="en-US" sz="2000" dirty="0">
                <a:solidFill>
                  <a:schemeClr val="tx1"/>
                </a:solidFill>
              </a:rPr>
              <a:t>Overview of modelling system</a:t>
            </a:r>
          </a:p>
          <a:p>
            <a:pPr marL="457200" lvl="0" indent="-355600" algn="l" rtl="0">
              <a:spcBef>
                <a:spcPts val="640"/>
              </a:spcBef>
              <a:spcAft>
                <a:spcPts val="0"/>
              </a:spcAft>
              <a:buSzPts val="2000"/>
              <a:buChar char="•"/>
            </a:pPr>
            <a:r>
              <a:rPr lang="en-US" sz="2000" dirty="0">
                <a:solidFill>
                  <a:schemeClr val="tx1"/>
                </a:solidFill>
              </a:rPr>
              <a:t>Data assimilated in the current system</a:t>
            </a:r>
          </a:p>
          <a:p>
            <a:pPr lvl="1" indent="-355600">
              <a:spcBef>
                <a:spcPts val="640"/>
              </a:spcBef>
              <a:buSzPts val="2000"/>
            </a:pPr>
            <a:r>
              <a:rPr lang="en-US" sz="1800" dirty="0">
                <a:solidFill>
                  <a:schemeClr val="tx1"/>
                </a:solidFill>
              </a:rPr>
              <a:t>Most recent upgrade Nov 2023</a:t>
            </a:r>
          </a:p>
          <a:p>
            <a:pPr marL="457200" lvl="0" indent="-355600" algn="l" rtl="0">
              <a:spcBef>
                <a:spcPts val="640"/>
              </a:spcBef>
              <a:spcAft>
                <a:spcPts val="0"/>
              </a:spcAft>
              <a:buSzPts val="2000"/>
              <a:buChar char="•"/>
            </a:pPr>
            <a:r>
              <a:rPr lang="en" sz="2000" dirty="0">
                <a:solidFill>
                  <a:schemeClr val="tx1"/>
                </a:solidFill>
              </a:rPr>
              <a:t>Potential new data sources</a:t>
            </a:r>
          </a:p>
          <a:p>
            <a:pPr marL="457200" lvl="0" indent="-355600" algn="l" rtl="0">
              <a:spcBef>
                <a:spcPts val="640"/>
              </a:spcBef>
              <a:spcAft>
                <a:spcPts val="0"/>
              </a:spcAft>
              <a:buSzPts val="2000"/>
              <a:buChar char="•"/>
            </a:pPr>
            <a:r>
              <a:rPr lang="en" sz="2000" dirty="0">
                <a:solidFill>
                  <a:schemeClr val="tx1"/>
                </a:solidFill>
              </a:rPr>
              <a:t>New assimilation techniques</a:t>
            </a:r>
            <a:endParaRPr sz="20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43"/>
          <p:cNvPicPr preferRelativeResize="0"/>
          <p:nvPr/>
        </p:nvPicPr>
        <p:blipFill rotWithShape="1">
          <a:blip r:embed="rId3">
            <a:alphaModFix/>
          </a:blip>
          <a:srcRect b="44499"/>
          <a:stretch/>
        </p:blipFill>
        <p:spPr>
          <a:xfrm>
            <a:off x="6080748" y="1455897"/>
            <a:ext cx="2633472" cy="1486638"/>
          </a:xfrm>
          <a:prstGeom prst="rect">
            <a:avLst/>
          </a:prstGeom>
          <a:noFill/>
          <a:ln>
            <a:noFill/>
          </a:ln>
        </p:spPr>
      </p:pic>
      <p:pic>
        <p:nvPicPr>
          <p:cNvPr id="446" name="Google Shape;446;p43"/>
          <p:cNvPicPr preferRelativeResize="0"/>
          <p:nvPr/>
        </p:nvPicPr>
        <p:blipFill rotWithShape="1">
          <a:blip r:embed="rId4">
            <a:alphaModFix/>
          </a:blip>
          <a:srcRect l="48578" b="49522"/>
          <a:stretch/>
        </p:blipFill>
        <p:spPr>
          <a:xfrm>
            <a:off x="2517413" y="1319911"/>
            <a:ext cx="1234441" cy="1203579"/>
          </a:xfrm>
          <a:prstGeom prst="rect">
            <a:avLst/>
          </a:prstGeom>
          <a:noFill/>
          <a:ln>
            <a:noFill/>
          </a:ln>
        </p:spPr>
      </p:pic>
      <p:pic>
        <p:nvPicPr>
          <p:cNvPr id="447" name="Google Shape;447;p43"/>
          <p:cNvPicPr preferRelativeResize="0"/>
          <p:nvPr/>
        </p:nvPicPr>
        <p:blipFill rotWithShape="1">
          <a:blip r:embed="rId5">
            <a:alphaModFix/>
          </a:blip>
          <a:srcRect l="49016" b="50122"/>
          <a:stretch/>
        </p:blipFill>
        <p:spPr>
          <a:xfrm>
            <a:off x="940073" y="1323771"/>
            <a:ext cx="1234441" cy="1195864"/>
          </a:xfrm>
          <a:prstGeom prst="rect">
            <a:avLst/>
          </a:prstGeom>
          <a:noFill/>
          <a:ln>
            <a:noFill/>
          </a:ln>
        </p:spPr>
      </p:pic>
      <p:pic>
        <p:nvPicPr>
          <p:cNvPr id="448" name="Google Shape;448;p43"/>
          <p:cNvPicPr preferRelativeResize="0"/>
          <p:nvPr/>
        </p:nvPicPr>
        <p:blipFill rotWithShape="1">
          <a:blip r:embed="rId6">
            <a:alphaModFix/>
          </a:blip>
          <a:srcRect l="49016" b="50122"/>
          <a:stretch/>
        </p:blipFill>
        <p:spPr>
          <a:xfrm>
            <a:off x="940073" y="188769"/>
            <a:ext cx="1234441" cy="1195864"/>
          </a:xfrm>
          <a:prstGeom prst="rect">
            <a:avLst/>
          </a:prstGeom>
          <a:noFill/>
          <a:ln>
            <a:noFill/>
          </a:ln>
        </p:spPr>
      </p:pic>
      <p:pic>
        <p:nvPicPr>
          <p:cNvPr id="449" name="Google Shape;449;p43"/>
          <p:cNvPicPr preferRelativeResize="0"/>
          <p:nvPr/>
        </p:nvPicPr>
        <p:blipFill rotWithShape="1">
          <a:blip r:embed="rId7">
            <a:alphaModFix/>
          </a:blip>
          <a:srcRect l="48958" b="49736"/>
          <a:stretch/>
        </p:blipFill>
        <p:spPr>
          <a:xfrm>
            <a:off x="2517413" y="181052"/>
            <a:ext cx="1234441" cy="1211295"/>
          </a:xfrm>
          <a:prstGeom prst="rect">
            <a:avLst/>
          </a:prstGeom>
          <a:noFill/>
          <a:ln>
            <a:noFill/>
          </a:ln>
        </p:spPr>
      </p:pic>
      <p:pic>
        <p:nvPicPr>
          <p:cNvPr id="450" name="Google Shape;450;p43"/>
          <p:cNvPicPr preferRelativeResize="0"/>
          <p:nvPr/>
        </p:nvPicPr>
        <p:blipFill>
          <a:blip r:embed="rId8">
            <a:alphaModFix/>
          </a:blip>
          <a:stretch>
            <a:fillRect/>
          </a:stretch>
        </p:blipFill>
        <p:spPr>
          <a:xfrm>
            <a:off x="1748464" y="3039017"/>
            <a:ext cx="2057401" cy="1903096"/>
          </a:xfrm>
          <a:prstGeom prst="rect">
            <a:avLst/>
          </a:prstGeom>
          <a:noFill/>
          <a:ln>
            <a:noFill/>
          </a:ln>
        </p:spPr>
      </p:pic>
      <p:grpSp>
        <p:nvGrpSpPr>
          <p:cNvPr id="451" name="Google Shape;451;p43"/>
          <p:cNvGrpSpPr/>
          <p:nvPr/>
        </p:nvGrpSpPr>
        <p:grpSpPr>
          <a:xfrm>
            <a:off x="3921954" y="1525652"/>
            <a:ext cx="2319920" cy="1563649"/>
            <a:chOff x="6354925" y="847388"/>
            <a:chExt cx="3222111" cy="2103120"/>
          </a:xfrm>
        </p:grpSpPr>
        <p:pic>
          <p:nvPicPr>
            <p:cNvPr id="452" name="Google Shape;452;p43"/>
            <p:cNvPicPr preferRelativeResize="0"/>
            <p:nvPr/>
          </p:nvPicPr>
          <p:blipFill rotWithShape="1">
            <a:blip r:embed="rId9">
              <a:alphaModFix/>
            </a:blip>
            <a:srcRect b="20603"/>
            <a:stretch/>
          </p:blipFill>
          <p:spPr>
            <a:xfrm>
              <a:off x="6354925" y="847388"/>
              <a:ext cx="2743200" cy="2103120"/>
            </a:xfrm>
            <a:prstGeom prst="rect">
              <a:avLst/>
            </a:prstGeom>
            <a:noFill/>
            <a:ln>
              <a:noFill/>
            </a:ln>
          </p:spPr>
        </p:pic>
        <p:sp>
          <p:nvSpPr>
            <p:cNvPr id="453" name="Google Shape;453;p43"/>
            <p:cNvSpPr txBox="1"/>
            <p:nvPr/>
          </p:nvSpPr>
          <p:spPr>
            <a:xfrm>
              <a:off x="8960236" y="1135224"/>
              <a:ext cx="616800" cy="276600"/>
            </a:xfrm>
            <a:prstGeom prst="rect">
              <a:avLst/>
            </a:prstGeom>
            <a:solidFill>
              <a:srgbClr val="F2F2F2"/>
            </a:solidFill>
            <a:ln>
              <a:noFill/>
            </a:ln>
          </p:spPr>
          <p:txBody>
            <a:bodyPr spcFirstLastPara="1" wrap="square" lIns="82283" tIns="82283" rIns="82283" bIns="82283" anchor="ctr" anchorCtr="0">
              <a:noAutofit/>
            </a:bodyPr>
            <a:lstStyle/>
            <a:p>
              <a:pPr algn="ctr"/>
              <a:r>
                <a:rPr lang="en" sz="1260"/>
                <a:t>SH</a:t>
              </a:r>
              <a:endParaRPr sz="1260"/>
            </a:p>
          </p:txBody>
        </p:sp>
      </p:grpSp>
      <p:pic>
        <p:nvPicPr>
          <p:cNvPr id="454" name="Google Shape;454;p43"/>
          <p:cNvPicPr preferRelativeResize="0"/>
          <p:nvPr/>
        </p:nvPicPr>
        <p:blipFill rotWithShape="1">
          <a:blip r:embed="rId10">
            <a:alphaModFix/>
          </a:blip>
          <a:srcRect b="21315"/>
          <a:stretch/>
        </p:blipFill>
        <p:spPr>
          <a:xfrm>
            <a:off x="3933225" y="2985953"/>
            <a:ext cx="1975104" cy="1563624"/>
          </a:xfrm>
          <a:prstGeom prst="rect">
            <a:avLst/>
          </a:prstGeom>
          <a:noFill/>
          <a:ln>
            <a:noFill/>
          </a:ln>
        </p:spPr>
      </p:pic>
      <p:pic>
        <p:nvPicPr>
          <p:cNvPr id="455" name="Google Shape;455;p43"/>
          <p:cNvPicPr preferRelativeResize="0"/>
          <p:nvPr/>
        </p:nvPicPr>
        <p:blipFill rotWithShape="1">
          <a:blip r:embed="rId11">
            <a:alphaModFix/>
          </a:blip>
          <a:srcRect b="44459"/>
          <a:stretch/>
        </p:blipFill>
        <p:spPr>
          <a:xfrm>
            <a:off x="6080760" y="77712"/>
            <a:ext cx="2633472" cy="1492301"/>
          </a:xfrm>
          <a:prstGeom prst="rect">
            <a:avLst/>
          </a:prstGeom>
          <a:noFill/>
          <a:ln>
            <a:noFill/>
          </a:ln>
        </p:spPr>
      </p:pic>
      <p:pic>
        <p:nvPicPr>
          <p:cNvPr id="456" name="Google Shape;456;p43"/>
          <p:cNvPicPr preferRelativeResize="0"/>
          <p:nvPr/>
        </p:nvPicPr>
        <p:blipFill rotWithShape="1">
          <a:blip r:embed="rId12">
            <a:alphaModFix/>
          </a:blip>
          <a:srcRect b="44499"/>
          <a:stretch/>
        </p:blipFill>
        <p:spPr>
          <a:xfrm>
            <a:off x="6080748" y="2985942"/>
            <a:ext cx="2633472" cy="1486638"/>
          </a:xfrm>
          <a:prstGeom prst="rect">
            <a:avLst/>
          </a:prstGeom>
          <a:noFill/>
          <a:ln>
            <a:noFill/>
          </a:ln>
        </p:spPr>
      </p:pic>
      <p:grpSp>
        <p:nvGrpSpPr>
          <p:cNvPr id="457" name="Google Shape;457;p43"/>
          <p:cNvGrpSpPr/>
          <p:nvPr/>
        </p:nvGrpSpPr>
        <p:grpSpPr>
          <a:xfrm>
            <a:off x="3934345" y="81865"/>
            <a:ext cx="2297891" cy="1518425"/>
            <a:chOff x="939150" y="834774"/>
            <a:chExt cx="3191515" cy="2128345"/>
          </a:xfrm>
        </p:grpSpPr>
        <p:pic>
          <p:nvPicPr>
            <p:cNvPr id="458" name="Google Shape;458;p43"/>
            <p:cNvPicPr preferRelativeResize="0"/>
            <p:nvPr/>
          </p:nvPicPr>
          <p:blipFill rotWithShape="1">
            <a:blip r:embed="rId13">
              <a:alphaModFix/>
            </a:blip>
            <a:srcRect b="22732"/>
            <a:stretch/>
          </p:blipFill>
          <p:spPr>
            <a:xfrm>
              <a:off x="939150" y="834774"/>
              <a:ext cx="2743200" cy="2128345"/>
            </a:xfrm>
            <a:prstGeom prst="rect">
              <a:avLst/>
            </a:prstGeom>
            <a:noFill/>
            <a:ln>
              <a:noFill/>
            </a:ln>
          </p:spPr>
        </p:pic>
        <p:sp>
          <p:nvSpPr>
            <p:cNvPr id="459" name="Google Shape;459;p43"/>
            <p:cNvSpPr txBox="1"/>
            <p:nvPr/>
          </p:nvSpPr>
          <p:spPr>
            <a:xfrm>
              <a:off x="3513565" y="1144305"/>
              <a:ext cx="617100" cy="282900"/>
            </a:xfrm>
            <a:prstGeom prst="rect">
              <a:avLst/>
            </a:prstGeom>
            <a:solidFill>
              <a:srgbClr val="F2F2F2"/>
            </a:solidFill>
            <a:ln>
              <a:noFill/>
            </a:ln>
          </p:spPr>
          <p:txBody>
            <a:bodyPr spcFirstLastPara="1" wrap="square" lIns="82283" tIns="82283" rIns="82283" bIns="82283" anchor="ctr" anchorCtr="0">
              <a:noAutofit/>
            </a:bodyPr>
            <a:lstStyle/>
            <a:p>
              <a:pPr algn="ctr"/>
              <a:r>
                <a:rPr lang="en" sz="1260"/>
                <a:t>NH</a:t>
              </a:r>
              <a:endParaRPr sz="1260"/>
            </a:p>
          </p:txBody>
        </p:sp>
      </p:grpSp>
      <p:sp>
        <p:nvSpPr>
          <p:cNvPr id="460" name="Google Shape;460;p43"/>
          <p:cNvSpPr txBox="1"/>
          <p:nvPr/>
        </p:nvSpPr>
        <p:spPr>
          <a:xfrm>
            <a:off x="5807633" y="3226725"/>
            <a:ext cx="443070" cy="205740"/>
          </a:xfrm>
          <a:prstGeom prst="rect">
            <a:avLst/>
          </a:prstGeom>
          <a:solidFill>
            <a:srgbClr val="F2F2F2"/>
          </a:solidFill>
          <a:ln>
            <a:noFill/>
          </a:ln>
        </p:spPr>
        <p:txBody>
          <a:bodyPr spcFirstLastPara="1" wrap="square" lIns="82283" tIns="82283" rIns="82283" bIns="82283" anchor="ctr" anchorCtr="0">
            <a:noAutofit/>
          </a:bodyPr>
          <a:lstStyle/>
          <a:p>
            <a:pPr algn="ctr"/>
            <a:r>
              <a:rPr lang="en" sz="1260"/>
              <a:t>TR</a:t>
            </a:r>
            <a:endParaRPr sz="1260"/>
          </a:p>
        </p:txBody>
      </p:sp>
      <p:sp>
        <p:nvSpPr>
          <p:cNvPr id="461" name="Google Shape;461;p43"/>
          <p:cNvSpPr txBox="1"/>
          <p:nvPr/>
        </p:nvSpPr>
        <p:spPr>
          <a:xfrm>
            <a:off x="940073" y="2529980"/>
            <a:ext cx="2981880" cy="332399"/>
          </a:xfrm>
          <a:prstGeom prst="rect">
            <a:avLst/>
          </a:prstGeom>
          <a:noFill/>
          <a:ln>
            <a:noFill/>
          </a:ln>
        </p:spPr>
        <p:txBody>
          <a:bodyPr spcFirstLastPara="1" wrap="square" lIns="82283" tIns="0" rIns="82283" bIns="0" anchor="t" anchorCtr="0">
            <a:spAutoFit/>
          </a:bodyPr>
          <a:lstStyle/>
          <a:p>
            <a:r>
              <a:rPr lang="en" sz="1080" b="1">
                <a:solidFill>
                  <a:srgbClr val="CC0000"/>
                </a:solidFill>
              </a:rPr>
              <a:t>Significant Impact in Height AC scores in SH for all levels up to 72-hour forecast</a:t>
            </a:r>
            <a:endParaRPr sz="1080" b="1">
              <a:solidFill>
                <a:srgbClr val="CC0000"/>
              </a:solidFill>
            </a:endParaRPr>
          </a:p>
        </p:txBody>
      </p:sp>
      <p:sp>
        <p:nvSpPr>
          <p:cNvPr id="462" name="Google Shape;462;p43"/>
          <p:cNvSpPr txBox="1"/>
          <p:nvPr/>
        </p:nvSpPr>
        <p:spPr>
          <a:xfrm>
            <a:off x="3985110" y="4541153"/>
            <a:ext cx="4739310" cy="166199"/>
          </a:xfrm>
          <a:prstGeom prst="rect">
            <a:avLst/>
          </a:prstGeom>
          <a:noFill/>
          <a:ln>
            <a:noFill/>
          </a:ln>
        </p:spPr>
        <p:txBody>
          <a:bodyPr spcFirstLastPara="1" wrap="square" lIns="82283" tIns="0" rIns="82283" bIns="0" anchor="t" anchorCtr="0">
            <a:spAutoFit/>
          </a:bodyPr>
          <a:lstStyle/>
          <a:p>
            <a:r>
              <a:rPr lang="en" sz="1080" b="1">
                <a:solidFill>
                  <a:srgbClr val="CC0000"/>
                </a:solidFill>
              </a:rPr>
              <a:t>Reduce the wind RMS error of 24-hour forecast at lower levels</a:t>
            </a:r>
            <a:endParaRPr sz="1080" b="1">
              <a:solidFill>
                <a:srgbClr val="CC0000"/>
              </a:solidFill>
            </a:endParaRPr>
          </a:p>
        </p:txBody>
      </p:sp>
      <p:sp>
        <p:nvSpPr>
          <p:cNvPr id="463" name="Google Shape;463;p43"/>
          <p:cNvSpPr txBox="1"/>
          <p:nvPr/>
        </p:nvSpPr>
        <p:spPr>
          <a:xfrm>
            <a:off x="871493" y="3569355"/>
            <a:ext cx="1122930" cy="581671"/>
          </a:xfrm>
          <a:prstGeom prst="rect">
            <a:avLst/>
          </a:prstGeom>
          <a:noFill/>
          <a:ln>
            <a:noFill/>
          </a:ln>
        </p:spPr>
        <p:txBody>
          <a:bodyPr spcFirstLastPara="1" wrap="square" lIns="82283" tIns="82283" rIns="82283" bIns="82283" anchor="t" anchorCtr="0">
            <a:spAutoFit/>
          </a:bodyPr>
          <a:lstStyle/>
          <a:p>
            <a:r>
              <a:rPr lang="en" sz="900" b="1">
                <a:solidFill>
                  <a:srgbClr val="CC0000"/>
                </a:solidFill>
              </a:rPr>
              <a:t>Slightly better forecast fit to raob wind</a:t>
            </a:r>
            <a:endParaRPr sz="900" b="1">
              <a:solidFill>
                <a:srgbClr val="CC0000"/>
              </a:solidFill>
            </a:endParaRPr>
          </a:p>
        </p:txBody>
      </p:sp>
      <p:sp>
        <p:nvSpPr>
          <p:cNvPr id="464" name="Google Shape;464;p43"/>
          <p:cNvSpPr txBox="1"/>
          <p:nvPr/>
        </p:nvSpPr>
        <p:spPr>
          <a:xfrm>
            <a:off x="2083657" y="1084576"/>
            <a:ext cx="524610" cy="201960"/>
          </a:xfrm>
          <a:prstGeom prst="rect">
            <a:avLst/>
          </a:prstGeom>
          <a:solidFill>
            <a:srgbClr val="F2F2F2"/>
          </a:solidFill>
          <a:ln>
            <a:noFill/>
          </a:ln>
        </p:spPr>
        <p:txBody>
          <a:bodyPr spcFirstLastPara="1" wrap="square" lIns="82283" tIns="82283" rIns="82283" bIns="82283" anchor="ctr" anchorCtr="0">
            <a:noAutofit/>
          </a:bodyPr>
          <a:lstStyle/>
          <a:p>
            <a:pPr algn="ctr"/>
            <a:r>
              <a:rPr lang="en" sz="1260"/>
              <a:t>NH</a:t>
            </a:r>
            <a:endParaRPr sz="1260"/>
          </a:p>
        </p:txBody>
      </p:sp>
      <p:sp>
        <p:nvSpPr>
          <p:cNvPr id="465" name="Google Shape;465;p43"/>
          <p:cNvSpPr txBox="1"/>
          <p:nvPr/>
        </p:nvSpPr>
        <p:spPr>
          <a:xfrm>
            <a:off x="2083657" y="2175376"/>
            <a:ext cx="524610" cy="201960"/>
          </a:xfrm>
          <a:prstGeom prst="rect">
            <a:avLst/>
          </a:prstGeom>
          <a:solidFill>
            <a:srgbClr val="F2F2F2"/>
          </a:solidFill>
          <a:ln>
            <a:noFill/>
          </a:ln>
        </p:spPr>
        <p:txBody>
          <a:bodyPr spcFirstLastPara="1" wrap="square" lIns="82283" tIns="82283" rIns="82283" bIns="82283" anchor="ctr" anchorCtr="0">
            <a:noAutofit/>
          </a:bodyPr>
          <a:lstStyle/>
          <a:p>
            <a:pPr algn="ctr"/>
            <a:r>
              <a:rPr lang="en" sz="1260"/>
              <a:t>SH</a:t>
            </a:r>
            <a:endParaRPr sz="1260"/>
          </a:p>
        </p:txBody>
      </p:sp>
      <p:sp>
        <p:nvSpPr>
          <p:cNvPr id="466" name="Google Shape;466;p43"/>
          <p:cNvSpPr txBox="1"/>
          <p:nvPr/>
        </p:nvSpPr>
        <p:spPr>
          <a:xfrm>
            <a:off x="1207643" y="615133"/>
            <a:ext cx="699300" cy="201960"/>
          </a:xfrm>
          <a:prstGeom prst="rect">
            <a:avLst/>
          </a:prstGeom>
          <a:solidFill>
            <a:srgbClr val="F2F2F2"/>
          </a:solidFill>
          <a:ln>
            <a:noFill/>
          </a:ln>
        </p:spPr>
        <p:txBody>
          <a:bodyPr spcFirstLastPara="1" wrap="square" lIns="82283" tIns="82283" rIns="82283" bIns="82283" anchor="ctr" anchorCtr="0">
            <a:noAutofit/>
          </a:bodyPr>
          <a:lstStyle/>
          <a:p>
            <a:pPr algn="ctr"/>
            <a:r>
              <a:rPr lang="en" sz="720"/>
              <a:t>1000 hPa</a:t>
            </a:r>
            <a:endParaRPr sz="720"/>
          </a:p>
        </p:txBody>
      </p:sp>
      <p:sp>
        <p:nvSpPr>
          <p:cNvPr id="467" name="Google Shape;467;p43"/>
          <p:cNvSpPr txBox="1"/>
          <p:nvPr/>
        </p:nvSpPr>
        <p:spPr>
          <a:xfrm>
            <a:off x="2853563" y="615133"/>
            <a:ext cx="699300" cy="201960"/>
          </a:xfrm>
          <a:prstGeom prst="rect">
            <a:avLst/>
          </a:prstGeom>
          <a:solidFill>
            <a:srgbClr val="F2F2F2"/>
          </a:solidFill>
          <a:ln>
            <a:noFill/>
          </a:ln>
        </p:spPr>
        <p:txBody>
          <a:bodyPr spcFirstLastPara="1" wrap="square" lIns="82283" tIns="82283" rIns="82283" bIns="82283" anchor="ctr" anchorCtr="0">
            <a:noAutofit/>
          </a:bodyPr>
          <a:lstStyle/>
          <a:p>
            <a:pPr algn="ctr"/>
            <a:r>
              <a:rPr lang="en" sz="720"/>
              <a:t>500 hPa</a:t>
            </a:r>
            <a:endParaRPr sz="720"/>
          </a:p>
        </p:txBody>
      </p:sp>
      <p:sp>
        <p:nvSpPr>
          <p:cNvPr id="468" name="Google Shape;468;p43"/>
          <p:cNvSpPr txBox="1"/>
          <p:nvPr/>
        </p:nvSpPr>
        <p:spPr>
          <a:xfrm>
            <a:off x="2853563" y="1712413"/>
            <a:ext cx="699300" cy="201960"/>
          </a:xfrm>
          <a:prstGeom prst="rect">
            <a:avLst/>
          </a:prstGeom>
          <a:solidFill>
            <a:srgbClr val="F2F2F2"/>
          </a:solidFill>
          <a:ln>
            <a:noFill/>
          </a:ln>
        </p:spPr>
        <p:txBody>
          <a:bodyPr spcFirstLastPara="1" wrap="square" lIns="82283" tIns="82283" rIns="82283" bIns="82283" anchor="ctr" anchorCtr="0">
            <a:noAutofit/>
          </a:bodyPr>
          <a:lstStyle/>
          <a:p>
            <a:pPr algn="ctr"/>
            <a:r>
              <a:rPr lang="en" sz="720"/>
              <a:t>500 hPa</a:t>
            </a:r>
            <a:endParaRPr sz="720"/>
          </a:p>
        </p:txBody>
      </p:sp>
      <p:sp>
        <p:nvSpPr>
          <p:cNvPr id="469" name="Google Shape;469;p43"/>
          <p:cNvSpPr txBox="1"/>
          <p:nvPr/>
        </p:nvSpPr>
        <p:spPr>
          <a:xfrm>
            <a:off x="1207643" y="1712413"/>
            <a:ext cx="699300" cy="201960"/>
          </a:xfrm>
          <a:prstGeom prst="rect">
            <a:avLst/>
          </a:prstGeom>
          <a:solidFill>
            <a:srgbClr val="F2F2F2"/>
          </a:solidFill>
          <a:ln>
            <a:noFill/>
          </a:ln>
        </p:spPr>
        <p:txBody>
          <a:bodyPr spcFirstLastPara="1" wrap="square" lIns="82283" tIns="82283" rIns="82283" bIns="82283" anchor="ctr" anchorCtr="0">
            <a:noAutofit/>
          </a:bodyPr>
          <a:lstStyle/>
          <a:p>
            <a:pPr algn="ctr"/>
            <a:r>
              <a:rPr lang="en" sz="720"/>
              <a:t>1000 hPa</a:t>
            </a:r>
            <a:endParaRPr sz="720"/>
          </a:p>
        </p:txBody>
      </p:sp>
      <p:sp>
        <p:nvSpPr>
          <p:cNvPr id="470" name="Google Shape;470;p43"/>
          <p:cNvSpPr txBox="1"/>
          <p:nvPr/>
        </p:nvSpPr>
        <p:spPr>
          <a:xfrm>
            <a:off x="9851468" y="433553"/>
            <a:ext cx="5675670" cy="360072"/>
          </a:xfrm>
          <a:prstGeom prst="rect">
            <a:avLst/>
          </a:prstGeom>
          <a:noFill/>
          <a:ln>
            <a:noFill/>
          </a:ln>
        </p:spPr>
        <p:txBody>
          <a:bodyPr spcFirstLastPara="1" wrap="square" lIns="82283" tIns="82283" rIns="82283" bIns="82283" anchor="t" anchorCtr="0">
            <a:spAutoFit/>
          </a:bodyPr>
          <a:lstStyle/>
          <a:p>
            <a:endParaRPr sz="1260"/>
          </a:p>
        </p:txBody>
      </p:sp>
      <p:sp>
        <p:nvSpPr>
          <p:cNvPr id="471" name="Google Shape;471;p43"/>
          <p:cNvSpPr txBox="1"/>
          <p:nvPr/>
        </p:nvSpPr>
        <p:spPr>
          <a:xfrm>
            <a:off x="6414728" y="56588"/>
            <a:ext cx="2141910" cy="265680"/>
          </a:xfrm>
          <a:prstGeom prst="rect">
            <a:avLst/>
          </a:prstGeom>
          <a:solidFill>
            <a:srgbClr val="F3F3F3"/>
          </a:solidFill>
          <a:ln>
            <a:noFill/>
          </a:ln>
        </p:spPr>
        <p:txBody>
          <a:bodyPr spcFirstLastPara="1" wrap="square" lIns="82283" tIns="82283" rIns="82283" bIns="82283" anchor="ctr" anchorCtr="0">
            <a:noAutofit/>
          </a:bodyPr>
          <a:lstStyle/>
          <a:p>
            <a:pPr algn="ctr"/>
            <a:r>
              <a:rPr lang="en" sz="1080"/>
              <a:t>Wind RMSE @ 1000 hPa</a:t>
            </a:r>
            <a:endParaRPr sz="1080"/>
          </a:p>
        </p:txBody>
      </p:sp>
      <p:sp>
        <p:nvSpPr>
          <p:cNvPr id="472" name="Google Shape;472;p43"/>
          <p:cNvSpPr txBox="1"/>
          <p:nvPr/>
        </p:nvSpPr>
        <p:spPr>
          <a:xfrm>
            <a:off x="1064948" y="77918"/>
            <a:ext cx="2633580" cy="201960"/>
          </a:xfrm>
          <a:prstGeom prst="rect">
            <a:avLst/>
          </a:prstGeom>
          <a:solidFill>
            <a:srgbClr val="F3F3F3"/>
          </a:solidFill>
          <a:ln>
            <a:noFill/>
          </a:ln>
        </p:spPr>
        <p:txBody>
          <a:bodyPr spcFirstLastPara="1" wrap="square" lIns="82283" tIns="82283" rIns="82283" bIns="82283" anchor="ctr" anchorCtr="0">
            <a:noAutofit/>
          </a:bodyPr>
          <a:lstStyle/>
          <a:p>
            <a:pPr algn="ctr"/>
            <a:r>
              <a:rPr lang="en" sz="1080" b="1">
                <a:solidFill>
                  <a:srgbClr val="222222"/>
                </a:solidFill>
              </a:rPr>
              <a:t>Height Anomaly Correlation</a:t>
            </a:r>
            <a:endParaRPr sz="1080" b="1">
              <a:solidFill>
                <a:srgbClr val="222222"/>
              </a:solidFill>
            </a:endParaRPr>
          </a:p>
        </p:txBody>
      </p:sp>
      <p:sp>
        <p:nvSpPr>
          <p:cNvPr id="473" name="Google Shape;473;p43"/>
          <p:cNvSpPr txBox="1"/>
          <p:nvPr/>
        </p:nvSpPr>
        <p:spPr>
          <a:xfrm>
            <a:off x="3877268" y="56588"/>
            <a:ext cx="2141910" cy="265680"/>
          </a:xfrm>
          <a:prstGeom prst="rect">
            <a:avLst/>
          </a:prstGeom>
          <a:solidFill>
            <a:srgbClr val="F3F3F3"/>
          </a:solidFill>
          <a:ln>
            <a:noFill/>
          </a:ln>
        </p:spPr>
        <p:txBody>
          <a:bodyPr spcFirstLastPara="1" wrap="square" lIns="82283" tIns="82283" rIns="82283" bIns="82283" anchor="ctr" anchorCtr="0">
            <a:noAutofit/>
          </a:bodyPr>
          <a:lstStyle/>
          <a:p>
            <a:pPr algn="ctr"/>
            <a:r>
              <a:rPr lang="en" sz="1080"/>
              <a:t>Wind RMSE Diff (EXP-CTL)</a:t>
            </a:r>
            <a:endParaRPr sz="108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Outline</a:t>
            </a:r>
            <a:endParaRPr/>
          </a:p>
        </p:txBody>
      </p:sp>
      <p:sp>
        <p:nvSpPr>
          <p:cNvPr id="200" name="Google Shape;200;p36"/>
          <p:cNvSpPr txBox="1">
            <a:spLocks noGrp="1"/>
          </p:cNvSpPr>
          <p:nvPr>
            <p:ph type="body" idx="1"/>
          </p:nvPr>
        </p:nvSpPr>
        <p:spPr>
          <a:xfrm>
            <a:off x="306375" y="666500"/>
            <a:ext cx="8678400" cy="3750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Char char="•"/>
            </a:pPr>
            <a:r>
              <a:rPr lang="en-US" sz="2000" dirty="0">
                <a:solidFill>
                  <a:schemeClr val="bg1">
                    <a:lumMod val="85000"/>
                  </a:schemeClr>
                </a:solidFill>
              </a:rPr>
              <a:t>Overview of modelling system</a:t>
            </a:r>
          </a:p>
          <a:p>
            <a:pPr marL="457200" lvl="0" indent="-355600" algn="l" rtl="0">
              <a:spcBef>
                <a:spcPts val="640"/>
              </a:spcBef>
              <a:spcAft>
                <a:spcPts val="0"/>
              </a:spcAft>
              <a:buSzPts val="2000"/>
              <a:buChar char="•"/>
            </a:pPr>
            <a:r>
              <a:rPr lang="en-US" sz="2000" dirty="0">
                <a:solidFill>
                  <a:schemeClr val="bg1">
                    <a:lumMod val="85000"/>
                  </a:schemeClr>
                </a:solidFill>
              </a:rPr>
              <a:t>Data assimilated in the current system</a:t>
            </a:r>
          </a:p>
          <a:p>
            <a:pPr lvl="1" indent="-355600">
              <a:spcBef>
                <a:spcPts val="640"/>
              </a:spcBef>
              <a:buSzPts val="2000"/>
            </a:pPr>
            <a:r>
              <a:rPr lang="en-US" sz="1800" dirty="0">
                <a:solidFill>
                  <a:schemeClr val="bg1">
                    <a:lumMod val="85000"/>
                  </a:schemeClr>
                </a:solidFill>
              </a:rPr>
              <a:t>Most recent upgrade Nov 2023</a:t>
            </a:r>
          </a:p>
          <a:p>
            <a:pPr marL="457200" lvl="0" indent="-355600" algn="l" rtl="0">
              <a:spcBef>
                <a:spcPts val="640"/>
              </a:spcBef>
              <a:spcAft>
                <a:spcPts val="0"/>
              </a:spcAft>
              <a:buSzPts val="2000"/>
              <a:buChar char="•"/>
            </a:pPr>
            <a:r>
              <a:rPr lang="en" sz="2000" dirty="0">
                <a:solidFill>
                  <a:schemeClr val="tx1"/>
                </a:solidFill>
              </a:rPr>
              <a:t>Potential new data sources</a:t>
            </a:r>
          </a:p>
          <a:p>
            <a:pPr marL="457200" lvl="0" indent="-355600" algn="l" rtl="0">
              <a:spcBef>
                <a:spcPts val="640"/>
              </a:spcBef>
              <a:spcAft>
                <a:spcPts val="0"/>
              </a:spcAft>
              <a:buSzPts val="2000"/>
              <a:buChar char="•"/>
            </a:pPr>
            <a:r>
              <a:rPr lang="en" sz="2000" dirty="0">
                <a:solidFill>
                  <a:schemeClr val="bg1">
                    <a:lumMod val="85000"/>
                  </a:schemeClr>
                </a:solidFill>
              </a:rPr>
              <a:t>New assimilation techniques</a:t>
            </a:r>
            <a:endParaRPr sz="2000" dirty="0">
              <a:solidFill>
                <a:schemeClr val="bg1">
                  <a:lumMod val="85000"/>
                </a:schemeClr>
              </a:solidFill>
            </a:endParaRPr>
          </a:p>
        </p:txBody>
      </p:sp>
    </p:spTree>
    <p:extLst>
      <p:ext uri="{BB962C8B-B14F-4D97-AF65-F5344CB8AC3E}">
        <p14:creationId xmlns:p14="http://schemas.microsoft.com/office/powerpoint/2010/main" val="1531699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A1E-21C2-E4EC-C8F4-F00FEB9FE70E}"/>
              </a:ext>
            </a:extLst>
          </p:cNvPr>
          <p:cNvSpPr>
            <a:spLocks noGrp="1"/>
          </p:cNvSpPr>
          <p:nvPr>
            <p:ph type="title"/>
          </p:nvPr>
        </p:nvSpPr>
        <p:spPr/>
        <p:txBody>
          <a:bodyPr/>
          <a:lstStyle/>
          <a:p>
            <a:r>
              <a:rPr lang="en-US" dirty="0"/>
              <a:t>New Data Sources</a:t>
            </a:r>
          </a:p>
        </p:txBody>
      </p:sp>
      <p:sp>
        <p:nvSpPr>
          <p:cNvPr id="3" name="Text Placeholder 2">
            <a:extLst>
              <a:ext uri="{FF2B5EF4-FFF2-40B4-BE49-F238E27FC236}">
                <a16:creationId xmlns:a16="http://schemas.microsoft.com/office/drawing/2014/main" id="{51C391CE-F660-DC7B-68DD-9DF999D3DADC}"/>
              </a:ext>
            </a:extLst>
          </p:cNvPr>
          <p:cNvSpPr>
            <a:spLocks noGrp="1"/>
          </p:cNvSpPr>
          <p:nvPr>
            <p:ph type="body" idx="1"/>
          </p:nvPr>
        </p:nvSpPr>
        <p:spPr>
          <a:xfrm>
            <a:off x="465600" y="696750"/>
            <a:ext cx="8678400" cy="3750000"/>
          </a:xfrm>
        </p:spPr>
        <p:txBody>
          <a:bodyPr/>
          <a:lstStyle/>
          <a:p>
            <a:r>
              <a:rPr lang="en-US" sz="2400" dirty="0"/>
              <a:t>Doppler Wind Lidars – Aeolus 2</a:t>
            </a:r>
          </a:p>
          <a:p>
            <a:pPr lvl="1"/>
            <a:r>
              <a:rPr lang="en-US" sz="2000" dirty="0"/>
              <a:t>Due to the expected short lifetime of ADM-Aeolus we never used this instrument in operations.</a:t>
            </a:r>
          </a:p>
          <a:p>
            <a:pPr lvl="1"/>
            <a:r>
              <a:rPr lang="en-US" sz="2000" dirty="0"/>
              <a:t>But we have an observation operator for this type of measurement and would aim to exploit any such instruments in future…   </a:t>
            </a:r>
          </a:p>
          <a:p>
            <a:r>
              <a:rPr lang="en-US" sz="2400" dirty="0" err="1"/>
              <a:t>MetOp</a:t>
            </a:r>
            <a:r>
              <a:rPr lang="en-US" sz="2400" dirty="0"/>
              <a:t> Tandem AMVs</a:t>
            </a:r>
          </a:p>
          <a:p>
            <a:pPr lvl="1"/>
            <a:r>
              <a:rPr lang="en-US" sz="1800" dirty="0"/>
              <a:t>… in preparation for MTG-IRS</a:t>
            </a:r>
          </a:p>
          <a:p>
            <a:r>
              <a:rPr lang="en-US" sz="2400" dirty="0"/>
              <a:t>Stereo Winds</a:t>
            </a:r>
          </a:p>
          <a:p>
            <a:r>
              <a:rPr lang="en-US" sz="2400" dirty="0"/>
              <a:t>MTG-I and GOES-19</a:t>
            </a:r>
          </a:p>
          <a:p>
            <a:pPr lvl="1"/>
            <a:endParaRPr lang="en-US" sz="2000" dirty="0"/>
          </a:p>
        </p:txBody>
      </p:sp>
    </p:spTree>
    <p:extLst>
      <p:ext uri="{BB962C8B-B14F-4D97-AF65-F5344CB8AC3E}">
        <p14:creationId xmlns:p14="http://schemas.microsoft.com/office/powerpoint/2010/main" val="292230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Outline</a:t>
            </a:r>
            <a:endParaRPr/>
          </a:p>
        </p:txBody>
      </p:sp>
      <p:sp>
        <p:nvSpPr>
          <p:cNvPr id="200" name="Google Shape;200;p36"/>
          <p:cNvSpPr txBox="1">
            <a:spLocks noGrp="1"/>
          </p:cNvSpPr>
          <p:nvPr>
            <p:ph type="body" idx="1"/>
          </p:nvPr>
        </p:nvSpPr>
        <p:spPr>
          <a:xfrm>
            <a:off x="306375" y="666500"/>
            <a:ext cx="8678400" cy="3750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Char char="•"/>
            </a:pPr>
            <a:r>
              <a:rPr lang="en-US" sz="2000" dirty="0">
                <a:solidFill>
                  <a:schemeClr val="bg1">
                    <a:lumMod val="85000"/>
                  </a:schemeClr>
                </a:solidFill>
              </a:rPr>
              <a:t>Overview of modelling system</a:t>
            </a:r>
          </a:p>
          <a:p>
            <a:pPr marL="457200" lvl="0" indent="-355600" algn="l" rtl="0">
              <a:spcBef>
                <a:spcPts val="640"/>
              </a:spcBef>
              <a:spcAft>
                <a:spcPts val="0"/>
              </a:spcAft>
              <a:buSzPts val="2000"/>
              <a:buChar char="•"/>
            </a:pPr>
            <a:r>
              <a:rPr lang="en-US" sz="2000" dirty="0">
                <a:solidFill>
                  <a:schemeClr val="bg1">
                    <a:lumMod val="85000"/>
                  </a:schemeClr>
                </a:solidFill>
              </a:rPr>
              <a:t>Data assimilated in the current system</a:t>
            </a:r>
          </a:p>
          <a:p>
            <a:pPr lvl="1" indent="-355600">
              <a:spcBef>
                <a:spcPts val="640"/>
              </a:spcBef>
              <a:buSzPts val="2000"/>
            </a:pPr>
            <a:r>
              <a:rPr lang="en-US" sz="1800" dirty="0">
                <a:solidFill>
                  <a:schemeClr val="bg1">
                    <a:lumMod val="85000"/>
                  </a:schemeClr>
                </a:solidFill>
              </a:rPr>
              <a:t>Most recent upgrade Nov 2023</a:t>
            </a:r>
          </a:p>
          <a:p>
            <a:pPr marL="457200" lvl="0" indent="-355600" algn="l" rtl="0">
              <a:spcBef>
                <a:spcPts val="640"/>
              </a:spcBef>
              <a:spcAft>
                <a:spcPts val="0"/>
              </a:spcAft>
              <a:buSzPts val="2000"/>
              <a:buChar char="•"/>
            </a:pPr>
            <a:r>
              <a:rPr lang="en" sz="2000" dirty="0">
                <a:solidFill>
                  <a:schemeClr val="bg1">
                    <a:lumMod val="85000"/>
                  </a:schemeClr>
                </a:solidFill>
              </a:rPr>
              <a:t>Potential new data sources</a:t>
            </a:r>
          </a:p>
          <a:p>
            <a:pPr marL="457200" lvl="0" indent="-355600" algn="l" rtl="0">
              <a:spcBef>
                <a:spcPts val="640"/>
              </a:spcBef>
              <a:spcAft>
                <a:spcPts val="0"/>
              </a:spcAft>
              <a:buSzPts val="2000"/>
              <a:buChar char="•"/>
            </a:pPr>
            <a:r>
              <a:rPr lang="en" sz="2000" dirty="0">
                <a:solidFill>
                  <a:schemeClr val="tx1"/>
                </a:solidFill>
              </a:rPr>
              <a:t>New assimilation techniques</a:t>
            </a:r>
            <a:endParaRPr sz="2000" dirty="0">
              <a:solidFill>
                <a:schemeClr val="tx1"/>
              </a:solidFill>
            </a:endParaRPr>
          </a:p>
        </p:txBody>
      </p:sp>
    </p:spTree>
    <p:extLst>
      <p:ext uri="{BB962C8B-B14F-4D97-AF65-F5344CB8AC3E}">
        <p14:creationId xmlns:p14="http://schemas.microsoft.com/office/powerpoint/2010/main" val="310308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01FA-61EF-AE5F-3EB5-472DE28F4974}"/>
              </a:ext>
            </a:extLst>
          </p:cNvPr>
          <p:cNvSpPr>
            <a:spLocks noGrp="1"/>
          </p:cNvSpPr>
          <p:nvPr>
            <p:ph type="title"/>
          </p:nvPr>
        </p:nvSpPr>
        <p:spPr/>
        <p:txBody>
          <a:bodyPr/>
          <a:lstStyle/>
          <a:p>
            <a:r>
              <a:rPr lang="en-US" dirty="0"/>
              <a:t>Toward more direct use of observations	</a:t>
            </a:r>
          </a:p>
        </p:txBody>
      </p:sp>
      <p:sp>
        <p:nvSpPr>
          <p:cNvPr id="3" name="Text Placeholder 2">
            <a:extLst>
              <a:ext uri="{FF2B5EF4-FFF2-40B4-BE49-F238E27FC236}">
                <a16:creationId xmlns:a16="http://schemas.microsoft.com/office/drawing/2014/main" id="{CC16F7FA-5597-D59A-C382-FD3F7ABBE732}"/>
              </a:ext>
            </a:extLst>
          </p:cNvPr>
          <p:cNvSpPr>
            <a:spLocks noGrp="1"/>
          </p:cNvSpPr>
          <p:nvPr>
            <p:ph type="body" idx="1"/>
          </p:nvPr>
        </p:nvSpPr>
        <p:spPr>
          <a:xfrm>
            <a:off x="382575" y="648199"/>
            <a:ext cx="8678400" cy="3750000"/>
          </a:xfrm>
        </p:spPr>
        <p:txBody>
          <a:bodyPr/>
          <a:lstStyle/>
          <a:p>
            <a:r>
              <a:rPr lang="en-US" sz="2400" dirty="0"/>
              <a:t>In data assimilation we usually wish to use observations with minimal processing (e.g., radiances not retrievals)</a:t>
            </a:r>
          </a:p>
          <a:p>
            <a:r>
              <a:rPr lang="en-US" sz="2400" dirty="0"/>
              <a:t>It is known that when using 4D variational techniques the ”tracer effect” can convert raw measurements into wind fields.</a:t>
            </a:r>
          </a:p>
          <a:p>
            <a:pPr lvl="1"/>
            <a:r>
              <a:rPr lang="en-US" sz="2200" dirty="0"/>
              <a:t>To take full advantage of this requires the ability to assimilate clouds – so it is still a long way off.</a:t>
            </a:r>
          </a:p>
          <a:p>
            <a:r>
              <a:rPr lang="en-US" sz="2400" dirty="0"/>
              <a:t>Similarly ECMWF and others are looking into direct assimilation of backscatter (sigma_0) rather than retrieved </a:t>
            </a:r>
            <a:r>
              <a:rPr lang="en-US" sz="2400" dirty="0" err="1"/>
              <a:t>scatterometer</a:t>
            </a:r>
            <a:r>
              <a:rPr lang="en-US" sz="2400" dirty="0"/>
              <a:t> winds.</a:t>
            </a:r>
          </a:p>
        </p:txBody>
      </p:sp>
    </p:spTree>
    <p:extLst>
      <p:ext uri="{BB962C8B-B14F-4D97-AF65-F5344CB8AC3E}">
        <p14:creationId xmlns:p14="http://schemas.microsoft.com/office/powerpoint/2010/main" val="231258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528F-FB48-B684-00E5-32AC6E08BD1F}"/>
              </a:ext>
            </a:extLst>
          </p:cNvPr>
          <p:cNvSpPr>
            <a:spLocks noGrp="1"/>
          </p:cNvSpPr>
          <p:nvPr>
            <p:ph type="title"/>
          </p:nvPr>
        </p:nvSpPr>
        <p:spPr/>
        <p:txBody>
          <a:bodyPr/>
          <a:lstStyle/>
          <a:p>
            <a:r>
              <a:rPr lang="en-US" dirty="0"/>
              <a:t>AI/ML</a:t>
            </a:r>
          </a:p>
        </p:txBody>
      </p:sp>
      <p:sp>
        <p:nvSpPr>
          <p:cNvPr id="3" name="Text Placeholder 2">
            <a:extLst>
              <a:ext uri="{FF2B5EF4-FFF2-40B4-BE49-F238E27FC236}">
                <a16:creationId xmlns:a16="http://schemas.microsoft.com/office/drawing/2014/main" id="{83803A13-9D3F-BB31-D5EB-93DCDB59398B}"/>
              </a:ext>
            </a:extLst>
          </p:cNvPr>
          <p:cNvSpPr>
            <a:spLocks noGrp="1"/>
          </p:cNvSpPr>
          <p:nvPr>
            <p:ph type="body" idx="1"/>
          </p:nvPr>
        </p:nvSpPr>
        <p:spPr>
          <a:xfrm>
            <a:off x="382575" y="696750"/>
            <a:ext cx="8678400" cy="3750000"/>
          </a:xfrm>
        </p:spPr>
        <p:txBody>
          <a:bodyPr/>
          <a:lstStyle/>
          <a:p>
            <a:r>
              <a:rPr lang="en-US" dirty="0"/>
              <a:t>Artificial Intelligence/Machine Learning has the potential to be used in multiple ways.</a:t>
            </a:r>
          </a:p>
          <a:p>
            <a:pPr lvl="1"/>
            <a:r>
              <a:rPr lang="en-US" dirty="0"/>
              <a:t>Replacing individual components</a:t>
            </a:r>
          </a:p>
          <a:p>
            <a:pPr lvl="1"/>
            <a:r>
              <a:rPr lang="en-US" dirty="0"/>
              <a:t>Replacing the entire data assimilation system </a:t>
            </a:r>
          </a:p>
          <a:p>
            <a:pPr lvl="2"/>
            <a:r>
              <a:rPr lang="en-US" dirty="0"/>
              <a:t>Could be a way to realize direct extraction of wind information from radiances.</a:t>
            </a:r>
          </a:p>
          <a:p>
            <a:pPr lvl="2"/>
            <a:r>
              <a:rPr lang="en-US" dirty="0"/>
              <a:t>ECMWF use sigma_0 in their AI-DOP system.</a:t>
            </a:r>
          </a:p>
        </p:txBody>
      </p:sp>
    </p:spTree>
    <p:extLst>
      <p:ext uri="{BB962C8B-B14F-4D97-AF65-F5344CB8AC3E}">
        <p14:creationId xmlns:p14="http://schemas.microsoft.com/office/powerpoint/2010/main" val="585314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3477-7CA8-D6BB-43DB-E4494AF43739}"/>
              </a:ext>
            </a:extLst>
          </p:cNvPr>
          <p:cNvSpPr>
            <a:spLocks noGrp="1"/>
          </p:cNvSpPr>
          <p:nvPr>
            <p:ph type="title"/>
          </p:nvPr>
        </p:nvSpPr>
        <p:spPr/>
        <p:txBody>
          <a:bodyPr/>
          <a:lstStyle/>
          <a:p>
            <a:r>
              <a:rPr lang="en-US" sz="2400" dirty="0"/>
              <a:t>Using AI/ML for clustering/</a:t>
            </a:r>
            <a:r>
              <a:rPr lang="en-US" sz="2400" dirty="0" err="1"/>
              <a:t>superobbing</a:t>
            </a:r>
            <a:endParaRPr lang="en-US" sz="2400" dirty="0"/>
          </a:p>
        </p:txBody>
      </p:sp>
      <p:pic>
        <p:nvPicPr>
          <p:cNvPr id="4" name="Google Shape;207;p32">
            <a:extLst>
              <a:ext uri="{FF2B5EF4-FFF2-40B4-BE49-F238E27FC236}">
                <a16:creationId xmlns:a16="http://schemas.microsoft.com/office/drawing/2014/main" id="{387FCA72-B92F-5736-9E0D-388C40C91771}"/>
              </a:ext>
            </a:extLst>
          </p:cNvPr>
          <p:cNvPicPr preferRelativeResize="0"/>
          <p:nvPr/>
        </p:nvPicPr>
        <p:blipFill>
          <a:blip r:embed="rId2">
            <a:alphaModFix/>
          </a:blip>
          <a:stretch>
            <a:fillRect/>
          </a:stretch>
        </p:blipFill>
        <p:spPr>
          <a:xfrm>
            <a:off x="458790" y="533700"/>
            <a:ext cx="8368170" cy="4372950"/>
          </a:xfrm>
          <a:prstGeom prst="rect">
            <a:avLst/>
          </a:prstGeom>
          <a:noFill/>
          <a:ln>
            <a:noFill/>
          </a:ln>
        </p:spPr>
      </p:pic>
    </p:spTree>
    <p:extLst>
      <p:ext uri="{BB962C8B-B14F-4D97-AF65-F5344CB8AC3E}">
        <p14:creationId xmlns:p14="http://schemas.microsoft.com/office/powerpoint/2010/main" val="3524651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GFSv17 Overview – Coupled Modelling</a:t>
            </a:r>
            <a:endParaRPr dirty="0"/>
          </a:p>
        </p:txBody>
      </p:sp>
      <p:sp>
        <p:nvSpPr>
          <p:cNvPr id="295" name="Google Shape;295;p47"/>
          <p:cNvSpPr txBox="1">
            <a:spLocks noGrp="1"/>
          </p:cNvSpPr>
          <p:nvPr>
            <p:ph type="body" idx="1"/>
          </p:nvPr>
        </p:nvSpPr>
        <p:spPr>
          <a:xfrm>
            <a:off x="153975" y="666500"/>
            <a:ext cx="3622800" cy="37500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a:t>5-way weakly coupled system</a:t>
            </a:r>
            <a:endParaRPr sz="1400"/>
          </a:p>
          <a:p>
            <a:pPr marL="914400" lvl="1" indent="-304800" algn="l" rtl="0">
              <a:lnSpc>
                <a:spcPct val="115000"/>
              </a:lnSpc>
              <a:spcBef>
                <a:spcPts val="0"/>
              </a:spcBef>
              <a:spcAft>
                <a:spcPts val="0"/>
              </a:spcAft>
              <a:buSzPts val="1200"/>
              <a:buChar char="•"/>
            </a:pPr>
            <a:r>
              <a:rPr lang="en" sz="1200"/>
              <a:t>Atmosphere</a:t>
            </a:r>
            <a:endParaRPr sz="1200"/>
          </a:p>
          <a:p>
            <a:pPr marL="914400" lvl="1" indent="-304800" algn="l" rtl="0">
              <a:lnSpc>
                <a:spcPct val="115000"/>
              </a:lnSpc>
              <a:spcBef>
                <a:spcPts val="0"/>
              </a:spcBef>
              <a:spcAft>
                <a:spcPts val="0"/>
              </a:spcAft>
              <a:buSzPts val="1200"/>
              <a:buChar char="•"/>
            </a:pPr>
            <a:r>
              <a:rPr lang="en" sz="1200"/>
              <a:t>Ocean</a:t>
            </a:r>
            <a:endParaRPr sz="1200"/>
          </a:p>
          <a:p>
            <a:pPr marL="914400" lvl="1" indent="-304800" algn="l" rtl="0">
              <a:lnSpc>
                <a:spcPct val="115000"/>
              </a:lnSpc>
              <a:spcBef>
                <a:spcPts val="0"/>
              </a:spcBef>
              <a:spcAft>
                <a:spcPts val="0"/>
              </a:spcAft>
              <a:buSzPts val="1200"/>
              <a:buChar char="•"/>
            </a:pPr>
            <a:r>
              <a:rPr lang="en" sz="1200"/>
              <a:t>Sea ice</a:t>
            </a:r>
            <a:endParaRPr sz="1200"/>
          </a:p>
          <a:p>
            <a:pPr marL="914400" lvl="1" indent="-304800" algn="l" rtl="0">
              <a:lnSpc>
                <a:spcPct val="115000"/>
              </a:lnSpc>
              <a:spcBef>
                <a:spcPts val="0"/>
              </a:spcBef>
              <a:spcAft>
                <a:spcPts val="0"/>
              </a:spcAft>
              <a:buSzPts val="1200"/>
              <a:buChar char="•"/>
            </a:pPr>
            <a:r>
              <a:rPr lang="en" sz="1200"/>
              <a:t>Land</a:t>
            </a:r>
            <a:endParaRPr sz="1200"/>
          </a:p>
          <a:p>
            <a:pPr marL="914400" lvl="1" indent="-304800" algn="l" rtl="0">
              <a:lnSpc>
                <a:spcPct val="115000"/>
              </a:lnSpc>
              <a:spcBef>
                <a:spcPts val="0"/>
              </a:spcBef>
              <a:spcAft>
                <a:spcPts val="0"/>
              </a:spcAft>
              <a:buSzPts val="1200"/>
              <a:buChar char="•"/>
            </a:pPr>
            <a:r>
              <a:rPr lang="en" sz="1200"/>
              <a:t>Waves</a:t>
            </a:r>
            <a:endParaRPr sz="1200"/>
          </a:p>
          <a:p>
            <a:pPr marL="457200" lvl="0" indent="-317500" algn="l" rtl="0">
              <a:lnSpc>
                <a:spcPct val="115000"/>
              </a:lnSpc>
              <a:spcBef>
                <a:spcPts val="0"/>
              </a:spcBef>
              <a:spcAft>
                <a:spcPts val="0"/>
              </a:spcAft>
              <a:buSzPts val="1400"/>
              <a:buChar char="•"/>
            </a:pPr>
            <a:r>
              <a:rPr lang="en" sz="1400"/>
              <a:t>GEFS will also couple to aerosol</a:t>
            </a:r>
            <a:endParaRPr sz="1400"/>
          </a:p>
          <a:p>
            <a:pPr marL="914400" lvl="1" indent="-304800" algn="l" rtl="0">
              <a:lnSpc>
                <a:spcPct val="115000"/>
              </a:lnSpc>
              <a:spcBef>
                <a:spcPts val="0"/>
              </a:spcBef>
              <a:spcAft>
                <a:spcPts val="0"/>
              </a:spcAft>
              <a:buSzPts val="1200"/>
              <a:buChar char="•"/>
            </a:pPr>
            <a:r>
              <a:rPr lang="en" sz="1200"/>
              <a:t>Undecided if all members or just control member</a:t>
            </a:r>
            <a:endParaRPr sz="1200"/>
          </a:p>
          <a:p>
            <a:pPr marL="457200" lvl="0" indent="-317500" algn="l" rtl="0">
              <a:lnSpc>
                <a:spcPct val="115000"/>
              </a:lnSpc>
              <a:spcBef>
                <a:spcPts val="0"/>
              </a:spcBef>
              <a:spcAft>
                <a:spcPts val="0"/>
              </a:spcAft>
              <a:buSzPts val="1400"/>
              <a:buChar char="•"/>
            </a:pPr>
            <a:r>
              <a:rPr lang="en" sz="1400"/>
              <a:t>GFS and GEFS will be separate systems </a:t>
            </a:r>
            <a:endParaRPr sz="1400"/>
          </a:p>
          <a:p>
            <a:pPr marL="914400" lvl="1" indent="-304800" algn="l" rtl="0">
              <a:lnSpc>
                <a:spcPct val="115000"/>
              </a:lnSpc>
              <a:spcBef>
                <a:spcPts val="0"/>
              </a:spcBef>
              <a:spcAft>
                <a:spcPts val="0"/>
              </a:spcAft>
              <a:buSzPts val="1200"/>
              <a:buChar char="•"/>
            </a:pPr>
            <a:r>
              <a:rPr lang="en" sz="1200"/>
              <a:t>Infrastructure will be as unified as possible </a:t>
            </a:r>
            <a:endParaRPr sz="1200"/>
          </a:p>
          <a:p>
            <a:pPr marL="914400" lvl="1" indent="-304800" algn="l" rtl="0">
              <a:lnSpc>
                <a:spcPct val="115000"/>
              </a:lnSpc>
              <a:spcBef>
                <a:spcPts val="0"/>
              </a:spcBef>
              <a:spcAft>
                <a:spcPts val="0"/>
              </a:spcAft>
              <a:buSzPts val="1200"/>
              <a:buChar char="•"/>
            </a:pPr>
            <a:r>
              <a:rPr lang="en" sz="1200"/>
              <a:t>Evaluations and code deliveries are separate </a:t>
            </a:r>
            <a:endParaRPr sz="1200"/>
          </a:p>
          <a:p>
            <a:pPr marL="914400" lvl="1" indent="-304800" algn="l" rtl="0">
              <a:lnSpc>
                <a:spcPct val="115000"/>
              </a:lnSpc>
              <a:spcBef>
                <a:spcPts val="0"/>
              </a:spcBef>
              <a:spcAft>
                <a:spcPts val="0"/>
              </a:spcAft>
              <a:buSzPts val="1200"/>
              <a:buChar char="•"/>
            </a:pPr>
            <a:r>
              <a:rPr lang="en" sz="1200"/>
              <a:t>Implementation day planned to be the same day</a:t>
            </a:r>
            <a:endParaRPr sz="1200"/>
          </a:p>
        </p:txBody>
      </p:sp>
      <p:sp>
        <p:nvSpPr>
          <p:cNvPr id="296" name="Google Shape;296;p47"/>
          <p:cNvSpPr/>
          <p:nvPr/>
        </p:nvSpPr>
        <p:spPr>
          <a:xfrm>
            <a:off x="3923500" y="565650"/>
            <a:ext cx="5105400" cy="4178100"/>
          </a:xfrm>
          <a:prstGeom prst="roundRect">
            <a:avLst>
              <a:gd name="adj" fmla="val 7773"/>
            </a:avLst>
          </a:prstGeom>
          <a:solidFill>
            <a:srgbClr val="D2D5DC"/>
          </a:solidFill>
          <a:ln w="9525" cap="flat" cmpd="sng">
            <a:solidFill>
              <a:srgbClr val="181D2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97" name="Google Shape;297;p47"/>
          <p:cNvSpPr/>
          <p:nvPr/>
        </p:nvSpPr>
        <p:spPr>
          <a:xfrm>
            <a:off x="3952534" y="888711"/>
            <a:ext cx="4989300" cy="3704400"/>
          </a:xfrm>
          <a:prstGeom prst="roundRect">
            <a:avLst>
              <a:gd name="adj" fmla="val 7773"/>
            </a:avLst>
          </a:prstGeom>
          <a:solidFill>
            <a:srgbClr val="D6F5FF"/>
          </a:solidFill>
          <a:ln w="9525" cap="flat" cmpd="sng">
            <a:solidFill>
              <a:srgbClr val="181D2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98" name="Google Shape;298;p47"/>
          <p:cNvSpPr txBox="1"/>
          <p:nvPr/>
        </p:nvSpPr>
        <p:spPr>
          <a:xfrm>
            <a:off x="4211442" y="623853"/>
            <a:ext cx="3933000" cy="19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a:t>UFS Driver</a:t>
            </a:r>
            <a:endParaRPr sz="1400" i="0" u="none" strike="noStrike" cap="none">
              <a:solidFill>
                <a:srgbClr val="000000"/>
              </a:solidFill>
            </a:endParaRPr>
          </a:p>
        </p:txBody>
      </p:sp>
      <p:sp>
        <p:nvSpPr>
          <p:cNvPr id="299" name="Google Shape;299;p47"/>
          <p:cNvSpPr/>
          <p:nvPr/>
        </p:nvSpPr>
        <p:spPr>
          <a:xfrm>
            <a:off x="4702254" y="1005215"/>
            <a:ext cx="1266300" cy="881400"/>
          </a:xfrm>
          <a:prstGeom prst="roundRect">
            <a:avLst>
              <a:gd name="adj" fmla="val 16667"/>
            </a:avLst>
          </a:prstGeom>
          <a:solidFill>
            <a:srgbClr val="0A459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200" b="1">
                <a:solidFill>
                  <a:srgbClr val="FFFFFF"/>
                </a:solidFill>
              </a:rPr>
              <a:t>Atmosphere:</a:t>
            </a:r>
            <a:endParaRPr sz="1200" b="1">
              <a:solidFill>
                <a:srgbClr val="FFFFFF"/>
              </a:solidFill>
            </a:endParaRPr>
          </a:p>
          <a:p>
            <a:pPr marL="0" marR="0" lvl="0" indent="0" algn="ctr" rtl="0">
              <a:lnSpc>
                <a:spcPct val="100000"/>
              </a:lnSpc>
              <a:spcBef>
                <a:spcPts val="0"/>
              </a:spcBef>
              <a:spcAft>
                <a:spcPts val="0"/>
              </a:spcAft>
              <a:buNone/>
            </a:pPr>
            <a:r>
              <a:rPr lang="en" sz="1200" b="1">
                <a:solidFill>
                  <a:srgbClr val="FFFFFF"/>
                </a:solidFill>
              </a:rPr>
              <a:t>UFS ATM</a:t>
            </a:r>
            <a:endParaRPr sz="1200" b="1">
              <a:solidFill>
                <a:srgbClr val="FFFFFF"/>
              </a:solidFill>
            </a:endParaRPr>
          </a:p>
          <a:p>
            <a:pPr marL="0" marR="0" lvl="0" indent="0" algn="ctr" rtl="0">
              <a:lnSpc>
                <a:spcPct val="100000"/>
              </a:lnSpc>
              <a:spcBef>
                <a:spcPts val="0"/>
              </a:spcBef>
              <a:spcAft>
                <a:spcPts val="0"/>
              </a:spcAft>
              <a:buNone/>
            </a:pPr>
            <a:r>
              <a:rPr lang="en" sz="800" b="1">
                <a:solidFill>
                  <a:srgbClr val="FFFFFF"/>
                </a:solidFill>
              </a:rPr>
              <a:t>FV3 dycore</a:t>
            </a:r>
            <a:endParaRPr sz="800" b="1">
              <a:solidFill>
                <a:srgbClr val="FFFFFF"/>
              </a:solidFill>
            </a:endParaRPr>
          </a:p>
          <a:p>
            <a:pPr marL="0" marR="0" lvl="0" indent="0" algn="ctr" rtl="0">
              <a:lnSpc>
                <a:spcPct val="100000"/>
              </a:lnSpc>
              <a:spcBef>
                <a:spcPts val="0"/>
              </a:spcBef>
              <a:spcAft>
                <a:spcPts val="0"/>
              </a:spcAft>
              <a:buNone/>
            </a:pPr>
            <a:r>
              <a:rPr lang="en" sz="800" b="1">
                <a:solidFill>
                  <a:srgbClr val="FFFFFF"/>
                </a:solidFill>
              </a:rPr>
              <a:t>CCPP Physics</a:t>
            </a:r>
            <a:endParaRPr sz="800" b="1">
              <a:solidFill>
                <a:srgbClr val="FFFFFF"/>
              </a:solidFill>
            </a:endParaRPr>
          </a:p>
          <a:p>
            <a:pPr marL="0" marR="0" lvl="0" indent="0" algn="ctr" rtl="0">
              <a:lnSpc>
                <a:spcPct val="100000"/>
              </a:lnSpc>
              <a:spcBef>
                <a:spcPts val="0"/>
              </a:spcBef>
              <a:spcAft>
                <a:spcPts val="0"/>
              </a:spcAft>
              <a:buNone/>
            </a:pPr>
            <a:r>
              <a:rPr lang="en" sz="800" b="1">
                <a:solidFill>
                  <a:srgbClr val="FFFFFF"/>
                </a:solidFill>
              </a:rPr>
              <a:t>NOAH-MP</a:t>
            </a:r>
            <a:endParaRPr sz="800" b="1">
              <a:solidFill>
                <a:srgbClr val="FFFFFF"/>
              </a:solidFill>
            </a:endParaRPr>
          </a:p>
        </p:txBody>
      </p:sp>
      <p:sp>
        <p:nvSpPr>
          <p:cNvPr id="300" name="Google Shape;300;p47"/>
          <p:cNvSpPr/>
          <p:nvPr/>
        </p:nvSpPr>
        <p:spPr>
          <a:xfrm>
            <a:off x="4074250" y="2465934"/>
            <a:ext cx="1266300" cy="881400"/>
          </a:xfrm>
          <a:prstGeom prst="roundRect">
            <a:avLst>
              <a:gd name="adj" fmla="val 16667"/>
            </a:avLst>
          </a:prstGeom>
          <a:solidFill>
            <a:srgbClr val="0A459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b="1">
                <a:solidFill>
                  <a:srgbClr val="FFFFFF"/>
                </a:solidFill>
              </a:rPr>
              <a:t>Aerosols:</a:t>
            </a:r>
            <a:endParaRPr b="1">
              <a:solidFill>
                <a:srgbClr val="FFFFFF"/>
              </a:solidFill>
            </a:endParaRPr>
          </a:p>
          <a:p>
            <a:pPr marL="0" marR="0" lvl="0" indent="0" algn="ctr" rtl="0">
              <a:lnSpc>
                <a:spcPct val="100000"/>
              </a:lnSpc>
              <a:spcBef>
                <a:spcPts val="0"/>
              </a:spcBef>
              <a:spcAft>
                <a:spcPts val="0"/>
              </a:spcAft>
              <a:buNone/>
            </a:pPr>
            <a:r>
              <a:rPr lang="en" b="1">
                <a:solidFill>
                  <a:srgbClr val="FFFFFF"/>
                </a:solidFill>
              </a:rPr>
              <a:t>GOCART</a:t>
            </a:r>
            <a:endParaRPr sz="1000" b="1">
              <a:solidFill>
                <a:srgbClr val="FFFFFF"/>
              </a:solidFill>
            </a:endParaRPr>
          </a:p>
        </p:txBody>
      </p:sp>
      <p:sp>
        <p:nvSpPr>
          <p:cNvPr id="301" name="Google Shape;301;p47"/>
          <p:cNvSpPr/>
          <p:nvPr/>
        </p:nvSpPr>
        <p:spPr>
          <a:xfrm>
            <a:off x="5858317" y="2085750"/>
            <a:ext cx="1266300" cy="881400"/>
          </a:xfrm>
          <a:prstGeom prst="roundRect">
            <a:avLst>
              <a:gd name="adj" fmla="val 16667"/>
            </a:avLst>
          </a:prstGeom>
          <a:solidFill>
            <a:srgbClr val="0099D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b="1">
                <a:solidFill>
                  <a:srgbClr val="FFFFFF"/>
                </a:solidFill>
              </a:rPr>
              <a:t>Mediator:</a:t>
            </a:r>
            <a:endParaRPr b="1">
              <a:solidFill>
                <a:srgbClr val="FFFFFF"/>
              </a:solidFill>
            </a:endParaRPr>
          </a:p>
          <a:p>
            <a:pPr marL="0" marR="0" lvl="0" indent="0" algn="ctr" rtl="0">
              <a:lnSpc>
                <a:spcPct val="100000"/>
              </a:lnSpc>
              <a:spcBef>
                <a:spcPts val="0"/>
              </a:spcBef>
              <a:spcAft>
                <a:spcPts val="0"/>
              </a:spcAft>
              <a:buNone/>
            </a:pPr>
            <a:r>
              <a:rPr lang="en" b="1">
                <a:solidFill>
                  <a:srgbClr val="FFFFFF"/>
                </a:solidFill>
              </a:rPr>
              <a:t>CMEPS</a:t>
            </a:r>
            <a:endParaRPr sz="1000" b="1">
              <a:solidFill>
                <a:srgbClr val="FFFFFF"/>
              </a:solidFill>
            </a:endParaRPr>
          </a:p>
        </p:txBody>
      </p:sp>
      <p:sp>
        <p:nvSpPr>
          <p:cNvPr id="302" name="Google Shape;302;p47"/>
          <p:cNvSpPr/>
          <p:nvPr/>
        </p:nvSpPr>
        <p:spPr>
          <a:xfrm>
            <a:off x="6893961" y="1005215"/>
            <a:ext cx="1266300" cy="881400"/>
          </a:xfrm>
          <a:prstGeom prst="roundRect">
            <a:avLst>
              <a:gd name="adj" fmla="val 16667"/>
            </a:avLst>
          </a:prstGeom>
          <a:solidFill>
            <a:srgbClr val="0A459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b="1">
                <a:solidFill>
                  <a:srgbClr val="FFFFFF"/>
                </a:solidFill>
              </a:rPr>
              <a:t>Ocean:</a:t>
            </a:r>
            <a:endParaRPr b="1">
              <a:solidFill>
                <a:srgbClr val="FFFFFF"/>
              </a:solidFill>
            </a:endParaRPr>
          </a:p>
          <a:p>
            <a:pPr marL="0" marR="0" lvl="0" indent="0" algn="ctr" rtl="0">
              <a:lnSpc>
                <a:spcPct val="100000"/>
              </a:lnSpc>
              <a:spcBef>
                <a:spcPts val="0"/>
              </a:spcBef>
              <a:spcAft>
                <a:spcPts val="0"/>
              </a:spcAft>
              <a:buNone/>
            </a:pPr>
            <a:r>
              <a:rPr lang="en" b="1">
                <a:solidFill>
                  <a:srgbClr val="FFFFFF"/>
                </a:solidFill>
              </a:rPr>
              <a:t>MOM6</a:t>
            </a:r>
            <a:endParaRPr sz="1000" b="1">
              <a:solidFill>
                <a:srgbClr val="FFFFFF"/>
              </a:solidFill>
            </a:endParaRPr>
          </a:p>
        </p:txBody>
      </p:sp>
      <p:sp>
        <p:nvSpPr>
          <p:cNvPr id="303" name="Google Shape;303;p47"/>
          <p:cNvSpPr/>
          <p:nvPr/>
        </p:nvSpPr>
        <p:spPr>
          <a:xfrm>
            <a:off x="5875441" y="3442694"/>
            <a:ext cx="1266300" cy="881400"/>
          </a:xfrm>
          <a:prstGeom prst="roundRect">
            <a:avLst>
              <a:gd name="adj" fmla="val 16667"/>
            </a:avLst>
          </a:prstGeom>
          <a:solidFill>
            <a:srgbClr val="0A459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b="1">
                <a:solidFill>
                  <a:srgbClr val="FFFFFF"/>
                </a:solidFill>
              </a:rPr>
              <a:t>Waves:</a:t>
            </a:r>
            <a:endParaRPr b="1">
              <a:solidFill>
                <a:srgbClr val="FFFFFF"/>
              </a:solidFill>
            </a:endParaRPr>
          </a:p>
          <a:p>
            <a:pPr marL="0" marR="0" lvl="0" indent="0" algn="ctr" rtl="0">
              <a:lnSpc>
                <a:spcPct val="100000"/>
              </a:lnSpc>
              <a:spcBef>
                <a:spcPts val="0"/>
              </a:spcBef>
              <a:spcAft>
                <a:spcPts val="0"/>
              </a:spcAft>
              <a:buNone/>
            </a:pPr>
            <a:r>
              <a:rPr lang="en" sz="1100" b="1">
                <a:solidFill>
                  <a:srgbClr val="FFFFFF"/>
                </a:solidFill>
              </a:rPr>
              <a:t>WAVEWATCH III</a:t>
            </a:r>
            <a:endParaRPr sz="1100" b="1">
              <a:solidFill>
                <a:srgbClr val="FFFFFF"/>
              </a:solidFill>
            </a:endParaRPr>
          </a:p>
        </p:txBody>
      </p:sp>
      <p:sp>
        <p:nvSpPr>
          <p:cNvPr id="304" name="Google Shape;304;p47"/>
          <p:cNvSpPr/>
          <p:nvPr/>
        </p:nvSpPr>
        <p:spPr>
          <a:xfrm>
            <a:off x="7582653" y="2465934"/>
            <a:ext cx="1266300" cy="881400"/>
          </a:xfrm>
          <a:prstGeom prst="roundRect">
            <a:avLst>
              <a:gd name="adj" fmla="val 16667"/>
            </a:avLst>
          </a:prstGeom>
          <a:solidFill>
            <a:srgbClr val="0A4595"/>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b="1">
                <a:solidFill>
                  <a:srgbClr val="FFFFFF"/>
                </a:solidFill>
              </a:rPr>
              <a:t>Ice:</a:t>
            </a:r>
            <a:endParaRPr b="1">
              <a:solidFill>
                <a:srgbClr val="FFFFFF"/>
              </a:solidFill>
            </a:endParaRPr>
          </a:p>
          <a:p>
            <a:pPr marL="0" marR="0" lvl="0" indent="0" algn="ctr" rtl="0">
              <a:lnSpc>
                <a:spcPct val="100000"/>
              </a:lnSpc>
              <a:spcBef>
                <a:spcPts val="0"/>
              </a:spcBef>
              <a:spcAft>
                <a:spcPts val="0"/>
              </a:spcAft>
              <a:buNone/>
            </a:pPr>
            <a:r>
              <a:rPr lang="en" b="1">
                <a:solidFill>
                  <a:srgbClr val="FFFFFF"/>
                </a:solidFill>
              </a:rPr>
              <a:t>CICE6</a:t>
            </a:r>
            <a:endParaRPr sz="1000" b="1">
              <a:solidFill>
                <a:srgbClr val="FFFFFF"/>
              </a:solidFill>
            </a:endParaRPr>
          </a:p>
        </p:txBody>
      </p:sp>
      <p:sp>
        <p:nvSpPr>
          <p:cNvPr id="305" name="Google Shape;305;p47"/>
          <p:cNvSpPr/>
          <p:nvPr/>
        </p:nvSpPr>
        <p:spPr>
          <a:xfrm flipH="1">
            <a:off x="6224059" y="2902163"/>
            <a:ext cx="306900" cy="661800"/>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06" name="Google Shape;306;p47"/>
          <p:cNvSpPr/>
          <p:nvPr/>
        </p:nvSpPr>
        <p:spPr>
          <a:xfrm rot="10800000">
            <a:off x="6498684" y="2940914"/>
            <a:ext cx="288000" cy="661200"/>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07" name="Google Shape;307;p47"/>
          <p:cNvSpPr/>
          <p:nvPr/>
        </p:nvSpPr>
        <p:spPr>
          <a:xfrm rot="-4498303" flipH="1">
            <a:off x="7075005" y="2556706"/>
            <a:ext cx="285774" cy="710983"/>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08" name="Google Shape;308;p47"/>
          <p:cNvSpPr/>
          <p:nvPr/>
        </p:nvSpPr>
        <p:spPr>
          <a:xfrm rot="6301826">
            <a:off x="7188063" y="2327948"/>
            <a:ext cx="268382" cy="710331"/>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09" name="Google Shape;309;p47"/>
          <p:cNvSpPr/>
          <p:nvPr/>
        </p:nvSpPr>
        <p:spPr>
          <a:xfrm rot="-8553900" flipH="1">
            <a:off x="6996911" y="1714080"/>
            <a:ext cx="298094" cy="683532"/>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0" name="Google Shape;310;p47"/>
          <p:cNvSpPr/>
          <p:nvPr/>
        </p:nvSpPr>
        <p:spPr>
          <a:xfrm rot="2247595">
            <a:off x="6827942" y="1528162"/>
            <a:ext cx="279675" cy="682909"/>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1" name="Google Shape;311;p47"/>
          <p:cNvSpPr/>
          <p:nvPr/>
        </p:nvSpPr>
        <p:spPr>
          <a:xfrm rot="8590572" flipH="1">
            <a:off x="5913552" y="1628815"/>
            <a:ext cx="298320" cy="682856"/>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2" name="Google Shape;312;p47"/>
          <p:cNvSpPr/>
          <p:nvPr/>
        </p:nvSpPr>
        <p:spPr>
          <a:xfrm rot="-2203353">
            <a:off x="5690283" y="1753800"/>
            <a:ext cx="279961" cy="682403"/>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3" name="Google Shape;313;p47"/>
          <p:cNvSpPr/>
          <p:nvPr/>
        </p:nvSpPr>
        <p:spPr>
          <a:xfrm rot="-9499481" flipH="1">
            <a:off x="4797077" y="1887656"/>
            <a:ext cx="303780" cy="670413"/>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4" name="Google Shape;314;p47"/>
          <p:cNvSpPr/>
          <p:nvPr/>
        </p:nvSpPr>
        <p:spPr>
          <a:xfrm rot="1305396">
            <a:off x="4578670" y="1755568"/>
            <a:ext cx="284894" cy="670014"/>
          </a:xfrm>
          <a:prstGeom prst="upArrow">
            <a:avLst>
              <a:gd name="adj1" fmla="val 31609"/>
              <a:gd name="adj2" fmla="val 48582"/>
            </a:avLst>
          </a:prstGeom>
          <a:solidFill>
            <a:srgbClr val="E9675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6C9965-3C0C-2EB4-571A-DBF2D7B9125A}"/>
              </a:ext>
            </a:extLst>
          </p:cNvPr>
          <p:cNvSpPr>
            <a:spLocks noGrp="1"/>
          </p:cNvSpPr>
          <p:nvPr>
            <p:ph type="body" idx="1"/>
          </p:nvPr>
        </p:nvSpPr>
        <p:spPr>
          <a:xfrm>
            <a:off x="3472543" y="1959428"/>
            <a:ext cx="5359832" cy="2685671"/>
          </a:xfrm>
        </p:spPr>
        <p:txBody>
          <a:bodyPr/>
          <a:lstStyle/>
          <a:p>
            <a:pPr marL="38100" indent="0">
              <a:buNone/>
            </a:pPr>
            <a:r>
              <a:rPr lang="en-US" dirty="0"/>
              <a:t>Summary</a:t>
            </a:r>
          </a:p>
        </p:txBody>
      </p:sp>
    </p:spTree>
    <p:extLst>
      <p:ext uri="{BB962C8B-B14F-4D97-AF65-F5344CB8AC3E}">
        <p14:creationId xmlns:p14="http://schemas.microsoft.com/office/powerpoint/2010/main" val="225431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AA81-6FA4-1B8E-DE75-ED83665A3836}"/>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3010635-B978-0448-ED74-561D09D4C629}"/>
              </a:ext>
            </a:extLst>
          </p:cNvPr>
          <p:cNvSpPr>
            <a:spLocks noGrp="1"/>
          </p:cNvSpPr>
          <p:nvPr>
            <p:ph type="body" idx="1"/>
          </p:nvPr>
        </p:nvSpPr>
        <p:spPr>
          <a:xfrm>
            <a:off x="382575" y="696750"/>
            <a:ext cx="8678400" cy="3750000"/>
          </a:xfrm>
        </p:spPr>
        <p:txBody>
          <a:bodyPr/>
          <a:lstStyle/>
          <a:p>
            <a:r>
              <a:rPr lang="en-US" sz="2400" dirty="0"/>
              <a:t>We use multiple sources for wind observation in operational NWP</a:t>
            </a:r>
          </a:p>
          <a:p>
            <a:r>
              <a:rPr lang="en-US" sz="2400" dirty="0"/>
              <a:t>… including Geostationary, Polar and LEO-GEO AMVs</a:t>
            </a:r>
          </a:p>
          <a:p>
            <a:r>
              <a:rPr lang="en-US" sz="2400" dirty="0"/>
              <a:t>We are looking forward to new data sources such as MTG-I, MTG-IRS, GEOXO???</a:t>
            </a:r>
          </a:p>
          <a:p>
            <a:r>
              <a:rPr lang="en-US" sz="2400" dirty="0"/>
              <a:t>Ultimately we would like to make more direct use of measurements in the model, but that is likely many years away still.</a:t>
            </a:r>
          </a:p>
        </p:txBody>
      </p:sp>
    </p:spTree>
    <p:extLst>
      <p:ext uri="{BB962C8B-B14F-4D97-AF65-F5344CB8AC3E}">
        <p14:creationId xmlns:p14="http://schemas.microsoft.com/office/powerpoint/2010/main" val="385460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Outline</a:t>
            </a:r>
            <a:endParaRPr/>
          </a:p>
        </p:txBody>
      </p:sp>
      <p:sp>
        <p:nvSpPr>
          <p:cNvPr id="200" name="Google Shape;200;p36"/>
          <p:cNvSpPr txBox="1">
            <a:spLocks noGrp="1"/>
          </p:cNvSpPr>
          <p:nvPr>
            <p:ph type="body" idx="1"/>
          </p:nvPr>
        </p:nvSpPr>
        <p:spPr>
          <a:xfrm>
            <a:off x="306375" y="666500"/>
            <a:ext cx="8678400" cy="3750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Char char="•"/>
            </a:pPr>
            <a:r>
              <a:rPr lang="en-US" sz="2000" dirty="0">
                <a:solidFill>
                  <a:schemeClr val="tx1"/>
                </a:solidFill>
              </a:rPr>
              <a:t>Overview of modelling system</a:t>
            </a:r>
          </a:p>
          <a:p>
            <a:pPr marL="457200" lvl="0" indent="-355600" algn="l" rtl="0">
              <a:spcBef>
                <a:spcPts val="640"/>
              </a:spcBef>
              <a:spcAft>
                <a:spcPts val="0"/>
              </a:spcAft>
              <a:buSzPts val="2000"/>
              <a:buChar char="•"/>
            </a:pPr>
            <a:r>
              <a:rPr lang="en-US" sz="2000" dirty="0">
                <a:solidFill>
                  <a:schemeClr val="bg1">
                    <a:lumMod val="85000"/>
                  </a:schemeClr>
                </a:solidFill>
              </a:rPr>
              <a:t>Data assimilated in the current system</a:t>
            </a:r>
          </a:p>
          <a:p>
            <a:pPr lvl="1" indent="-355600">
              <a:spcBef>
                <a:spcPts val="640"/>
              </a:spcBef>
              <a:buSzPts val="2000"/>
            </a:pPr>
            <a:r>
              <a:rPr lang="en-US" sz="1800" dirty="0">
                <a:solidFill>
                  <a:schemeClr val="bg1">
                    <a:lumMod val="85000"/>
                  </a:schemeClr>
                </a:solidFill>
              </a:rPr>
              <a:t>Most recent upgrade Nov 2023</a:t>
            </a:r>
          </a:p>
          <a:p>
            <a:pPr marL="457200" lvl="0" indent="-355600" algn="l" rtl="0">
              <a:spcBef>
                <a:spcPts val="640"/>
              </a:spcBef>
              <a:spcAft>
                <a:spcPts val="0"/>
              </a:spcAft>
              <a:buSzPts val="2000"/>
              <a:buChar char="•"/>
            </a:pPr>
            <a:r>
              <a:rPr lang="en" sz="2000" dirty="0">
                <a:solidFill>
                  <a:schemeClr val="bg1">
                    <a:lumMod val="85000"/>
                  </a:schemeClr>
                </a:solidFill>
              </a:rPr>
              <a:t>Potential new data sources</a:t>
            </a:r>
          </a:p>
          <a:p>
            <a:pPr marL="457200" lvl="0" indent="-355600" algn="l" rtl="0">
              <a:spcBef>
                <a:spcPts val="640"/>
              </a:spcBef>
              <a:spcAft>
                <a:spcPts val="0"/>
              </a:spcAft>
              <a:buSzPts val="2000"/>
              <a:buChar char="•"/>
            </a:pPr>
            <a:r>
              <a:rPr lang="en" sz="2000" dirty="0">
                <a:solidFill>
                  <a:schemeClr val="bg1">
                    <a:lumMod val="85000"/>
                  </a:schemeClr>
                </a:solidFill>
              </a:rPr>
              <a:t>New assimilation techniques</a:t>
            </a:r>
            <a:endParaRPr sz="2000" dirty="0">
              <a:solidFill>
                <a:schemeClr val="bg1">
                  <a:lumMod val="85000"/>
                </a:schemeClr>
              </a:solidFill>
            </a:endParaRPr>
          </a:p>
        </p:txBody>
      </p:sp>
    </p:spTree>
    <p:extLst>
      <p:ext uri="{BB962C8B-B14F-4D97-AF65-F5344CB8AC3E}">
        <p14:creationId xmlns:p14="http://schemas.microsoft.com/office/powerpoint/2010/main" val="2214604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0"/>
          <p:cNvSpPr txBox="1">
            <a:spLocks noGrp="1"/>
          </p:cNvSpPr>
          <p:nvPr>
            <p:ph type="body" idx="1"/>
          </p:nvPr>
        </p:nvSpPr>
        <p:spPr>
          <a:xfrm>
            <a:off x="153975" y="1646900"/>
            <a:ext cx="8678400" cy="6735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
              <a:t>Thankyou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Notional Timeline for NCEP Modeling Suite</a:t>
            </a:r>
            <a:endParaRPr/>
          </a:p>
        </p:txBody>
      </p:sp>
      <p:pic>
        <p:nvPicPr>
          <p:cNvPr id="289" name="Google Shape;289;p46"/>
          <p:cNvPicPr preferRelativeResize="0"/>
          <p:nvPr/>
        </p:nvPicPr>
        <p:blipFill rotWithShape="1">
          <a:blip r:embed="rId3">
            <a:alphaModFix/>
          </a:blip>
          <a:srcRect l="1295" t="15188" r="5516" b="6802"/>
          <a:stretch/>
        </p:blipFill>
        <p:spPr>
          <a:xfrm>
            <a:off x="444575" y="667500"/>
            <a:ext cx="8589202" cy="4044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373700" y="56400"/>
            <a:ext cx="8637600" cy="386700"/>
          </a:xfrm>
          <a:prstGeom prst="rect">
            <a:avLst/>
          </a:prstGeom>
        </p:spPr>
        <p:txBody>
          <a:bodyPr spcFirstLastPara="1" wrap="square" lIns="51425" tIns="51425" rIns="51425" bIns="51425" anchor="ctr" anchorCtr="0">
            <a:noAutofit/>
          </a:bodyPr>
          <a:lstStyle/>
          <a:p>
            <a:pPr marL="0" lvl="0" indent="0" algn="l" rtl="0">
              <a:spcBef>
                <a:spcPts val="0"/>
              </a:spcBef>
              <a:spcAft>
                <a:spcPts val="0"/>
              </a:spcAft>
              <a:buNone/>
            </a:pPr>
            <a:r>
              <a:rPr lang="en" sz="2200"/>
              <a:t>Overview of NCEP Global Data Assimilation </a:t>
            </a:r>
            <a:endParaRPr sz="2200"/>
          </a:p>
        </p:txBody>
      </p:sp>
      <p:graphicFrame>
        <p:nvGraphicFramePr>
          <p:cNvPr id="316" name="Google Shape;316;p40"/>
          <p:cNvGraphicFramePr/>
          <p:nvPr/>
        </p:nvGraphicFramePr>
        <p:xfrm>
          <a:off x="373697" y="493776"/>
          <a:ext cx="8698725" cy="4282450"/>
        </p:xfrm>
        <a:graphic>
          <a:graphicData uri="http://schemas.openxmlformats.org/drawingml/2006/table">
            <a:tbl>
              <a:tblPr>
                <a:noFill/>
              </a:tblPr>
              <a:tblGrid>
                <a:gridCol w="570025">
                  <a:extLst>
                    <a:ext uri="{9D8B030D-6E8A-4147-A177-3AD203B41FA5}">
                      <a16:colId xmlns:a16="http://schemas.microsoft.com/office/drawing/2014/main" val="20000"/>
                    </a:ext>
                  </a:extLst>
                </a:gridCol>
                <a:gridCol w="45320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550325">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527500">
                  <a:extLst>
                    <a:ext uri="{9D8B030D-6E8A-4147-A177-3AD203B41FA5}">
                      <a16:colId xmlns:a16="http://schemas.microsoft.com/office/drawing/2014/main" val="20005"/>
                    </a:ext>
                  </a:extLst>
                </a:gridCol>
                <a:gridCol w="404925">
                  <a:extLst>
                    <a:ext uri="{9D8B030D-6E8A-4147-A177-3AD203B41FA5}">
                      <a16:colId xmlns:a16="http://schemas.microsoft.com/office/drawing/2014/main" val="20006"/>
                    </a:ext>
                  </a:extLst>
                </a:gridCol>
                <a:gridCol w="484975">
                  <a:extLst>
                    <a:ext uri="{9D8B030D-6E8A-4147-A177-3AD203B41FA5}">
                      <a16:colId xmlns:a16="http://schemas.microsoft.com/office/drawing/2014/main" val="20007"/>
                    </a:ext>
                  </a:extLst>
                </a:gridCol>
                <a:gridCol w="623625">
                  <a:extLst>
                    <a:ext uri="{9D8B030D-6E8A-4147-A177-3AD203B41FA5}">
                      <a16:colId xmlns:a16="http://schemas.microsoft.com/office/drawing/2014/main" val="20008"/>
                    </a:ext>
                  </a:extLst>
                </a:gridCol>
                <a:gridCol w="727525">
                  <a:extLst>
                    <a:ext uri="{9D8B030D-6E8A-4147-A177-3AD203B41FA5}">
                      <a16:colId xmlns:a16="http://schemas.microsoft.com/office/drawing/2014/main" val="20009"/>
                    </a:ext>
                  </a:extLst>
                </a:gridCol>
                <a:gridCol w="1239750">
                  <a:extLst>
                    <a:ext uri="{9D8B030D-6E8A-4147-A177-3AD203B41FA5}">
                      <a16:colId xmlns:a16="http://schemas.microsoft.com/office/drawing/2014/main" val="20010"/>
                    </a:ext>
                  </a:extLst>
                </a:gridCol>
                <a:gridCol w="495600">
                  <a:extLst>
                    <a:ext uri="{9D8B030D-6E8A-4147-A177-3AD203B41FA5}">
                      <a16:colId xmlns:a16="http://schemas.microsoft.com/office/drawing/2014/main" val="20011"/>
                    </a:ext>
                  </a:extLst>
                </a:gridCol>
                <a:gridCol w="1855575">
                  <a:extLst>
                    <a:ext uri="{9D8B030D-6E8A-4147-A177-3AD203B41FA5}">
                      <a16:colId xmlns:a16="http://schemas.microsoft.com/office/drawing/2014/main" val="20012"/>
                    </a:ext>
                  </a:extLst>
                </a:gridCol>
              </a:tblGrid>
              <a:tr h="204125">
                <a:tc>
                  <a:txBody>
                    <a:bodyPr/>
                    <a:lstStyle/>
                    <a:p>
                      <a:pPr marL="0" lvl="0" indent="0" algn="ctr" rtl="0">
                        <a:spcBef>
                          <a:spcPts val="0"/>
                        </a:spcBef>
                        <a:spcAft>
                          <a:spcPts val="0"/>
                        </a:spcAft>
                        <a:buNone/>
                      </a:pPr>
                      <a:r>
                        <a:rPr lang="en" sz="700" b="1">
                          <a:solidFill>
                            <a:srgbClr val="FFFFFF"/>
                          </a:solidFill>
                        </a:rPr>
                        <a:t>Year</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1991</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1995</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1998</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2007</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2012</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2014</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2015</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lnSpc>
                          <a:spcPct val="115000"/>
                        </a:lnSpc>
                        <a:spcBef>
                          <a:spcPts val="0"/>
                        </a:spcBef>
                        <a:spcAft>
                          <a:spcPts val="0"/>
                        </a:spcAft>
                        <a:buNone/>
                      </a:pPr>
                      <a:r>
                        <a:rPr lang="en" sz="700" b="1">
                          <a:solidFill>
                            <a:srgbClr val="FFFFFF"/>
                          </a:solidFill>
                        </a:rPr>
                        <a:t>2016</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lnSpc>
                          <a:spcPct val="115000"/>
                        </a:lnSpc>
                        <a:spcBef>
                          <a:spcPts val="0"/>
                        </a:spcBef>
                        <a:spcAft>
                          <a:spcPts val="0"/>
                        </a:spcAft>
                        <a:buNone/>
                      </a:pPr>
                      <a:r>
                        <a:rPr lang="en" sz="700" b="1">
                          <a:solidFill>
                            <a:srgbClr val="FFFFFF"/>
                          </a:solidFill>
                        </a:rPr>
                        <a:t>2017 - 2018</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2019 - 2020</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2021</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700" b="1">
                          <a:solidFill>
                            <a:srgbClr val="FFFFFF"/>
                          </a:solidFill>
                        </a:rPr>
                        <a:t>2022</a:t>
                      </a:r>
                      <a:endParaRPr sz="700" b="1">
                        <a:solidFill>
                          <a:srgbClr val="FFFFFF"/>
                        </a:solidFill>
                      </a:endParaRPr>
                    </a:p>
                  </a:txBody>
                  <a:tcPr marL="27425" marR="0" marT="36575" marB="36575" anchor="ctr">
                    <a:lnL w="9525" cap="flat" cmpd="sng">
                      <a:solidFill>
                        <a:srgbClr val="9E9E9E"/>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184375">
                <a:tc>
                  <a:txBody>
                    <a:bodyPr/>
                    <a:lstStyle/>
                    <a:p>
                      <a:pPr marL="0" lvl="0" indent="0" algn="ctr" rtl="0">
                        <a:spcBef>
                          <a:spcPts val="0"/>
                        </a:spcBef>
                        <a:spcAft>
                          <a:spcPts val="0"/>
                        </a:spcAft>
                        <a:buNone/>
                      </a:pPr>
                      <a:r>
                        <a:rPr lang="en" sz="700" b="1">
                          <a:solidFill>
                            <a:srgbClr val="FFFFFF"/>
                          </a:solidFill>
                        </a:rPr>
                        <a:t>Analysis</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gridSpan="3">
                  <a:txBody>
                    <a:bodyPr/>
                    <a:lstStyle/>
                    <a:p>
                      <a:pPr marL="0" lvl="0" indent="0" algn="ctr" rtl="0">
                        <a:spcBef>
                          <a:spcPts val="0"/>
                        </a:spcBef>
                        <a:spcAft>
                          <a:spcPts val="0"/>
                        </a:spcAft>
                        <a:buNone/>
                      </a:pPr>
                      <a:r>
                        <a:rPr lang="en" sz="700"/>
                        <a:t>Spectral Statistical Interpolation </a:t>
                      </a:r>
                      <a:endParaRPr sz="700"/>
                    </a:p>
                  </a:txBody>
                  <a:tcPr marL="27425" marR="0" marT="36575" marB="36575" anchor="ctr">
                    <a:lnL w="9525" cap="flat" cmpd="sng">
                      <a:solidFill>
                        <a:srgbClr val="434343"/>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solidFill>
                      <a:prstDash val="solid"/>
                      <a:round/>
                      <a:headEnd type="none" w="sm" len="sm"/>
                      <a:tailEnd type="none" w="sm" len="sm"/>
                    </a:lnB>
                    <a:solidFill>
                      <a:srgbClr val="EAD1DC"/>
                    </a:solidFill>
                  </a:tcPr>
                </a:tc>
                <a:tc hMerge="1">
                  <a:txBody>
                    <a:bodyPr/>
                    <a:lstStyle/>
                    <a:p>
                      <a:endParaRPr lang="en-US"/>
                    </a:p>
                  </a:txBody>
                  <a:tcPr/>
                </a:tc>
                <a:tc hMerge="1">
                  <a:txBody>
                    <a:bodyPr/>
                    <a:lstStyle/>
                    <a:p>
                      <a:endParaRPr lang="en-US"/>
                    </a:p>
                  </a:txBody>
                  <a:tcPr/>
                </a:tc>
                <a:tc gridSpan="9">
                  <a:txBody>
                    <a:bodyPr/>
                    <a:lstStyle/>
                    <a:p>
                      <a:pPr marL="0" lvl="0" indent="0" algn="ctr" rtl="0">
                        <a:spcBef>
                          <a:spcPts val="0"/>
                        </a:spcBef>
                        <a:spcAft>
                          <a:spcPts val="0"/>
                        </a:spcAft>
                        <a:buNone/>
                      </a:pPr>
                      <a:r>
                        <a:rPr lang="en" sz="700"/>
                        <a:t>Gridpoint Statistical Interpolation (GSI)</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solidFill>
                      <a:prstDash val="solid"/>
                      <a:round/>
                      <a:headEnd type="none" w="sm" len="sm"/>
                      <a:tailEnd type="none" w="sm" len="sm"/>
                    </a:lnB>
                    <a:solidFill>
                      <a:srgbClr val="D5A6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1775">
                <a:tc rowSpan="2">
                  <a:txBody>
                    <a:bodyPr/>
                    <a:lstStyle/>
                    <a:p>
                      <a:pPr marL="0" lvl="0" indent="0" algn="ctr" rtl="0">
                        <a:lnSpc>
                          <a:spcPct val="115000"/>
                        </a:lnSpc>
                        <a:spcBef>
                          <a:spcPts val="0"/>
                        </a:spcBef>
                        <a:spcAft>
                          <a:spcPts val="0"/>
                        </a:spcAft>
                        <a:buNone/>
                      </a:pPr>
                      <a:r>
                        <a:rPr lang="en" sz="700" b="1">
                          <a:solidFill>
                            <a:srgbClr val="FFFFFF"/>
                          </a:solidFill>
                        </a:rPr>
                        <a:t>Algorithm</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gridSpan="4">
                  <a:txBody>
                    <a:bodyPr/>
                    <a:lstStyle/>
                    <a:p>
                      <a:pPr marL="0" lvl="0" indent="0" algn="ctr" rtl="0">
                        <a:lnSpc>
                          <a:spcPct val="115000"/>
                        </a:lnSpc>
                        <a:spcBef>
                          <a:spcPts val="0"/>
                        </a:spcBef>
                        <a:spcAft>
                          <a:spcPts val="0"/>
                        </a:spcAft>
                        <a:buNone/>
                      </a:pPr>
                      <a:r>
                        <a:rPr lang="en" sz="700"/>
                        <a:t>3DVar</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l" rtl="0">
                        <a:lnSpc>
                          <a:spcPct val="115000"/>
                        </a:lnSpc>
                        <a:spcBef>
                          <a:spcPts val="0"/>
                        </a:spcBef>
                        <a:spcAft>
                          <a:spcPts val="0"/>
                        </a:spcAft>
                        <a:buNone/>
                      </a:pPr>
                      <a:r>
                        <a:rPr lang="en" sz="700"/>
                        <a:t>Hybrid, 3DEnVar</a:t>
                      </a:r>
                      <a:endParaRPr sz="700"/>
                    </a:p>
                    <a:p>
                      <a:pPr marL="0" lvl="0" indent="0" algn="l" rtl="0">
                        <a:lnSpc>
                          <a:spcPct val="115000"/>
                        </a:lnSpc>
                        <a:spcBef>
                          <a:spcPts val="0"/>
                        </a:spcBef>
                        <a:spcAft>
                          <a:spcPts val="0"/>
                        </a:spcAft>
                        <a:buNone/>
                      </a:pPr>
                      <a:r>
                        <a:rPr lang="en" sz="700"/>
                        <a:t>T574/T254 L64</a:t>
                      </a:r>
                      <a:endParaRPr sz="700"/>
                    </a:p>
                    <a:p>
                      <a:pPr marL="0" lvl="0" indent="0" algn="l" rtl="0">
                        <a:lnSpc>
                          <a:spcPct val="115000"/>
                        </a:lnSpc>
                        <a:spcBef>
                          <a:spcPts val="0"/>
                        </a:spcBef>
                        <a:spcAft>
                          <a:spcPts val="0"/>
                        </a:spcAft>
                        <a:buNone/>
                      </a:pPr>
                      <a:r>
                        <a:rPr lang="en" sz="700"/>
                        <a:t>EnSRF, 80 ensembles</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hMerge="1">
                  <a:txBody>
                    <a:bodyPr/>
                    <a:lstStyle/>
                    <a:p>
                      <a:endParaRPr lang="en-US"/>
                    </a:p>
                  </a:txBody>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 sz="700"/>
                        <a:t>Hybrid, 4DEnVar </a:t>
                      </a:r>
                      <a:endParaRPr sz="700"/>
                    </a:p>
                    <a:p>
                      <a:pPr marL="0" lvl="0" indent="0" algn="l" rtl="0">
                        <a:lnSpc>
                          <a:spcPct val="115000"/>
                        </a:lnSpc>
                        <a:spcBef>
                          <a:spcPts val="0"/>
                        </a:spcBef>
                        <a:spcAft>
                          <a:spcPts val="0"/>
                        </a:spcAft>
                        <a:buNone/>
                      </a:pPr>
                      <a:r>
                        <a:rPr lang="en" sz="700"/>
                        <a:t>T574/T574 (39 km) L64</a:t>
                      </a:r>
                      <a:endParaRPr sz="700"/>
                    </a:p>
                    <a:p>
                      <a:pPr marL="0" lvl="0" indent="0" algn="l" rtl="0">
                        <a:lnSpc>
                          <a:spcPct val="115000"/>
                        </a:lnSpc>
                        <a:spcBef>
                          <a:spcPts val="0"/>
                        </a:spcBef>
                        <a:spcAft>
                          <a:spcPts val="0"/>
                        </a:spcAft>
                        <a:buNone/>
                      </a:pPr>
                      <a:r>
                        <a:rPr lang="en" sz="700"/>
                        <a:t>EnSRF, 80 ensembles</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700"/>
                        <a:t>Hybrid, 4DEnVar  </a:t>
                      </a:r>
                      <a:endParaRPr sz="700"/>
                    </a:p>
                    <a:p>
                      <a:pPr marL="0" lvl="0" indent="0" algn="l" rtl="0">
                        <a:lnSpc>
                          <a:spcPct val="115000"/>
                        </a:lnSpc>
                        <a:spcBef>
                          <a:spcPts val="0"/>
                        </a:spcBef>
                        <a:spcAft>
                          <a:spcPts val="0"/>
                        </a:spcAft>
                        <a:buNone/>
                      </a:pPr>
                      <a:r>
                        <a:rPr lang="en" sz="700"/>
                        <a:t>T766/T766 (25 km)  L64</a:t>
                      </a:r>
                      <a:endParaRPr sz="700"/>
                    </a:p>
                    <a:p>
                      <a:pPr marL="0" lvl="0" indent="0" algn="l" rtl="0">
                        <a:lnSpc>
                          <a:spcPct val="115000"/>
                        </a:lnSpc>
                        <a:spcBef>
                          <a:spcPts val="0"/>
                        </a:spcBef>
                        <a:spcAft>
                          <a:spcPts val="0"/>
                        </a:spcAft>
                        <a:buNone/>
                      </a:pPr>
                      <a:r>
                        <a:rPr lang="en" sz="700"/>
                        <a:t>EnSRF, 80 ensembles</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1C232"/>
                    </a:solidFill>
                  </a:tcPr>
                </a:tc>
                <a:tc gridSpan="2">
                  <a:txBody>
                    <a:bodyPr/>
                    <a:lstStyle/>
                    <a:p>
                      <a:pPr marL="0" lvl="0" indent="0" algn="l" rtl="0">
                        <a:lnSpc>
                          <a:spcPct val="115000"/>
                        </a:lnSpc>
                        <a:spcBef>
                          <a:spcPts val="0"/>
                        </a:spcBef>
                        <a:spcAft>
                          <a:spcPts val="0"/>
                        </a:spcAft>
                        <a:buNone/>
                      </a:pPr>
                      <a:r>
                        <a:rPr lang="en" sz="700"/>
                        <a:t>Hybrid, 4DEnVar  </a:t>
                      </a:r>
                      <a:endParaRPr sz="700"/>
                    </a:p>
                    <a:p>
                      <a:pPr marL="0" lvl="0" indent="0" algn="l" rtl="0">
                        <a:lnSpc>
                          <a:spcPct val="115000"/>
                        </a:lnSpc>
                        <a:spcBef>
                          <a:spcPts val="0"/>
                        </a:spcBef>
                        <a:spcAft>
                          <a:spcPts val="0"/>
                        </a:spcAft>
                        <a:buNone/>
                      </a:pPr>
                      <a:r>
                        <a:rPr lang="en" sz="700"/>
                        <a:t>T766/T766 (25 km)  L127</a:t>
                      </a:r>
                      <a:endParaRPr sz="700"/>
                    </a:p>
                    <a:p>
                      <a:pPr marL="0" lvl="0" indent="0" algn="l" rtl="0">
                        <a:lnSpc>
                          <a:spcPct val="115000"/>
                        </a:lnSpc>
                        <a:spcBef>
                          <a:spcPts val="0"/>
                        </a:spcBef>
                        <a:spcAft>
                          <a:spcPts val="0"/>
                        </a:spcAft>
                        <a:buNone/>
                      </a:pPr>
                      <a:r>
                        <a:rPr lang="en" sz="700"/>
                        <a:t>LETKF, 80 ensembles</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F9000"/>
                    </a:solidFill>
                  </a:tcPr>
                </a:tc>
                <a:tc hMerge="1">
                  <a:txBody>
                    <a:bodyPr/>
                    <a:lstStyle/>
                    <a:p>
                      <a:endParaRPr lang="en-US"/>
                    </a:p>
                  </a:txBody>
                  <a:tcPr/>
                </a:tc>
                <a:extLst>
                  <a:ext uri="{0D108BD9-81ED-4DB2-BD59-A6C34878D82A}">
                    <a16:rowId xmlns:a16="http://schemas.microsoft.com/office/drawing/2014/main" val="10002"/>
                  </a:ext>
                </a:extLst>
              </a:tr>
              <a:tr h="200875">
                <a:tc vMerge="1">
                  <a:txBody>
                    <a:bodyPr/>
                    <a:lstStyle/>
                    <a:p>
                      <a:endParaRPr lang="en-US"/>
                    </a:p>
                  </a:txBody>
                  <a:tcPr/>
                </a:tc>
                <a:tc gridSpan="8">
                  <a:txBody>
                    <a:bodyPr/>
                    <a:lstStyle/>
                    <a:p>
                      <a:pPr marL="0" lvl="0" indent="0" algn="ctr" rtl="0">
                        <a:lnSpc>
                          <a:spcPct val="115000"/>
                        </a:lnSpc>
                        <a:spcBef>
                          <a:spcPts val="0"/>
                        </a:spcBef>
                        <a:spcAft>
                          <a:spcPts val="0"/>
                        </a:spcAft>
                        <a:buNone/>
                      </a:pP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l" rtl="0">
                        <a:spcBef>
                          <a:spcPts val="0"/>
                        </a:spcBef>
                        <a:spcAft>
                          <a:spcPts val="0"/>
                        </a:spcAft>
                        <a:buNone/>
                      </a:pPr>
                      <a:r>
                        <a:rPr lang="en" sz="700"/>
                        <a:t>Near Sea Surface Temperature (NSST) Analysis - 3DVar for foundation temperature since 2017</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6525">
                <a:tc>
                  <a:txBody>
                    <a:bodyPr/>
                    <a:lstStyle/>
                    <a:p>
                      <a:pPr marL="0" lvl="0" indent="0" algn="ctr" rtl="0">
                        <a:spcBef>
                          <a:spcPts val="0"/>
                        </a:spcBef>
                        <a:spcAft>
                          <a:spcPts val="0"/>
                        </a:spcAft>
                        <a:buNone/>
                      </a:pPr>
                      <a:r>
                        <a:rPr lang="en" sz="700" b="1">
                          <a:solidFill>
                            <a:srgbClr val="FFFFFF"/>
                          </a:solidFill>
                        </a:rPr>
                        <a:t>Balance</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gridSpan="3">
                  <a:txBody>
                    <a:bodyPr/>
                    <a:lstStyle/>
                    <a:p>
                      <a:pPr marL="0" lvl="0" indent="0" algn="ctr" rtl="0">
                        <a:spcBef>
                          <a:spcPts val="0"/>
                        </a:spcBef>
                        <a:spcAft>
                          <a:spcPts val="0"/>
                        </a:spcAft>
                        <a:buNone/>
                      </a:pP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gridSpan="9">
                  <a:txBody>
                    <a:bodyPr/>
                    <a:lstStyle/>
                    <a:p>
                      <a:pPr marL="0" lvl="0" indent="0" algn="ctr" rtl="0">
                        <a:spcBef>
                          <a:spcPts val="0"/>
                        </a:spcBef>
                        <a:spcAft>
                          <a:spcPts val="0"/>
                        </a:spcAft>
                        <a:buNone/>
                      </a:pPr>
                      <a:r>
                        <a:rPr lang="en" sz="700"/>
                        <a:t>Tangent-linear Normal Model Constraint (TLNMC)</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955100">
                <a:tc>
                  <a:txBody>
                    <a:bodyPr/>
                    <a:lstStyle/>
                    <a:p>
                      <a:pPr marL="0" lvl="0" indent="0" algn="ctr" rtl="0">
                        <a:spcBef>
                          <a:spcPts val="0"/>
                        </a:spcBef>
                        <a:spcAft>
                          <a:spcPts val="0"/>
                        </a:spcAft>
                        <a:buNone/>
                      </a:pPr>
                      <a:r>
                        <a:rPr lang="en" sz="700" b="1">
                          <a:solidFill>
                            <a:srgbClr val="FFFFFF"/>
                          </a:solidFill>
                        </a:rPr>
                        <a:t>Satellite</a:t>
                      </a:r>
                      <a:endParaRPr sz="700" b="1">
                        <a:solidFill>
                          <a:srgbClr val="FFFFFF"/>
                        </a:solidFill>
                      </a:endParaRPr>
                    </a:p>
                    <a:p>
                      <a:pPr marL="0" lvl="0" indent="0" algn="ctr" rtl="0">
                        <a:spcBef>
                          <a:spcPts val="0"/>
                        </a:spcBef>
                        <a:spcAft>
                          <a:spcPts val="0"/>
                        </a:spcAft>
                        <a:buNone/>
                      </a:pPr>
                      <a:r>
                        <a:rPr lang="en" sz="700" b="1">
                          <a:solidFill>
                            <a:srgbClr val="FFFFFF"/>
                          </a:solidFill>
                        </a:rPr>
                        <a:t>Data</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l" rtl="0">
                        <a:lnSpc>
                          <a:spcPct val="115000"/>
                        </a:lnSpc>
                        <a:spcBef>
                          <a:spcPts val="0"/>
                        </a:spcBef>
                        <a:spcAft>
                          <a:spcPts val="0"/>
                        </a:spcAft>
                        <a:buNone/>
                      </a:pPr>
                      <a:r>
                        <a:rPr lang="en" sz="700"/>
                        <a:t>NESDIS</a:t>
                      </a:r>
                      <a:endParaRPr sz="700"/>
                    </a:p>
                    <a:p>
                      <a:pPr marL="0" lvl="0" indent="0" algn="l" rtl="0">
                        <a:lnSpc>
                          <a:spcPct val="115000"/>
                        </a:lnSpc>
                        <a:spcBef>
                          <a:spcPts val="0"/>
                        </a:spcBef>
                        <a:spcAft>
                          <a:spcPts val="0"/>
                        </a:spcAft>
                        <a:buNone/>
                      </a:pPr>
                      <a:r>
                        <a:rPr lang="en" sz="700"/>
                        <a:t>Retrievals</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gridSpan="6">
                  <a:txBody>
                    <a:bodyPr/>
                    <a:lstStyle/>
                    <a:p>
                      <a:pPr marL="109728" lvl="0" indent="-90170" algn="l" rtl="0">
                        <a:lnSpc>
                          <a:spcPct val="115000"/>
                        </a:lnSpc>
                        <a:spcBef>
                          <a:spcPts val="0"/>
                        </a:spcBef>
                        <a:spcAft>
                          <a:spcPts val="0"/>
                        </a:spcAft>
                        <a:buSzPts val="700"/>
                        <a:buChar char="●"/>
                      </a:pPr>
                      <a:r>
                        <a:rPr lang="en" sz="700"/>
                        <a:t>Direct Radiance Assimilation</a:t>
                      </a:r>
                      <a:endParaRPr sz="700"/>
                    </a:p>
                    <a:p>
                      <a:pPr marL="109728" lvl="0" indent="-90170" algn="l" rtl="0">
                        <a:lnSpc>
                          <a:spcPct val="115000"/>
                        </a:lnSpc>
                        <a:spcBef>
                          <a:spcPts val="0"/>
                        </a:spcBef>
                        <a:spcAft>
                          <a:spcPts val="0"/>
                        </a:spcAft>
                        <a:buSzPts val="700"/>
                        <a:buChar char="●"/>
                      </a:pPr>
                      <a:r>
                        <a:rPr lang="en" sz="700"/>
                        <a:t>Clear-sky Radiance Assimilation</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100584" lvl="1" indent="-81026" algn="l" rtl="0">
                        <a:lnSpc>
                          <a:spcPct val="115000"/>
                        </a:lnSpc>
                        <a:spcBef>
                          <a:spcPts val="0"/>
                        </a:spcBef>
                        <a:spcAft>
                          <a:spcPts val="0"/>
                        </a:spcAft>
                        <a:buSzPts val="700"/>
                        <a:buChar char="●"/>
                      </a:pPr>
                      <a:r>
                        <a:rPr lang="en" sz="700"/>
                        <a:t>Direct Radiance Assimilation</a:t>
                      </a:r>
                      <a:endParaRPr sz="700"/>
                    </a:p>
                    <a:p>
                      <a:pPr marL="100584" lvl="1" indent="-81026" algn="l" rtl="0">
                        <a:lnSpc>
                          <a:spcPct val="115000"/>
                        </a:lnSpc>
                        <a:spcBef>
                          <a:spcPts val="0"/>
                        </a:spcBef>
                        <a:spcAft>
                          <a:spcPts val="0"/>
                        </a:spcAft>
                        <a:buSzPts val="700"/>
                        <a:buChar char="●"/>
                      </a:pPr>
                      <a:r>
                        <a:rPr lang="en" sz="700"/>
                        <a:t>Correlated obs error for Hyperspectral IR sensors (2021)</a:t>
                      </a:r>
                      <a:endParaRPr sz="700"/>
                    </a:p>
                    <a:p>
                      <a:pPr marL="100584" lvl="1" indent="-81026" algn="l" rtl="0">
                        <a:lnSpc>
                          <a:spcPct val="115000"/>
                        </a:lnSpc>
                        <a:spcBef>
                          <a:spcPts val="0"/>
                        </a:spcBef>
                        <a:spcAft>
                          <a:spcPts val="0"/>
                        </a:spcAft>
                        <a:buSzPts val="700"/>
                        <a:buChar char="●"/>
                      </a:pPr>
                      <a:r>
                        <a:rPr lang="en" sz="700"/>
                        <a:t>All-sky Framework for MW sensors</a:t>
                      </a:r>
                      <a:endParaRPr sz="700"/>
                    </a:p>
                    <a:p>
                      <a:pPr marL="182880" lvl="2" indent="-81025" algn="l" rtl="0">
                        <a:lnSpc>
                          <a:spcPct val="115000"/>
                        </a:lnSpc>
                        <a:spcBef>
                          <a:spcPts val="0"/>
                        </a:spcBef>
                        <a:spcAft>
                          <a:spcPts val="0"/>
                        </a:spcAft>
                        <a:buSzPts val="700"/>
                        <a:buChar char="○"/>
                      </a:pPr>
                      <a:r>
                        <a:rPr lang="en" sz="700"/>
                        <a:t>All-sky Assimilation for AMSU-A (2016) and ATMS (2019)</a:t>
                      </a:r>
                      <a:endParaRPr sz="700"/>
                    </a:p>
                    <a:p>
                      <a:pPr marL="182880" lvl="2" indent="-81025" algn="l" rtl="0">
                        <a:lnSpc>
                          <a:spcPct val="115000"/>
                        </a:lnSpc>
                        <a:spcBef>
                          <a:spcPts val="0"/>
                        </a:spcBef>
                        <a:spcAft>
                          <a:spcPts val="0"/>
                        </a:spcAft>
                        <a:buSzPts val="700"/>
                        <a:buChar char="○"/>
                      </a:pPr>
                      <a:r>
                        <a:rPr lang="en" sz="700"/>
                        <a:t>Non-precipitating cloud affected radiances are assimilated</a:t>
                      </a:r>
                      <a:endParaRPr sz="700"/>
                    </a:p>
                    <a:p>
                      <a:pPr marL="182880" lvl="2" indent="-81025" algn="l" rtl="0">
                        <a:lnSpc>
                          <a:spcPct val="115000"/>
                        </a:lnSpc>
                        <a:spcBef>
                          <a:spcPts val="0"/>
                        </a:spcBef>
                        <a:spcAft>
                          <a:spcPts val="0"/>
                        </a:spcAft>
                        <a:buSzPts val="700"/>
                        <a:buChar char="○"/>
                      </a:pPr>
                      <a:r>
                        <a:rPr lang="en" sz="700"/>
                        <a:t>Cloudy scenes are assumed to be overcast</a:t>
                      </a:r>
                      <a:endParaRPr sz="700"/>
                    </a:p>
                  </a:txBody>
                  <a:tcPr marL="27425" marR="0" marT="36575" marB="36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1440" lvl="0" indent="-81025" algn="l" rtl="0">
                        <a:lnSpc>
                          <a:spcPct val="115000"/>
                        </a:lnSpc>
                        <a:spcBef>
                          <a:spcPts val="0"/>
                        </a:spcBef>
                        <a:spcAft>
                          <a:spcPts val="0"/>
                        </a:spcAft>
                        <a:buSzPts val="700"/>
                        <a:buChar char="●"/>
                      </a:pPr>
                      <a:r>
                        <a:rPr lang="en" sz="700"/>
                        <a:t>Direct Radiance Assimilation</a:t>
                      </a:r>
                      <a:endParaRPr sz="700"/>
                    </a:p>
                    <a:p>
                      <a:pPr marL="91440" lvl="0" indent="-81025" algn="l" rtl="0">
                        <a:lnSpc>
                          <a:spcPct val="115000"/>
                        </a:lnSpc>
                        <a:spcBef>
                          <a:spcPts val="0"/>
                        </a:spcBef>
                        <a:spcAft>
                          <a:spcPts val="0"/>
                        </a:spcAft>
                        <a:buSzPts val="700"/>
                        <a:buChar char="●"/>
                      </a:pPr>
                      <a:r>
                        <a:rPr lang="en" sz="700"/>
                        <a:t>Correlated obs error for Hyperspectral IR</a:t>
                      </a:r>
                      <a:endParaRPr sz="700"/>
                    </a:p>
                    <a:p>
                      <a:pPr marL="91440" lvl="0" indent="-81025" algn="l" rtl="0">
                        <a:lnSpc>
                          <a:spcPct val="115000"/>
                        </a:lnSpc>
                        <a:spcBef>
                          <a:spcPts val="0"/>
                        </a:spcBef>
                        <a:spcAft>
                          <a:spcPts val="0"/>
                        </a:spcAft>
                        <a:buSzPts val="700"/>
                        <a:buChar char="●"/>
                      </a:pPr>
                      <a:r>
                        <a:rPr lang="en" sz="700"/>
                        <a:t>All-sky Framework for ATMS/AMSU-A</a:t>
                      </a:r>
                      <a:endParaRPr sz="700"/>
                    </a:p>
                    <a:p>
                      <a:pPr marL="173736" lvl="1" indent="-81026" algn="l" rtl="0">
                        <a:lnSpc>
                          <a:spcPct val="115000"/>
                        </a:lnSpc>
                        <a:spcBef>
                          <a:spcPts val="0"/>
                        </a:spcBef>
                        <a:spcAft>
                          <a:spcPts val="0"/>
                        </a:spcAft>
                        <a:buSzPts val="700"/>
                        <a:buChar char="○"/>
                      </a:pPr>
                      <a:r>
                        <a:rPr lang="en" sz="700"/>
                        <a:t>Precipitation-affected data assimilated</a:t>
                      </a:r>
                      <a:endParaRPr sz="700"/>
                    </a:p>
                    <a:p>
                      <a:pPr marL="173736" lvl="1" indent="-81026" algn="l" rtl="0">
                        <a:lnSpc>
                          <a:spcPct val="115000"/>
                        </a:lnSpc>
                        <a:spcBef>
                          <a:spcPts val="0"/>
                        </a:spcBef>
                        <a:spcAft>
                          <a:spcPts val="0"/>
                        </a:spcAft>
                        <a:buSzPts val="700"/>
                        <a:buChar char="○"/>
                      </a:pPr>
                      <a:r>
                        <a:rPr lang="en" sz="700"/>
                        <a:t>Fractional cloud coverage accounted for</a:t>
                      </a:r>
                      <a:endParaRPr sz="700"/>
                    </a:p>
                    <a:p>
                      <a:pPr marL="173736" lvl="1" indent="-81026" algn="l" rtl="0">
                        <a:lnSpc>
                          <a:spcPct val="115000"/>
                        </a:lnSpc>
                        <a:spcBef>
                          <a:spcPts val="0"/>
                        </a:spcBef>
                        <a:spcAft>
                          <a:spcPts val="0"/>
                        </a:spcAft>
                        <a:buSzPts val="700"/>
                        <a:buChar char="○"/>
                      </a:pPr>
                      <a:r>
                        <a:rPr lang="en" sz="700"/>
                        <a:t>Consistent use of cloud microphysics assumptions between model and DA</a:t>
                      </a:r>
                      <a:endParaRPr sz="700"/>
                    </a:p>
                  </a:txBody>
                  <a:tcPr marL="27425" marR="0" marT="36575" marB="36575">
                    <a:lnL w="9525" cap="flat" cmpd="sng">
                      <a:solidFill>
                        <a:srgbClr val="9E9E9E"/>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extLst>
                  <a:ext uri="{0D108BD9-81ED-4DB2-BD59-A6C34878D82A}">
                    <a16:rowId xmlns:a16="http://schemas.microsoft.com/office/drawing/2014/main" val="10005"/>
                  </a:ext>
                </a:extLst>
              </a:tr>
              <a:tr h="451775">
                <a:tc>
                  <a:txBody>
                    <a:bodyPr/>
                    <a:lstStyle/>
                    <a:p>
                      <a:pPr marL="0" lvl="0" indent="0" algn="ctr" rtl="0">
                        <a:spcBef>
                          <a:spcPts val="0"/>
                        </a:spcBef>
                        <a:spcAft>
                          <a:spcPts val="0"/>
                        </a:spcAft>
                        <a:buNone/>
                      </a:pPr>
                      <a:r>
                        <a:rPr lang="en" sz="700" b="1">
                          <a:solidFill>
                            <a:srgbClr val="FFFFFF"/>
                          </a:solidFill>
                        </a:rPr>
                        <a:t>Obs</a:t>
                      </a:r>
                      <a:endParaRPr sz="700" b="1">
                        <a:solidFill>
                          <a:srgbClr val="FFFFFF"/>
                        </a:solidFill>
                      </a:endParaRPr>
                    </a:p>
                    <a:p>
                      <a:pPr marL="0" lvl="0" indent="0" algn="ctr" rtl="0">
                        <a:spcBef>
                          <a:spcPts val="0"/>
                        </a:spcBef>
                        <a:spcAft>
                          <a:spcPts val="0"/>
                        </a:spcAft>
                        <a:buNone/>
                      </a:pPr>
                      <a:r>
                        <a:rPr lang="en" sz="700" b="1">
                          <a:solidFill>
                            <a:srgbClr val="FFFFFF"/>
                          </a:solidFill>
                        </a:rPr>
                        <a:t>Operator</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l" rtl="0">
                        <a:lnSpc>
                          <a:spcPct val="115000"/>
                        </a:lnSpc>
                        <a:spcBef>
                          <a:spcPts val="0"/>
                        </a:spcBef>
                        <a:spcAft>
                          <a:spcPts val="0"/>
                        </a:spcAft>
                        <a:buNone/>
                      </a:pP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BF4DC"/>
                    </a:solidFill>
                  </a:tcPr>
                </a:tc>
                <a:tc gridSpan="2">
                  <a:txBody>
                    <a:bodyPr/>
                    <a:lstStyle/>
                    <a:p>
                      <a:pPr marL="0" lvl="0" indent="0" algn="l" rtl="0">
                        <a:lnSpc>
                          <a:spcPct val="115000"/>
                        </a:lnSpc>
                        <a:spcBef>
                          <a:spcPts val="0"/>
                        </a:spcBef>
                        <a:spcAft>
                          <a:spcPts val="0"/>
                        </a:spcAft>
                        <a:buNone/>
                      </a:pPr>
                      <a:r>
                        <a:rPr lang="en" sz="700"/>
                        <a:t>Community Radiative Transfer Model (CRTM)</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hMerge="1">
                  <a:txBody>
                    <a:bodyPr/>
                    <a:lstStyle/>
                    <a:p>
                      <a:endParaRPr lang="en-US"/>
                    </a:p>
                  </a:txBody>
                  <a:tcPr/>
                </a:tc>
                <a:tc gridSpan="4">
                  <a:txBody>
                    <a:bodyPr/>
                    <a:lstStyle/>
                    <a:p>
                      <a:pPr marL="0" lvl="0" indent="0" algn="l" rtl="0">
                        <a:lnSpc>
                          <a:spcPct val="115000"/>
                        </a:lnSpc>
                        <a:spcBef>
                          <a:spcPts val="0"/>
                        </a:spcBef>
                        <a:spcAft>
                          <a:spcPts val="0"/>
                        </a:spcAft>
                        <a:buNone/>
                      </a:pPr>
                      <a:r>
                        <a:rPr lang="en" sz="700"/>
                        <a:t>CRTM Scattering Solver </a:t>
                      </a:r>
                      <a:endParaRPr sz="700"/>
                    </a:p>
                    <a:p>
                      <a:pPr marL="0" lvl="0" indent="0" algn="l" rtl="0">
                        <a:lnSpc>
                          <a:spcPct val="115000"/>
                        </a:lnSpc>
                        <a:spcBef>
                          <a:spcPts val="0"/>
                        </a:spcBef>
                        <a:spcAft>
                          <a:spcPts val="0"/>
                        </a:spcAft>
                        <a:buNone/>
                      </a:pPr>
                      <a:r>
                        <a:rPr lang="en" sz="700"/>
                        <a:t>Advanced Doubling &amp; Adding Method (ADA)</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lvl="0" indent="0" algn="l" rtl="0">
                        <a:lnSpc>
                          <a:spcPct val="115000"/>
                        </a:lnSpc>
                        <a:spcBef>
                          <a:spcPts val="0"/>
                        </a:spcBef>
                        <a:spcAft>
                          <a:spcPts val="0"/>
                        </a:spcAft>
                        <a:buNone/>
                      </a:pPr>
                      <a:r>
                        <a:rPr lang="en" sz="700"/>
                        <a:t>CRTM with Scattering Solver (ADA) + Simulation under Fractional Cloud Coverage (2017)</a:t>
                      </a:r>
                      <a:endParaRPr sz="700"/>
                    </a:p>
                    <a:p>
                      <a:pPr marL="91440" lvl="0" indent="-85090" algn="l" rtl="0">
                        <a:lnSpc>
                          <a:spcPct val="115000"/>
                        </a:lnSpc>
                        <a:spcBef>
                          <a:spcPts val="0"/>
                        </a:spcBef>
                        <a:spcAft>
                          <a:spcPts val="0"/>
                        </a:spcAft>
                        <a:buSzPts val="700"/>
                        <a:buChar char="●"/>
                      </a:pPr>
                      <a:r>
                        <a:rPr lang="en" sz="700"/>
                        <a:t>Cloud Overlap  (Total Cloud Cover)</a:t>
                      </a:r>
                      <a:endParaRPr sz="700"/>
                    </a:p>
                    <a:p>
                      <a:pPr marL="91440" lvl="0" indent="-85090" algn="l" rtl="0">
                        <a:lnSpc>
                          <a:spcPct val="115000"/>
                        </a:lnSpc>
                        <a:spcBef>
                          <a:spcPts val="0"/>
                        </a:spcBef>
                        <a:spcAft>
                          <a:spcPts val="0"/>
                        </a:spcAft>
                        <a:buSzPts val="700"/>
                        <a:buChar char="●"/>
                      </a:pPr>
                      <a:r>
                        <a:rPr lang="en" sz="700"/>
                        <a:t>Two-column Radiance Calculation </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10075">
                <a:tc>
                  <a:txBody>
                    <a:bodyPr/>
                    <a:lstStyle/>
                    <a:p>
                      <a:pPr marL="0" lvl="0" indent="0" algn="ctr" rtl="0">
                        <a:spcBef>
                          <a:spcPts val="0"/>
                        </a:spcBef>
                        <a:spcAft>
                          <a:spcPts val="0"/>
                        </a:spcAft>
                        <a:buNone/>
                      </a:pPr>
                      <a:r>
                        <a:rPr lang="en" sz="700" b="1">
                          <a:solidFill>
                            <a:srgbClr val="FFFFFF"/>
                          </a:solidFill>
                        </a:rPr>
                        <a:t>Bias</a:t>
                      </a:r>
                      <a:endParaRPr sz="700" b="1">
                        <a:solidFill>
                          <a:srgbClr val="FFFFFF"/>
                        </a:solidFill>
                      </a:endParaRPr>
                    </a:p>
                    <a:p>
                      <a:pPr marL="0" lvl="0" indent="0" algn="ctr" rtl="0">
                        <a:spcBef>
                          <a:spcPts val="0"/>
                        </a:spcBef>
                        <a:spcAft>
                          <a:spcPts val="0"/>
                        </a:spcAft>
                        <a:buNone/>
                      </a:pPr>
                      <a:r>
                        <a:rPr lang="en" sz="700" b="1">
                          <a:solidFill>
                            <a:srgbClr val="FFFFFF"/>
                          </a:solidFill>
                        </a:rPr>
                        <a:t>Correction</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gridSpan="2">
                  <a:txBody>
                    <a:bodyPr/>
                    <a:lstStyle/>
                    <a:p>
                      <a:pPr marL="0" lvl="0" indent="0" algn="ctr" rtl="0">
                        <a:spcBef>
                          <a:spcPts val="0"/>
                        </a:spcBef>
                        <a:spcAft>
                          <a:spcPts val="0"/>
                        </a:spcAft>
                        <a:buNone/>
                      </a:pPr>
                      <a:r>
                        <a:rPr lang="en" sz="700"/>
                        <a:t>Offline</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gridSpan="3">
                  <a:txBody>
                    <a:bodyPr/>
                    <a:lstStyle/>
                    <a:p>
                      <a:pPr marL="0" lvl="0" indent="0" algn="l" rtl="0">
                        <a:spcBef>
                          <a:spcPts val="0"/>
                        </a:spcBef>
                        <a:spcAft>
                          <a:spcPts val="0"/>
                        </a:spcAft>
                        <a:buNone/>
                      </a:pPr>
                      <a:r>
                        <a:rPr lang="en" sz="700"/>
                        <a:t>Two-step Bias correction</a:t>
                      </a:r>
                      <a:endParaRPr sz="700"/>
                    </a:p>
                    <a:p>
                      <a:pPr marL="109728" lvl="0" indent="-90170" algn="l" rtl="0">
                        <a:spcBef>
                          <a:spcPts val="0"/>
                        </a:spcBef>
                        <a:spcAft>
                          <a:spcPts val="0"/>
                        </a:spcAft>
                        <a:buSzPts val="700"/>
                        <a:buChar char="●"/>
                      </a:pPr>
                      <a:r>
                        <a:rPr lang="en" sz="700"/>
                        <a:t>VarBC for air-mass  predictors</a:t>
                      </a:r>
                      <a:endParaRPr sz="700"/>
                    </a:p>
                    <a:p>
                      <a:pPr marL="109728" lvl="0" indent="-90170" algn="l" rtl="0">
                        <a:spcBef>
                          <a:spcPts val="0"/>
                        </a:spcBef>
                        <a:spcAft>
                          <a:spcPts val="0"/>
                        </a:spcAft>
                        <a:buSzPts val="700"/>
                        <a:buChar char="●"/>
                      </a:pPr>
                      <a:r>
                        <a:rPr lang="en" sz="700"/>
                        <a:t>Time-moving average of O-F for scan angle predictors</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9CB9C"/>
                    </a:solidFill>
                  </a:tcPr>
                </a:tc>
                <a:tc hMerge="1">
                  <a:txBody>
                    <a:bodyPr/>
                    <a:lstStyle/>
                    <a:p>
                      <a:endParaRPr lang="en-US"/>
                    </a:p>
                  </a:txBody>
                  <a:tcPr/>
                </a:tc>
                <a:tc hMerge="1">
                  <a:txBody>
                    <a:bodyPr/>
                    <a:lstStyle/>
                    <a:p>
                      <a:endParaRPr lang="en-US"/>
                    </a:p>
                  </a:txBody>
                  <a:tcPr/>
                </a:tc>
                <a:tc gridSpan="7">
                  <a:txBody>
                    <a:bodyPr/>
                    <a:lstStyle/>
                    <a:p>
                      <a:pPr marL="0" lvl="0" indent="0" algn="ctr" rtl="0">
                        <a:spcBef>
                          <a:spcPts val="0"/>
                        </a:spcBef>
                        <a:spcAft>
                          <a:spcPts val="0"/>
                        </a:spcAft>
                        <a:buNone/>
                      </a:pPr>
                      <a:r>
                        <a:rPr lang="en" sz="700"/>
                        <a:t>Variational Bias Correction (VarBC) for all predictors</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17375">
                <a:tc rowSpan="2">
                  <a:txBody>
                    <a:bodyPr/>
                    <a:lstStyle/>
                    <a:p>
                      <a:pPr marL="0" lvl="0" indent="0" algn="ctr" rtl="0">
                        <a:lnSpc>
                          <a:spcPct val="115000"/>
                        </a:lnSpc>
                        <a:spcBef>
                          <a:spcPts val="0"/>
                        </a:spcBef>
                        <a:spcAft>
                          <a:spcPts val="0"/>
                        </a:spcAft>
                        <a:buNone/>
                      </a:pPr>
                      <a:r>
                        <a:rPr lang="en" sz="700" b="1">
                          <a:solidFill>
                            <a:srgbClr val="FFFFFF"/>
                          </a:solidFill>
                        </a:rPr>
                        <a:t>Forecast</a:t>
                      </a:r>
                      <a:endParaRPr sz="700" b="1">
                        <a:solidFill>
                          <a:srgbClr val="FFFFFF"/>
                        </a:solidFill>
                      </a:endParaRPr>
                    </a:p>
                    <a:p>
                      <a:pPr marL="0" lvl="0" indent="0" algn="ctr" rtl="0">
                        <a:lnSpc>
                          <a:spcPct val="115000"/>
                        </a:lnSpc>
                        <a:spcBef>
                          <a:spcPts val="0"/>
                        </a:spcBef>
                        <a:spcAft>
                          <a:spcPts val="0"/>
                        </a:spcAft>
                        <a:buNone/>
                      </a:pP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gridSpan="2">
                  <a:txBody>
                    <a:bodyPr/>
                    <a:lstStyle/>
                    <a:p>
                      <a:pPr marL="0" lvl="0" indent="0" algn="l" rtl="0">
                        <a:lnSpc>
                          <a:spcPct val="115000"/>
                        </a:lnSpc>
                        <a:spcBef>
                          <a:spcPts val="0"/>
                        </a:spcBef>
                        <a:spcAft>
                          <a:spcPts val="0"/>
                        </a:spcAft>
                        <a:buNone/>
                      </a:pPr>
                      <a:r>
                        <a:rPr lang="en" sz="700"/>
                        <a:t>Spectral Model</a:t>
                      </a:r>
                      <a:endParaRPr sz="700"/>
                    </a:p>
                    <a:p>
                      <a:pPr marL="0" lvl="0" indent="0" algn="l" rtl="0">
                        <a:lnSpc>
                          <a:spcPct val="115000"/>
                        </a:lnSpc>
                        <a:spcBef>
                          <a:spcPts val="0"/>
                        </a:spcBef>
                        <a:spcAft>
                          <a:spcPts val="0"/>
                        </a:spcAft>
                        <a:buNone/>
                      </a:pPr>
                      <a:r>
                        <a:rPr lang="en" sz="700"/>
                        <a:t>Sigma Eulerian</a:t>
                      </a:r>
                      <a:endParaRPr sz="700"/>
                    </a:p>
                    <a:p>
                      <a:pPr marL="0" lvl="0" indent="0" algn="l" rtl="0">
                        <a:lnSpc>
                          <a:spcPct val="115000"/>
                        </a:lnSpc>
                        <a:spcBef>
                          <a:spcPts val="0"/>
                        </a:spcBef>
                        <a:spcAft>
                          <a:spcPts val="0"/>
                        </a:spcAft>
                        <a:buNone/>
                      </a:pPr>
                      <a:r>
                        <a:rPr lang="en" sz="700"/>
                        <a:t>T126 </a:t>
                      </a:r>
                      <a:endParaRPr sz="700"/>
                    </a:p>
                    <a:p>
                      <a:pPr marL="0" lvl="0" indent="0" algn="l" rtl="0">
                        <a:lnSpc>
                          <a:spcPct val="115000"/>
                        </a:lnSpc>
                        <a:spcBef>
                          <a:spcPts val="0"/>
                        </a:spcBef>
                        <a:spcAft>
                          <a:spcPts val="0"/>
                        </a:spcAft>
                        <a:buNone/>
                      </a:pPr>
                      <a:r>
                        <a:rPr lang="en" sz="700"/>
                        <a:t>L18 (1991)</a:t>
                      </a:r>
                      <a:endParaRPr sz="700"/>
                    </a:p>
                    <a:p>
                      <a:pPr marL="0" lvl="0" indent="0" algn="l" rtl="0">
                        <a:lnSpc>
                          <a:spcPct val="115000"/>
                        </a:lnSpc>
                        <a:spcBef>
                          <a:spcPts val="0"/>
                        </a:spcBef>
                        <a:spcAft>
                          <a:spcPts val="0"/>
                        </a:spcAft>
                        <a:buNone/>
                      </a:pPr>
                      <a:r>
                        <a:rPr lang="en" sz="700"/>
                        <a:t>L28 (1993)</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tc gridSpan="5">
                  <a:txBody>
                    <a:bodyPr/>
                    <a:lstStyle/>
                    <a:p>
                      <a:pPr marL="0" lvl="0" indent="0" algn="l" rtl="0">
                        <a:lnSpc>
                          <a:spcPct val="115000"/>
                        </a:lnSpc>
                        <a:spcBef>
                          <a:spcPts val="0"/>
                        </a:spcBef>
                        <a:spcAft>
                          <a:spcPts val="0"/>
                        </a:spcAft>
                        <a:buNone/>
                      </a:pPr>
                      <a:r>
                        <a:rPr lang="en" sz="700"/>
                        <a:t>Spectral Model </a:t>
                      </a:r>
                      <a:endParaRPr sz="700"/>
                    </a:p>
                    <a:p>
                      <a:pPr marL="0" lvl="0" indent="0" algn="l" rtl="0">
                        <a:lnSpc>
                          <a:spcPct val="115000"/>
                        </a:lnSpc>
                        <a:spcBef>
                          <a:spcPts val="0"/>
                        </a:spcBef>
                        <a:spcAft>
                          <a:spcPts val="0"/>
                        </a:spcAft>
                        <a:buNone/>
                      </a:pPr>
                      <a:r>
                        <a:rPr lang="en" sz="700"/>
                        <a:t>Hybrid Semi-Lagrangian (2007)</a:t>
                      </a:r>
                      <a:endParaRPr sz="700"/>
                    </a:p>
                    <a:p>
                      <a:pPr marL="0" lvl="0" indent="0" algn="l" rtl="0">
                        <a:lnSpc>
                          <a:spcPct val="115000"/>
                        </a:lnSpc>
                        <a:spcBef>
                          <a:spcPts val="0"/>
                        </a:spcBef>
                        <a:spcAft>
                          <a:spcPts val="0"/>
                        </a:spcAft>
                        <a:buNone/>
                      </a:pPr>
                      <a:r>
                        <a:rPr lang="en" sz="700"/>
                        <a:t>Zhao-Carr Microphysics(cloud water and ice)</a:t>
                      </a:r>
                      <a:endParaRPr sz="700"/>
                    </a:p>
                    <a:p>
                      <a:pPr marL="0" lvl="0" indent="0" algn="l" rtl="0">
                        <a:lnSpc>
                          <a:spcPct val="115000"/>
                        </a:lnSpc>
                        <a:spcBef>
                          <a:spcPts val="0"/>
                        </a:spcBef>
                        <a:spcAft>
                          <a:spcPts val="0"/>
                        </a:spcAft>
                        <a:buNone/>
                      </a:pPr>
                      <a:r>
                        <a:rPr lang="en" sz="700"/>
                        <a:t>T170 (105km) L42 (1998)</a:t>
                      </a:r>
                      <a:endParaRPr sz="700"/>
                    </a:p>
                    <a:p>
                      <a:pPr marL="0" lvl="0" indent="0" algn="l" rtl="0">
                        <a:lnSpc>
                          <a:spcPct val="115000"/>
                        </a:lnSpc>
                        <a:spcBef>
                          <a:spcPts val="0"/>
                        </a:spcBef>
                        <a:spcAft>
                          <a:spcPts val="0"/>
                        </a:spcAft>
                        <a:buNone/>
                      </a:pPr>
                      <a:r>
                        <a:rPr lang="en" sz="700"/>
                        <a:t>T574 (  23km) L64 (2010)</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 sz="700"/>
                        <a:t>Spectral Model</a:t>
                      </a:r>
                      <a:endParaRPr sz="700"/>
                    </a:p>
                    <a:p>
                      <a:pPr marL="0" lvl="0" indent="0" algn="l" rtl="0">
                        <a:lnSpc>
                          <a:spcPct val="115000"/>
                        </a:lnSpc>
                        <a:spcBef>
                          <a:spcPts val="0"/>
                        </a:spcBef>
                        <a:spcAft>
                          <a:spcPts val="0"/>
                        </a:spcAft>
                        <a:buNone/>
                      </a:pPr>
                      <a:r>
                        <a:rPr lang="en" sz="700"/>
                        <a:t>Hybrid Semi-Lagrangian </a:t>
                      </a:r>
                      <a:endParaRPr sz="700"/>
                    </a:p>
                    <a:p>
                      <a:pPr marL="0" lvl="0" indent="0" algn="l" rtl="0">
                        <a:lnSpc>
                          <a:spcPct val="115000"/>
                        </a:lnSpc>
                        <a:spcBef>
                          <a:spcPts val="0"/>
                        </a:spcBef>
                        <a:spcAft>
                          <a:spcPts val="0"/>
                        </a:spcAft>
                        <a:buNone/>
                      </a:pPr>
                      <a:r>
                        <a:rPr lang="en" sz="700"/>
                        <a:t>Zhao-Carr Microphysics</a:t>
                      </a:r>
                      <a:endParaRPr sz="700"/>
                    </a:p>
                    <a:p>
                      <a:pPr marL="0" lvl="0" indent="0" algn="l" rtl="0">
                        <a:lnSpc>
                          <a:spcPct val="115000"/>
                        </a:lnSpc>
                        <a:spcBef>
                          <a:spcPts val="0"/>
                        </a:spcBef>
                        <a:spcAft>
                          <a:spcPts val="0"/>
                        </a:spcAft>
                        <a:buNone/>
                      </a:pPr>
                      <a:r>
                        <a:rPr lang="en" sz="700"/>
                        <a:t>T1534 (13km) </a:t>
                      </a:r>
                      <a:endParaRPr sz="700"/>
                    </a:p>
                    <a:p>
                      <a:pPr marL="0" lvl="0" indent="0" algn="l" rtl="0">
                        <a:lnSpc>
                          <a:spcPct val="115000"/>
                        </a:lnSpc>
                        <a:spcBef>
                          <a:spcPts val="0"/>
                        </a:spcBef>
                        <a:spcAft>
                          <a:spcPts val="0"/>
                        </a:spcAft>
                        <a:buNone/>
                      </a:pPr>
                      <a:r>
                        <a:rPr lang="en" sz="700"/>
                        <a:t>L64, Model Top 55km</a:t>
                      </a:r>
                      <a:endParaRPr sz="1100"/>
                    </a:p>
                  </a:txBody>
                  <a:tcPr marL="27425" marR="0" marT="36575" marB="365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A2C4C9"/>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700"/>
                        <a:t>FV3 Dynamic Core</a:t>
                      </a:r>
                      <a:endParaRPr sz="700"/>
                    </a:p>
                    <a:p>
                      <a:pPr marL="0" lvl="0" indent="0" algn="l" rtl="0">
                        <a:lnSpc>
                          <a:spcPct val="115000"/>
                        </a:lnSpc>
                        <a:spcBef>
                          <a:spcPts val="0"/>
                        </a:spcBef>
                        <a:spcAft>
                          <a:spcPts val="0"/>
                        </a:spcAft>
                        <a:buNone/>
                      </a:pPr>
                      <a:r>
                        <a:rPr lang="en" sz="700"/>
                        <a:t>GFDL Microphysics </a:t>
                      </a:r>
                      <a:endParaRPr sz="700"/>
                    </a:p>
                    <a:p>
                      <a:pPr marL="0" lvl="0" indent="0" algn="l" rtl="0">
                        <a:lnSpc>
                          <a:spcPct val="115000"/>
                        </a:lnSpc>
                        <a:spcBef>
                          <a:spcPts val="0"/>
                        </a:spcBef>
                        <a:spcAft>
                          <a:spcPts val="0"/>
                        </a:spcAft>
                        <a:buNone/>
                      </a:pPr>
                      <a:r>
                        <a:rPr lang="en" sz="700"/>
                        <a:t>5 Hydrometers </a:t>
                      </a:r>
                      <a:endParaRPr sz="700"/>
                    </a:p>
                    <a:p>
                      <a:pPr marL="0" lvl="0" indent="0" algn="l" rtl="0">
                        <a:lnSpc>
                          <a:spcPct val="115000"/>
                        </a:lnSpc>
                        <a:spcBef>
                          <a:spcPts val="0"/>
                        </a:spcBef>
                        <a:spcAft>
                          <a:spcPts val="0"/>
                        </a:spcAft>
                        <a:buNone/>
                      </a:pPr>
                      <a:r>
                        <a:rPr lang="en" sz="700"/>
                        <a:t>T1534 (13km) </a:t>
                      </a:r>
                      <a:endParaRPr sz="700"/>
                    </a:p>
                    <a:p>
                      <a:pPr marL="0" lvl="0" indent="0" algn="l" rtl="0">
                        <a:lnSpc>
                          <a:spcPct val="115000"/>
                        </a:lnSpc>
                        <a:spcBef>
                          <a:spcPts val="0"/>
                        </a:spcBef>
                        <a:spcAft>
                          <a:spcPts val="0"/>
                        </a:spcAft>
                        <a:buNone/>
                      </a:pPr>
                      <a:r>
                        <a:rPr lang="en" sz="700"/>
                        <a:t>L64, Model Top 55km</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76A5AF"/>
                    </a:solidFill>
                  </a:tcPr>
                </a:tc>
                <a:tc gridSpan="2">
                  <a:txBody>
                    <a:bodyPr/>
                    <a:lstStyle/>
                    <a:p>
                      <a:pPr marL="0" lvl="0" indent="0" algn="l" rtl="0">
                        <a:lnSpc>
                          <a:spcPct val="115000"/>
                        </a:lnSpc>
                        <a:spcBef>
                          <a:spcPts val="0"/>
                        </a:spcBef>
                        <a:spcAft>
                          <a:spcPts val="0"/>
                        </a:spcAft>
                        <a:buNone/>
                      </a:pPr>
                      <a:r>
                        <a:rPr lang="en" sz="700"/>
                        <a:t>FV3 Dynamic Core</a:t>
                      </a:r>
                      <a:endParaRPr sz="700"/>
                    </a:p>
                    <a:p>
                      <a:pPr marL="0" lvl="0" indent="0" algn="l" rtl="0">
                        <a:lnSpc>
                          <a:spcPct val="115000"/>
                        </a:lnSpc>
                        <a:spcBef>
                          <a:spcPts val="0"/>
                        </a:spcBef>
                        <a:spcAft>
                          <a:spcPts val="0"/>
                        </a:spcAft>
                        <a:buNone/>
                      </a:pPr>
                      <a:r>
                        <a:rPr lang="en" sz="700"/>
                        <a:t>GFDL Microphysics</a:t>
                      </a:r>
                      <a:endParaRPr sz="700"/>
                    </a:p>
                    <a:p>
                      <a:pPr marL="0" lvl="0" indent="0" algn="l" rtl="0">
                        <a:lnSpc>
                          <a:spcPct val="115000"/>
                        </a:lnSpc>
                        <a:spcBef>
                          <a:spcPts val="0"/>
                        </a:spcBef>
                        <a:spcAft>
                          <a:spcPts val="0"/>
                        </a:spcAft>
                        <a:buNone/>
                      </a:pPr>
                      <a:r>
                        <a:rPr lang="en" sz="700"/>
                        <a:t>5 Hydrometers</a:t>
                      </a:r>
                      <a:endParaRPr sz="700"/>
                    </a:p>
                    <a:p>
                      <a:pPr marL="0" lvl="0" indent="0" algn="l" rtl="0">
                        <a:lnSpc>
                          <a:spcPct val="115000"/>
                        </a:lnSpc>
                        <a:spcBef>
                          <a:spcPts val="0"/>
                        </a:spcBef>
                        <a:spcAft>
                          <a:spcPts val="0"/>
                        </a:spcAft>
                        <a:buNone/>
                      </a:pPr>
                      <a:r>
                        <a:rPr lang="en" sz="700"/>
                        <a:t>T1534 (13km) </a:t>
                      </a:r>
                      <a:endParaRPr sz="700"/>
                    </a:p>
                    <a:p>
                      <a:pPr marL="0" lvl="0" indent="0" algn="l" rtl="0">
                        <a:lnSpc>
                          <a:spcPct val="115000"/>
                        </a:lnSpc>
                        <a:spcBef>
                          <a:spcPts val="0"/>
                        </a:spcBef>
                        <a:spcAft>
                          <a:spcPts val="0"/>
                        </a:spcAft>
                        <a:buNone/>
                      </a:pPr>
                      <a:r>
                        <a:rPr lang="en" sz="700"/>
                        <a:t>L127, Model Top 80km</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45818E"/>
                    </a:solidFill>
                  </a:tcPr>
                </a:tc>
                <a:tc hMerge="1">
                  <a:txBody>
                    <a:bodyPr/>
                    <a:lstStyle/>
                    <a:p>
                      <a:endParaRPr lang="en-US"/>
                    </a:p>
                  </a:txBody>
                  <a:tcPr/>
                </a:tc>
                <a:extLst>
                  <a:ext uri="{0D108BD9-81ED-4DB2-BD59-A6C34878D82A}">
                    <a16:rowId xmlns:a16="http://schemas.microsoft.com/office/drawing/2014/main" val="10008"/>
                  </a:ext>
                </a:extLst>
              </a:tr>
              <a:tr h="204125">
                <a:tc vMerge="1">
                  <a:txBody>
                    <a:bodyPr/>
                    <a:lstStyle/>
                    <a:p>
                      <a:endParaRPr lang="en-US"/>
                    </a:p>
                  </a:txBody>
                  <a:tcPr/>
                </a:tc>
                <a:tc gridSpan="6">
                  <a:txBody>
                    <a:bodyPr/>
                    <a:lstStyle/>
                    <a:p>
                      <a:pPr marL="0" lvl="0" indent="0" algn="l" rtl="0">
                        <a:lnSpc>
                          <a:spcPct val="115000"/>
                        </a:lnSpc>
                        <a:spcBef>
                          <a:spcPts val="0"/>
                        </a:spcBef>
                        <a:spcAft>
                          <a:spcPts val="0"/>
                        </a:spcAft>
                        <a:buNone/>
                      </a:pP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lvl="0" indent="0" algn="l" rtl="0">
                        <a:lnSpc>
                          <a:spcPct val="115000"/>
                        </a:lnSpc>
                        <a:spcBef>
                          <a:spcPts val="0"/>
                        </a:spcBef>
                        <a:spcAft>
                          <a:spcPts val="0"/>
                        </a:spcAft>
                        <a:buNone/>
                      </a:pPr>
                      <a:r>
                        <a:rPr lang="en" sz="700"/>
                        <a:t> Stochastic Physics Parameterization for Ensembles since 2015: SPPT (tendency), SHUM (moisture), and SKEB (winds)</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86325">
                <a:tc>
                  <a:txBody>
                    <a:bodyPr/>
                    <a:lstStyle/>
                    <a:p>
                      <a:pPr marL="0" lvl="0" indent="0" algn="l" rtl="0">
                        <a:spcBef>
                          <a:spcPts val="0"/>
                        </a:spcBef>
                        <a:spcAft>
                          <a:spcPts val="0"/>
                        </a:spcAft>
                        <a:buNone/>
                      </a:pPr>
                      <a:r>
                        <a:rPr lang="en" sz="700" b="1">
                          <a:solidFill>
                            <a:srgbClr val="FFFFFF"/>
                          </a:solidFill>
                        </a:rPr>
                        <a:t>Initialization</a:t>
                      </a:r>
                      <a:endParaRPr sz="700" b="1">
                        <a:solidFill>
                          <a:srgbClr val="FFFFFF"/>
                        </a:solidFill>
                      </a:endParaRPr>
                    </a:p>
                  </a:txBody>
                  <a:tcPr marL="27425" marR="0" marT="36575" marB="36575" anchor="ctr">
                    <a:lnL w="9525" cap="flat" cmpd="sng">
                      <a:solidFill>
                        <a:srgbClr val="666666"/>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666666"/>
                      </a:solidFill>
                      <a:prstDash val="solid"/>
                      <a:round/>
                      <a:headEnd type="none" w="sm" len="sm"/>
                      <a:tailEnd type="none" w="sm" len="sm"/>
                    </a:lnB>
                    <a:solidFill>
                      <a:srgbClr val="073763"/>
                    </a:solidFill>
                  </a:tcPr>
                </a:tc>
                <a:tc gridSpan="3">
                  <a:txBody>
                    <a:bodyPr/>
                    <a:lstStyle/>
                    <a:p>
                      <a:pPr marL="0" lvl="0" indent="0" algn="ctr" rtl="0">
                        <a:spcBef>
                          <a:spcPts val="0"/>
                        </a:spcBef>
                        <a:spcAft>
                          <a:spcPts val="0"/>
                        </a:spcAft>
                        <a:buNone/>
                      </a:pP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666666"/>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gridSpan="6">
                  <a:txBody>
                    <a:bodyPr/>
                    <a:lstStyle/>
                    <a:p>
                      <a:pPr marL="0" lvl="0" indent="0" algn="ctr" rtl="0">
                        <a:spcBef>
                          <a:spcPts val="0"/>
                        </a:spcBef>
                        <a:spcAft>
                          <a:spcPts val="0"/>
                        </a:spcAft>
                        <a:buNone/>
                      </a:pPr>
                      <a:r>
                        <a:rPr lang="en" sz="700"/>
                        <a:t>Digital Filter Initialization (DFI)</a:t>
                      </a:r>
                      <a:endParaRPr sz="700"/>
                    </a:p>
                  </a:txBody>
                  <a:tcPr marL="27425" marR="0" marT="36575" marB="36575" anchor="ctr">
                    <a:lnL w="9525" cap="flat" cmpd="sng">
                      <a:solidFill>
                        <a:srgbClr val="9E9E9E"/>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666666"/>
                      </a:solidFill>
                      <a:prstDash val="solid"/>
                      <a:round/>
                      <a:headEnd type="none" w="sm" len="sm"/>
                      <a:tailEnd type="none" w="sm" len="sm"/>
                    </a:lnB>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700"/>
                        <a:t>No DFI</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666666"/>
                      </a:solidFill>
                      <a:prstDash val="solid"/>
                      <a:round/>
                      <a:headEnd type="none" w="sm" len="sm"/>
                      <a:tailEnd type="none" w="sm" len="sm"/>
                    </a:lnB>
                    <a:solidFill>
                      <a:srgbClr val="A4C2F4"/>
                    </a:solidFill>
                  </a:tcPr>
                </a:tc>
                <a:tc gridSpan="2">
                  <a:txBody>
                    <a:bodyPr/>
                    <a:lstStyle/>
                    <a:p>
                      <a:pPr marL="0" lvl="0" indent="0" algn="l" rtl="0">
                        <a:spcBef>
                          <a:spcPts val="0"/>
                        </a:spcBef>
                        <a:spcAft>
                          <a:spcPts val="0"/>
                        </a:spcAft>
                        <a:buNone/>
                      </a:pPr>
                      <a:r>
                        <a:rPr lang="en" sz="700"/>
                        <a:t> 4D Incremental Analysis Update (IAU)</a:t>
                      </a:r>
                      <a:endParaRPr sz="700"/>
                    </a:p>
                  </a:txBody>
                  <a:tcPr marL="27425" marR="0" marT="36575" marB="36575" anchor="ctr">
                    <a:lnL w="9525" cap="flat" cmpd="sng">
                      <a:solidFill>
                        <a:srgbClr val="999999"/>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666666"/>
                      </a:solidFill>
                      <a:prstDash val="solid"/>
                      <a:round/>
                      <a:headEnd type="none" w="sm" len="sm"/>
                      <a:tailEnd type="none" w="sm" len="sm"/>
                    </a:lnB>
                    <a:solidFill>
                      <a:srgbClr val="6D9EEB"/>
                    </a:solid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1"/>
            <a:ext cx="5829300" cy="914400"/>
          </a:xfrm>
        </p:spPr>
        <p:txBody>
          <a:bodyPr>
            <a:normAutofit/>
          </a:bodyPr>
          <a:lstStyle/>
          <a:p>
            <a:r>
              <a:rPr lang="en-US" sz="2700" dirty="0"/>
              <a:t>Atmospheric Analysis Problem</a:t>
            </a:r>
          </a:p>
        </p:txBody>
      </p:sp>
      <p:sp>
        <p:nvSpPr>
          <p:cNvPr id="4" name="Footer Placeholder 3"/>
          <p:cNvSpPr>
            <a:spLocks noGrp="1"/>
          </p:cNvSpPr>
          <p:nvPr>
            <p:ph type="ftr" sz="quarter" idx="11"/>
          </p:nvPr>
        </p:nvSpPr>
        <p:spPr/>
        <p:txBody>
          <a:bodyPr/>
          <a:lstStyle/>
          <a:p>
            <a:r>
              <a:rPr lang="en-US">
                <a:solidFill>
                  <a:prstClr val="black">
                    <a:tint val="75000"/>
                  </a:prstClr>
                </a:solidFill>
              </a:rPr>
              <a:t>DA Deep Dive</a:t>
            </a:r>
          </a:p>
        </p:txBody>
      </p:sp>
      <p:sp>
        <p:nvSpPr>
          <p:cNvPr id="5" name="Slide Number Placeholder 4"/>
          <p:cNvSpPr>
            <a:spLocks noGrp="1"/>
          </p:cNvSpPr>
          <p:nvPr>
            <p:ph type="sldNum" sz="quarter" idx="12"/>
          </p:nvPr>
        </p:nvSpPr>
        <p:spPr/>
        <p:txBody>
          <a:bodyPr/>
          <a:lstStyle/>
          <a:p>
            <a:fld id="{BCB381D0-A34F-4C49-8CFD-7A9FD65070E0}" type="slidenum">
              <a:rPr lang="en-US" smtClean="0">
                <a:solidFill>
                  <a:prstClr val="black">
                    <a:tint val="75000"/>
                  </a:prstClr>
                </a:solidFill>
              </a:rPr>
              <a:pPr/>
              <a:t>6</a:t>
            </a:fld>
            <a:endParaRPr lang="en-US">
              <a:solidFill>
                <a:prstClr val="black">
                  <a:tint val="75000"/>
                </a:prstClr>
              </a:solidFill>
            </a:endParaRPr>
          </a:p>
        </p:txBody>
      </p:sp>
      <p:graphicFrame>
        <p:nvGraphicFramePr>
          <p:cNvPr id="6" name="Object 6"/>
          <p:cNvGraphicFramePr>
            <a:graphicFrameLocks noGrp="1" noChangeAspect="1"/>
          </p:cNvGraphicFramePr>
          <p:nvPr>
            <p:ph idx="1"/>
            <p:extLst>
              <p:ext uri="{D42A27DB-BD31-4B8C-83A1-F6EECF244321}">
                <p14:modId xmlns:p14="http://schemas.microsoft.com/office/powerpoint/2010/main" val="1927594503"/>
              </p:ext>
            </p:extLst>
          </p:nvPr>
        </p:nvGraphicFramePr>
        <p:xfrm>
          <a:off x="1657350" y="2281238"/>
          <a:ext cx="5825729" cy="1379935"/>
        </p:xfrm>
        <a:graphic>
          <a:graphicData uri="http://schemas.openxmlformats.org/presentationml/2006/ole">
            <mc:AlternateContent xmlns:mc="http://schemas.openxmlformats.org/markup-compatibility/2006">
              <mc:Choice xmlns:v="urn:schemas-microsoft-com:vml" Requires="v">
                <p:oleObj name="Equation" r:id="rId2" imgW="3378200" imgH="800100" progId="Equation.3">
                  <p:embed/>
                </p:oleObj>
              </mc:Choice>
              <mc:Fallback>
                <p:oleObj name="Equation" r:id="rId2" imgW="3378200" imgH="800100" progId="Equation.3">
                  <p:embed/>
                  <p:pic>
                    <p:nvPicPr>
                      <p:cNvPr id="6" name="Object 6"/>
                      <p:cNvPicPr>
                        <a:picLocks noChangeAspect="1" noChangeArrowheads="1"/>
                      </p:cNvPicPr>
                      <p:nvPr/>
                    </p:nvPicPr>
                    <p:blipFill>
                      <a:blip r:embed="rId3"/>
                      <a:srcRect/>
                      <a:stretch>
                        <a:fillRect/>
                      </a:stretch>
                    </p:blipFill>
                    <p:spPr bwMode="auto">
                      <a:xfrm>
                        <a:off x="1657350" y="2281238"/>
                        <a:ext cx="5825729" cy="1379935"/>
                      </a:xfrm>
                      <a:prstGeom prst="rect">
                        <a:avLst/>
                      </a:prstGeom>
                      <a:noFill/>
                      <a:ln>
                        <a:noFill/>
                      </a:ln>
                    </p:spPr>
                  </p:pic>
                </p:oleObj>
              </mc:Fallback>
            </mc:AlternateContent>
          </a:graphicData>
        </a:graphic>
      </p:graphicFrame>
      <p:sp>
        <p:nvSpPr>
          <p:cNvPr id="8" name="TextBox 7"/>
          <p:cNvSpPr txBox="1"/>
          <p:nvPr/>
        </p:nvSpPr>
        <p:spPr>
          <a:xfrm>
            <a:off x="1428750" y="1428750"/>
            <a:ext cx="5372100" cy="738664"/>
          </a:xfrm>
          <a:prstGeom prst="rect">
            <a:avLst/>
          </a:prstGeom>
          <a:noFill/>
        </p:spPr>
        <p:txBody>
          <a:bodyPr wrap="square" rtlCol="0">
            <a:spAutoFit/>
          </a:bodyPr>
          <a:lstStyle/>
          <a:p>
            <a:r>
              <a:rPr lang="en-US" sz="2100" dirty="0"/>
              <a:t>The cost function used in data assimilation is:</a:t>
            </a:r>
          </a:p>
        </p:txBody>
      </p:sp>
      <p:cxnSp>
        <p:nvCxnSpPr>
          <p:cNvPr id="7" name="Straight Connector 6">
            <a:extLst>
              <a:ext uri="{FF2B5EF4-FFF2-40B4-BE49-F238E27FC236}">
                <a16:creationId xmlns:a16="http://schemas.microsoft.com/office/drawing/2014/main" id="{5EA24951-B37D-A2C6-637B-B7C7EE0A7111}"/>
              </a:ext>
            </a:extLst>
          </p:cNvPr>
          <p:cNvCxnSpPr/>
          <p:nvPr/>
        </p:nvCxnSpPr>
        <p:spPr>
          <a:xfrm>
            <a:off x="2654968" y="2167414"/>
            <a:ext cx="2197769"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CB21C8-6DB5-5BC5-99BD-E3CB3DA3FC82}"/>
              </a:ext>
            </a:extLst>
          </p:cNvPr>
          <p:cNvCxnSpPr/>
          <p:nvPr/>
        </p:nvCxnSpPr>
        <p:spPr>
          <a:xfrm>
            <a:off x="5285310" y="2158698"/>
            <a:ext cx="2197769"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2782D9-70D5-11A4-6BA6-24558F219FA9}"/>
              </a:ext>
            </a:extLst>
          </p:cNvPr>
          <p:cNvCxnSpPr>
            <a:cxnSpLocks/>
          </p:cNvCxnSpPr>
          <p:nvPr/>
        </p:nvCxnSpPr>
        <p:spPr>
          <a:xfrm>
            <a:off x="2545098" y="3780019"/>
            <a:ext cx="322838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E8CDA56-F252-DCC8-FDE0-61D2336A00DC}"/>
              </a:ext>
            </a:extLst>
          </p:cNvPr>
          <p:cNvSpPr txBox="1"/>
          <p:nvPr/>
        </p:nvSpPr>
        <p:spPr>
          <a:xfrm>
            <a:off x="2738442" y="1806057"/>
            <a:ext cx="2030819" cy="307777"/>
          </a:xfrm>
          <a:prstGeom prst="rect">
            <a:avLst/>
          </a:prstGeom>
          <a:noFill/>
        </p:spPr>
        <p:txBody>
          <a:bodyPr wrap="square" rtlCol="0">
            <a:spAutoFit/>
          </a:bodyPr>
          <a:lstStyle/>
          <a:p>
            <a:pPr algn="ctr"/>
            <a:r>
              <a:rPr lang="en-US" b="1" dirty="0">
                <a:solidFill>
                  <a:srgbClr val="0070C0"/>
                </a:solidFill>
              </a:rPr>
              <a:t>Background</a:t>
            </a:r>
          </a:p>
        </p:txBody>
      </p:sp>
      <p:sp>
        <p:nvSpPr>
          <p:cNvPr id="13" name="TextBox 12">
            <a:extLst>
              <a:ext uri="{FF2B5EF4-FFF2-40B4-BE49-F238E27FC236}">
                <a16:creationId xmlns:a16="http://schemas.microsoft.com/office/drawing/2014/main" id="{D8DF061A-BB27-8C08-8C48-3EC5EC46C6DD}"/>
              </a:ext>
            </a:extLst>
          </p:cNvPr>
          <p:cNvSpPr txBox="1"/>
          <p:nvPr/>
        </p:nvSpPr>
        <p:spPr>
          <a:xfrm>
            <a:off x="5452260" y="1789651"/>
            <a:ext cx="2030819" cy="307777"/>
          </a:xfrm>
          <a:prstGeom prst="rect">
            <a:avLst/>
          </a:prstGeom>
          <a:noFill/>
        </p:spPr>
        <p:txBody>
          <a:bodyPr wrap="square" rtlCol="0">
            <a:spAutoFit/>
          </a:bodyPr>
          <a:lstStyle/>
          <a:p>
            <a:pPr algn="ctr"/>
            <a:r>
              <a:rPr lang="en-US" b="1" dirty="0">
                <a:solidFill>
                  <a:srgbClr val="FFC000"/>
                </a:solidFill>
              </a:rPr>
              <a:t>Bias Correction</a:t>
            </a:r>
          </a:p>
        </p:txBody>
      </p:sp>
      <p:sp>
        <p:nvSpPr>
          <p:cNvPr id="14" name="TextBox 13">
            <a:extLst>
              <a:ext uri="{FF2B5EF4-FFF2-40B4-BE49-F238E27FC236}">
                <a16:creationId xmlns:a16="http://schemas.microsoft.com/office/drawing/2014/main" id="{0808EB5A-25E1-1888-6B59-E3D9E864F63E}"/>
              </a:ext>
            </a:extLst>
          </p:cNvPr>
          <p:cNvSpPr txBox="1"/>
          <p:nvPr/>
        </p:nvSpPr>
        <p:spPr>
          <a:xfrm>
            <a:off x="3059062" y="3847017"/>
            <a:ext cx="2030819" cy="307777"/>
          </a:xfrm>
          <a:prstGeom prst="rect">
            <a:avLst/>
          </a:prstGeom>
          <a:noFill/>
        </p:spPr>
        <p:txBody>
          <a:bodyPr wrap="square" rtlCol="0">
            <a:spAutoFit/>
          </a:bodyPr>
          <a:lstStyle/>
          <a:p>
            <a:pPr algn="ctr"/>
            <a:r>
              <a:rPr lang="en-US" b="1" dirty="0">
                <a:solidFill>
                  <a:srgbClr val="FF0000"/>
                </a:solidFill>
              </a:rPr>
              <a:t>Observation</a:t>
            </a:r>
          </a:p>
        </p:txBody>
      </p:sp>
    </p:spTree>
    <p:extLst>
      <p:ext uri="{BB962C8B-B14F-4D97-AF65-F5344CB8AC3E}">
        <p14:creationId xmlns:p14="http://schemas.microsoft.com/office/powerpoint/2010/main" val="280358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ctrTitle"/>
          </p:nvPr>
        </p:nvSpPr>
        <p:spPr>
          <a:xfrm>
            <a:off x="685800" y="1597845"/>
            <a:ext cx="77724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39"/>
          <p:cNvSpPr txBox="1">
            <a:spLocks noGrp="1"/>
          </p:cNvSpPr>
          <p:nvPr>
            <p:ph type="subTitle" idx="1"/>
          </p:nvPr>
        </p:nvSpPr>
        <p:spPr>
          <a:xfrm>
            <a:off x="1371600" y="2914650"/>
            <a:ext cx="6400800" cy="1314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228" name="Google Shape;228;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Outline</a:t>
            </a:r>
            <a:endParaRPr/>
          </a:p>
        </p:txBody>
      </p:sp>
      <p:sp>
        <p:nvSpPr>
          <p:cNvPr id="200" name="Google Shape;200;p36"/>
          <p:cNvSpPr txBox="1">
            <a:spLocks noGrp="1"/>
          </p:cNvSpPr>
          <p:nvPr>
            <p:ph type="body" idx="1"/>
          </p:nvPr>
        </p:nvSpPr>
        <p:spPr>
          <a:xfrm>
            <a:off x="306375" y="666500"/>
            <a:ext cx="8678400" cy="3750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Char char="•"/>
            </a:pPr>
            <a:r>
              <a:rPr lang="en-US" sz="2000" dirty="0">
                <a:solidFill>
                  <a:schemeClr val="bg1">
                    <a:lumMod val="85000"/>
                  </a:schemeClr>
                </a:solidFill>
              </a:rPr>
              <a:t>Overview of modelling system</a:t>
            </a:r>
          </a:p>
          <a:p>
            <a:pPr marL="457200" lvl="0" indent="-355600" algn="l" rtl="0">
              <a:spcBef>
                <a:spcPts val="640"/>
              </a:spcBef>
              <a:spcAft>
                <a:spcPts val="0"/>
              </a:spcAft>
              <a:buSzPts val="2000"/>
              <a:buChar char="•"/>
            </a:pPr>
            <a:r>
              <a:rPr lang="en-US" sz="2000" dirty="0">
                <a:solidFill>
                  <a:schemeClr val="tx1"/>
                </a:solidFill>
              </a:rPr>
              <a:t>Data assimilated in the current system</a:t>
            </a:r>
          </a:p>
          <a:p>
            <a:pPr lvl="1" indent="-355600">
              <a:spcBef>
                <a:spcPts val="640"/>
              </a:spcBef>
              <a:buSzPts val="2000"/>
            </a:pPr>
            <a:r>
              <a:rPr lang="en-US" sz="1800" dirty="0">
                <a:solidFill>
                  <a:schemeClr val="bg1">
                    <a:lumMod val="85000"/>
                  </a:schemeClr>
                </a:solidFill>
              </a:rPr>
              <a:t>Most recent upgrade Nov 2023</a:t>
            </a:r>
          </a:p>
          <a:p>
            <a:pPr marL="457200" lvl="0" indent="-355600" algn="l" rtl="0">
              <a:spcBef>
                <a:spcPts val="640"/>
              </a:spcBef>
              <a:spcAft>
                <a:spcPts val="0"/>
              </a:spcAft>
              <a:buSzPts val="2000"/>
              <a:buChar char="•"/>
            </a:pPr>
            <a:r>
              <a:rPr lang="en" sz="2000" dirty="0">
                <a:solidFill>
                  <a:schemeClr val="bg1">
                    <a:lumMod val="85000"/>
                  </a:schemeClr>
                </a:solidFill>
              </a:rPr>
              <a:t>Potential new data sources</a:t>
            </a:r>
          </a:p>
          <a:p>
            <a:pPr marL="457200" lvl="0" indent="-355600" algn="l" rtl="0">
              <a:spcBef>
                <a:spcPts val="640"/>
              </a:spcBef>
              <a:spcAft>
                <a:spcPts val="0"/>
              </a:spcAft>
              <a:buSzPts val="2000"/>
              <a:buChar char="•"/>
            </a:pPr>
            <a:r>
              <a:rPr lang="en" sz="2000" dirty="0">
                <a:solidFill>
                  <a:schemeClr val="bg1">
                    <a:lumMod val="85000"/>
                  </a:schemeClr>
                </a:solidFill>
              </a:rPr>
              <a:t>New assimilation techniques</a:t>
            </a:r>
            <a:endParaRPr sz="2000" dirty="0">
              <a:solidFill>
                <a:schemeClr val="bg1">
                  <a:lumMod val="85000"/>
                </a:schemeClr>
              </a:solidFill>
            </a:endParaRPr>
          </a:p>
        </p:txBody>
      </p:sp>
    </p:spTree>
    <p:extLst>
      <p:ext uri="{BB962C8B-B14F-4D97-AF65-F5344CB8AC3E}">
        <p14:creationId xmlns:p14="http://schemas.microsoft.com/office/powerpoint/2010/main" val="152725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82575" y="948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Observations used in GFS</a:t>
            </a:r>
            <a:endParaRPr/>
          </a:p>
        </p:txBody>
      </p:sp>
      <p:sp>
        <p:nvSpPr>
          <p:cNvPr id="206" name="Google Shape;206;p37"/>
          <p:cNvSpPr txBox="1"/>
          <p:nvPr/>
        </p:nvSpPr>
        <p:spPr>
          <a:xfrm>
            <a:off x="478650" y="504725"/>
            <a:ext cx="43566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Radiances (*all-sky)</a:t>
            </a:r>
            <a:endParaRPr b="1" dirty="0"/>
          </a:p>
          <a:p>
            <a:pPr marL="457200" lvl="0" indent="-317500" algn="l" rtl="0">
              <a:spcBef>
                <a:spcPts val="0"/>
              </a:spcBef>
              <a:spcAft>
                <a:spcPts val="0"/>
              </a:spcAft>
              <a:buSzPts val="1400"/>
              <a:buChar char="●"/>
            </a:pPr>
            <a:r>
              <a:rPr lang="en" dirty="0">
                <a:solidFill>
                  <a:srgbClr val="FFC000"/>
                </a:solidFill>
              </a:rPr>
              <a:t>AMSU-A* (NOAA-15, -18, -19, </a:t>
            </a:r>
            <a:r>
              <a:rPr lang="en" dirty="0" err="1">
                <a:solidFill>
                  <a:srgbClr val="FFC000"/>
                </a:solidFill>
              </a:rPr>
              <a:t>Metop</a:t>
            </a:r>
            <a:r>
              <a:rPr lang="en" dirty="0">
                <a:solidFill>
                  <a:srgbClr val="FFC000"/>
                </a:solidFill>
              </a:rPr>
              <a:t>-B, -C)</a:t>
            </a:r>
            <a:endParaRPr dirty="0">
              <a:solidFill>
                <a:srgbClr val="FFC000"/>
              </a:solidFill>
            </a:endParaRPr>
          </a:p>
          <a:p>
            <a:pPr marL="457200" lvl="0" indent="-317500" algn="l" rtl="0">
              <a:spcBef>
                <a:spcPts val="0"/>
              </a:spcBef>
              <a:spcAft>
                <a:spcPts val="0"/>
              </a:spcAft>
              <a:buSzPts val="1400"/>
              <a:buChar char="●"/>
            </a:pPr>
            <a:r>
              <a:rPr lang="en" dirty="0">
                <a:solidFill>
                  <a:srgbClr val="FFC000"/>
                </a:solidFill>
              </a:rPr>
              <a:t>MHS (</a:t>
            </a:r>
            <a:r>
              <a:rPr lang="en" dirty="0" err="1">
                <a:solidFill>
                  <a:srgbClr val="FFC000"/>
                </a:solidFill>
              </a:rPr>
              <a:t>Metop</a:t>
            </a:r>
            <a:r>
              <a:rPr lang="en" dirty="0">
                <a:solidFill>
                  <a:srgbClr val="FFC000"/>
                </a:solidFill>
              </a:rPr>
              <a:t>-B, -C)</a:t>
            </a:r>
            <a:endParaRPr dirty="0">
              <a:solidFill>
                <a:srgbClr val="FFC000"/>
              </a:solidFill>
            </a:endParaRPr>
          </a:p>
          <a:p>
            <a:pPr marL="457200" lvl="0" indent="-317500" algn="l" rtl="0">
              <a:spcBef>
                <a:spcPts val="0"/>
              </a:spcBef>
              <a:spcAft>
                <a:spcPts val="0"/>
              </a:spcAft>
              <a:buSzPts val="1400"/>
              <a:buChar char="●"/>
            </a:pPr>
            <a:r>
              <a:rPr lang="en" dirty="0">
                <a:solidFill>
                  <a:srgbClr val="FFC000"/>
                </a:solidFill>
              </a:rPr>
              <a:t>ATMS* (S-NPP, NOAA-20)</a:t>
            </a:r>
            <a:endParaRPr dirty="0">
              <a:solidFill>
                <a:srgbClr val="FFC000"/>
              </a:solidFill>
            </a:endParaRPr>
          </a:p>
          <a:p>
            <a:pPr marL="457200" lvl="0" indent="-317500" algn="l" rtl="0">
              <a:spcBef>
                <a:spcPts val="0"/>
              </a:spcBef>
              <a:spcAft>
                <a:spcPts val="0"/>
              </a:spcAft>
              <a:buSzPts val="1400"/>
              <a:buChar char="●"/>
            </a:pPr>
            <a:r>
              <a:rPr lang="en" dirty="0">
                <a:solidFill>
                  <a:srgbClr val="FFC000"/>
                </a:solidFill>
              </a:rPr>
              <a:t>SSMIS (DMSP-17)</a:t>
            </a:r>
            <a:endParaRPr dirty="0">
              <a:solidFill>
                <a:srgbClr val="FFC000"/>
              </a:solidFill>
            </a:endParaRPr>
          </a:p>
          <a:p>
            <a:pPr marL="457200" lvl="0" indent="-317500" algn="l" rtl="0">
              <a:spcBef>
                <a:spcPts val="0"/>
              </a:spcBef>
              <a:spcAft>
                <a:spcPts val="0"/>
              </a:spcAft>
              <a:buSzPts val="1400"/>
              <a:buChar char="●"/>
            </a:pPr>
            <a:r>
              <a:rPr lang="en" dirty="0"/>
              <a:t>IASI (</a:t>
            </a:r>
            <a:r>
              <a:rPr lang="en" dirty="0" err="1"/>
              <a:t>Metop</a:t>
            </a:r>
            <a:r>
              <a:rPr lang="en" dirty="0"/>
              <a:t>-B, -C)</a:t>
            </a:r>
            <a:endParaRPr dirty="0"/>
          </a:p>
          <a:p>
            <a:pPr marL="457200" lvl="0" indent="-317500" algn="l" rtl="0">
              <a:spcBef>
                <a:spcPts val="0"/>
              </a:spcBef>
              <a:spcAft>
                <a:spcPts val="0"/>
              </a:spcAft>
              <a:buSzPts val="1400"/>
              <a:buChar char="●"/>
            </a:pPr>
            <a:r>
              <a:rPr lang="en" dirty="0" err="1"/>
              <a:t>CrIS</a:t>
            </a:r>
            <a:r>
              <a:rPr lang="en" dirty="0"/>
              <a:t> (S-NPP, NOAA-20)</a:t>
            </a:r>
            <a:endParaRPr dirty="0"/>
          </a:p>
          <a:p>
            <a:pPr marL="457200" lvl="0" indent="-317500" algn="l" rtl="0">
              <a:spcBef>
                <a:spcPts val="0"/>
              </a:spcBef>
              <a:spcAft>
                <a:spcPts val="0"/>
              </a:spcAft>
              <a:buSzPts val="1400"/>
              <a:buChar char="●"/>
            </a:pPr>
            <a:r>
              <a:rPr lang="en" dirty="0"/>
              <a:t>AVHRR (</a:t>
            </a:r>
            <a:r>
              <a:rPr lang="en" dirty="0" err="1"/>
              <a:t>Metop</a:t>
            </a:r>
            <a:r>
              <a:rPr lang="en" dirty="0"/>
              <a:t>-B)</a:t>
            </a:r>
            <a:endParaRPr dirty="0"/>
          </a:p>
          <a:p>
            <a:pPr marL="457200" lvl="0" indent="-317500" algn="l" rtl="0">
              <a:spcBef>
                <a:spcPts val="0"/>
              </a:spcBef>
              <a:spcAft>
                <a:spcPts val="0"/>
              </a:spcAft>
              <a:buSzPts val="1400"/>
              <a:buChar char="●"/>
            </a:pPr>
            <a:r>
              <a:rPr lang="en" dirty="0"/>
              <a:t>ABI (GOES-16)</a:t>
            </a:r>
            <a:endParaRPr dirty="0"/>
          </a:p>
          <a:p>
            <a:pPr marL="457200" lvl="0" indent="-317500" algn="l" rtl="0">
              <a:spcBef>
                <a:spcPts val="0"/>
              </a:spcBef>
              <a:spcAft>
                <a:spcPts val="0"/>
              </a:spcAft>
              <a:buSzPts val="1400"/>
              <a:buChar char="●"/>
            </a:pPr>
            <a:r>
              <a:rPr lang="en" dirty="0"/>
              <a:t>SEVIRI (Meteosat-8, -11)</a:t>
            </a:r>
            <a:endParaRPr dirty="0"/>
          </a:p>
          <a:p>
            <a:pPr marL="457200" lvl="0" indent="-317500" algn="l" rtl="0">
              <a:spcBef>
                <a:spcPts val="0"/>
              </a:spcBef>
              <a:spcAft>
                <a:spcPts val="0"/>
              </a:spcAft>
              <a:buSzPts val="1400"/>
              <a:buChar char="●"/>
            </a:pPr>
            <a:r>
              <a:rPr lang="en" dirty="0"/>
              <a:t>AHI (Himawari-8)</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Derived Motion Winds (DMWs, aka AMVs)</a:t>
            </a:r>
          </a:p>
          <a:p>
            <a:pPr marL="0" lvl="0" indent="0" algn="l" rtl="0">
              <a:spcBef>
                <a:spcPts val="0"/>
              </a:spcBef>
              <a:spcAft>
                <a:spcPts val="0"/>
              </a:spcAft>
              <a:buNone/>
            </a:pPr>
            <a:r>
              <a:rPr lang="en" b="1" dirty="0"/>
              <a:t>Water Vapor Clear, WV Cloudy, IR cloudy</a:t>
            </a:r>
            <a:endParaRPr b="1" dirty="0"/>
          </a:p>
          <a:p>
            <a:pPr marL="457200" lvl="0" indent="-317500" algn="l" rtl="0">
              <a:spcBef>
                <a:spcPts val="0"/>
              </a:spcBef>
              <a:spcAft>
                <a:spcPts val="0"/>
              </a:spcAft>
              <a:buSzPts val="1400"/>
              <a:buChar char="●"/>
            </a:pPr>
            <a:r>
              <a:rPr lang="en" dirty="0">
                <a:solidFill>
                  <a:srgbClr val="FF0000"/>
                </a:solidFill>
              </a:rPr>
              <a:t>Geostationary: GOES-16,-18, ABI, AHI</a:t>
            </a:r>
            <a:endParaRPr dirty="0">
              <a:solidFill>
                <a:srgbClr val="FF0000"/>
              </a:solidFill>
            </a:endParaRPr>
          </a:p>
          <a:p>
            <a:pPr marL="457200" lvl="0" indent="-317500" algn="l" rtl="0">
              <a:spcBef>
                <a:spcPts val="0"/>
              </a:spcBef>
              <a:spcAft>
                <a:spcPts val="0"/>
              </a:spcAft>
              <a:buSzPts val="1400"/>
              <a:buChar char="●"/>
            </a:pPr>
            <a:r>
              <a:rPr lang="en" dirty="0">
                <a:solidFill>
                  <a:srgbClr val="FF0000"/>
                </a:solidFill>
              </a:rPr>
              <a:t>Polar (AVHRR, VIIRS, MODIS)</a:t>
            </a:r>
            <a:endParaRPr dirty="0">
              <a:solidFill>
                <a:srgbClr val="FF0000"/>
              </a:solidFill>
            </a:endParaRPr>
          </a:p>
          <a:p>
            <a:pPr marL="457200" lvl="0" indent="-317500" algn="l" rtl="0">
              <a:spcBef>
                <a:spcPts val="0"/>
              </a:spcBef>
              <a:spcAft>
                <a:spcPts val="0"/>
              </a:spcAft>
              <a:buSzPts val="1400"/>
              <a:buChar char="●"/>
            </a:pPr>
            <a:r>
              <a:rPr lang="en" dirty="0">
                <a:solidFill>
                  <a:srgbClr val="FF0000"/>
                </a:solidFill>
              </a:rPr>
              <a:t>LEO-GEO</a:t>
            </a:r>
            <a:endParaRPr dirty="0">
              <a:solidFill>
                <a:srgbClr val="FF0000"/>
              </a:solidFill>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Scatterometer</a:t>
            </a:r>
            <a:r>
              <a:rPr lang="en-US" b="1" dirty="0"/>
              <a:t> Winds</a:t>
            </a:r>
          </a:p>
          <a:p>
            <a:pPr marL="457200" lvl="0" indent="-317500" algn="l" rtl="0">
              <a:spcBef>
                <a:spcPts val="0"/>
              </a:spcBef>
              <a:spcAft>
                <a:spcPts val="0"/>
              </a:spcAft>
              <a:buSzPts val="1400"/>
              <a:buChar char="●"/>
            </a:pPr>
            <a:r>
              <a:rPr lang="en-US" dirty="0">
                <a:solidFill>
                  <a:srgbClr val="FF0000"/>
                </a:solidFill>
              </a:rPr>
              <a:t>ASCAT (</a:t>
            </a:r>
            <a:r>
              <a:rPr lang="en-US" dirty="0" err="1">
                <a:solidFill>
                  <a:srgbClr val="FF0000"/>
                </a:solidFill>
              </a:rPr>
              <a:t>Metop</a:t>
            </a:r>
            <a:r>
              <a:rPr lang="en-US" dirty="0">
                <a:solidFill>
                  <a:srgbClr val="FF0000"/>
                </a:solidFill>
              </a:rPr>
              <a:t>-B,-C)</a:t>
            </a:r>
          </a:p>
        </p:txBody>
      </p:sp>
      <p:sp>
        <p:nvSpPr>
          <p:cNvPr id="207" name="Google Shape;207;p37"/>
          <p:cNvSpPr txBox="1"/>
          <p:nvPr/>
        </p:nvSpPr>
        <p:spPr>
          <a:xfrm>
            <a:off x="4719925" y="504725"/>
            <a:ext cx="40935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t>Ozone Retrievals</a:t>
            </a:r>
          </a:p>
          <a:p>
            <a:pPr marL="457200" lvl="0" indent="-317500" algn="l" rtl="0">
              <a:spcBef>
                <a:spcPts val="0"/>
              </a:spcBef>
              <a:spcAft>
                <a:spcPts val="0"/>
              </a:spcAft>
              <a:buSzPts val="1400"/>
              <a:buChar char="●"/>
            </a:pPr>
            <a:r>
              <a:rPr lang="en" dirty="0"/>
              <a:t>OMPS-NP (S-NPP), OMI (Aura)</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 b="1" dirty="0"/>
              <a:t>GPSRO Bending Angles</a:t>
            </a:r>
            <a:endParaRPr b="1" dirty="0"/>
          </a:p>
          <a:p>
            <a:pPr marL="457200" lvl="0" indent="-317500" algn="l" rtl="0">
              <a:spcBef>
                <a:spcPts val="0"/>
              </a:spcBef>
              <a:spcAft>
                <a:spcPts val="0"/>
              </a:spcAft>
              <a:buSzPts val="1400"/>
              <a:buChar char="●"/>
            </a:pPr>
            <a:r>
              <a:rPr lang="en" dirty="0"/>
              <a:t>Multiple systems including </a:t>
            </a:r>
            <a:r>
              <a:rPr lang="en" dirty="0" err="1"/>
              <a:t>Metop</a:t>
            </a:r>
            <a:r>
              <a:rPr lang="en" dirty="0"/>
              <a:t> GRAS and </a:t>
            </a:r>
            <a:r>
              <a:rPr lang="en" dirty="0" err="1"/>
              <a:t>Formosat</a:t>
            </a:r>
            <a:r>
              <a:rPr lang="en" dirty="0"/>
              <a:t> COSMIC-2.  Commercial data too.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“Conventional Data”</a:t>
            </a:r>
            <a:endParaRPr b="1" dirty="0"/>
          </a:p>
          <a:p>
            <a:pPr marL="457200" lvl="0" indent="-317500" algn="l" rtl="0">
              <a:spcBef>
                <a:spcPts val="0"/>
              </a:spcBef>
              <a:spcAft>
                <a:spcPts val="0"/>
              </a:spcAft>
              <a:buSzPts val="1400"/>
              <a:buChar char="●"/>
            </a:pPr>
            <a:r>
              <a:rPr lang="en" dirty="0">
                <a:solidFill>
                  <a:srgbClr val="FF0000"/>
                </a:solidFill>
              </a:rPr>
              <a:t>Radiosondes</a:t>
            </a:r>
            <a:endParaRPr dirty="0">
              <a:solidFill>
                <a:srgbClr val="FF0000"/>
              </a:solidFill>
            </a:endParaRPr>
          </a:p>
          <a:p>
            <a:pPr marL="457200" lvl="0" indent="-317500" algn="l" rtl="0">
              <a:spcBef>
                <a:spcPts val="0"/>
              </a:spcBef>
              <a:spcAft>
                <a:spcPts val="0"/>
              </a:spcAft>
              <a:buSzPts val="1400"/>
              <a:buChar char="●"/>
            </a:pPr>
            <a:r>
              <a:rPr lang="en" dirty="0">
                <a:solidFill>
                  <a:srgbClr val="FF0000"/>
                </a:solidFill>
              </a:rPr>
              <a:t>Surface </a:t>
            </a:r>
            <a:r>
              <a:rPr lang="en" dirty="0" err="1">
                <a:solidFill>
                  <a:srgbClr val="FF0000"/>
                </a:solidFill>
              </a:rPr>
              <a:t>obs</a:t>
            </a:r>
            <a:r>
              <a:rPr lang="en" dirty="0">
                <a:solidFill>
                  <a:srgbClr val="FF0000"/>
                </a:solidFill>
              </a:rPr>
              <a:t> (ocean: ships, fixed buoys, drifting buoys)</a:t>
            </a:r>
            <a:endParaRPr dirty="0">
              <a:solidFill>
                <a:srgbClr val="FF0000"/>
              </a:solidFill>
            </a:endParaRPr>
          </a:p>
          <a:p>
            <a:pPr marL="457200" lvl="0" indent="-317500" algn="l" rtl="0">
              <a:spcBef>
                <a:spcPts val="0"/>
              </a:spcBef>
              <a:spcAft>
                <a:spcPts val="0"/>
              </a:spcAft>
              <a:buSzPts val="1400"/>
              <a:buChar char="●"/>
            </a:pPr>
            <a:r>
              <a:rPr lang="en" dirty="0">
                <a:solidFill>
                  <a:srgbClr val="FF0000"/>
                </a:solidFill>
              </a:rPr>
              <a:t>Aircraft</a:t>
            </a:r>
            <a:endParaRPr dirty="0">
              <a:solidFill>
                <a:srgbClr val="FF0000"/>
              </a:solidFill>
            </a:endParaRPr>
          </a:p>
          <a:p>
            <a:pPr marL="45720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C495137B-6409-10B0-93D6-4E8488BB9002}"/>
              </a:ext>
            </a:extLst>
          </p:cNvPr>
          <p:cNvSpPr txBox="1"/>
          <p:nvPr/>
        </p:nvSpPr>
        <p:spPr>
          <a:xfrm>
            <a:off x="5596983" y="3608418"/>
            <a:ext cx="3216442" cy="1015663"/>
          </a:xfrm>
          <a:prstGeom prst="rect">
            <a:avLst/>
          </a:prstGeom>
          <a:noFill/>
          <a:ln>
            <a:solidFill>
              <a:schemeClr val="accent1"/>
            </a:solidFill>
          </a:ln>
        </p:spPr>
        <p:txBody>
          <a:bodyPr wrap="square" rtlCol="0">
            <a:spAutoFit/>
          </a:bodyPr>
          <a:lstStyle/>
          <a:p>
            <a:r>
              <a:rPr lang="en-US" sz="1200" dirty="0">
                <a:solidFill>
                  <a:srgbClr val="FF0000"/>
                </a:solidFill>
              </a:rPr>
              <a:t>RED means instrument measures wind</a:t>
            </a:r>
          </a:p>
          <a:p>
            <a:r>
              <a:rPr lang="en-US" sz="1200" dirty="0">
                <a:solidFill>
                  <a:srgbClr val="FFC000"/>
                </a:solidFill>
              </a:rPr>
              <a:t>Microwave has surface wind sensitivity via the ocean surface emissivity model</a:t>
            </a:r>
          </a:p>
          <a:p>
            <a:r>
              <a:rPr lang="en-US" sz="1200" dirty="0">
                <a:solidFill>
                  <a:srgbClr val="002060"/>
                </a:solidFill>
              </a:rPr>
              <a:t>All instruments indirectly affect wind via background error cross-covariances.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1990</Words>
  <Application>Microsoft Macintosh PowerPoint</Application>
  <PresentationFormat>On-screen Show (16:9)</PresentationFormat>
  <Paragraphs>372</Paragraphs>
  <Slides>30</Slides>
  <Notes>23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6" baseType="lpstr">
      <vt:lpstr>Arial Narrow</vt:lpstr>
      <vt:lpstr>Calibri</vt:lpstr>
      <vt:lpstr>Arial</vt:lpstr>
      <vt:lpstr>Simple Light</vt:lpstr>
      <vt:lpstr>3. Content Slide - no icon</vt:lpstr>
      <vt:lpstr>Equation</vt:lpstr>
      <vt:lpstr>PowerPoint Presentation</vt:lpstr>
      <vt:lpstr>Outline</vt:lpstr>
      <vt:lpstr>Outline</vt:lpstr>
      <vt:lpstr>Notional Timeline for NCEP Modeling Suite</vt:lpstr>
      <vt:lpstr>Overview of NCEP Global Data Assimilation </vt:lpstr>
      <vt:lpstr>Atmospheric Analysis Problem</vt:lpstr>
      <vt:lpstr>PowerPoint Presentation</vt:lpstr>
      <vt:lpstr>Outline</vt:lpstr>
      <vt:lpstr>Observations used in GFS</vt:lpstr>
      <vt:lpstr>Data Coverage</vt:lpstr>
      <vt:lpstr>Outline</vt:lpstr>
      <vt:lpstr>Satellite Winds Upgrades in Nov 2023 </vt:lpstr>
      <vt:lpstr>Leo-Geo Atmospheric Motion Vectors</vt:lpstr>
      <vt:lpstr>Impact of LEO-GEO AMVs</vt:lpstr>
      <vt:lpstr>Assimilation of Revised GOES-16/17 AMVs</vt:lpstr>
      <vt:lpstr>PowerPoint Presentation</vt:lpstr>
      <vt:lpstr>PowerPoint Presentation</vt:lpstr>
      <vt:lpstr>Updated Utilization of ASCAT Winds</vt:lpstr>
      <vt:lpstr>PowerPoint Presentation</vt:lpstr>
      <vt:lpstr>PowerPoint Presentation</vt:lpstr>
      <vt:lpstr>Outline</vt:lpstr>
      <vt:lpstr>New Data Sources</vt:lpstr>
      <vt:lpstr>Outline</vt:lpstr>
      <vt:lpstr>Toward more direct use of observations </vt:lpstr>
      <vt:lpstr>AI/ML</vt:lpstr>
      <vt:lpstr>Using AI/ML for clustering/superobbing</vt:lpstr>
      <vt:lpstr>GFSv17 Overview – Coupled Modelling</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Collard</cp:lastModifiedBy>
  <cp:revision>7</cp:revision>
  <dcterms:modified xsi:type="dcterms:W3CDTF">2025-02-19T14:37:24Z</dcterms:modified>
</cp:coreProperties>
</file>