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5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Lst>
  <p:sldSz cy="6858000" cx="12192000"/>
  <p:notesSz cx="6858000" cy="9144000"/>
  <p:embeddedFontLst>
    <p:embeddedFont>
      <p:font typeface="Gill Sans"/>
      <p:regular r:id="rId26"/>
      <p:bold r:id="rId2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28" roundtripDataSignature="AMtx7mhAKDW8AYWWr05KOOz8qT5iyn8tq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7816B0C2-AC68-4602-9ECF-60B35BB36DD6}">
  <a:tblStyle styleId="{7816B0C2-AC68-4602-9ECF-60B35BB36DD6}"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font" Target="fonts/GillSans-regular.fntdata"/><Relationship Id="rId25" Type="http://schemas.openxmlformats.org/officeDocument/2006/relationships/slide" Target="slides/slide19.xml"/><Relationship Id="rId28" Type="http://customschemas.google.com/relationships/presentationmetadata" Target="metadata"/><Relationship Id="rId27" Type="http://schemas.openxmlformats.org/officeDocument/2006/relationships/font" Target="fonts/GillSans-bold.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i.org/10.3390/rs11222597"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g28049052614_0_7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1" name="Google Shape;61;g28049052614_0_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337433a8041_0_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7" name="Google Shape;187;g337433a8041_0_8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lang="en-US"/>
              <a:t> </a:t>
            </a:r>
            <a:endParaRPr/>
          </a:p>
        </p:txBody>
      </p:sp>
      <p:sp>
        <p:nvSpPr>
          <p:cNvPr id="188" name="Google Shape;188;g337433a8041_0_8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337433a8041_0_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4" name="Google Shape;204;g337433a8041_0_9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205" name="Google Shape;205;g337433a8041_0_9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337433a8041_0_1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5" name="Google Shape;215;g337433a8041_0_10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lang="en-US"/>
              <a:t>2023189.1800 </a:t>
            </a:r>
            <a:endParaRPr/>
          </a:p>
        </p:txBody>
      </p:sp>
      <p:sp>
        <p:nvSpPr>
          <p:cNvPr id="216" name="Google Shape;216;g337433a8041_0_10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337433a8041_0_1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0" name="Google Shape;230;g337433a8041_0_1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231" name="Google Shape;231;g337433a8041_0_1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337433a8041_0_1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0" name="Google Shape;240;g337433a8041_0_1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241" name="Google Shape;241;g337433a8041_0_13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337433a8041_0_14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5" name="Google Shape;255;g337433a8041_0_1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337433a8041_0_1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2" name="Google Shape;272;g337433a8041_0_16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273" name="Google Shape;273;g337433a8041_0_16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337433a8041_0_1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7" name="Google Shape;287;g337433a8041_0_17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lang="en-US" sz="1200">
                <a:latin typeface="Gill Sans"/>
                <a:ea typeface="Gill Sans"/>
                <a:cs typeface="Gill Sans"/>
                <a:sym typeface="Gill Sans"/>
              </a:rPr>
              <a:t>Aqua AIRs AMVs derived from tracking moisture and ozone features (on pressure surfaces) observed in overlapping orbits. </a:t>
            </a:r>
            <a:endParaRPr/>
          </a:p>
          <a:p>
            <a:pPr indent="-228600" lvl="0" marL="457200" marR="0" rtl="0" algn="l">
              <a:lnSpc>
                <a:spcPct val="100000"/>
              </a:lnSpc>
              <a:spcBef>
                <a:spcPts val="0"/>
              </a:spcBef>
              <a:spcAft>
                <a:spcPts val="0"/>
              </a:spcAft>
              <a:buClr>
                <a:srgbClr val="000000"/>
              </a:buClr>
              <a:buSzPts val="1400"/>
              <a:buFont typeface="Arial"/>
              <a:buNone/>
            </a:pPr>
            <a:r>
              <a:rPr b="0" lang="en-US" sz="1200">
                <a:latin typeface="Gill Sans"/>
                <a:ea typeface="Gill Sans"/>
                <a:cs typeface="Gill Sans"/>
                <a:sym typeface="Gill Sans"/>
              </a:rPr>
              <a:t>Lower left figure shows the h</a:t>
            </a:r>
            <a:r>
              <a:rPr lang="en-US" sz="1200">
                <a:latin typeface="Gill Sans"/>
                <a:ea typeface="Gill Sans"/>
                <a:cs typeface="Gill Sans"/>
                <a:sym typeface="Gill Sans"/>
              </a:rPr>
              <a:t>orizontal distribution of Aqua AIRS AMVs:  All derived AIRS AMVs from 5 January 2011 color-coded by level: 700–600 hPa (red), 550–450 hPa (green),</a:t>
            </a:r>
            <a:endParaRPr/>
          </a:p>
          <a:p>
            <a:pPr indent="-228600" lvl="0" marL="457200" marR="0" rtl="0" algn="l">
              <a:lnSpc>
                <a:spcPct val="100000"/>
              </a:lnSpc>
              <a:spcBef>
                <a:spcPts val="0"/>
              </a:spcBef>
              <a:spcAft>
                <a:spcPts val="0"/>
              </a:spcAft>
              <a:buClr>
                <a:srgbClr val="000000"/>
              </a:buClr>
              <a:buSzPts val="1400"/>
              <a:buFont typeface="Arial"/>
              <a:buNone/>
            </a:pPr>
            <a:r>
              <a:rPr lang="en-US" sz="1200">
                <a:latin typeface="Gill Sans"/>
                <a:ea typeface="Gill Sans"/>
                <a:cs typeface="Gill Sans"/>
                <a:sym typeface="Gill Sans"/>
              </a:rPr>
              <a:t>400-300 hPa (blue), 150 hPa ozone (gray). Most of these retrieved winds are found in the mid-troposphere as indicated in lower right figure.</a:t>
            </a:r>
            <a:endParaRPr/>
          </a:p>
          <a:p>
            <a:pPr indent="-228600" lvl="0" marL="457200" marR="0" rtl="0" algn="l">
              <a:lnSpc>
                <a:spcPct val="100000"/>
              </a:lnSpc>
              <a:spcBef>
                <a:spcPts val="0"/>
              </a:spcBef>
              <a:spcAft>
                <a:spcPts val="0"/>
              </a:spcAft>
              <a:buClr>
                <a:srgbClr val="000000"/>
              </a:buClr>
              <a:buSzPts val="1400"/>
              <a:buFont typeface="Arial"/>
              <a:buNone/>
            </a:pPr>
            <a:r>
              <a:t/>
            </a:r>
            <a:endParaRPr sz="1200">
              <a:latin typeface="Gill Sans"/>
              <a:ea typeface="Gill Sans"/>
              <a:cs typeface="Gill Sans"/>
              <a:sym typeface="Gill Sans"/>
            </a:endParaRPr>
          </a:p>
          <a:p>
            <a:pPr indent="-228600" lvl="0" marL="457200" marR="0" rtl="0" algn="l">
              <a:lnSpc>
                <a:spcPct val="100000"/>
              </a:lnSpc>
              <a:spcBef>
                <a:spcPts val="0"/>
              </a:spcBef>
              <a:spcAft>
                <a:spcPts val="0"/>
              </a:spcAft>
              <a:buClr>
                <a:srgbClr val="000000"/>
              </a:buClr>
              <a:buSzPts val="1400"/>
              <a:buFont typeface="Arial"/>
              <a:buNone/>
            </a:pPr>
            <a:r>
              <a:rPr i="1" lang="en-US" sz="1200">
                <a:solidFill>
                  <a:srgbClr val="4471C4"/>
                </a:solidFill>
                <a:latin typeface="Gill Sans"/>
                <a:ea typeface="Gill Sans"/>
                <a:cs typeface="Gill Sans"/>
                <a:sym typeface="Gill Sans"/>
              </a:rPr>
              <a:t>The combination of lidar winds and AMV winds might provide some advantages where one is used to calibrate the other.</a:t>
            </a:r>
            <a:endParaRPr sz="1200">
              <a:latin typeface="Gill Sans"/>
              <a:ea typeface="Gill Sans"/>
              <a:cs typeface="Gill Sans"/>
              <a:sym typeface="Gill Sans"/>
            </a:endParaRPr>
          </a:p>
          <a:p>
            <a:pPr indent="-228600" lvl="0" marL="457200" marR="0" rtl="0" algn="l">
              <a:lnSpc>
                <a:spcPct val="100000"/>
              </a:lnSpc>
              <a:spcBef>
                <a:spcPts val="0"/>
              </a:spcBef>
              <a:spcAft>
                <a:spcPts val="0"/>
              </a:spcAft>
              <a:buClr>
                <a:srgbClr val="000000"/>
              </a:buClr>
              <a:buSzPts val="1400"/>
              <a:buFont typeface="Arial"/>
              <a:buNone/>
            </a:pPr>
            <a:r>
              <a:t/>
            </a:r>
            <a:endParaRPr sz="1200">
              <a:latin typeface="Gill Sans"/>
              <a:ea typeface="Gill Sans"/>
              <a:cs typeface="Gill Sans"/>
              <a:sym typeface="Gill Sans"/>
            </a:endParaRPr>
          </a:p>
          <a:p>
            <a:pPr indent="-228600" lvl="0" marL="457200" marR="0" rtl="0" algn="l">
              <a:lnSpc>
                <a:spcPct val="100000"/>
              </a:lnSpc>
              <a:spcBef>
                <a:spcPts val="0"/>
              </a:spcBef>
              <a:spcAft>
                <a:spcPts val="0"/>
              </a:spcAft>
              <a:buClr>
                <a:srgbClr val="000000"/>
              </a:buClr>
              <a:buSzPts val="1400"/>
              <a:buFont typeface="Arial"/>
              <a:buNone/>
            </a:pPr>
            <a:r>
              <a:t/>
            </a:r>
            <a:endParaRPr sz="1200">
              <a:latin typeface="Gill Sans"/>
              <a:ea typeface="Gill Sans"/>
              <a:cs typeface="Gill Sans"/>
              <a:sym typeface="Gill Sans"/>
            </a:endParaRPr>
          </a:p>
          <a:p>
            <a:pPr indent="-228600" lvl="0" marL="457200" marR="0" rtl="0" algn="l">
              <a:lnSpc>
                <a:spcPct val="100000"/>
              </a:lnSpc>
              <a:spcBef>
                <a:spcPts val="0"/>
              </a:spcBef>
              <a:spcAft>
                <a:spcPts val="0"/>
              </a:spcAft>
              <a:buClr>
                <a:srgbClr val="000000"/>
              </a:buClr>
              <a:buSzPts val="1400"/>
              <a:buFont typeface="Arial"/>
              <a:buNone/>
            </a:pPr>
            <a:r>
              <a:rPr lang="en-US" sz="1200">
                <a:latin typeface="Gill Sans"/>
                <a:ea typeface="Gill Sans"/>
                <a:cs typeface="Gill Sans"/>
                <a:sym typeface="Gill Sans"/>
              </a:rPr>
              <a:t>AIRS instrument Horiz. Res: 13.5 km</a:t>
            </a:r>
            <a:endParaRPr/>
          </a:p>
          <a:p>
            <a:pPr indent="-228600" lvl="0" marL="457200" marR="0" rtl="0" algn="l">
              <a:lnSpc>
                <a:spcPct val="100000"/>
              </a:lnSpc>
              <a:spcBef>
                <a:spcPts val="0"/>
              </a:spcBef>
              <a:spcAft>
                <a:spcPts val="0"/>
              </a:spcAft>
              <a:buClr>
                <a:srgbClr val="000000"/>
              </a:buClr>
              <a:buSzPts val="1400"/>
              <a:buFont typeface="Arial"/>
              <a:buNone/>
            </a:pPr>
            <a:r>
              <a:t/>
            </a:r>
            <a:endParaRPr/>
          </a:p>
          <a:p>
            <a:pPr indent="-228600" lvl="0" marL="457200" marR="0" rtl="0" algn="l">
              <a:lnSpc>
                <a:spcPct val="100000"/>
              </a:lnSpc>
              <a:spcBef>
                <a:spcPts val="0"/>
              </a:spcBef>
              <a:spcAft>
                <a:spcPts val="0"/>
              </a:spcAft>
              <a:buClr>
                <a:srgbClr val="000000"/>
              </a:buClr>
              <a:buSzPts val="1400"/>
              <a:buFont typeface="Arial"/>
              <a:buNone/>
            </a:pPr>
            <a:r>
              <a:rPr lang="en-US"/>
              <a:t>Santek, D, S. Nebuda, and D. Stettner, 2019: Demonstration and Evaluation of 3D Winds Generated by Tracking Features in Moisture and Ozone Fields Derived from AIRS Sounding Retrievals. </a:t>
            </a:r>
            <a:r>
              <a:rPr i="1" lang="en-US"/>
              <a:t>Remote Sens.</a:t>
            </a:r>
            <a:r>
              <a:rPr lang="en-US"/>
              <a:t> </a:t>
            </a:r>
            <a:r>
              <a:rPr b="1" lang="en-US"/>
              <a:t>2019</a:t>
            </a:r>
            <a:r>
              <a:rPr lang="en-US"/>
              <a:t>, </a:t>
            </a:r>
            <a:r>
              <a:rPr i="1" lang="en-US"/>
              <a:t>11</a:t>
            </a:r>
            <a:r>
              <a:rPr lang="en-US"/>
              <a:t>(22), 2597; </a:t>
            </a:r>
            <a:r>
              <a:rPr lang="en-US" u="sng">
                <a:solidFill>
                  <a:schemeClr val="hlink"/>
                </a:solidFill>
                <a:hlinkClick r:id="rId2"/>
              </a:rPr>
              <a:t>https://doi.org/10.3390/rs11222597</a:t>
            </a:r>
            <a:r>
              <a:rPr lang="en-US"/>
              <a:t> </a:t>
            </a:r>
            <a:endParaRPr/>
          </a:p>
          <a:p>
            <a:pPr indent="-228600" lvl="0" marL="457200" marR="0" rtl="0" algn="l">
              <a:lnSpc>
                <a:spcPct val="100000"/>
              </a:lnSpc>
              <a:spcBef>
                <a:spcPts val="0"/>
              </a:spcBef>
              <a:spcAft>
                <a:spcPts val="0"/>
              </a:spcAft>
              <a:buClr>
                <a:srgbClr val="000000"/>
              </a:buClr>
              <a:buSzPts val="1400"/>
              <a:buFont typeface="Arial"/>
              <a:buNone/>
            </a:pPr>
            <a:r>
              <a:t/>
            </a:r>
            <a:endParaRPr/>
          </a:p>
          <a:p>
            <a:pPr indent="-228600" lvl="0" marL="457200" marR="0" rtl="0" algn="l">
              <a:lnSpc>
                <a:spcPct val="100000"/>
              </a:lnSpc>
              <a:spcBef>
                <a:spcPts val="0"/>
              </a:spcBef>
              <a:spcAft>
                <a:spcPts val="0"/>
              </a:spcAft>
              <a:buClr>
                <a:srgbClr val="000000"/>
              </a:buClr>
              <a:buSzPts val="1400"/>
              <a:buFont typeface="Arial"/>
              <a:buNone/>
            </a:pPr>
            <a:r>
              <a:rPr lang="en-US"/>
              <a:t>More significant NWP impact could be realized with a higher resolution hyperspectral sounder to retrieve more accurate AMVs. This could be done with a constellation of small polar-orbiting satellites flying in formation (in a similar orbit, but time separated) to track moisture features over time (as shown in top figure), or by placing a hyperspectral sounder on a geostationary satellite, which has been done recently by China with their Geostationary Interferometric Infrared Sounder (GIIRS) on FY4A and will be part of EUMETSAT’s Meteosat Third Generation (MTG) satellites.</a:t>
            </a:r>
            <a:endParaRPr/>
          </a:p>
        </p:txBody>
      </p:sp>
      <p:sp>
        <p:nvSpPr>
          <p:cNvPr id="288" name="Google Shape;288;g337433a8041_0_17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337433a8041_0_1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1" name="Google Shape;301;g337433a8041_0_18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302" name="Google Shape;302;g337433a8041_0_18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2c68918b4b9_0_8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9" name="Google Shape;309;g2c68918b4b9_0_87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0" name="Google Shape;310;g2c68918b4b9_0_87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7" name="Google Shape;67;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rtl="0" algn="l">
              <a:spcBef>
                <a:spcPts val="0"/>
              </a:spcBef>
              <a:spcAft>
                <a:spcPts val="0"/>
              </a:spcAft>
              <a:buClr>
                <a:schemeClr val="dk1"/>
              </a:buClr>
              <a:buSzPts val="1400"/>
              <a:buFont typeface="Arial"/>
              <a:buNone/>
            </a:pPr>
            <a:r>
              <a:rPr lang="en-US"/>
              <a:t>One of the areas we have been focusing since 2022 is </a:t>
            </a:r>
            <a:r>
              <a:rPr b="1" lang="en-US"/>
              <a:t>3D winds profiling</a:t>
            </a:r>
            <a:r>
              <a:rPr lang="en-US"/>
              <a:t>. The measurement of the vertical distribution of the atmospheric wind from space, therefore with global coverage and with accurate vertical resolution, has been identified as perhaps the single most important gap in our Earth observation enterprise. This was highlighted in the World Meteorological Organization (WMO) Integrated Global Observing System (WIGOS) 2040 vision, in the National decadal survey of 2017, as well as the NOAA Satellite Observing Systems Architecture (NSOSA) study.</a:t>
            </a:r>
            <a:endParaRPr/>
          </a:p>
        </p:txBody>
      </p:sp>
      <p:sp>
        <p:nvSpPr>
          <p:cNvPr id="74" name="Google Shape;74;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 name="Google Shape;80;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b="0" i="0" lang="en-US" sz="1200" u="none" cap="none" strike="noStrike">
                <a:solidFill>
                  <a:schemeClr val="dk1"/>
                </a:solidFill>
                <a:latin typeface="Calibri"/>
                <a:ea typeface="Calibri"/>
                <a:cs typeface="Calibri"/>
                <a:sym typeface="Calibri"/>
              </a:rPr>
              <a:t>Via BAA we are exploring technologies that allow for the measurement of atmospheric wind profiles (3D winds) from space. The BAA objectives are to explore the status of current 3D wind technologies, how they are projected to evolve in the near future, and their potential value to NOAA’s mission.</a:t>
            </a:r>
            <a:endParaRPr b="0" i="0" sz="1200" u="none" cap="none" strike="noStrike">
              <a:solidFill>
                <a:schemeClr val="dk1"/>
              </a:solidFill>
              <a:latin typeface="Calibri"/>
              <a:ea typeface="Calibri"/>
              <a:cs typeface="Calibri"/>
              <a:sym typeface="Calibri"/>
            </a:endParaRPr>
          </a:p>
          <a:p>
            <a:pPr indent="-228600" lvl="0" marL="457200" marR="0" rtl="0" algn="l">
              <a:lnSpc>
                <a:spcPct val="100000"/>
              </a:lnSpc>
              <a:spcBef>
                <a:spcPts val="0"/>
              </a:spcBef>
              <a:spcAft>
                <a:spcPts val="0"/>
              </a:spcAft>
              <a:buClr>
                <a:srgbClr val="000000"/>
              </a:buClr>
              <a:buSzPts val="1400"/>
              <a:buFont typeface="Arial"/>
              <a:buNone/>
            </a:pPr>
            <a:r>
              <a:t/>
            </a:r>
            <a:endParaRPr/>
          </a:p>
          <a:p>
            <a:pPr indent="-304800" lvl="0" marL="857250" rtl="0" algn="l">
              <a:lnSpc>
                <a:spcPct val="90000"/>
              </a:lnSpc>
              <a:spcBef>
                <a:spcPts val="1200"/>
              </a:spcBef>
              <a:spcAft>
                <a:spcPts val="0"/>
              </a:spcAft>
              <a:buClr>
                <a:schemeClr val="dk1"/>
              </a:buClr>
              <a:buSzPts val="1200"/>
              <a:buFont typeface="Calibri"/>
              <a:buChar char="▪"/>
            </a:pPr>
            <a:r>
              <a:rPr b="1" lang="en-US"/>
              <a:t>Objective A: Technology Demonstration</a:t>
            </a:r>
            <a:endParaRPr b="1"/>
          </a:p>
          <a:p>
            <a:pPr indent="-304800" lvl="2" marL="1371600" rtl="0" algn="l">
              <a:lnSpc>
                <a:spcPct val="90000"/>
              </a:lnSpc>
              <a:spcBef>
                <a:spcPts val="1200"/>
              </a:spcBef>
              <a:spcAft>
                <a:spcPts val="0"/>
              </a:spcAft>
              <a:buClr>
                <a:schemeClr val="dk1"/>
              </a:buClr>
              <a:buSzPts val="1200"/>
              <a:buFont typeface="Calibri"/>
              <a:buChar char="○"/>
            </a:pPr>
            <a:r>
              <a:rPr lang="en-US"/>
              <a:t>Assess the capabilities of different technologies that currently exist to observe 3D winds from sub-orbital platforms (e.g., airborne, stratospheric balloon-based, etc.) to assess these technologies and the characteristics of their measurements to meet NOAA performance needs</a:t>
            </a:r>
            <a:endParaRPr>
              <a:latin typeface="Arial"/>
              <a:ea typeface="Arial"/>
              <a:cs typeface="Arial"/>
              <a:sym typeface="Arial"/>
            </a:endParaRPr>
          </a:p>
          <a:p>
            <a:pPr indent="-228600" lvl="0" marL="1371600" rtl="0" algn="l">
              <a:lnSpc>
                <a:spcPct val="90000"/>
              </a:lnSpc>
              <a:spcBef>
                <a:spcPts val="1200"/>
              </a:spcBef>
              <a:spcAft>
                <a:spcPts val="0"/>
              </a:spcAft>
              <a:buClr>
                <a:schemeClr val="dk1"/>
              </a:buClr>
              <a:buSzPts val="1100"/>
              <a:buFont typeface="Arial"/>
              <a:buNone/>
            </a:pPr>
            <a:r>
              <a:t/>
            </a:r>
            <a:endParaRPr/>
          </a:p>
          <a:p>
            <a:pPr indent="-304800" lvl="0" marL="862012" rtl="0" algn="l">
              <a:lnSpc>
                <a:spcPct val="100000"/>
              </a:lnSpc>
              <a:spcBef>
                <a:spcPts val="400"/>
              </a:spcBef>
              <a:spcAft>
                <a:spcPts val="0"/>
              </a:spcAft>
              <a:buClr>
                <a:schemeClr val="dk1"/>
              </a:buClr>
              <a:buSzPts val="1200"/>
              <a:buFont typeface="Calibri"/>
              <a:buChar char="▪"/>
            </a:pPr>
            <a:r>
              <a:rPr b="1" lang="en-US"/>
              <a:t>Objective B: Concept Studies</a:t>
            </a:r>
            <a:endParaRPr b="1"/>
          </a:p>
          <a:p>
            <a:pPr indent="-304800" lvl="2" marL="1371600" rtl="0" algn="l">
              <a:lnSpc>
                <a:spcPct val="100000"/>
              </a:lnSpc>
              <a:spcBef>
                <a:spcPts val="400"/>
              </a:spcBef>
              <a:spcAft>
                <a:spcPts val="0"/>
              </a:spcAft>
              <a:buClr>
                <a:schemeClr val="dk1"/>
              </a:buClr>
              <a:buSzPts val="1200"/>
              <a:buFont typeface="Calibri"/>
              <a:buChar char="○"/>
            </a:pPr>
            <a:r>
              <a:rPr lang="en-US"/>
              <a:t>Studies in this category would look at different sensors, different constellations, on different platforms</a:t>
            </a:r>
            <a:endParaRPr/>
          </a:p>
          <a:p>
            <a:pPr indent="-304800" lvl="2" marL="1371600" rtl="0" algn="l">
              <a:lnSpc>
                <a:spcPct val="100000"/>
              </a:lnSpc>
              <a:spcBef>
                <a:spcPts val="400"/>
              </a:spcBef>
              <a:spcAft>
                <a:spcPts val="0"/>
              </a:spcAft>
              <a:buClr>
                <a:schemeClr val="dk1"/>
              </a:buClr>
              <a:buSzPts val="1200"/>
              <a:buFont typeface="Calibri"/>
              <a:buChar char="○"/>
            </a:pPr>
            <a:r>
              <a:rPr lang="en-US"/>
              <a:t>Perform studies to provide concepts of different approaches to measure 3D winds from space to meet NOAA performance needs</a:t>
            </a:r>
            <a:endParaRPr/>
          </a:p>
          <a:p>
            <a:pPr indent="-241300" lvl="0" marL="457200" rtl="0" algn="l">
              <a:lnSpc>
                <a:spcPct val="115000"/>
              </a:lnSpc>
              <a:spcBef>
                <a:spcPts val="1200"/>
              </a:spcBef>
              <a:spcAft>
                <a:spcPts val="0"/>
              </a:spcAft>
              <a:buSzPts val="200"/>
              <a:buChar char="▪"/>
            </a:pPr>
            <a:r>
              <a:rPr lang="en-US"/>
              <a:t>3D Winds field campaign data will allow NOAA to understand the strengths and weaknesses of the different technologies available and the characteristics of their measurements to meet NOAA performance needs</a:t>
            </a:r>
            <a:endParaRPr sz="100"/>
          </a:p>
          <a:p>
            <a:pPr indent="-228600" lvl="0" marL="457200" marR="0" rtl="0" algn="l">
              <a:lnSpc>
                <a:spcPct val="100000"/>
              </a:lnSpc>
              <a:spcBef>
                <a:spcPts val="0"/>
              </a:spcBef>
              <a:spcAft>
                <a:spcPts val="0"/>
              </a:spcAft>
              <a:buClr>
                <a:srgbClr val="000000"/>
              </a:buClr>
              <a:buSzPts val="1400"/>
              <a:buFont typeface="Arial"/>
              <a:buNone/>
            </a:pPr>
            <a:r>
              <a:t/>
            </a:r>
            <a:endParaRPr/>
          </a:p>
          <a:p>
            <a:pPr indent="-228600" lvl="0" marL="45720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81" name="Google Shape;81;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 name="Google Shape;91;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92" name="Google Shape;92;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337433a8041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 name="Google Shape;101;g337433a8041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102" name="Google Shape;102;g337433a8041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337433a8041_0_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3" name="Google Shape;123;g337433a8041_0_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124" name="Google Shape;124;g337433a8041_0_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337433a8041_0_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2" name="Google Shape;152;g337433a8041_0_4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153" name="Google Shape;153;g337433a8041_0_4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337433a8041_0_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8" name="Google Shape;178;g337433a8041_0_7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lang="en-US"/>
              <a:t>●	Metop-B and C 25km and 50km Ocean Surface Winds in NetCDF, BUFR, and BINARY</a:t>
            </a:r>
            <a:endParaRPr/>
          </a:p>
          <a:p>
            <a:pPr indent="-228600" lvl="0" marL="457200" marR="0" rtl="0" algn="l">
              <a:lnSpc>
                <a:spcPct val="100000"/>
              </a:lnSpc>
              <a:spcBef>
                <a:spcPts val="0"/>
              </a:spcBef>
              <a:spcAft>
                <a:spcPts val="0"/>
              </a:spcAft>
              <a:buClr>
                <a:srgbClr val="000000"/>
              </a:buClr>
              <a:buSzPts val="1400"/>
              <a:buFont typeface="Arial"/>
              <a:buNone/>
            </a:pPr>
            <a:r>
              <a:rPr lang="en-US"/>
              <a:t>●	Metop-B and C Ultra High Resolution Winds Imagery for Tropical Storms in NetCDF and GIF</a:t>
            </a:r>
            <a:endParaRPr/>
          </a:p>
        </p:txBody>
      </p:sp>
      <p:sp>
        <p:nvSpPr>
          <p:cNvPr id="179" name="Google Shape;179;g337433a8041_0_7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8" name="Shape 28"/>
        <p:cNvGrpSpPr/>
        <p:nvPr/>
      </p:nvGrpSpPr>
      <p:grpSpPr>
        <a:xfrm>
          <a:off x="0" y="0"/>
          <a:ext cx="0" cy="0"/>
          <a:chOff x="0" y="0"/>
          <a:chExt cx="0" cy="0"/>
        </a:xfrm>
      </p:grpSpPr>
      <p:sp>
        <p:nvSpPr>
          <p:cNvPr id="29" name="Google Shape;29;g2c68918b4b9_0_1018"/>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chemeClr val="dk1"/>
              </a:buClr>
              <a:buSzPts val="1800"/>
              <a:buNone/>
              <a:defRPr>
                <a:solidFill>
                  <a:srgbClr val="12416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g2c68918b4b9_0_1018"/>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100000"/>
              </a:lnSpc>
              <a:spcBef>
                <a:spcPts val="500"/>
              </a:spcBef>
              <a:spcAft>
                <a:spcPts val="0"/>
              </a:spcAft>
              <a:buClr>
                <a:schemeClr val="dk1"/>
              </a:buClr>
              <a:buSzPts val="1800"/>
              <a:buFont typeface="NTR"/>
              <a:buChar char="–"/>
              <a:defRPr/>
            </a:lvl2pPr>
            <a:lvl3pPr indent="-342900" lvl="2" marL="1371600" algn="l">
              <a:lnSpc>
                <a:spcPct val="100000"/>
              </a:lnSpc>
              <a:spcBef>
                <a:spcPts val="500"/>
              </a:spcBef>
              <a:spcAft>
                <a:spcPts val="0"/>
              </a:spcAft>
              <a:buClr>
                <a:schemeClr val="dk1"/>
              </a:buClr>
              <a:buSzPts val="1800"/>
              <a:buFont typeface="Courier New"/>
              <a:buChar char="o"/>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1" name="Shape 31"/>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2" name="Shape 32"/>
        <p:cNvGrpSpPr/>
        <p:nvPr/>
      </p:nvGrpSpPr>
      <p:grpSpPr>
        <a:xfrm>
          <a:off x="0" y="0"/>
          <a:ext cx="0" cy="0"/>
          <a:chOff x="0" y="0"/>
          <a:chExt cx="0" cy="0"/>
        </a:xfrm>
      </p:grpSpPr>
      <p:sp>
        <p:nvSpPr>
          <p:cNvPr id="33" name="Google Shape;33;p1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10"/>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 name="Google Shape;35;p10"/>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7" name="Google Shape;37;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8" name="Google Shape;38;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9" name="Shape 39"/>
        <p:cNvGrpSpPr/>
        <p:nvPr/>
      </p:nvGrpSpPr>
      <p:grpSpPr>
        <a:xfrm>
          <a:off x="0" y="0"/>
          <a:ext cx="0" cy="0"/>
          <a:chOff x="0" y="0"/>
          <a:chExt cx="0" cy="0"/>
        </a:xfrm>
      </p:grpSpPr>
      <p:sp>
        <p:nvSpPr>
          <p:cNvPr id="40" name="Google Shape;40;g2c68918b4b9_0_1021"/>
          <p:cNvSpPr txBox="1"/>
          <p:nvPr>
            <p:ph type="ctrTitle"/>
          </p:nvPr>
        </p:nvSpPr>
        <p:spPr>
          <a:xfrm>
            <a:off x="415611" y="992767"/>
            <a:ext cx="11360700" cy="2736900"/>
          </a:xfrm>
          <a:prstGeom prst="rect">
            <a:avLst/>
          </a:prstGeom>
          <a:noFill/>
          <a:ln>
            <a:noFill/>
          </a:ln>
        </p:spPr>
        <p:txBody>
          <a:bodyPr anchorCtr="0" anchor="b" bIns="91425" lIns="91425" spcFirstLastPara="1" rIns="91425" wrap="square" tIns="91425">
            <a:normAutofit/>
          </a:bodyPr>
          <a:lstStyle>
            <a:lvl1pPr lvl="0" algn="ctr">
              <a:lnSpc>
                <a:spcPct val="90000"/>
              </a:lnSpc>
              <a:spcBef>
                <a:spcPts val="0"/>
              </a:spcBef>
              <a:spcAft>
                <a:spcPts val="0"/>
              </a:spcAft>
              <a:buSzPts val="5200"/>
              <a:buNone/>
              <a:defRPr sz="6933"/>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p:txBody>
      </p:sp>
      <p:sp>
        <p:nvSpPr>
          <p:cNvPr id="41" name="Google Shape;41;g2c68918b4b9_0_1021"/>
          <p:cNvSpPr txBox="1"/>
          <p:nvPr>
            <p:ph idx="1" type="subTitle"/>
          </p:nvPr>
        </p:nvSpPr>
        <p:spPr>
          <a:xfrm>
            <a:off x="415600" y="3778833"/>
            <a:ext cx="11360700" cy="10569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p:txBody>
      </p:sp>
      <p:sp>
        <p:nvSpPr>
          <p:cNvPr id="42" name="Google Shape;42;g2c68918b4b9_0_1021"/>
          <p:cNvSpPr txBox="1"/>
          <p:nvPr>
            <p:ph idx="12" type="sldNum"/>
          </p:nvPr>
        </p:nvSpPr>
        <p:spPr>
          <a:xfrm>
            <a:off x="11296611" y="6217623"/>
            <a:ext cx="731700" cy="5247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3" name="Shape 43"/>
        <p:cNvGrpSpPr/>
        <p:nvPr/>
      </p:nvGrpSpPr>
      <p:grpSpPr>
        <a:xfrm>
          <a:off x="0" y="0"/>
          <a:ext cx="0" cy="0"/>
          <a:chOff x="0" y="0"/>
          <a:chExt cx="0" cy="0"/>
        </a:xfrm>
      </p:grpSpPr>
      <p:sp>
        <p:nvSpPr>
          <p:cNvPr id="44" name="Google Shape;44;g2c68918b4b9_0_1032"/>
          <p:cNvSpPr txBox="1"/>
          <p:nvPr>
            <p:ph type="title"/>
          </p:nvPr>
        </p:nvSpPr>
        <p:spPr>
          <a:xfrm>
            <a:off x="839788" y="365125"/>
            <a:ext cx="10515600" cy="1325700"/>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chemeClr val="dk1"/>
              </a:buClr>
              <a:buSzPts val="1800"/>
              <a:buNone/>
              <a:defRPr>
                <a:solidFill>
                  <a:srgbClr val="12416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 name="Google Shape;45;g2c68918b4b9_0_1032"/>
          <p:cNvSpPr txBox="1"/>
          <p:nvPr>
            <p:ph idx="1" type="body"/>
          </p:nvPr>
        </p:nvSpPr>
        <p:spPr>
          <a:xfrm>
            <a:off x="839788" y="1681163"/>
            <a:ext cx="5157900" cy="823800"/>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6" name="Google Shape;46;g2c68918b4b9_0_1032"/>
          <p:cNvSpPr txBox="1"/>
          <p:nvPr>
            <p:ph idx="2" type="body"/>
          </p:nvPr>
        </p:nvSpPr>
        <p:spPr>
          <a:xfrm>
            <a:off x="839788" y="2505075"/>
            <a:ext cx="5157900" cy="36846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 name="Google Shape;47;g2c68918b4b9_0_1032"/>
          <p:cNvSpPr txBox="1"/>
          <p:nvPr>
            <p:ph idx="3" type="body"/>
          </p:nvPr>
        </p:nvSpPr>
        <p:spPr>
          <a:xfrm>
            <a:off x="6172200" y="1681163"/>
            <a:ext cx="5183100" cy="823800"/>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8" name="Google Shape;48;g2c68918b4b9_0_1032"/>
          <p:cNvSpPr txBox="1"/>
          <p:nvPr>
            <p:ph idx="4" type="body"/>
          </p:nvPr>
        </p:nvSpPr>
        <p:spPr>
          <a:xfrm>
            <a:off x="6172200" y="2505075"/>
            <a:ext cx="5183100" cy="36846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g2c68918b4b9_0_1038"/>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chemeClr val="dk1"/>
              </a:buClr>
              <a:buSzPts val="1800"/>
              <a:buNone/>
              <a:defRPr>
                <a:solidFill>
                  <a:srgbClr val="12416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1" name="Shape 51"/>
        <p:cNvGrpSpPr/>
        <p:nvPr/>
      </p:nvGrpSpPr>
      <p:grpSpPr>
        <a:xfrm>
          <a:off x="0" y="0"/>
          <a:ext cx="0" cy="0"/>
          <a:chOff x="0" y="0"/>
          <a:chExt cx="0" cy="0"/>
        </a:xfrm>
      </p:grpSpPr>
      <p:sp>
        <p:nvSpPr>
          <p:cNvPr id="52" name="Google Shape;52;g2c68918b4b9_0_1040"/>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Calibri"/>
              <a:buNone/>
              <a:defRPr sz="3200">
                <a:solidFill>
                  <a:srgbClr val="12416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g2c68918b4b9_0_1040"/>
          <p:cNvSpPr txBox="1"/>
          <p:nvPr>
            <p:ph idx="1" type="body"/>
          </p:nvPr>
        </p:nvSpPr>
        <p:spPr>
          <a:xfrm>
            <a:off x="5183188" y="987425"/>
            <a:ext cx="6172200" cy="4873500"/>
          </a:xfrm>
          <a:prstGeom prst="rect">
            <a:avLst/>
          </a:prstGeom>
          <a:noFill/>
          <a:ln>
            <a:noFill/>
          </a:ln>
        </p:spPr>
        <p:txBody>
          <a:bodyPr anchorCtr="0" anchor="t" bIns="45700" lIns="91425" spcFirstLastPara="1" rIns="91425" wrap="square" tIns="45700">
            <a:no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4" name="Google Shape;54;g2c68918b4b9_0_1040"/>
          <p:cNvSpPr txBox="1"/>
          <p:nvPr>
            <p:ph idx="2" type="body"/>
          </p:nvPr>
        </p:nvSpPr>
        <p:spPr>
          <a:xfrm>
            <a:off x="839788" y="2057400"/>
            <a:ext cx="3932100" cy="38115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55" name="Shape 55"/>
        <p:cNvGrpSpPr/>
        <p:nvPr/>
      </p:nvGrpSpPr>
      <p:grpSpPr>
        <a:xfrm>
          <a:off x="0" y="0"/>
          <a:ext cx="0" cy="0"/>
          <a:chOff x="0" y="0"/>
          <a:chExt cx="0" cy="0"/>
        </a:xfrm>
      </p:grpSpPr>
      <p:sp>
        <p:nvSpPr>
          <p:cNvPr id="56" name="Google Shape;56;g2c68918b4b9_0_1044"/>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Calibri"/>
              <a:buNone/>
              <a:defRPr sz="3200">
                <a:solidFill>
                  <a:srgbClr val="12416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g2c68918b4b9_0_1044"/>
          <p:cNvSpPr/>
          <p:nvPr>
            <p:ph idx="2" type="pic"/>
          </p:nvPr>
        </p:nvSpPr>
        <p:spPr>
          <a:xfrm>
            <a:off x="5183188" y="987425"/>
            <a:ext cx="6172200" cy="4873500"/>
          </a:xfrm>
          <a:prstGeom prst="rect">
            <a:avLst/>
          </a:prstGeom>
          <a:noFill/>
          <a:ln>
            <a:noFill/>
          </a:ln>
        </p:spPr>
      </p:sp>
      <p:sp>
        <p:nvSpPr>
          <p:cNvPr id="58" name="Google Shape;58;g2c68918b4b9_0_1044"/>
          <p:cNvSpPr txBox="1"/>
          <p:nvPr>
            <p:ph idx="1" type="body"/>
          </p:nvPr>
        </p:nvSpPr>
        <p:spPr>
          <a:xfrm>
            <a:off x="839788" y="2057400"/>
            <a:ext cx="3932100" cy="38115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9.gif"/><Relationship Id="rId2" Type="http://schemas.openxmlformats.org/officeDocument/2006/relationships/image" Target="../media/image12.png"/><Relationship Id="rId3" Type="http://schemas.openxmlformats.org/officeDocument/2006/relationships/image" Target="../media/image1.png"/><Relationship Id="rId4" Type="http://schemas.openxmlformats.org/officeDocument/2006/relationships/slideLayout" Target="../slideLayouts/slideLayout1.xml"/><Relationship Id="rId5" Type="http://schemas.openxmlformats.org/officeDocument/2006/relationships/theme" Target="../theme/theme2.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20.png"/><Relationship Id="rId2" Type="http://schemas.openxmlformats.org/officeDocument/2006/relationships/image" Target="../media/image12.png"/><Relationship Id="rId3" Type="http://schemas.openxmlformats.org/officeDocument/2006/relationships/image" Target="../media/image2.jpg"/><Relationship Id="rId4" Type="http://schemas.openxmlformats.org/officeDocument/2006/relationships/slideLayout" Target="../slideLayouts/slideLayout2.xml"/><Relationship Id="rId11" Type="http://schemas.openxmlformats.org/officeDocument/2006/relationships/slideLayout" Target="../slideLayouts/slideLayout9.xml"/><Relationship Id="rId10" Type="http://schemas.openxmlformats.org/officeDocument/2006/relationships/slideLayout" Target="../slideLayouts/slideLayout8.xml"/><Relationship Id="rId12" Type="http://schemas.openxmlformats.org/officeDocument/2006/relationships/theme" Target="../theme/theme3.xml"/><Relationship Id="rId9" Type="http://schemas.openxmlformats.org/officeDocument/2006/relationships/slideLayout" Target="../slideLayouts/slideLayout7.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g28049052614_0_79"/>
          <p:cNvSpPr/>
          <p:nvPr/>
        </p:nvSpPr>
        <p:spPr>
          <a:xfrm>
            <a:off x="3077428" y="1652985"/>
            <a:ext cx="9114600" cy="3578100"/>
          </a:xfrm>
          <a:prstGeom prst="rect">
            <a:avLst/>
          </a:prstGeom>
          <a:solidFill>
            <a:srgbClr val="D8E2F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1" name="Google Shape;11;g28049052614_0_79"/>
          <p:cNvPicPr preferRelativeResize="0"/>
          <p:nvPr/>
        </p:nvPicPr>
        <p:blipFill rotWithShape="1">
          <a:blip r:embed="rId1">
            <a:alphaModFix/>
          </a:blip>
          <a:srcRect b="0" l="0" r="0" t="0"/>
          <a:stretch/>
        </p:blipFill>
        <p:spPr>
          <a:xfrm>
            <a:off x="0" y="-6531"/>
            <a:ext cx="5681471" cy="6877558"/>
          </a:xfrm>
          <a:prstGeom prst="rect">
            <a:avLst/>
          </a:prstGeom>
          <a:noFill/>
          <a:ln>
            <a:noFill/>
          </a:ln>
        </p:spPr>
      </p:pic>
      <p:pic>
        <p:nvPicPr>
          <p:cNvPr id="12" name="Google Shape;12;g28049052614_0_79"/>
          <p:cNvPicPr preferRelativeResize="0"/>
          <p:nvPr/>
        </p:nvPicPr>
        <p:blipFill rotWithShape="1">
          <a:blip r:embed="rId2">
            <a:alphaModFix/>
          </a:blip>
          <a:srcRect b="0" l="0" r="0" t="0"/>
          <a:stretch/>
        </p:blipFill>
        <p:spPr>
          <a:xfrm>
            <a:off x="2694571" y="2949241"/>
            <a:ext cx="2064886" cy="2064886"/>
          </a:xfrm>
          <a:prstGeom prst="rect">
            <a:avLst/>
          </a:prstGeom>
          <a:noFill/>
          <a:ln>
            <a:noFill/>
          </a:ln>
        </p:spPr>
      </p:pic>
      <p:sp>
        <p:nvSpPr>
          <p:cNvPr id="13" name="Google Shape;13;g28049052614_0_79"/>
          <p:cNvSpPr txBox="1"/>
          <p:nvPr/>
        </p:nvSpPr>
        <p:spPr>
          <a:xfrm>
            <a:off x="407916" y="4795552"/>
            <a:ext cx="4174500" cy="1039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Calibri"/>
                <a:ea typeface="Calibri"/>
                <a:cs typeface="Calibri"/>
                <a:sym typeface="Calibri"/>
              </a:rPr>
              <a:t>NOAA </a:t>
            </a:r>
            <a:br>
              <a:rPr b="0" i="0" lang="en-US" sz="2400" u="none" cap="none" strike="noStrike">
                <a:solidFill>
                  <a:schemeClr val="lt1"/>
                </a:solidFill>
                <a:latin typeface="Calibri"/>
                <a:ea typeface="Calibri"/>
                <a:cs typeface="Calibri"/>
                <a:sym typeface="Calibri"/>
              </a:rPr>
            </a:br>
            <a:r>
              <a:rPr b="0" i="0" lang="en-US" sz="2400" u="none" cap="none" strike="noStrike">
                <a:solidFill>
                  <a:schemeClr val="lt1"/>
                </a:solidFill>
                <a:latin typeface="Calibri"/>
                <a:ea typeface="Calibri"/>
                <a:cs typeface="Calibri"/>
                <a:sym typeface="Calibri"/>
              </a:rPr>
              <a:t>National Satellite and Information Service</a:t>
            </a:r>
            <a:endParaRPr b="0" i="0" sz="1400" u="none" cap="none" strike="noStrike">
              <a:solidFill>
                <a:srgbClr val="000000"/>
              </a:solidFill>
              <a:latin typeface="Arial"/>
              <a:ea typeface="Arial"/>
              <a:cs typeface="Arial"/>
              <a:sym typeface="Arial"/>
            </a:endParaRPr>
          </a:p>
        </p:txBody>
      </p:sp>
      <p:pic>
        <p:nvPicPr>
          <p:cNvPr id="14" name="Google Shape;14;g28049052614_0_79"/>
          <p:cNvPicPr preferRelativeResize="0"/>
          <p:nvPr/>
        </p:nvPicPr>
        <p:blipFill rotWithShape="1">
          <a:blip r:embed="rId3">
            <a:alphaModFix/>
          </a:blip>
          <a:srcRect b="0" l="0" r="0" t="0"/>
          <a:stretch/>
        </p:blipFill>
        <p:spPr>
          <a:xfrm>
            <a:off x="1797978" y="-6531"/>
            <a:ext cx="2554425" cy="2322609"/>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 name="Shape 16"/>
        <p:cNvGrpSpPr/>
        <p:nvPr/>
      </p:nvGrpSpPr>
      <p:grpSpPr>
        <a:xfrm>
          <a:off x="0" y="0"/>
          <a:ext cx="0" cy="0"/>
          <a:chOff x="0" y="0"/>
          <a:chExt cx="0" cy="0"/>
        </a:xfrm>
      </p:grpSpPr>
      <p:pic>
        <p:nvPicPr>
          <p:cNvPr id="17" name="Google Shape;17;g2c68918b4b9_0_1006"/>
          <p:cNvPicPr preferRelativeResize="0"/>
          <p:nvPr/>
        </p:nvPicPr>
        <p:blipFill rotWithShape="1">
          <a:blip r:embed="rId1">
            <a:alphaModFix/>
          </a:blip>
          <a:srcRect b="0" l="0" r="0" t="0"/>
          <a:stretch/>
        </p:blipFill>
        <p:spPr>
          <a:xfrm>
            <a:off x="0" y="6420051"/>
            <a:ext cx="11652694" cy="447573"/>
          </a:xfrm>
          <a:prstGeom prst="rect">
            <a:avLst/>
          </a:prstGeom>
          <a:noFill/>
          <a:ln>
            <a:noFill/>
          </a:ln>
        </p:spPr>
      </p:pic>
      <p:sp>
        <p:nvSpPr>
          <p:cNvPr id="18" name="Google Shape;18;g2c68918b4b9_0_100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9" name="Google Shape;19;g2c68918b4b9_0_1006"/>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0" name="Google Shape;20;g2c68918b4b9_0_1006"/>
          <p:cNvSpPr txBox="1"/>
          <p:nvPr/>
        </p:nvSpPr>
        <p:spPr>
          <a:xfrm>
            <a:off x="11361819" y="6443000"/>
            <a:ext cx="8301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CCCCCC"/>
                </a:solidFill>
                <a:latin typeface="Calibri"/>
                <a:ea typeface="Calibri"/>
                <a:cs typeface="Calibri"/>
                <a:sym typeface="Calibri"/>
              </a:rPr>
              <a:t>‹#›</a:t>
            </a:fld>
            <a:endParaRPr b="0" i="0" sz="1400" u="none" cap="none" strike="noStrike">
              <a:solidFill>
                <a:srgbClr val="CCCCCC"/>
              </a:solidFill>
              <a:latin typeface="Calibri"/>
              <a:ea typeface="Calibri"/>
              <a:cs typeface="Calibri"/>
              <a:sym typeface="Calibri"/>
            </a:endParaRPr>
          </a:p>
        </p:txBody>
      </p:sp>
      <p:grpSp>
        <p:nvGrpSpPr>
          <p:cNvPr id="21" name="Google Shape;21;g2c68918b4b9_0_1006"/>
          <p:cNvGrpSpPr/>
          <p:nvPr/>
        </p:nvGrpSpPr>
        <p:grpSpPr>
          <a:xfrm>
            <a:off x="108817" y="6111817"/>
            <a:ext cx="667401" cy="667401"/>
            <a:chOff x="310960" y="5520595"/>
            <a:chExt cx="1239600" cy="1239600"/>
          </a:xfrm>
        </p:grpSpPr>
        <p:sp>
          <p:nvSpPr>
            <p:cNvPr id="22" name="Google Shape;22;g2c68918b4b9_0_1006"/>
            <p:cNvSpPr/>
            <p:nvPr/>
          </p:nvSpPr>
          <p:spPr>
            <a:xfrm>
              <a:off x="310960" y="5520595"/>
              <a:ext cx="1239600" cy="1239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23" name="Google Shape;23;g2c68918b4b9_0_1006"/>
            <p:cNvPicPr preferRelativeResize="0"/>
            <p:nvPr/>
          </p:nvPicPr>
          <p:blipFill rotWithShape="1">
            <a:blip r:embed="rId2">
              <a:alphaModFix/>
            </a:blip>
            <a:srcRect b="0" l="0" r="0" t="0"/>
            <a:stretch/>
          </p:blipFill>
          <p:spPr>
            <a:xfrm>
              <a:off x="352776" y="5562411"/>
              <a:ext cx="1156073" cy="1156073"/>
            </a:xfrm>
            <a:prstGeom prst="rect">
              <a:avLst/>
            </a:prstGeom>
            <a:noFill/>
            <a:ln>
              <a:noFill/>
            </a:ln>
          </p:spPr>
        </p:pic>
      </p:grpSp>
      <p:sp>
        <p:nvSpPr>
          <p:cNvPr id="24" name="Google Shape;24;g2c68918b4b9_0_1006"/>
          <p:cNvSpPr/>
          <p:nvPr/>
        </p:nvSpPr>
        <p:spPr>
          <a:xfrm>
            <a:off x="0" y="0"/>
            <a:ext cx="12192000" cy="320100"/>
          </a:xfrm>
          <a:prstGeom prst="rect">
            <a:avLst/>
          </a:prstGeom>
          <a:blipFill rotWithShape="1">
            <a:blip r:embed="rId3">
              <a:alphaModFix/>
            </a:blip>
            <a:stretch>
              <a:fillRect b="0" l="0" r="0" t="0"/>
            </a:stretch>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5" name="Google Shape;25;g2c68918b4b9_0_1006"/>
          <p:cNvSpPr txBox="1"/>
          <p:nvPr/>
        </p:nvSpPr>
        <p:spPr>
          <a:xfrm>
            <a:off x="923667" y="6485276"/>
            <a:ext cx="76632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Calibri"/>
                <a:ea typeface="Calibri"/>
                <a:cs typeface="Calibri"/>
                <a:sym typeface="Calibri"/>
              </a:rPr>
              <a:t>NOAA National Environmental Satellite, Data, and Information Service</a:t>
            </a:r>
            <a:endParaRPr b="0" i="0" sz="1400" u="none" cap="none" strike="noStrike">
              <a:solidFill>
                <a:srgbClr val="000000"/>
              </a:solidFill>
              <a:latin typeface="Arial"/>
              <a:ea typeface="Arial"/>
              <a:cs typeface="Arial"/>
              <a:sym typeface="Arial"/>
            </a:endParaRPr>
          </a:p>
        </p:txBody>
      </p:sp>
      <p:sp>
        <p:nvSpPr>
          <p:cNvPr id="26" name="Google Shape;26;g2c68918b4b9_0_1006"/>
          <p:cNvSpPr/>
          <p:nvPr/>
        </p:nvSpPr>
        <p:spPr>
          <a:xfrm>
            <a:off x="0" y="0"/>
            <a:ext cx="12192000" cy="320100"/>
          </a:xfrm>
          <a:prstGeom prst="rect">
            <a:avLst/>
          </a:prstGeom>
          <a:solidFill>
            <a:srgbClr val="1A46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27" name="Google Shape;27;g2c68918b4b9_0_1006"/>
          <p:cNvSpPr txBox="1"/>
          <p:nvPr/>
        </p:nvSpPr>
        <p:spPr>
          <a:xfrm>
            <a:off x="7036067" y="6492875"/>
            <a:ext cx="4325700" cy="3078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sldLayoutIdLst>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3.png"/><Relationship Id="rId4" Type="http://schemas.openxmlformats.org/officeDocument/2006/relationships/image" Target="../media/image28.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2.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7.png"/><Relationship Id="rId4" Type="http://schemas.openxmlformats.org/officeDocument/2006/relationships/image" Target="../media/image34.g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40.gif"/><Relationship Id="rId4" Type="http://schemas.openxmlformats.org/officeDocument/2006/relationships/image" Target="../media/image44.gif"/><Relationship Id="rId5" Type="http://schemas.openxmlformats.org/officeDocument/2006/relationships/image" Target="../media/image43.gif"/><Relationship Id="rId6" Type="http://schemas.openxmlformats.org/officeDocument/2006/relationships/image" Target="../media/image42.g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41.gif"/><Relationship Id="rId4" Type="http://schemas.openxmlformats.org/officeDocument/2006/relationships/image" Target="../media/image39.png"/><Relationship Id="rId5" Type="http://schemas.openxmlformats.org/officeDocument/2006/relationships/image" Target="../media/image30.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45.gif"/><Relationship Id="rId4" Type="http://schemas.openxmlformats.org/officeDocument/2006/relationships/image" Target="../media/image35.gif"/><Relationship Id="rId5" Type="http://schemas.openxmlformats.org/officeDocument/2006/relationships/image" Target="../media/image38.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3.png"/><Relationship Id="rId4" Type="http://schemas.openxmlformats.org/officeDocument/2006/relationships/image" Target="../media/image5.png"/><Relationship Id="rId5" Type="http://schemas.openxmlformats.org/officeDocument/2006/relationships/image" Target="../media/image8.png"/><Relationship Id="rId6"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7.jpg"/><Relationship Id="rId4" Type="http://schemas.openxmlformats.org/officeDocument/2006/relationships/image" Target="../media/image4.png"/><Relationship Id="rId5"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1.gif"/><Relationship Id="rId4" Type="http://schemas.openxmlformats.org/officeDocument/2006/relationships/image" Target="../media/image11.gif"/><Relationship Id="rId11" Type="http://schemas.openxmlformats.org/officeDocument/2006/relationships/image" Target="../media/image31.gif"/><Relationship Id="rId10" Type="http://schemas.openxmlformats.org/officeDocument/2006/relationships/image" Target="../media/image10.gif"/><Relationship Id="rId9" Type="http://schemas.openxmlformats.org/officeDocument/2006/relationships/image" Target="../media/image24.gif"/><Relationship Id="rId5" Type="http://schemas.openxmlformats.org/officeDocument/2006/relationships/image" Target="../media/image14.gif"/><Relationship Id="rId6" Type="http://schemas.openxmlformats.org/officeDocument/2006/relationships/image" Target="../media/image37.gif"/><Relationship Id="rId7" Type="http://schemas.openxmlformats.org/officeDocument/2006/relationships/image" Target="../media/image26.gif"/><Relationship Id="rId8" Type="http://schemas.openxmlformats.org/officeDocument/2006/relationships/image" Target="../media/image18.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9.gif"/><Relationship Id="rId4" Type="http://schemas.openxmlformats.org/officeDocument/2006/relationships/image" Target="../media/image29.gif"/><Relationship Id="rId5" Type="http://schemas.openxmlformats.org/officeDocument/2006/relationships/image" Target="../media/image23.gif"/><Relationship Id="rId6" Type="http://schemas.openxmlformats.org/officeDocument/2006/relationships/image" Target="../media/image25.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6.gif"/><Relationship Id="rId4" Type="http://schemas.openxmlformats.org/officeDocument/2006/relationships/image" Target="../media/image22.gif"/></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 name="Shape 62"/>
        <p:cNvGrpSpPr/>
        <p:nvPr/>
      </p:nvGrpSpPr>
      <p:grpSpPr>
        <a:xfrm>
          <a:off x="0" y="0"/>
          <a:ext cx="0" cy="0"/>
          <a:chOff x="0" y="0"/>
          <a:chExt cx="0" cy="0"/>
        </a:xfrm>
      </p:grpSpPr>
      <p:sp>
        <p:nvSpPr>
          <p:cNvPr id="63" name="Google Shape;63;g28049052614_0_74"/>
          <p:cNvSpPr txBox="1"/>
          <p:nvPr/>
        </p:nvSpPr>
        <p:spPr>
          <a:xfrm>
            <a:off x="4993800" y="2699625"/>
            <a:ext cx="7198200" cy="2462100"/>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rgbClr val="2F5496"/>
              </a:buClr>
              <a:buSzPts val="5000"/>
              <a:buFont typeface="Arial Narrow"/>
              <a:buNone/>
            </a:pPr>
            <a:r>
              <a:rPr b="0" i="0" lang="en-US" sz="4800" u="none" cap="none" strike="noStrike">
                <a:solidFill>
                  <a:srgbClr val="2F5496"/>
                </a:solidFill>
                <a:latin typeface="Calibri"/>
                <a:ea typeface="Calibri"/>
                <a:cs typeface="Calibri"/>
                <a:sym typeface="Calibri"/>
              </a:rPr>
              <a:t>Workshop on 3D Winds Space-Based Measurements </a:t>
            </a:r>
            <a:endParaRPr/>
          </a:p>
          <a:p>
            <a:pPr indent="0" lvl="0" marL="0" marR="0" rtl="0" algn="l">
              <a:lnSpc>
                <a:spcPct val="90000"/>
              </a:lnSpc>
              <a:spcBef>
                <a:spcPts val="0"/>
              </a:spcBef>
              <a:spcAft>
                <a:spcPts val="0"/>
              </a:spcAft>
              <a:buClr>
                <a:srgbClr val="2F5496"/>
              </a:buClr>
              <a:buSzPts val="5000"/>
              <a:buFont typeface="Arial Narrow"/>
              <a:buNone/>
            </a:pPr>
            <a:r>
              <a:rPr b="0" i="0" lang="en-US" sz="3200" u="none" cap="none" strike="noStrike">
                <a:solidFill>
                  <a:srgbClr val="2F5496"/>
                </a:solidFill>
                <a:latin typeface="Calibri"/>
                <a:ea typeface="Calibri"/>
                <a:cs typeface="Calibri"/>
                <a:sym typeface="Calibri"/>
              </a:rPr>
              <a:t> </a:t>
            </a:r>
            <a:endParaRPr b="0" i="0" sz="3200" u="none" cap="none" strike="noStrike">
              <a:solidFill>
                <a:srgbClr val="000000"/>
              </a:solidFill>
              <a:latin typeface="Arial"/>
              <a:ea typeface="Arial"/>
              <a:cs typeface="Arial"/>
              <a:sym typeface="Arial"/>
            </a:endParaRPr>
          </a:p>
          <a:p>
            <a:pPr indent="0" lvl="0" marL="0" marR="0" rtl="0" algn="l">
              <a:lnSpc>
                <a:spcPct val="90000"/>
              </a:lnSpc>
              <a:spcBef>
                <a:spcPts val="0"/>
              </a:spcBef>
              <a:spcAft>
                <a:spcPts val="0"/>
              </a:spcAft>
              <a:buClr>
                <a:srgbClr val="2F5496"/>
              </a:buClr>
              <a:buSzPts val="5000"/>
              <a:buFont typeface="Arial Narrow"/>
              <a:buNone/>
            </a:pPr>
            <a:r>
              <a:t/>
            </a:r>
            <a:endParaRPr b="0" i="0" sz="5000" u="none" cap="none" strike="noStrike">
              <a:solidFill>
                <a:srgbClr val="2F5496"/>
              </a:solidFill>
              <a:latin typeface="Calibri"/>
              <a:ea typeface="Calibri"/>
              <a:cs typeface="Calibri"/>
              <a:sym typeface="Calibri"/>
            </a:endParaRPr>
          </a:p>
          <a:p>
            <a:pPr indent="0" lvl="0" marL="0" marR="0" rtl="0" algn="l">
              <a:lnSpc>
                <a:spcPct val="90000"/>
              </a:lnSpc>
              <a:spcBef>
                <a:spcPts val="0"/>
              </a:spcBef>
              <a:spcAft>
                <a:spcPts val="0"/>
              </a:spcAft>
              <a:buClr>
                <a:srgbClr val="2F5496"/>
              </a:buClr>
              <a:buSzPts val="5000"/>
              <a:buFont typeface="Arial Narrow"/>
              <a:buNone/>
            </a:pPr>
            <a:r>
              <a:rPr b="0" i="0" lang="en-US" sz="3200" u="none" cap="none" strike="noStrike">
                <a:solidFill>
                  <a:srgbClr val="2F5496"/>
                </a:solidFill>
                <a:latin typeface="Calibri"/>
                <a:ea typeface="Calibri"/>
                <a:cs typeface="Calibri"/>
                <a:sym typeface="Calibri"/>
              </a:rPr>
              <a:t>Joint Venture Partnership (JVP) Program </a:t>
            </a:r>
            <a:endParaRPr b="0" i="0" sz="3200" u="none" cap="none" strike="noStrike">
              <a:solidFill>
                <a:srgbClr val="000000"/>
              </a:solidFill>
              <a:latin typeface="Calibri"/>
              <a:ea typeface="Calibri"/>
              <a:cs typeface="Calibri"/>
              <a:sym typeface="Calibri"/>
            </a:endParaRPr>
          </a:p>
        </p:txBody>
      </p:sp>
      <p:sp>
        <p:nvSpPr>
          <p:cNvPr id="64" name="Google Shape;64;g28049052614_0_74"/>
          <p:cNvSpPr txBox="1"/>
          <p:nvPr/>
        </p:nvSpPr>
        <p:spPr>
          <a:xfrm>
            <a:off x="6919800" y="5781175"/>
            <a:ext cx="52986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Arial"/>
                <a:ea typeface="Arial"/>
                <a:cs typeface="Arial"/>
                <a:sym typeface="Arial"/>
              </a:rPr>
              <a:t>Feb 19 - 20, 2025</a:t>
            </a:r>
            <a:endParaRPr b="0" i="0" sz="2000" u="none" cap="none" strike="noStrik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g337433a8041_0_82"/>
          <p:cNvSpPr txBox="1"/>
          <p:nvPr>
            <p:ph type="title"/>
          </p:nvPr>
        </p:nvSpPr>
        <p:spPr>
          <a:xfrm>
            <a:off x="790781" y="85503"/>
            <a:ext cx="10430100" cy="522900"/>
          </a:xfrm>
          <a:prstGeom prst="rect">
            <a:avLst/>
          </a:prstGeom>
          <a:solidFill>
            <a:schemeClr val="lt1"/>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1800"/>
              <a:buNone/>
            </a:pPr>
            <a:r>
              <a:rPr b="1" lang="en-US" sz="3200"/>
              <a:t>Satellite Wind* Development Drivers</a:t>
            </a:r>
            <a:endParaRPr/>
          </a:p>
        </p:txBody>
      </p:sp>
      <p:sp>
        <p:nvSpPr>
          <p:cNvPr id="191" name="Google Shape;191;g337433a8041_0_82"/>
          <p:cNvSpPr txBox="1"/>
          <p:nvPr/>
        </p:nvSpPr>
        <p:spPr>
          <a:xfrm>
            <a:off x="304205" y="1148538"/>
            <a:ext cx="4620900" cy="5477400"/>
          </a:xfrm>
          <a:prstGeom prst="rect">
            <a:avLst/>
          </a:prstGeom>
          <a:noFill/>
          <a:ln>
            <a:noFill/>
          </a:ln>
        </p:spPr>
        <p:txBody>
          <a:bodyPr anchorCtr="0" anchor="t" bIns="45700" lIns="91425" spcFirstLastPara="1" rIns="91425" wrap="square" tIns="45700">
            <a:normAutofit/>
          </a:bodyPr>
          <a:lstStyle/>
          <a:p>
            <a:pPr indent="-342900" lvl="1" marL="457200" marR="0" rtl="0" algn="l">
              <a:lnSpc>
                <a:spcPct val="90000"/>
              </a:lnSpc>
              <a:spcBef>
                <a:spcPts val="0"/>
              </a:spcBef>
              <a:spcAft>
                <a:spcPts val="0"/>
              </a:spcAft>
              <a:buClr>
                <a:srgbClr val="0070C0"/>
              </a:buClr>
              <a:buSzPts val="1800"/>
              <a:buFont typeface="Noto Sans Symbols"/>
              <a:buNone/>
            </a:pPr>
            <a:r>
              <a:t/>
            </a:r>
            <a:endParaRPr b="1" i="0" sz="1600" u="none" cap="none" strike="noStrike">
              <a:solidFill>
                <a:srgbClr val="C00000"/>
              </a:solidFill>
              <a:latin typeface="Calibri"/>
              <a:ea typeface="Calibri"/>
              <a:cs typeface="Calibri"/>
              <a:sym typeface="Calibri"/>
            </a:endParaRPr>
          </a:p>
          <a:p>
            <a:pPr indent="-457200" lvl="1" marL="457200" marR="0" rtl="0" algn="l">
              <a:lnSpc>
                <a:spcPct val="120000"/>
              </a:lnSpc>
              <a:spcBef>
                <a:spcPts val="0"/>
              </a:spcBef>
              <a:spcAft>
                <a:spcPts val="0"/>
              </a:spcAft>
              <a:buClr>
                <a:srgbClr val="0070C0"/>
              </a:buClr>
              <a:buSzPts val="1600"/>
              <a:buFont typeface="Noto Sans Symbols"/>
              <a:buChar char="❑"/>
            </a:pPr>
            <a:r>
              <a:rPr b="1" i="0" lang="en-US" sz="1600" u="none" cap="none" strike="noStrike">
                <a:solidFill>
                  <a:srgbClr val="C00000"/>
                </a:solidFill>
                <a:latin typeface="Calibri"/>
                <a:ea typeface="Calibri"/>
                <a:cs typeface="Calibri"/>
                <a:sym typeface="Calibri"/>
              </a:rPr>
              <a:t>AMV height assignment</a:t>
            </a:r>
            <a:endParaRPr b="1" i="0" sz="500" u="none" cap="none" strike="noStrike">
              <a:solidFill>
                <a:srgbClr val="0070C0"/>
              </a:solidFill>
              <a:latin typeface="Calibri"/>
              <a:ea typeface="Calibri"/>
              <a:cs typeface="Calibri"/>
              <a:sym typeface="Calibri"/>
            </a:endParaRPr>
          </a:p>
          <a:p>
            <a:pPr indent="0" lvl="1" marL="0" marR="0" rtl="0" algn="l">
              <a:lnSpc>
                <a:spcPct val="120000"/>
              </a:lnSpc>
              <a:spcBef>
                <a:spcPts val="0"/>
              </a:spcBef>
              <a:spcAft>
                <a:spcPts val="0"/>
              </a:spcAft>
              <a:buClr>
                <a:srgbClr val="0070C0"/>
              </a:buClr>
              <a:buSzPts val="1400"/>
              <a:buFont typeface="NTR"/>
              <a:buNone/>
            </a:pPr>
            <a:r>
              <a:t/>
            </a:r>
            <a:endParaRPr b="1" i="0" sz="1400" u="none" cap="none" strike="noStrike">
              <a:solidFill>
                <a:srgbClr val="0070C0"/>
              </a:solidFill>
              <a:latin typeface="Calibri"/>
              <a:ea typeface="Calibri"/>
              <a:cs typeface="Calibri"/>
              <a:sym typeface="Calibri"/>
            </a:endParaRPr>
          </a:p>
          <a:p>
            <a:pPr indent="0" lvl="1" marL="0" marR="0" rtl="0" algn="l">
              <a:lnSpc>
                <a:spcPct val="120000"/>
              </a:lnSpc>
              <a:spcBef>
                <a:spcPts val="0"/>
              </a:spcBef>
              <a:spcAft>
                <a:spcPts val="0"/>
              </a:spcAft>
              <a:buClr>
                <a:srgbClr val="0070C0"/>
              </a:buClr>
              <a:buSzPts val="1400"/>
              <a:buFont typeface="NTR"/>
              <a:buNone/>
            </a:pPr>
            <a:r>
              <a:t/>
            </a:r>
            <a:endParaRPr b="1" i="0" sz="1400" u="none" cap="none" strike="noStrike">
              <a:solidFill>
                <a:srgbClr val="0070C0"/>
              </a:solidFill>
              <a:latin typeface="Calibri"/>
              <a:ea typeface="Calibri"/>
              <a:cs typeface="Calibri"/>
              <a:sym typeface="Calibri"/>
            </a:endParaRPr>
          </a:p>
          <a:p>
            <a:pPr indent="-355600" lvl="1" marL="457200" marR="0" rtl="0" algn="l">
              <a:lnSpc>
                <a:spcPct val="120000"/>
              </a:lnSpc>
              <a:spcBef>
                <a:spcPts val="0"/>
              </a:spcBef>
              <a:spcAft>
                <a:spcPts val="0"/>
              </a:spcAft>
              <a:buClr>
                <a:srgbClr val="0070C0"/>
              </a:buClr>
              <a:buSzPts val="1600"/>
              <a:buFont typeface="Noto Sans Symbols"/>
              <a:buNone/>
            </a:pPr>
            <a:r>
              <a:t/>
            </a:r>
            <a:endParaRPr b="1" i="0" sz="1600" u="none" cap="none" strike="noStrike">
              <a:solidFill>
                <a:srgbClr val="0070C0"/>
              </a:solidFill>
              <a:latin typeface="Calibri"/>
              <a:ea typeface="Calibri"/>
              <a:cs typeface="Calibri"/>
              <a:sym typeface="Calibri"/>
            </a:endParaRPr>
          </a:p>
          <a:p>
            <a:pPr indent="-457200" lvl="1" marL="457200" marR="0" rtl="0" algn="l">
              <a:lnSpc>
                <a:spcPct val="120000"/>
              </a:lnSpc>
              <a:spcBef>
                <a:spcPts val="0"/>
              </a:spcBef>
              <a:spcAft>
                <a:spcPts val="0"/>
              </a:spcAft>
              <a:buClr>
                <a:srgbClr val="0070C0"/>
              </a:buClr>
              <a:buSzPts val="1600"/>
              <a:buFont typeface="Noto Sans Symbols"/>
              <a:buChar char="❑"/>
            </a:pPr>
            <a:r>
              <a:rPr b="1" i="0" lang="en-US" sz="1600" u="none" cap="none" strike="noStrike">
                <a:solidFill>
                  <a:srgbClr val="C00000"/>
                </a:solidFill>
                <a:latin typeface="Calibri"/>
                <a:ea typeface="Calibri"/>
                <a:cs typeface="Calibri"/>
                <a:sym typeface="Calibri"/>
              </a:rPr>
              <a:t>Limited vertical coverage</a:t>
            </a:r>
            <a:r>
              <a:rPr b="1" i="0" lang="en-US" sz="1800" u="none" cap="none" strike="noStrike">
                <a:solidFill>
                  <a:srgbClr val="C00000"/>
                </a:solidFill>
                <a:latin typeface="Calibri"/>
                <a:ea typeface="Calibri"/>
                <a:cs typeface="Calibri"/>
                <a:sym typeface="Calibri"/>
              </a:rPr>
              <a:t>                               </a:t>
            </a:r>
            <a:endParaRPr/>
          </a:p>
          <a:p>
            <a:pPr indent="-381000" lvl="1" marL="457200" marR="0" rtl="0" algn="l">
              <a:lnSpc>
                <a:spcPct val="120000"/>
              </a:lnSpc>
              <a:spcBef>
                <a:spcPts val="0"/>
              </a:spcBef>
              <a:spcAft>
                <a:spcPts val="0"/>
              </a:spcAft>
              <a:buClr>
                <a:srgbClr val="0070C0"/>
              </a:buClr>
              <a:buSzPts val="1200"/>
              <a:buFont typeface="Noto Sans Symbols"/>
              <a:buNone/>
            </a:pPr>
            <a:r>
              <a:t/>
            </a:r>
            <a:endParaRPr b="0" i="1" sz="1200" u="none" cap="none" strike="noStrike">
              <a:solidFill>
                <a:srgbClr val="0070C0"/>
              </a:solidFill>
              <a:latin typeface="Calibri"/>
              <a:ea typeface="Calibri"/>
              <a:cs typeface="Calibri"/>
              <a:sym typeface="Calibri"/>
            </a:endParaRPr>
          </a:p>
          <a:p>
            <a:pPr indent="0" lvl="1" marL="0" marR="0" rtl="0" algn="l">
              <a:lnSpc>
                <a:spcPct val="120000"/>
              </a:lnSpc>
              <a:spcBef>
                <a:spcPts val="0"/>
              </a:spcBef>
              <a:spcAft>
                <a:spcPts val="0"/>
              </a:spcAft>
              <a:buClr>
                <a:srgbClr val="0070C0"/>
              </a:buClr>
              <a:buSzPts val="800"/>
              <a:buFont typeface="NTR"/>
              <a:buNone/>
            </a:pPr>
            <a:r>
              <a:t/>
            </a:r>
            <a:endParaRPr b="1" i="0" sz="800" u="none" cap="none" strike="noStrike">
              <a:solidFill>
                <a:srgbClr val="0070C0"/>
              </a:solidFill>
              <a:latin typeface="Calibri"/>
              <a:ea typeface="Calibri"/>
              <a:cs typeface="Calibri"/>
              <a:sym typeface="Calibri"/>
            </a:endParaRPr>
          </a:p>
          <a:p>
            <a:pPr indent="0" lvl="1" marL="0" marR="0" rtl="0" algn="l">
              <a:lnSpc>
                <a:spcPct val="120000"/>
              </a:lnSpc>
              <a:spcBef>
                <a:spcPts val="0"/>
              </a:spcBef>
              <a:spcAft>
                <a:spcPts val="0"/>
              </a:spcAft>
              <a:buClr>
                <a:srgbClr val="0070C0"/>
              </a:buClr>
              <a:buSzPts val="2000"/>
              <a:buFont typeface="NTR"/>
              <a:buNone/>
            </a:pPr>
            <a:r>
              <a:t/>
            </a:r>
            <a:endParaRPr b="1" i="0" sz="2000" u="none" cap="none" strike="noStrike">
              <a:solidFill>
                <a:srgbClr val="0070C0"/>
              </a:solidFill>
              <a:latin typeface="Calibri"/>
              <a:ea typeface="Calibri"/>
              <a:cs typeface="Calibri"/>
              <a:sym typeface="Calibri"/>
            </a:endParaRPr>
          </a:p>
          <a:p>
            <a:pPr indent="0" lvl="1" marL="0" marR="0" rtl="0" algn="l">
              <a:lnSpc>
                <a:spcPct val="120000"/>
              </a:lnSpc>
              <a:spcBef>
                <a:spcPts val="0"/>
              </a:spcBef>
              <a:spcAft>
                <a:spcPts val="0"/>
              </a:spcAft>
              <a:buClr>
                <a:srgbClr val="0070C0"/>
              </a:buClr>
              <a:buSzPts val="1800"/>
              <a:buFont typeface="NTR"/>
              <a:buNone/>
            </a:pPr>
            <a:r>
              <a:t/>
            </a:r>
            <a:endParaRPr b="1" i="0" sz="1800" u="none" cap="none" strike="noStrike">
              <a:solidFill>
                <a:srgbClr val="0070C0"/>
              </a:solidFill>
              <a:latin typeface="Calibri"/>
              <a:ea typeface="Calibri"/>
              <a:cs typeface="Calibri"/>
              <a:sym typeface="Calibri"/>
            </a:endParaRPr>
          </a:p>
          <a:p>
            <a:pPr indent="-457200" lvl="1" marL="457200" marR="0" rtl="0" algn="l">
              <a:lnSpc>
                <a:spcPct val="120000"/>
              </a:lnSpc>
              <a:spcBef>
                <a:spcPts val="0"/>
              </a:spcBef>
              <a:spcAft>
                <a:spcPts val="0"/>
              </a:spcAft>
              <a:buClr>
                <a:srgbClr val="0070C0"/>
              </a:buClr>
              <a:buSzPts val="1600"/>
              <a:buFont typeface="Noto Sans Symbols"/>
              <a:buChar char="❑"/>
            </a:pPr>
            <a:r>
              <a:rPr b="1" i="0" lang="en-US" sz="1600" u="none" cap="none" strike="noStrike">
                <a:solidFill>
                  <a:srgbClr val="C00000"/>
                </a:solidFill>
                <a:latin typeface="Calibri"/>
                <a:ea typeface="Calibri"/>
                <a:cs typeface="Calibri"/>
                <a:sym typeface="Calibri"/>
              </a:rPr>
              <a:t>Improve the utilization and impact of AMVs       in global and regional NWP </a:t>
            </a:r>
            <a:endParaRPr b="1" i="0" sz="1400" u="none" cap="none" strike="noStrike">
              <a:solidFill>
                <a:srgbClr val="C00000"/>
              </a:solidFill>
              <a:latin typeface="Calibri"/>
              <a:ea typeface="Calibri"/>
              <a:cs typeface="Calibri"/>
              <a:sym typeface="Calibri"/>
            </a:endParaRPr>
          </a:p>
          <a:p>
            <a:pPr indent="-184150" lvl="1" marL="285750" marR="0" rtl="0" algn="l">
              <a:lnSpc>
                <a:spcPct val="120000"/>
              </a:lnSpc>
              <a:spcBef>
                <a:spcPts val="0"/>
              </a:spcBef>
              <a:spcAft>
                <a:spcPts val="0"/>
              </a:spcAft>
              <a:buClr>
                <a:srgbClr val="0070C0"/>
              </a:buClr>
              <a:buSzPts val="1600"/>
              <a:buFont typeface="Noto Sans Symbols"/>
              <a:buNone/>
            </a:pPr>
            <a:r>
              <a:t/>
            </a:r>
            <a:endParaRPr b="1" i="0" sz="1600" u="none" cap="none" strike="noStrike">
              <a:solidFill>
                <a:srgbClr val="0070C0"/>
              </a:solidFill>
              <a:latin typeface="Calibri"/>
              <a:ea typeface="Calibri"/>
              <a:cs typeface="Calibri"/>
              <a:sym typeface="Calibri"/>
            </a:endParaRPr>
          </a:p>
          <a:p>
            <a:pPr indent="-209550" lvl="1" marL="285750" marR="0" rtl="0" algn="l">
              <a:lnSpc>
                <a:spcPct val="120000"/>
              </a:lnSpc>
              <a:spcBef>
                <a:spcPts val="0"/>
              </a:spcBef>
              <a:spcAft>
                <a:spcPts val="0"/>
              </a:spcAft>
              <a:buClr>
                <a:srgbClr val="0070C0"/>
              </a:buClr>
              <a:buSzPts val="1200"/>
              <a:buFont typeface="Noto Sans Symbols"/>
              <a:buNone/>
            </a:pPr>
            <a:r>
              <a:t/>
            </a:r>
            <a:endParaRPr b="1" i="0" sz="1200" u="none" cap="none" strike="noStrike">
              <a:solidFill>
                <a:srgbClr val="0070C0"/>
              </a:solidFill>
              <a:latin typeface="Calibri"/>
              <a:ea typeface="Calibri"/>
              <a:cs typeface="Calibri"/>
              <a:sym typeface="Calibri"/>
            </a:endParaRPr>
          </a:p>
          <a:p>
            <a:pPr indent="-215900" lvl="1" marL="285750" marR="0" rtl="0" algn="l">
              <a:lnSpc>
                <a:spcPct val="120000"/>
              </a:lnSpc>
              <a:spcBef>
                <a:spcPts val="0"/>
              </a:spcBef>
              <a:spcAft>
                <a:spcPts val="0"/>
              </a:spcAft>
              <a:buClr>
                <a:srgbClr val="0070C0"/>
              </a:buClr>
              <a:buSzPts val="1100"/>
              <a:buFont typeface="Noto Sans Symbols"/>
              <a:buNone/>
            </a:pPr>
            <a:r>
              <a:t/>
            </a:r>
            <a:endParaRPr b="1" i="0" sz="1100" u="none" cap="none" strike="noStrike">
              <a:solidFill>
                <a:srgbClr val="0070C0"/>
              </a:solidFill>
              <a:latin typeface="Calibri"/>
              <a:ea typeface="Calibri"/>
              <a:cs typeface="Calibri"/>
              <a:sym typeface="Calibri"/>
            </a:endParaRPr>
          </a:p>
          <a:p>
            <a:pPr indent="-457200" lvl="1" marL="457200" marR="0" rtl="0" algn="l">
              <a:lnSpc>
                <a:spcPct val="120000"/>
              </a:lnSpc>
              <a:spcBef>
                <a:spcPts val="0"/>
              </a:spcBef>
              <a:spcAft>
                <a:spcPts val="0"/>
              </a:spcAft>
              <a:buClr>
                <a:srgbClr val="0070C0"/>
              </a:buClr>
              <a:buSzPts val="1600"/>
              <a:buFont typeface="Noto Sans Symbols"/>
              <a:buChar char="❑"/>
            </a:pPr>
            <a:r>
              <a:rPr b="1" i="0" lang="en-US" sz="1600" u="none" cap="none" strike="noStrike">
                <a:solidFill>
                  <a:srgbClr val="C00000"/>
                </a:solidFill>
                <a:latin typeface="Calibri"/>
                <a:ea typeface="Calibri"/>
                <a:cs typeface="Calibri"/>
                <a:sym typeface="Calibri"/>
              </a:rPr>
              <a:t>Improve the utility of satellite-derived winds to weather forecasting/nowcasting</a:t>
            </a:r>
            <a:endParaRPr b="0" i="1" sz="1200" u="none" cap="none" strike="noStrike">
              <a:solidFill>
                <a:srgbClr val="0070C0"/>
              </a:solidFill>
              <a:latin typeface="Calibri"/>
              <a:ea typeface="Calibri"/>
              <a:cs typeface="Calibri"/>
              <a:sym typeface="Calibri"/>
            </a:endParaRPr>
          </a:p>
          <a:p>
            <a:pPr indent="-342900" lvl="1" marL="457200" marR="0" rtl="0" algn="l">
              <a:lnSpc>
                <a:spcPct val="90000"/>
              </a:lnSpc>
              <a:spcBef>
                <a:spcPts val="0"/>
              </a:spcBef>
              <a:spcAft>
                <a:spcPts val="0"/>
              </a:spcAft>
              <a:buClr>
                <a:srgbClr val="0070C0"/>
              </a:buClr>
              <a:buSzPts val="1800"/>
              <a:buFont typeface="Noto Sans Symbols"/>
              <a:buNone/>
            </a:pPr>
            <a:r>
              <a:t/>
            </a:r>
            <a:endParaRPr b="1" i="0" sz="1000" u="none" cap="none" strike="noStrike">
              <a:solidFill>
                <a:srgbClr val="0070C0"/>
              </a:solidFill>
              <a:latin typeface="Calibri"/>
              <a:ea typeface="Calibri"/>
              <a:cs typeface="Calibri"/>
              <a:sym typeface="Calibri"/>
            </a:endParaRPr>
          </a:p>
        </p:txBody>
      </p:sp>
      <p:sp>
        <p:nvSpPr>
          <p:cNvPr id="192" name="Google Shape;192;g337433a8041_0_82"/>
          <p:cNvSpPr txBox="1"/>
          <p:nvPr/>
        </p:nvSpPr>
        <p:spPr>
          <a:xfrm>
            <a:off x="298060" y="466134"/>
            <a:ext cx="10066800" cy="7095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1E4E79"/>
              </a:buClr>
              <a:buSzPts val="4400"/>
              <a:buFont typeface="Calibri"/>
              <a:buNone/>
            </a:pPr>
            <a:r>
              <a:rPr b="1" i="0" lang="en-US" sz="2400" u="none" cap="none" strike="noStrike">
                <a:solidFill>
                  <a:srgbClr val="0070C0"/>
                </a:solidFill>
                <a:latin typeface="Calibri"/>
                <a:ea typeface="Calibri"/>
                <a:cs typeface="Calibri"/>
                <a:sym typeface="Calibri"/>
              </a:rPr>
              <a:t>Challenges                                                                    Approach </a:t>
            </a:r>
            <a:endParaRPr/>
          </a:p>
        </p:txBody>
      </p:sp>
      <p:sp>
        <p:nvSpPr>
          <p:cNvPr id="193" name="Google Shape;193;g337433a8041_0_82"/>
          <p:cNvSpPr txBox="1"/>
          <p:nvPr/>
        </p:nvSpPr>
        <p:spPr>
          <a:xfrm>
            <a:off x="5567083" y="1032464"/>
            <a:ext cx="6796200" cy="5887800"/>
          </a:xfrm>
          <a:prstGeom prst="rect">
            <a:avLst/>
          </a:prstGeom>
          <a:noFill/>
          <a:ln>
            <a:noFill/>
          </a:ln>
        </p:spPr>
        <p:txBody>
          <a:bodyPr anchorCtr="0" anchor="t" bIns="45700" lIns="91425" spcFirstLastPara="1" rIns="91425" wrap="square" tIns="45700">
            <a:normAutofit/>
          </a:bodyPr>
          <a:lstStyle/>
          <a:p>
            <a:pPr indent="-342900" lvl="2" marL="742950" marR="0" rtl="0" algn="l">
              <a:lnSpc>
                <a:spcPct val="170000"/>
              </a:lnSpc>
              <a:spcBef>
                <a:spcPts val="0"/>
              </a:spcBef>
              <a:spcAft>
                <a:spcPts val="0"/>
              </a:spcAft>
              <a:buClr>
                <a:srgbClr val="0070C0"/>
              </a:buClr>
              <a:buSzPts val="1400"/>
              <a:buFont typeface="Arial"/>
              <a:buChar char="•"/>
            </a:pPr>
            <a:r>
              <a:rPr b="0" i="0" lang="en-US" sz="1400" u="none" cap="none" strike="noStrike">
                <a:solidFill>
                  <a:srgbClr val="C00000"/>
                </a:solidFill>
                <a:latin typeface="Calibri"/>
                <a:ea typeface="Calibri"/>
                <a:cs typeface="Calibri"/>
                <a:sym typeface="Calibri"/>
              </a:rPr>
              <a:t>Improve IR-based cloud height retrieval approaches</a:t>
            </a:r>
            <a:endParaRPr/>
          </a:p>
          <a:p>
            <a:pPr indent="-342900" lvl="2" marL="742950" marR="0" rtl="0" algn="l">
              <a:lnSpc>
                <a:spcPct val="170000"/>
              </a:lnSpc>
              <a:spcBef>
                <a:spcPts val="0"/>
              </a:spcBef>
              <a:spcAft>
                <a:spcPts val="0"/>
              </a:spcAft>
              <a:buClr>
                <a:srgbClr val="0070C0"/>
              </a:buClr>
              <a:buSzPts val="1400"/>
              <a:buFont typeface="Arial"/>
              <a:buChar char="•"/>
            </a:pPr>
            <a:r>
              <a:rPr b="0" i="0" lang="en-US" sz="1400" u="none" cap="none" strike="noStrike">
                <a:solidFill>
                  <a:srgbClr val="C00000"/>
                </a:solidFill>
                <a:latin typeface="Calibri"/>
                <a:ea typeface="Calibri"/>
                <a:cs typeface="Calibri"/>
                <a:sym typeface="Calibri"/>
              </a:rPr>
              <a:t>Develop stereographic methods (in progress at NOAA/NESDIS))</a:t>
            </a:r>
            <a:endParaRPr b="0" i="0" sz="1400" u="none" cap="none" strike="noStrike">
              <a:solidFill>
                <a:srgbClr val="0070C0"/>
              </a:solidFill>
              <a:latin typeface="Calibri"/>
              <a:ea typeface="Calibri"/>
              <a:cs typeface="Calibri"/>
              <a:sym typeface="Calibri"/>
            </a:endParaRPr>
          </a:p>
          <a:p>
            <a:pPr indent="-342900" lvl="2" marL="742950" marR="0" rtl="0" algn="l">
              <a:lnSpc>
                <a:spcPct val="170000"/>
              </a:lnSpc>
              <a:spcBef>
                <a:spcPts val="0"/>
              </a:spcBef>
              <a:spcAft>
                <a:spcPts val="0"/>
              </a:spcAft>
              <a:buClr>
                <a:srgbClr val="0070C0"/>
              </a:buClr>
              <a:buSzPts val="1400"/>
              <a:buFont typeface="Arial"/>
              <a:buChar char="•"/>
            </a:pPr>
            <a:r>
              <a:rPr b="0" i="0" lang="en-US" sz="1400" u="none" cap="none" strike="noStrike">
                <a:solidFill>
                  <a:srgbClr val="0070C0"/>
                </a:solidFill>
                <a:latin typeface="Calibri"/>
                <a:ea typeface="Calibri"/>
                <a:cs typeface="Calibri"/>
                <a:sym typeface="Calibri"/>
              </a:rPr>
              <a:t>Improve quality control methods</a:t>
            </a:r>
            <a:endParaRPr b="0" i="0" sz="1400" u="none" cap="none" strike="noStrike">
              <a:solidFill>
                <a:srgbClr val="0070C0"/>
              </a:solidFill>
              <a:latin typeface="Calibri"/>
              <a:ea typeface="Calibri"/>
              <a:cs typeface="Calibri"/>
              <a:sym typeface="Calibri"/>
            </a:endParaRPr>
          </a:p>
          <a:p>
            <a:pPr indent="0" lvl="2" marL="400050" marR="0" rtl="0" algn="l">
              <a:lnSpc>
                <a:spcPct val="120000"/>
              </a:lnSpc>
              <a:spcBef>
                <a:spcPts val="0"/>
              </a:spcBef>
              <a:spcAft>
                <a:spcPts val="0"/>
              </a:spcAft>
              <a:buClr>
                <a:srgbClr val="0070C0"/>
              </a:buClr>
              <a:buSzPts val="800"/>
              <a:buFont typeface="Arial"/>
              <a:buNone/>
            </a:pPr>
            <a:r>
              <a:t/>
            </a:r>
            <a:endParaRPr b="0" i="0" sz="800" u="none" cap="none" strike="noStrike">
              <a:solidFill>
                <a:srgbClr val="0070C0"/>
              </a:solidFill>
              <a:latin typeface="Calibri"/>
              <a:ea typeface="Calibri"/>
              <a:cs typeface="Calibri"/>
              <a:sym typeface="Calibri"/>
            </a:endParaRPr>
          </a:p>
          <a:p>
            <a:pPr indent="0" lvl="2" marL="400050" marR="0" rtl="0" algn="l">
              <a:lnSpc>
                <a:spcPct val="120000"/>
              </a:lnSpc>
              <a:spcBef>
                <a:spcPts val="0"/>
              </a:spcBef>
              <a:spcAft>
                <a:spcPts val="0"/>
              </a:spcAft>
              <a:buClr>
                <a:srgbClr val="0070C0"/>
              </a:buClr>
              <a:buSzPts val="800"/>
              <a:buFont typeface="Arial"/>
              <a:buNone/>
            </a:pPr>
            <a:r>
              <a:t/>
            </a:r>
            <a:endParaRPr b="0" i="0" sz="800" u="none" cap="none" strike="noStrike">
              <a:solidFill>
                <a:srgbClr val="0070C0"/>
              </a:solidFill>
              <a:latin typeface="Calibri"/>
              <a:ea typeface="Calibri"/>
              <a:cs typeface="Calibri"/>
              <a:sym typeface="Calibri"/>
            </a:endParaRPr>
          </a:p>
          <a:p>
            <a:pPr indent="0" lvl="2" marL="400050" marR="0" rtl="0" algn="l">
              <a:lnSpc>
                <a:spcPct val="120000"/>
              </a:lnSpc>
              <a:spcBef>
                <a:spcPts val="0"/>
              </a:spcBef>
              <a:spcAft>
                <a:spcPts val="0"/>
              </a:spcAft>
              <a:buClr>
                <a:srgbClr val="0070C0"/>
              </a:buClr>
              <a:buSzPts val="500"/>
              <a:buFont typeface="Arial"/>
              <a:buNone/>
            </a:pPr>
            <a:r>
              <a:t/>
            </a:r>
            <a:endParaRPr b="0" i="0" sz="500" u="none" cap="none" strike="noStrike">
              <a:solidFill>
                <a:srgbClr val="0070C0"/>
              </a:solidFill>
              <a:latin typeface="Calibri"/>
              <a:ea typeface="Calibri"/>
              <a:cs typeface="Calibri"/>
              <a:sym typeface="Calibri"/>
            </a:endParaRPr>
          </a:p>
          <a:p>
            <a:pPr indent="-342900" lvl="2" marL="742950" marR="0" rtl="0" algn="l">
              <a:lnSpc>
                <a:spcPct val="100000"/>
              </a:lnSpc>
              <a:spcBef>
                <a:spcPts val="0"/>
              </a:spcBef>
              <a:spcAft>
                <a:spcPts val="0"/>
              </a:spcAft>
              <a:buClr>
                <a:srgbClr val="0070C0"/>
              </a:buClr>
              <a:buSzPts val="1400"/>
              <a:buFont typeface="Arial"/>
              <a:buChar char="•"/>
            </a:pPr>
            <a:r>
              <a:rPr b="1" i="0" lang="en-US" sz="1400" u="none" cap="none" strike="noStrike">
                <a:solidFill>
                  <a:srgbClr val="C00000"/>
                </a:solidFill>
                <a:latin typeface="Calibri"/>
                <a:ea typeface="Calibri"/>
                <a:cs typeface="Calibri"/>
                <a:sym typeface="Calibri"/>
              </a:rPr>
              <a:t>Leverage hyperspectral sounder instruments from GEO and LEO satellites and          retrieve vertical wind profiles from retrieved vertical Q (or O3) profiles</a:t>
            </a:r>
            <a:endParaRPr/>
          </a:p>
          <a:p>
            <a:pPr indent="-342900" lvl="2" marL="742950" marR="0" rtl="0" algn="l">
              <a:lnSpc>
                <a:spcPct val="170000"/>
              </a:lnSpc>
              <a:spcBef>
                <a:spcPts val="0"/>
              </a:spcBef>
              <a:spcAft>
                <a:spcPts val="0"/>
              </a:spcAft>
              <a:buClr>
                <a:srgbClr val="0070C0"/>
              </a:buClr>
              <a:buSzPts val="1400"/>
              <a:buFont typeface="Arial"/>
              <a:buChar char="•"/>
            </a:pPr>
            <a:r>
              <a:rPr b="0" i="0" lang="en-US" sz="1400" u="none" cap="none" strike="noStrike">
                <a:solidFill>
                  <a:srgbClr val="C00000"/>
                </a:solidFill>
                <a:latin typeface="Calibri"/>
                <a:ea typeface="Calibri"/>
                <a:cs typeface="Calibri"/>
                <a:sym typeface="Calibri"/>
              </a:rPr>
              <a:t>Develop alternative feature tracking approaches (ie., </a:t>
            </a:r>
            <a:r>
              <a:rPr b="1" i="0" lang="en-US" sz="1400" u="none" cap="none" strike="noStrike">
                <a:solidFill>
                  <a:srgbClr val="C00000"/>
                </a:solidFill>
                <a:latin typeface="Calibri"/>
                <a:ea typeface="Calibri"/>
                <a:cs typeface="Calibri"/>
                <a:sym typeface="Calibri"/>
              </a:rPr>
              <a:t>Optical Flow</a:t>
            </a:r>
            <a:r>
              <a:rPr b="0" i="0" lang="en-US" sz="1400" u="none" cap="none" strike="noStrike">
                <a:solidFill>
                  <a:srgbClr val="C00000"/>
                </a:solidFill>
                <a:latin typeface="Calibri"/>
                <a:ea typeface="Calibri"/>
                <a:cs typeface="Calibri"/>
                <a:sym typeface="Calibri"/>
              </a:rPr>
              <a:t>)</a:t>
            </a:r>
            <a:endParaRPr/>
          </a:p>
          <a:p>
            <a:pPr indent="0" lvl="2" marL="400050" marR="0" rtl="0" algn="l">
              <a:lnSpc>
                <a:spcPct val="170000"/>
              </a:lnSpc>
              <a:spcBef>
                <a:spcPts val="0"/>
              </a:spcBef>
              <a:spcAft>
                <a:spcPts val="0"/>
              </a:spcAft>
              <a:buClr>
                <a:srgbClr val="0070C0"/>
              </a:buClr>
              <a:buSzPts val="400"/>
              <a:buFont typeface="Arial"/>
              <a:buNone/>
            </a:pPr>
            <a:r>
              <a:t/>
            </a:r>
            <a:endParaRPr b="0" i="0" sz="400" u="none" cap="none" strike="noStrike">
              <a:solidFill>
                <a:srgbClr val="0070C0"/>
              </a:solidFill>
              <a:latin typeface="Calibri"/>
              <a:ea typeface="Calibri"/>
              <a:cs typeface="Calibri"/>
              <a:sym typeface="Calibri"/>
            </a:endParaRPr>
          </a:p>
          <a:p>
            <a:pPr indent="0" lvl="2" marL="400050" marR="0" rtl="0" algn="l">
              <a:lnSpc>
                <a:spcPct val="170000"/>
              </a:lnSpc>
              <a:spcBef>
                <a:spcPts val="0"/>
              </a:spcBef>
              <a:spcAft>
                <a:spcPts val="0"/>
              </a:spcAft>
              <a:buClr>
                <a:srgbClr val="0070C0"/>
              </a:buClr>
              <a:buSzPts val="400"/>
              <a:buFont typeface="Arial"/>
              <a:buNone/>
            </a:pPr>
            <a:r>
              <a:t/>
            </a:r>
            <a:endParaRPr b="0" i="0" sz="400" u="none" cap="none" strike="noStrike">
              <a:solidFill>
                <a:srgbClr val="0070C0"/>
              </a:solidFill>
              <a:latin typeface="Calibri"/>
              <a:ea typeface="Calibri"/>
              <a:cs typeface="Calibri"/>
              <a:sym typeface="Calibri"/>
            </a:endParaRPr>
          </a:p>
          <a:p>
            <a:pPr indent="-342900" lvl="2" marL="742950" marR="0" rtl="0" algn="l">
              <a:lnSpc>
                <a:spcPct val="170000"/>
              </a:lnSpc>
              <a:spcBef>
                <a:spcPts val="0"/>
              </a:spcBef>
              <a:spcAft>
                <a:spcPts val="0"/>
              </a:spcAft>
              <a:buClr>
                <a:srgbClr val="0070C0"/>
              </a:buClr>
              <a:buSzPts val="1400"/>
              <a:buFont typeface="Arial"/>
              <a:buChar char="•"/>
            </a:pPr>
            <a:r>
              <a:rPr b="0" i="0" lang="en-US" sz="1400" u="none" cap="none" strike="noStrike">
                <a:solidFill>
                  <a:srgbClr val="C00000"/>
                </a:solidFill>
                <a:latin typeface="Calibri"/>
                <a:ea typeface="Calibri"/>
                <a:cs typeface="Calibri"/>
                <a:sym typeface="Calibri"/>
              </a:rPr>
              <a:t>Improve overall AMV quality; improve quality control</a:t>
            </a:r>
            <a:endParaRPr/>
          </a:p>
          <a:p>
            <a:pPr indent="-342900" lvl="2" marL="742950" marR="0" rtl="0" algn="l">
              <a:lnSpc>
                <a:spcPct val="170000"/>
              </a:lnSpc>
              <a:spcBef>
                <a:spcPts val="0"/>
              </a:spcBef>
              <a:spcAft>
                <a:spcPts val="0"/>
              </a:spcAft>
              <a:buClr>
                <a:srgbClr val="0070C0"/>
              </a:buClr>
              <a:buSzPts val="1400"/>
              <a:buFont typeface="Arial"/>
              <a:buChar char="•"/>
            </a:pPr>
            <a:r>
              <a:rPr b="0" i="0" lang="en-US" sz="1400" u="none" cap="none" strike="noStrike">
                <a:solidFill>
                  <a:srgbClr val="C00000"/>
                </a:solidFill>
                <a:latin typeface="Calibri"/>
                <a:ea typeface="Calibri"/>
                <a:cs typeface="Calibri"/>
                <a:sym typeface="Calibri"/>
              </a:rPr>
              <a:t>Improve AMV coverage (horizonal, vertical, temporal)</a:t>
            </a:r>
            <a:endParaRPr/>
          </a:p>
          <a:p>
            <a:pPr indent="-342900" lvl="2" marL="742950" marR="0" rtl="0" algn="l">
              <a:lnSpc>
                <a:spcPct val="170000"/>
              </a:lnSpc>
              <a:spcBef>
                <a:spcPts val="0"/>
              </a:spcBef>
              <a:spcAft>
                <a:spcPts val="0"/>
              </a:spcAft>
              <a:buClr>
                <a:srgbClr val="0070C0"/>
              </a:buClr>
              <a:buSzPts val="1400"/>
              <a:buFont typeface="Arial"/>
              <a:buChar char="•"/>
            </a:pPr>
            <a:r>
              <a:rPr b="0" i="0" lang="en-US" sz="1400" u="none" cap="none" strike="noStrike">
                <a:solidFill>
                  <a:srgbClr val="0070C0"/>
                </a:solidFill>
                <a:latin typeface="Calibri"/>
                <a:ea typeface="Calibri"/>
                <a:cs typeface="Calibri"/>
                <a:sym typeface="Calibri"/>
              </a:rPr>
              <a:t>Improve characterization of AMV errors and DA quality control</a:t>
            </a:r>
            <a:endParaRPr/>
          </a:p>
          <a:p>
            <a:pPr indent="-342900" lvl="2" marL="742950" marR="0" rtl="0" algn="l">
              <a:lnSpc>
                <a:spcPct val="170000"/>
              </a:lnSpc>
              <a:spcBef>
                <a:spcPts val="0"/>
              </a:spcBef>
              <a:spcAft>
                <a:spcPts val="0"/>
              </a:spcAft>
              <a:buClr>
                <a:srgbClr val="0070C0"/>
              </a:buClr>
              <a:buSzPts val="1400"/>
              <a:buFont typeface="Arial"/>
              <a:buChar char="•"/>
            </a:pPr>
            <a:r>
              <a:rPr b="0" i="0" lang="en-US" sz="1400" u="none" cap="none" strike="noStrike">
                <a:solidFill>
                  <a:srgbClr val="0070C0"/>
                </a:solidFill>
                <a:latin typeface="Calibri"/>
                <a:ea typeface="Calibri"/>
                <a:cs typeface="Calibri"/>
                <a:sym typeface="Calibri"/>
              </a:rPr>
              <a:t>Close collaborations between wind/cloud science teams and NWP DA teams</a:t>
            </a:r>
            <a:endParaRPr/>
          </a:p>
          <a:p>
            <a:pPr indent="-184150" lvl="2" marL="685800" marR="0" rtl="0" algn="l">
              <a:lnSpc>
                <a:spcPct val="120000"/>
              </a:lnSpc>
              <a:spcBef>
                <a:spcPts val="0"/>
              </a:spcBef>
              <a:spcAft>
                <a:spcPts val="0"/>
              </a:spcAft>
              <a:buClr>
                <a:srgbClr val="0070C0"/>
              </a:buClr>
              <a:buSzPts val="1600"/>
              <a:buFont typeface="Arial"/>
              <a:buNone/>
            </a:pPr>
            <a:r>
              <a:t/>
            </a:r>
            <a:endParaRPr b="0" i="0" sz="1600" u="none" cap="none" strike="noStrike">
              <a:solidFill>
                <a:srgbClr val="0070C0"/>
              </a:solidFill>
              <a:latin typeface="Calibri"/>
              <a:ea typeface="Calibri"/>
              <a:cs typeface="Calibri"/>
              <a:sym typeface="Calibri"/>
            </a:endParaRPr>
          </a:p>
          <a:p>
            <a:pPr indent="-285750" lvl="2" marL="685800" marR="0" rtl="0" algn="l">
              <a:lnSpc>
                <a:spcPct val="170000"/>
              </a:lnSpc>
              <a:spcBef>
                <a:spcPts val="0"/>
              </a:spcBef>
              <a:spcAft>
                <a:spcPts val="0"/>
              </a:spcAft>
              <a:buClr>
                <a:srgbClr val="0070C0"/>
              </a:buClr>
              <a:buSzPts val="1400"/>
              <a:buFont typeface="Arial"/>
              <a:buChar char="•"/>
            </a:pPr>
            <a:r>
              <a:rPr b="1" i="0" lang="en-US" sz="1400" u="none" cap="none" strike="noStrike">
                <a:solidFill>
                  <a:srgbClr val="C00000"/>
                </a:solidFill>
                <a:latin typeface="Calibri"/>
                <a:ea typeface="Calibri"/>
                <a:cs typeface="Calibri"/>
                <a:sym typeface="Calibri"/>
              </a:rPr>
              <a:t>Develop alternative feature tracking approaches (ie., Optical Flow) </a:t>
            </a:r>
            <a:endParaRPr/>
          </a:p>
          <a:p>
            <a:pPr indent="-285750" lvl="2" marL="685800" marR="0" rtl="0" algn="l">
              <a:lnSpc>
                <a:spcPct val="170000"/>
              </a:lnSpc>
              <a:spcBef>
                <a:spcPts val="0"/>
              </a:spcBef>
              <a:spcAft>
                <a:spcPts val="0"/>
              </a:spcAft>
              <a:buClr>
                <a:srgbClr val="0070C0"/>
              </a:buClr>
              <a:buSzPts val="1400"/>
              <a:buFont typeface="Arial"/>
              <a:buChar char="•"/>
            </a:pPr>
            <a:r>
              <a:rPr b="0" i="0" lang="en-US" sz="1400" u="none" cap="none" strike="noStrike">
                <a:solidFill>
                  <a:srgbClr val="0070C0"/>
                </a:solidFill>
                <a:latin typeface="Calibri"/>
                <a:ea typeface="Calibri"/>
                <a:cs typeface="Calibri"/>
                <a:sym typeface="Calibri"/>
              </a:rPr>
              <a:t>Develop new approaches to visualize high resolution wind information</a:t>
            </a:r>
            <a:endParaRPr/>
          </a:p>
          <a:p>
            <a:pPr indent="0" lvl="2" marL="400050" marR="0" rtl="0" algn="l">
              <a:lnSpc>
                <a:spcPct val="100000"/>
              </a:lnSpc>
              <a:spcBef>
                <a:spcPts val="0"/>
              </a:spcBef>
              <a:spcAft>
                <a:spcPts val="0"/>
              </a:spcAft>
              <a:buClr>
                <a:srgbClr val="0070C0"/>
              </a:buClr>
              <a:buSzPts val="1800"/>
              <a:buFont typeface="Arial"/>
              <a:buNone/>
            </a:pPr>
            <a:r>
              <a:t/>
            </a:r>
            <a:endParaRPr b="0" i="1" sz="1800" u="none" cap="none" strike="noStrike">
              <a:solidFill>
                <a:srgbClr val="0070C0"/>
              </a:solidFill>
              <a:latin typeface="Calibri"/>
              <a:ea typeface="Calibri"/>
              <a:cs typeface="Calibri"/>
              <a:sym typeface="Calibri"/>
            </a:endParaRPr>
          </a:p>
          <a:p>
            <a:pPr indent="0" lvl="2" marL="400050" marR="0" rtl="0" algn="l">
              <a:lnSpc>
                <a:spcPct val="100000"/>
              </a:lnSpc>
              <a:spcBef>
                <a:spcPts val="0"/>
              </a:spcBef>
              <a:spcAft>
                <a:spcPts val="0"/>
              </a:spcAft>
              <a:buClr>
                <a:srgbClr val="0070C0"/>
              </a:buClr>
              <a:buSzPts val="1800"/>
              <a:buFont typeface="Arial"/>
              <a:buNone/>
            </a:pPr>
            <a:r>
              <a:t/>
            </a:r>
            <a:endParaRPr b="0" i="1" sz="1800" u="none" cap="none" strike="noStrike">
              <a:solidFill>
                <a:srgbClr val="0070C0"/>
              </a:solidFill>
              <a:latin typeface="Calibri"/>
              <a:ea typeface="Calibri"/>
              <a:cs typeface="Calibri"/>
              <a:sym typeface="Calibri"/>
            </a:endParaRPr>
          </a:p>
        </p:txBody>
      </p:sp>
      <p:cxnSp>
        <p:nvCxnSpPr>
          <p:cNvPr id="194" name="Google Shape;194;g337433a8041_0_82"/>
          <p:cNvCxnSpPr/>
          <p:nvPr/>
        </p:nvCxnSpPr>
        <p:spPr>
          <a:xfrm>
            <a:off x="323273" y="1035854"/>
            <a:ext cx="11333100" cy="0"/>
          </a:xfrm>
          <a:prstGeom prst="straightConnector1">
            <a:avLst/>
          </a:prstGeom>
          <a:noFill/>
          <a:ln cap="flat" cmpd="sng" w="25400">
            <a:solidFill>
              <a:srgbClr val="2E91B8"/>
            </a:solidFill>
            <a:prstDash val="solid"/>
            <a:round/>
            <a:headEnd len="sm" w="sm" type="none"/>
            <a:tailEnd len="sm" w="sm" type="none"/>
          </a:ln>
        </p:spPr>
      </p:cxnSp>
      <p:sp>
        <p:nvSpPr>
          <p:cNvPr id="195" name="Google Shape;195;g337433a8041_0_82"/>
          <p:cNvSpPr txBox="1"/>
          <p:nvPr/>
        </p:nvSpPr>
        <p:spPr>
          <a:xfrm>
            <a:off x="842161" y="6059576"/>
            <a:ext cx="2792400" cy="261600"/>
          </a:xfrm>
          <a:prstGeom prst="rect">
            <a:avLst/>
          </a:prstGeom>
          <a:solidFill>
            <a:srgbClr val="F8F8F8"/>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1" lang="en-US" sz="1100" u="none" cap="none" strike="noStrike">
                <a:solidFill>
                  <a:srgbClr val="010078"/>
                </a:solidFill>
                <a:latin typeface="Arial"/>
                <a:ea typeface="Arial"/>
                <a:cs typeface="Arial"/>
                <a:sym typeface="Arial"/>
              </a:rPr>
              <a:t>* Atmospheric Motion Vectors (AMVs)</a:t>
            </a:r>
            <a:endParaRPr/>
          </a:p>
        </p:txBody>
      </p:sp>
      <p:grpSp>
        <p:nvGrpSpPr>
          <p:cNvPr id="196" name="Google Shape;196;g337433a8041_0_82"/>
          <p:cNvGrpSpPr/>
          <p:nvPr/>
        </p:nvGrpSpPr>
        <p:grpSpPr>
          <a:xfrm>
            <a:off x="4816445" y="1397752"/>
            <a:ext cx="892739" cy="4428082"/>
            <a:chOff x="5011280" y="1345756"/>
            <a:chExt cx="892739" cy="4428082"/>
          </a:xfrm>
        </p:grpSpPr>
        <p:sp>
          <p:nvSpPr>
            <p:cNvPr id="197" name="Google Shape;197;g337433a8041_0_82"/>
            <p:cNvSpPr/>
            <p:nvPr/>
          </p:nvSpPr>
          <p:spPr>
            <a:xfrm>
              <a:off x="5021119" y="1345756"/>
              <a:ext cx="882900" cy="343500"/>
            </a:xfrm>
            <a:prstGeom prst="stripedRightArrow">
              <a:avLst>
                <a:gd fmla="val 50000" name="adj1"/>
                <a:gd fmla="val 50000" name="adj2"/>
              </a:avLst>
            </a:prstGeom>
            <a:solidFill>
              <a:schemeClr val="accent1"/>
            </a:solidFill>
            <a:ln cap="flat" cmpd="sng" w="25400">
              <a:solidFill>
                <a:srgbClr val="256C8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98" name="Google Shape;198;g337433a8041_0_82"/>
            <p:cNvSpPr/>
            <p:nvPr/>
          </p:nvSpPr>
          <p:spPr>
            <a:xfrm>
              <a:off x="5021119" y="5399138"/>
              <a:ext cx="882900" cy="374700"/>
            </a:xfrm>
            <a:prstGeom prst="stripedRightArrow">
              <a:avLst>
                <a:gd fmla="val 50000" name="adj1"/>
                <a:gd fmla="val 50000" name="adj2"/>
              </a:avLst>
            </a:prstGeom>
            <a:solidFill>
              <a:schemeClr val="accent1"/>
            </a:solidFill>
            <a:ln cap="flat" cmpd="sng" w="25400">
              <a:solidFill>
                <a:srgbClr val="256C8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99" name="Google Shape;199;g337433a8041_0_82"/>
            <p:cNvSpPr/>
            <p:nvPr/>
          </p:nvSpPr>
          <p:spPr>
            <a:xfrm>
              <a:off x="5011281" y="2578610"/>
              <a:ext cx="882900" cy="374700"/>
            </a:xfrm>
            <a:prstGeom prst="stripedRightArrow">
              <a:avLst>
                <a:gd fmla="val 50000" name="adj1"/>
                <a:gd fmla="val 50000" name="adj2"/>
              </a:avLst>
            </a:prstGeom>
            <a:solidFill>
              <a:schemeClr val="accent1"/>
            </a:solidFill>
            <a:ln cap="flat" cmpd="sng" w="25400">
              <a:solidFill>
                <a:srgbClr val="256C8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00" name="Google Shape;200;g337433a8041_0_82"/>
            <p:cNvSpPr/>
            <p:nvPr/>
          </p:nvSpPr>
          <p:spPr>
            <a:xfrm>
              <a:off x="5011280" y="3890720"/>
              <a:ext cx="882900" cy="343500"/>
            </a:xfrm>
            <a:prstGeom prst="stripedRightArrow">
              <a:avLst>
                <a:gd fmla="val 50000" name="adj1"/>
                <a:gd fmla="val 50000" name="adj2"/>
              </a:avLst>
            </a:prstGeom>
            <a:solidFill>
              <a:schemeClr val="accent1"/>
            </a:solidFill>
            <a:ln cap="flat" cmpd="sng" w="25400">
              <a:solidFill>
                <a:srgbClr val="256C8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sp>
        <p:nvSpPr>
          <p:cNvPr id="201" name="Google Shape;201;g337433a8041_0_82"/>
          <p:cNvSpPr/>
          <p:nvPr/>
        </p:nvSpPr>
        <p:spPr>
          <a:xfrm>
            <a:off x="658929" y="2110154"/>
            <a:ext cx="2577900" cy="1318800"/>
          </a:xfrm>
          <a:prstGeom prst="ellipse">
            <a:avLst/>
          </a:prstGeom>
          <a:noFill/>
          <a:ln cap="flat" cmpd="sng" w="47625">
            <a:solidFill>
              <a:srgbClr val="256C8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pic>
        <p:nvPicPr>
          <p:cNvPr id="207" name="Google Shape;207;g337433a8041_0_98"/>
          <p:cNvPicPr preferRelativeResize="0"/>
          <p:nvPr/>
        </p:nvPicPr>
        <p:blipFill rotWithShape="1">
          <a:blip r:embed="rId3">
            <a:alphaModFix/>
          </a:blip>
          <a:srcRect b="0" l="0" r="0" t="0"/>
          <a:stretch/>
        </p:blipFill>
        <p:spPr>
          <a:xfrm>
            <a:off x="2437918" y="1219200"/>
            <a:ext cx="6734675" cy="5134256"/>
          </a:xfrm>
          <a:prstGeom prst="rect">
            <a:avLst/>
          </a:prstGeom>
          <a:noFill/>
          <a:ln cap="flat" cmpd="sng" w="9525">
            <a:solidFill>
              <a:srgbClr val="256C87"/>
            </a:solidFill>
            <a:prstDash val="solid"/>
            <a:round/>
            <a:headEnd len="sm" w="sm" type="none"/>
            <a:tailEnd len="sm" w="sm" type="none"/>
          </a:ln>
        </p:spPr>
      </p:pic>
      <p:sp>
        <p:nvSpPr>
          <p:cNvPr id="208" name="Google Shape;208;g337433a8041_0_98"/>
          <p:cNvSpPr txBox="1"/>
          <p:nvPr/>
        </p:nvSpPr>
        <p:spPr>
          <a:xfrm>
            <a:off x="53966" y="1807824"/>
            <a:ext cx="2305500" cy="138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66FF"/>
                </a:solidFill>
                <a:latin typeface="Arial"/>
                <a:ea typeface="Arial"/>
                <a:cs typeface="Arial"/>
                <a:sym typeface="Arial"/>
              </a:rPr>
              <a:t>Current operational cloud &amp; wind algorithm versions (2024)</a:t>
            </a:r>
            <a:endParaRPr/>
          </a:p>
          <a:p>
            <a:pPr indent="0" lvl="0" marL="0" marR="0" rtl="0" algn="ctr">
              <a:lnSpc>
                <a:spcPct val="100000"/>
              </a:lnSpc>
              <a:spcBef>
                <a:spcPts val="0"/>
              </a:spcBef>
              <a:spcAft>
                <a:spcPts val="0"/>
              </a:spcAft>
              <a:buNone/>
            </a:pPr>
            <a:r>
              <a:t/>
            </a:r>
            <a:endParaRPr b="0" i="0" sz="1400" u="none" cap="none" strike="noStrike">
              <a:solidFill>
                <a:srgbClr val="0066FF"/>
              </a:solidFill>
              <a:latin typeface="Arial"/>
              <a:ea typeface="Arial"/>
              <a:cs typeface="Arial"/>
              <a:sym typeface="Arial"/>
            </a:endParaRPr>
          </a:p>
          <a:p>
            <a:pPr indent="0" lvl="0" marL="0" marR="0" rtl="0" algn="l">
              <a:lnSpc>
                <a:spcPct val="100000"/>
              </a:lnSpc>
              <a:spcBef>
                <a:spcPts val="0"/>
              </a:spcBef>
              <a:spcAft>
                <a:spcPts val="0"/>
              </a:spcAft>
              <a:buNone/>
            </a:pPr>
            <a:r>
              <a:rPr b="0" i="0" lang="en-US" sz="1400" u="none" cap="none" strike="noStrike">
                <a:solidFill>
                  <a:srgbClr val="FF9900"/>
                </a:solidFill>
                <a:latin typeface="Arial"/>
                <a:ea typeface="Arial"/>
                <a:cs typeface="Arial"/>
                <a:sym typeface="Arial"/>
              </a:rPr>
              <a:t>Baseline cloud &amp; wind algorithm versions (2010)</a:t>
            </a:r>
            <a:endParaRPr/>
          </a:p>
        </p:txBody>
      </p:sp>
      <p:sp>
        <p:nvSpPr>
          <p:cNvPr id="209" name="Google Shape;209;g337433a8041_0_98"/>
          <p:cNvSpPr txBox="1"/>
          <p:nvPr>
            <p:ph idx="1" type="body"/>
          </p:nvPr>
        </p:nvSpPr>
        <p:spPr>
          <a:xfrm>
            <a:off x="9124601" y="2336263"/>
            <a:ext cx="3006300" cy="2946600"/>
          </a:xfrm>
          <a:prstGeom prst="rect">
            <a:avLst/>
          </a:prstGeom>
          <a:noFill/>
          <a:ln>
            <a:noFill/>
          </a:ln>
        </p:spPr>
        <p:txBody>
          <a:bodyPr anchorCtr="0" anchor="t" bIns="45700" lIns="91425" spcFirstLastPara="1" rIns="91425" wrap="square" tIns="45700">
            <a:normAutofit fontScale="70000" lnSpcReduction="20000"/>
          </a:bodyPr>
          <a:lstStyle/>
          <a:p>
            <a:pPr indent="-342900" lvl="0" marL="457200" rtl="0" algn="l">
              <a:lnSpc>
                <a:spcPct val="110000"/>
              </a:lnSpc>
              <a:spcBef>
                <a:spcPts val="1000"/>
              </a:spcBef>
              <a:spcAft>
                <a:spcPts val="0"/>
              </a:spcAft>
              <a:buSzPct val="122449"/>
              <a:buChar char="•"/>
            </a:pPr>
            <a:r>
              <a:rPr lang="en-US" sz="2100">
                <a:solidFill>
                  <a:schemeClr val="dk1"/>
                </a:solidFill>
              </a:rPr>
              <a:t>Cloud height algorithm tuned to improve AMV quality</a:t>
            </a:r>
            <a:endParaRPr/>
          </a:p>
          <a:p>
            <a:pPr indent="-342900" lvl="0" marL="457200" rtl="0" algn="l">
              <a:lnSpc>
                <a:spcPct val="110000"/>
              </a:lnSpc>
              <a:spcBef>
                <a:spcPts val="1000"/>
              </a:spcBef>
              <a:spcAft>
                <a:spcPts val="0"/>
              </a:spcAft>
              <a:buSzPct val="122449"/>
              <a:buChar char="•"/>
            </a:pPr>
            <a:r>
              <a:rPr lang="en-US" sz="2100">
                <a:solidFill>
                  <a:schemeClr val="dk1"/>
                </a:solidFill>
              </a:rPr>
              <a:t>Upper level height assignments associated with the winds nudged downward in the atmosphere</a:t>
            </a:r>
            <a:endParaRPr/>
          </a:p>
          <a:p>
            <a:pPr indent="-342900" lvl="0" marL="457200" rtl="0" algn="l">
              <a:lnSpc>
                <a:spcPct val="110000"/>
              </a:lnSpc>
              <a:spcBef>
                <a:spcPts val="1000"/>
              </a:spcBef>
              <a:spcAft>
                <a:spcPts val="0"/>
              </a:spcAft>
              <a:buSzPct val="122449"/>
              <a:buChar char="•"/>
            </a:pPr>
            <a:r>
              <a:rPr lang="en-US" sz="2100">
                <a:solidFill>
                  <a:schemeClr val="dk1"/>
                </a:solidFill>
              </a:rPr>
              <a:t>Reduction in the Mean Vector Difference above 400 hPa</a:t>
            </a:r>
            <a:endParaRPr sz="2100">
              <a:solidFill>
                <a:schemeClr val="dk1"/>
              </a:solidFill>
            </a:endParaRPr>
          </a:p>
          <a:p>
            <a:pPr indent="-342900" lvl="0" marL="457200" rtl="0" algn="l">
              <a:lnSpc>
                <a:spcPct val="110000"/>
              </a:lnSpc>
              <a:spcBef>
                <a:spcPts val="1000"/>
              </a:spcBef>
              <a:spcAft>
                <a:spcPts val="0"/>
              </a:spcAft>
              <a:buSzPct val="122449"/>
              <a:buChar char="•"/>
            </a:pPr>
            <a:r>
              <a:rPr lang="en-US" sz="2100">
                <a:solidFill>
                  <a:schemeClr val="dk1"/>
                </a:solidFill>
              </a:rPr>
              <a:t>Reduction in speed bias throughout the troposphere</a:t>
            </a:r>
            <a:endParaRPr/>
          </a:p>
        </p:txBody>
      </p:sp>
      <p:sp>
        <p:nvSpPr>
          <p:cNvPr id="210" name="Google Shape;210;g337433a8041_0_98"/>
          <p:cNvSpPr txBox="1"/>
          <p:nvPr/>
        </p:nvSpPr>
        <p:spPr>
          <a:xfrm flipH="1">
            <a:off x="242417" y="4357678"/>
            <a:ext cx="2144700" cy="1385400"/>
          </a:xfrm>
          <a:prstGeom prst="rect">
            <a:avLst/>
          </a:prstGeom>
          <a:solidFill>
            <a:schemeClr val="lt1"/>
          </a:solidFill>
          <a:ln cap="flat" cmpd="sng" w="9525">
            <a:solidFill>
              <a:schemeClr val="l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none" cap="none" strike="noStrike">
                <a:solidFill>
                  <a:schemeClr val="dk1"/>
                </a:solidFill>
                <a:latin typeface="Arial"/>
                <a:ea typeface="Arial"/>
                <a:cs typeface="Arial"/>
                <a:sym typeface="Arial"/>
              </a:rPr>
              <a:t>Speed Bias (Sat-Raob) </a:t>
            </a:r>
            <a:r>
              <a:rPr b="0" i="0" lang="en-US" sz="1400" u="none" cap="none" strike="noStrike">
                <a:solidFill>
                  <a:schemeClr val="dk1"/>
                </a:solidFill>
                <a:latin typeface="Arial"/>
                <a:ea typeface="Arial"/>
                <a:cs typeface="Arial"/>
                <a:sym typeface="Arial"/>
              </a:rPr>
              <a:t>(Left);  </a:t>
            </a:r>
            <a:endParaRPr/>
          </a:p>
          <a:p>
            <a:pPr indent="0" lvl="0" marL="0" marR="0" rtl="0" algn="l">
              <a:lnSpc>
                <a:spcPct val="100000"/>
              </a:lnSpc>
              <a:spcBef>
                <a:spcPts val="0"/>
              </a:spcBef>
              <a:spcAft>
                <a:spcPts val="0"/>
              </a:spcAft>
              <a:buNone/>
            </a:pPr>
            <a:r>
              <a:t/>
            </a:r>
            <a:endParaRPr b="1"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rPr b="1" i="0" lang="en-US" sz="1400" u="none" cap="none" strike="noStrike">
                <a:solidFill>
                  <a:schemeClr val="dk1"/>
                </a:solidFill>
                <a:latin typeface="Arial"/>
                <a:ea typeface="Arial"/>
                <a:cs typeface="Arial"/>
                <a:sym typeface="Arial"/>
              </a:rPr>
              <a:t>Mean Vector Difference (MVD)</a:t>
            </a:r>
            <a:r>
              <a:rPr b="0" i="0" lang="en-US" sz="1400" u="none" cap="none" strike="noStrike">
                <a:solidFill>
                  <a:schemeClr val="dk1"/>
                </a:solidFill>
                <a:latin typeface="Arial"/>
                <a:ea typeface="Arial"/>
                <a:cs typeface="Arial"/>
                <a:sym typeface="Arial"/>
              </a:rPr>
              <a:t> (Right)</a:t>
            </a:r>
            <a:endParaRPr b="1" i="0" sz="1400" u="none" cap="none" strike="noStrike">
              <a:solidFill>
                <a:schemeClr val="dk1"/>
              </a:solidFill>
              <a:latin typeface="Arial"/>
              <a:ea typeface="Arial"/>
              <a:cs typeface="Arial"/>
              <a:sym typeface="Arial"/>
            </a:endParaRPr>
          </a:p>
        </p:txBody>
      </p:sp>
      <p:sp>
        <p:nvSpPr>
          <p:cNvPr id="211" name="Google Shape;211;g337433a8041_0_98"/>
          <p:cNvSpPr txBox="1"/>
          <p:nvPr/>
        </p:nvSpPr>
        <p:spPr>
          <a:xfrm>
            <a:off x="3695912" y="1252194"/>
            <a:ext cx="4411200" cy="5232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400" u="none" cap="none" strike="noStrike">
                <a:solidFill>
                  <a:srgbClr val="000000"/>
                </a:solidFill>
                <a:latin typeface="Arial"/>
                <a:ea typeface="Arial"/>
                <a:cs typeface="Arial"/>
                <a:sym typeface="Arial"/>
              </a:rPr>
              <a:t>GOES-18 FD LWIR Winds vs Radiosonde Winds</a:t>
            </a:r>
            <a:endParaRPr/>
          </a:p>
          <a:p>
            <a:pPr indent="0" lvl="0" marL="0" marR="0" rtl="0" algn="ctr">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7/4/2023 – 8/14/2023</a:t>
            </a:r>
            <a:endParaRPr/>
          </a:p>
        </p:txBody>
      </p:sp>
      <p:sp>
        <p:nvSpPr>
          <p:cNvPr id="212" name="Google Shape;212;g337433a8041_0_98"/>
          <p:cNvSpPr txBox="1"/>
          <p:nvPr>
            <p:ph type="title"/>
          </p:nvPr>
        </p:nvSpPr>
        <p:spPr>
          <a:xfrm>
            <a:off x="1609403" y="375281"/>
            <a:ext cx="9180000" cy="5229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1800"/>
              <a:buNone/>
            </a:pPr>
            <a:r>
              <a:rPr b="1" lang="en-US" sz="2800"/>
              <a:t>Impact of Updated Cloud Height Algorithm on AMV Quality</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g337433a8041_0_108"/>
          <p:cNvSpPr/>
          <p:nvPr/>
        </p:nvSpPr>
        <p:spPr>
          <a:xfrm>
            <a:off x="-4032" y="6099464"/>
            <a:ext cx="11922300" cy="7794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219" name="Google Shape;219;g337433a8041_0_108"/>
          <p:cNvPicPr preferRelativeResize="0"/>
          <p:nvPr/>
        </p:nvPicPr>
        <p:blipFill rotWithShape="1">
          <a:blip r:embed="rId3">
            <a:alphaModFix/>
          </a:blip>
          <a:srcRect b="0" l="0" r="0" t="0"/>
          <a:stretch/>
        </p:blipFill>
        <p:spPr>
          <a:xfrm>
            <a:off x="6537893" y="1139845"/>
            <a:ext cx="5344952" cy="5311462"/>
          </a:xfrm>
          <a:prstGeom prst="rect">
            <a:avLst/>
          </a:prstGeom>
          <a:noFill/>
          <a:ln>
            <a:noFill/>
          </a:ln>
        </p:spPr>
      </p:pic>
      <p:sp>
        <p:nvSpPr>
          <p:cNvPr id="220" name="Google Shape;220;g337433a8041_0_108"/>
          <p:cNvSpPr txBox="1"/>
          <p:nvPr/>
        </p:nvSpPr>
        <p:spPr>
          <a:xfrm>
            <a:off x="285931" y="708251"/>
            <a:ext cx="6135000" cy="1959600"/>
          </a:xfrm>
          <a:prstGeom prst="rect">
            <a:avLst/>
          </a:prstGeom>
          <a:noFill/>
          <a:ln>
            <a:noFill/>
          </a:ln>
        </p:spPr>
        <p:txBody>
          <a:bodyPr anchorCtr="0" anchor="t" bIns="45700" lIns="91425" spcFirstLastPara="1" rIns="91425" wrap="square" tIns="45700">
            <a:normAutofit/>
          </a:bodyPr>
          <a:lstStyle/>
          <a:p>
            <a:pPr indent="-285750" lvl="0" marL="285750" marR="0" rtl="0" algn="l">
              <a:lnSpc>
                <a:spcPct val="100000"/>
              </a:lnSpc>
              <a:spcBef>
                <a:spcPts val="1000"/>
              </a:spcBef>
              <a:spcAft>
                <a:spcPts val="0"/>
              </a:spcAft>
              <a:buClr>
                <a:srgbClr val="1C4587"/>
              </a:buClr>
              <a:buSzPts val="1600"/>
              <a:buFont typeface="Arial"/>
              <a:buChar char="•"/>
            </a:pPr>
            <a:r>
              <a:rPr b="0" i="0" lang="en-US" sz="1600" u="none" cap="none" strike="noStrike">
                <a:solidFill>
                  <a:srgbClr val="1C4587"/>
                </a:solidFill>
                <a:latin typeface="Arial"/>
                <a:ea typeface="Arial"/>
                <a:cs typeface="Arial"/>
                <a:sym typeface="Arial"/>
              </a:rPr>
              <a:t>Stereo winds generated from pairings of  </a:t>
            </a:r>
            <a:endParaRPr/>
          </a:p>
          <a:p>
            <a:pPr indent="-285750" lvl="1" marL="742950" marR="0" rtl="0" algn="l">
              <a:lnSpc>
                <a:spcPct val="100000"/>
              </a:lnSpc>
              <a:spcBef>
                <a:spcPts val="500"/>
              </a:spcBef>
              <a:spcAft>
                <a:spcPts val="0"/>
              </a:spcAft>
              <a:buClr>
                <a:srgbClr val="1C4587"/>
              </a:buClr>
              <a:buSzPts val="1400"/>
              <a:buFont typeface="Arial"/>
              <a:buChar char="•"/>
            </a:pPr>
            <a:r>
              <a:rPr b="0" i="0" lang="en-US" sz="1400" u="none" cap="none" strike="noStrike">
                <a:solidFill>
                  <a:srgbClr val="0070C0"/>
                </a:solidFill>
                <a:latin typeface="Arial"/>
                <a:ea typeface="Arial"/>
                <a:cs typeface="Arial"/>
                <a:sym typeface="Arial"/>
              </a:rPr>
              <a:t>G18-ABI/H9-AHI Visible (0.65um) Imagery </a:t>
            </a:r>
            <a:r>
              <a:rPr b="0" i="1" lang="en-US" sz="1400" u="none" cap="none" strike="noStrike">
                <a:solidFill>
                  <a:srgbClr val="0070C0"/>
                </a:solidFill>
                <a:latin typeface="Arial"/>
                <a:ea typeface="Arial"/>
                <a:cs typeface="Arial"/>
                <a:sym typeface="Arial"/>
              </a:rPr>
              <a:t>(Left) </a:t>
            </a:r>
            <a:endParaRPr/>
          </a:p>
          <a:p>
            <a:pPr indent="-285750" lvl="1" marL="742950" marR="0" rtl="0" algn="l">
              <a:lnSpc>
                <a:spcPct val="100000"/>
              </a:lnSpc>
              <a:spcBef>
                <a:spcPts val="500"/>
              </a:spcBef>
              <a:spcAft>
                <a:spcPts val="0"/>
              </a:spcAft>
              <a:buClr>
                <a:srgbClr val="1C4587"/>
              </a:buClr>
              <a:buSzPts val="1400"/>
              <a:buFont typeface="Arial"/>
              <a:buChar char="•"/>
            </a:pPr>
            <a:r>
              <a:rPr b="0" i="0" lang="en-US" sz="1400" u="none" cap="none" strike="noStrike">
                <a:solidFill>
                  <a:srgbClr val="0070C0"/>
                </a:solidFill>
                <a:latin typeface="Arial"/>
                <a:ea typeface="Arial"/>
                <a:cs typeface="Arial"/>
                <a:sym typeface="Arial"/>
              </a:rPr>
              <a:t>G18-ABI/G16-ABI Visible (0.65um) Imagery </a:t>
            </a:r>
            <a:r>
              <a:rPr b="0" i="1" lang="en-US" sz="1400" u="none" cap="none" strike="noStrike">
                <a:solidFill>
                  <a:srgbClr val="0070C0"/>
                </a:solidFill>
                <a:latin typeface="Arial"/>
                <a:ea typeface="Arial"/>
                <a:cs typeface="Arial"/>
                <a:sym typeface="Arial"/>
              </a:rPr>
              <a:t>(Right)</a:t>
            </a:r>
            <a:endParaRPr b="0" i="0" sz="1400" u="none" cap="none" strike="noStrike">
              <a:solidFill>
                <a:srgbClr val="0070C0"/>
              </a:solidFill>
              <a:latin typeface="Arial"/>
              <a:ea typeface="Arial"/>
              <a:cs typeface="Arial"/>
              <a:sym typeface="Arial"/>
            </a:endParaRPr>
          </a:p>
          <a:p>
            <a:pPr indent="0" lvl="0" marL="0" marR="0" rtl="0" algn="l">
              <a:lnSpc>
                <a:spcPct val="110000"/>
              </a:lnSpc>
              <a:spcBef>
                <a:spcPts val="1000"/>
              </a:spcBef>
              <a:spcAft>
                <a:spcPts val="0"/>
              </a:spcAft>
              <a:buClr>
                <a:srgbClr val="1C4587"/>
              </a:buClr>
              <a:buSzPts val="100"/>
              <a:buFont typeface="Arial"/>
              <a:buNone/>
            </a:pPr>
            <a:r>
              <a:t/>
            </a:r>
            <a:endParaRPr b="0" i="0" sz="100" u="none" cap="none" strike="noStrike">
              <a:solidFill>
                <a:srgbClr val="1C4587"/>
              </a:solidFill>
              <a:latin typeface="Arial"/>
              <a:ea typeface="Arial"/>
              <a:cs typeface="Arial"/>
              <a:sym typeface="Arial"/>
            </a:endParaRPr>
          </a:p>
          <a:p>
            <a:pPr indent="-285750" lvl="0" marL="285750" marR="0" rtl="0" algn="l">
              <a:lnSpc>
                <a:spcPct val="110000"/>
              </a:lnSpc>
              <a:spcBef>
                <a:spcPts val="1000"/>
              </a:spcBef>
              <a:spcAft>
                <a:spcPts val="0"/>
              </a:spcAft>
              <a:buClr>
                <a:srgbClr val="1C4587"/>
              </a:buClr>
              <a:buSzPts val="1600"/>
              <a:buFont typeface="Arial"/>
              <a:buChar char="•"/>
            </a:pPr>
            <a:r>
              <a:rPr b="0" i="0" lang="en-US" sz="1600" u="none" cap="none" strike="noStrike">
                <a:solidFill>
                  <a:srgbClr val="1C4587"/>
                </a:solidFill>
                <a:latin typeface="Arial"/>
                <a:ea typeface="Arial"/>
                <a:cs typeface="Arial"/>
                <a:sym typeface="Arial"/>
              </a:rPr>
              <a:t>The combined geographic coverage of these GEO-GEO stereo winds over the Pacific Ocean is excellent</a:t>
            </a:r>
            <a:endParaRPr/>
          </a:p>
        </p:txBody>
      </p:sp>
      <p:sp>
        <p:nvSpPr>
          <p:cNvPr id="221" name="Google Shape;221;g337433a8041_0_108"/>
          <p:cNvSpPr/>
          <p:nvPr/>
        </p:nvSpPr>
        <p:spPr>
          <a:xfrm>
            <a:off x="9915641" y="762508"/>
            <a:ext cx="1967100" cy="338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US" sz="1600" u="none" cap="none" strike="noStrike">
                <a:solidFill>
                  <a:srgbClr val="0C343D"/>
                </a:solidFill>
                <a:latin typeface="Times New Roman"/>
                <a:ea typeface="Times New Roman"/>
                <a:cs typeface="Times New Roman"/>
                <a:sym typeface="Times New Roman"/>
              </a:rPr>
              <a:t>July 8, 2023 18 UTC</a:t>
            </a:r>
            <a:endParaRPr b="1" i="0" sz="1600" u="none" cap="none" strike="noStrike">
              <a:solidFill>
                <a:srgbClr val="000000"/>
              </a:solidFill>
              <a:latin typeface="Arial"/>
              <a:ea typeface="Arial"/>
              <a:cs typeface="Arial"/>
              <a:sym typeface="Arial"/>
            </a:endParaRPr>
          </a:p>
        </p:txBody>
      </p:sp>
      <p:sp>
        <p:nvSpPr>
          <p:cNvPr id="222" name="Google Shape;222;g337433a8041_0_108"/>
          <p:cNvSpPr txBox="1"/>
          <p:nvPr>
            <p:ph type="title"/>
          </p:nvPr>
        </p:nvSpPr>
        <p:spPr>
          <a:xfrm>
            <a:off x="880934" y="285060"/>
            <a:ext cx="10430100" cy="5229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1800"/>
              <a:buNone/>
            </a:pPr>
            <a:r>
              <a:rPr lang="en-US" sz="3200"/>
              <a:t>GEO-GEO Stereo Winds</a:t>
            </a:r>
            <a:endParaRPr/>
          </a:p>
        </p:txBody>
      </p:sp>
      <p:sp>
        <p:nvSpPr>
          <p:cNvPr id="223" name="Google Shape;223;g337433a8041_0_108"/>
          <p:cNvSpPr txBox="1"/>
          <p:nvPr/>
        </p:nvSpPr>
        <p:spPr>
          <a:xfrm>
            <a:off x="10654893" y="1203123"/>
            <a:ext cx="11661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800" u="none" cap="none" strike="noStrike">
                <a:solidFill>
                  <a:schemeClr val="lt1"/>
                </a:solidFill>
                <a:latin typeface="Arial"/>
                <a:ea typeface="Arial"/>
                <a:cs typeface="Arial"/>
                <a:sym typeface="Arial"/>
              </a:rPr>
              <a:t>G18/G16</a:t>
            </a:r>
            <a:endParaRPr/>
          </a:p>
        </p:txBody>
      </p:sp>
      <p:sp>
        <p:nvSpPr>
          <p:cNvPr id="224" name="Google Shape;224;g337433a8041_0_108"/>
          <p:cNvSpPr txBox="1"/>
          <p:nvPr/>
        </p:nvSpPr>
        <p:spPr>
          <a:xfrm>
            <a:off x="6586278" y="1189273"/>
            <a:ext cx="11661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800" u="none" cap="none" strike="noStrike">
                <a:solidFill>
                  <a:schemeClr val="lt1"/>
                </a:solidFill>
                <a:latin typeface="Arial"/>
                <a:ea typeface="Arial"/>
                <a:cs typeface="Arial"/>
                <a:sym typeface="Arial"/>
              </a:rPr>
              <a:t>G18/H9</a:t>
            </a:r>
            <a:endParaRPr/>
          </a:p>
        </p:txBody>
      </p:sp>
      <p:pic>
        <p:nvPicPr>
          <p:cNvPr id="225" name="Google Shape;225;g337433a8041_0_108"/>
          <p:cNvPicPr preferRelativeResize="0"/>
          <p:nvPr/>
        </p:nvPicPr>
        <p:blipFill rotWithShape="1">
          <a:blip r:embed="rId4">
            <a:alphaModFix/>
          </a:blip>
          <a:srcRect b="0" l="0" r="0" t="0"/>
          <a:stretch/>
        </p:blipFill>
        <p:spPr>
          <a:xfrm>
            <a:off x="443434" y="2751559"/>
            <a:ext cx="4083464" cy="4033581"/>
          </a:xfrm>
          <a:prstGeom prst="rect">
            <a:avLst/>
          </a:prstGeom>
          <a:noFill/>
          <a:ln cap="flat" cmpd="sng" w="9525">
            <a:solidFill>
              <a:srgbClr val="A5A5A5"/>
            </a:solidFill>
            <a:prstDash val="solid"/>
            <a:round/>
            <a:headEnd len="sm" w="sm" type="none"/>
            <a:tailEnd len="sm" w="sm" type="none"/>
          </a:ln>
        </p:spPr>
      </p:pic>
      <p:sp>
        <p:nvSpPr>
          <p:cNvPr id="226" name="Google Shape;226;g337433a8041_0_108"/>
          <p:cNvSpPr txBox="1"/>
          <p:nvPr/>
        </p:nvSpPr>
        <p:spPr>
          <a:xfrm>
            <a:off x="4508205" y="4061637"/>
            <a:ext cx="1797000" cy="585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600" u="none" cap="none" strike="noStrike">
                <a:solidFill>
                  <a:srgbClr val="1C4587"/>
                </a:solidFill>
                <a:latin typeface="Arial"/>
                <a:ea typeface="Arial"/>
                <a:cs typeface="Arial"/>
                <a:sym typeface="Arial"/>
              </a:rPr>
              <a:t>Stereo vs GFS Analysis</a:t>
            </a:r>
            <a:endParaRPr/>
          </a:p>
        </p:txBody>
      </p:sp>
      <p:sp>
        <p:nvSpPr>
          <p:cNvPr id="227" name="Google Shape;227;g337433a8041_0_108"/>
          <p:cNvSpPr/>
          <p:nvPr/>
        </p:nvSpPr>
        <p:spPr>
          <a:xfrm>
            <a:off x="10300411" y="5792510"/>
            <a:ext cx="1501800" cy="554100"/>
          </a:xfrm>
          <a:prstGeom prst="rect">
            <a:avLst/>
          </a:prstGeom>
          <a:solidFill>
            <a:schemeClr val="dk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000" u="none" cap="none" strike="noStrike">
                <a:solidFill>
                  <a:srgbClr val="FFFF00"/>
                </a:solidFill>
                <a:latin typeface="Arial"/>
                <a:ea typeface="Arial"/>
                <a:cs typeface="Arial"/>
                <a:sym typeface="Arial"/>
              </a:rPr>
              <a:t>Winds:        0 -  3000 m </a:t>
            </a:r>
            <a:br>
              <a:rPr b="0" i="0" lang="en-US" sz="1000" u="none" cap="none" strike="noStrike">
                <a:solidFill>
                  <a:srgbClr val="000000"/>
                </a:solidFill>
                <a:latin typeface="Arial"/>
                <a:ea typeface="Arial"/>
                <a:cs typeface="Arial"/>
                <a:sym typeface="Arial"/>
              </a:rPr>
            </a:br>
            <a:r>
              <a:rPr b="0" i="0" lang="en-US" sz="1000" u="none" cap="none" strike="noStrike">
                <a:solidFill>
                  <a:srgbClr val="33CCFF"/>
                </a:solidFill>
                <a:latin typeface="Arial"/>
                <a:ea typeface="Arial"/>
                <a:cs typeface="Arial"/>
                <a:sym typeface="Arial"/>
              </a:rPr>
              <a:t>Winds : 3000 -  7000 m </a:t>
            </a:r>
            <a:br>
              <a:rPr b="0" i="0" lang="en-US" sz="1000" u="none" cap="none" strike="noStrike">
                <a:solidFill>
                  <a:srgbClr val="000000"/>
                </a:solidFill>
                <a:latin typeface="Arial"/>
                <a:ea typeface="Arial"/>
                <a:cs typeface="Arial"/>
                <a:sym typeface="Arial"/>
              </a:rPr>
            </a:br>
            <a:r>
              <a:rPr b="0" i="0" lang="en-US" sz="1000" u="none" cap="none" strike="noStrike">
                <a:solidFill>
                  <a:srgbClr val="FF33CC"/>
                </a:solidFill>
                <a:latin typeface="Arial"/>
                <a:ea typeface="Arial"/>
                <a:cs typeface="Arial"/>
                <a:sym typeface="Arial"/>
              </a:rPr>
              <a:t>Winds:  7000 -16000 m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g337433a8041_0_122"/>
          <p:cNvSpPr/>
          <p:nvPr/>
        </p:nvSpPr>
        <p:spPr>
          <a:xfrm>
            <a:off x="0" y="6099464"/>
            <a:ext cx="11927400" cy="7794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234" name="Google Shape;234;g337433a8041_0_122"/>
          <p:cNvPicPr preferRelativeResize="0"/>
          <p:nvPr/>
        </p:nvPicPr>
        <p:blipFill rotWithShape="1">
          <a:blip r:embed="rId3">
            <a:alphaModFix/>
          </a:blip>
          <a:srcRect b="0" l="0" r="0" t="0"/>
          <a:stretch/>
        </p:blipFill>
        <p:spPr>
          <a:xfrm>
            <a:off x="264706" y="1074839"/>
            <a:ext cx="11784020" cy="5382521"/>
          </a:xfrm>
          <a:prstGeom prst="rect">
            <a:avLst/>
          </a:prstGeom>
          <a:noFill/>
          <a:ln>
            <a:noFill/>
          </a:ln>
        </p:spPr>
      </p:pic>
      <p:sp>
        <p:nvSpPr>
          <p:cNvPr id="235" name="Google Shape;235;g337433a8041_0_122"/>
          <p:cNvSpPr txBox="1"/>
          <p:nvPr>
            <p:ph type="title"/>
          </p:nvPr>
        </p:nvSpPr>
        <p:spPr>
          <a:xfrm>
            <a:off x="748581" y="400640"/>
            <a:ext cx="10430100" cy="5229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1800"/>
              <a:buNone/>
            </a:pPr>
            <a:r>
              <a:rPr lang="en-US" sz="3200"/>
              <a:t>GEO-LEO Stereo Winds</a:t>
            </a:r>
            <a:endParaRPr/>
          </a:p>
        </p:txBody>
      </p:sp>
      <p:sp>
        <p:nvSpPr>
          <p:cNvPr id="236" name="Google Shape;236;g337433a8041_0_122"/>
          <p:cNvSpPr txBox="1"/>
          <p:nvPr/>
        </p:nvSpPr>
        <p:spPr>
          <a:xfrm>
            <a:off x="2585421" y="6360293"/>
            <a:ext cx="29763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none" cap="none" strike="noStrike">
                <a:solidFill>
                  <a:srgbClr val="CC3399"/>
                </a:solidFill>
                <a:latin typeface="Arial"/>
                <a:ea typeface="Arial"/>
                <a:cs typeface="Arial"/>
                <a:sym typeface="Arial"/>
              </a:rPr>
              <a:t>Stereo Winds Coverage</a:t>
            </a:r>
            <a:endParaRPr/>
          </a:p>
        </p:txBody>
      </p:sp>
      <p:cxnSp>
        <p:nvCxnSpPr>
          <p:cNvPr id="237" name="Google Shape;237;g337433a8041_0_122"/>
          <p:cNvCxnSpPr/>
          <p:nvPr/>
        </p:nvCxnSpPr>
        <p:spPr>
          <a:xfrm rot="10800000">
            <a:off x="2935721" y="5168693"/>
            <a:ext cx="577500" cy="1191600"/>
          </a:xfrm>
          <a:prstGeom prst="straightConnector1">
            <a:avLst/>
          </a:prstGeom>
          <a:noFill/>
          <a:ln cap="flat" cmpd="sng" w="28575">
            <a:solidFill>
              <a:schemeClr val="dk2"/>
            </a:solidFill>
            <a:prstDash val="solid"/>
            <a:round/>
            <a:headEnd len="sm" w="sm" type="none"/>
            <a:tailEnd len="med" w="med" type="triangle"/>
          </a:ln>
        </p:spPr>
      </p:cxn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grpSp>
        <p:nvGrpSpPr>
          <p:cNvPr id="243" name="Google Shape;243;g337433a8041_0_131"/>
          <p:cNvGrpSpPr/>
          <p:nvPr/>
        </p:nvGrpSpPr>
        <p:grpSpPr>
          <a:xfrm>
            <a:off x="6885348" y="983729"/>
            <a:ext cx="4937700" cy="5259077"/>
            <a:chOff x="7209814" y="993561"/>
            <a:chExt cx="4937700" cy="5259077"/>
          </a:xfrm>
        </p:grpSpPr>
        <p:pic>
          <p:nvPicPr>
            <p:cNvPr descr="A graph showing a number of obs&#10;&#10;Description automatically generated with medium confidence" id="244" name="Google Shape;244;g337433a8041_0_131"/>
            <p:cNvPicPr preferRelativeResize="0"/>
            <p:nvPr/>
          </p:nvPicPr>
          <p:blipFill rotWithShape="1">
            <a:blip r:embed="rId3">
              <a:alphaModFix/>
            </a:blip>
            <a:srcRect b="0" l="0" r="0" t="0"/>
            <a:stretch/>
          </p:blipFill>
          <p:spPr>
            <a:xfrm>
              <a:off x="7807810" y="3967662"/>
              <a:ext cx="3426663" cy="2284976"/>
            </a:xfrm>
            <a:prstGeom prst="rect">
              <a:avLst/>
            </a:prstGeom>
            <a:noFill/>
            <a:ln>
              <a:noFill/>
            </a:ln>
          </p:spPr>
        </p:pic>
        <p:sp>
          <p:nvSpPr>
            <p:cNvPr id="245" name="Google Shape;245;g337433a8041_0_131"/>
            <p:cNvSpPr/>
            <p:nvPr/>
          </p:nvSpPr>
          <p:spPr>
            <a:xfrm>
              <a:off x="7209814" y="993561"/>
              <a:ext cx="4937700" cy="307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US" sz="1400" u="none" cap="none" strike="noStrike">
                  <a:solidFill>
                    <a:srgbClr val="0070C0"/>
                  </a:solidFill>
                  <a:latin typeface="Arial"/>
                  <a:ea typeface="Arial"/>
                  <a:cs typeface="Arial"/>
                  <a:sym typeface="Arial"/>
                </a:rPr>
                <a:t>Spatial Distribution: Atmospheric Motion Vectors (AMV)</a:t>
              </a:r>
              <a:endParaRPr b="1" i="0" sz="1400" u="none" cap="none" strike="noStrike">
                <a:solidFill>
                  <a:srgbClr val="0070C0"/>
                </a:solidFill>
                <a:latin typeface="Arial"/>
                <a:ea typeface="Arial"/>
                <a:cs typeface="Arial"/>
                <a:sym typeface="Arial"/>
              </a:endParaRPr>
            </a:p>
          </p:txBody>
        </p:sp>
      </p:grpSp>
      <p:pic>
        <p:nvPicPr>
          <p:cNvPr id="246" name="Google Shape;246;g337433a8041_0_131"/>
          <p:cNvPicPr preferRelativeResize="0"/>
          <p:nvPr/>
        </p:nvPicPr>
        <p:blipFill rotWithShape="1">
          <a:blip r:embed="rId4">
            <a:alphaModFix/>
          </a:blip>
          <a:srcRect b="0" l="0" r="0" t="0"/>
          <a:stretch/>
        </p:blipFill>
        <p:spPr>
          <a:xfrm>
            <a:off x="7190980" y="1339758"/>
            <a:ext cx="4175780" cy="2550697"/>
          </a:xfrm>
          <a:prstGeom prst="rect">
            <a:avLst/>
          </a:prstGeom>
          <a:noFill/>
          <a:ln>
            <a:noFill/>
          </a:ln>
        </p:spPr>
      </p:pic>
      <p:sp>
        <p:nvSpPr>
          <p:cNvPr id="247" name="Google Shape;247;g337433a8041_0_131"/>
          <p:cNvSpPr txBox="1"/>
          <p:nvPr/>
        </p:nvSpPr>
        <p:spPr>
          <a:xfrm>
            <a:off x="9967011" y="6194683"/>
            <a:ext cx="18681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1" lang="en-US" sz="900" u="none" cap="none" strike="noStrike">
                <a:solidFill>
                  <a:srgbClr val="0070C0"/>
                </a:solidFill>
                <a:latin typeface="Arial"/>
                <a:ea typeface="Arial"/>
                <a:cs typeface="Arial"/>
                <a:sym typeface="Arial"/>
              </a:rPr>
              <a:t>From Francis Warrick, ECMWF)</a:t>
            </a:r>
            <a:endParaRPr/>
          </a:p>
        </p:txBody>
      </p:sp>
      <p:sp>
        <p:nvSpPr>
          <p:cNvPr id="248" name="Google Shape;248;g337433a8041_0_131"/>
          <p:cNvSpPr/>
          <p:nvPr/>
        </p:nvSpPr>
        <p:spPr>
          <a:xfrm>
            <a:off x="8213734" y="3912784"/>
            <a:ext cx="2391900" cy="253800"/>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050" u="none" cap="none" strike="noStrike">
                <a:solidFill>
                  <a:schemeClr val="dk1"/>
                </a:solidFill>
                <a:latin typeface="Arial"/>
                <a:ea typeface="Arial"/>
                <a:cs typeface="Arial"/>
                <a:sym typeface="Arial"/>
              </a:rPr>
              <a:t>Zonal View of GOES-18 LWIR AMVs</a:t>
            </a:r>
            <a:endParaRPr b="0" i="0" sz="1050" u="none" cap="none" strike="noStrike">
              <a:solidFill>
                <a:schemeClr val="dk1"/>
              </a:solidFill>
              <a:latin typeface="Arial"/>
              <a:ea typeface="Arial"/>
              <a:cs typeface="Arial"/>
              <a:sym typeface="Arial"/>
            </a:endParaRPr>
          </a:p>
        </p:txBody>
      </p:sp>
      <p:sp>
        <p:nvSpPr>
          <p:cNvPr id="249" name="Google Shape;249;g337433a8041_0_131"/>
          <p:cNvSpPr txBox="1"/>
          <p:nvPr/>
        </p:nvSpPr>
        <p:spPr>
          <a:xfrm>
            <a:off x="9039318" y="4768671"/>
            <a:ext cx="8151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100" u="none" cap="none" strike="noStrike">
                <a:solidFill>
                  <a:srgbClr val="C00000"/>
                </a:solidFill>
                <a:latin typeface="Arial"/>
                <a:ea typeface="Arial"/>
                <a:cs typeface="Arial"/>
                <a:sym typeface="Arial"/>
              </a:rPr>
              <a:t>Limited </a:t>
            </a:r>
            <a:endParaRPr/>
          </a:p>
          <a:p>
            <a:pPr indent="0" lvl="0" marL="0" marR="0" rtl="0" algn="l">
              <a:lnSpc>
                <a:spcPct val="100000"/>
              </a:lnSpc>
              <a:spcBef>
                <a:spcPts val="0"/>
              </a:spcBef>
              <a:spcAft>
                <a:spcPts val="0"/>
              </a:spcAft>
              <a:buNone/>
            </a:pPr>
            <a:r>
              <a:rPr b="1" i="0" lang="en-US" sz="1100" u="none" cap="none" strike="noStrike">
                <a:solidFill>
                  <a:srgbClr val="C00000"/>
                </a:solidFill>
                <a:latin typeface="Arial"/>
                <a:ea typeface="Arial"/>
                <a:cs typeface="Arial"/>
                <a:sym typeface="Arial"/>
              </a:rPr>
              <a:t>coverage</a:t>
            </a:r>
            <a:endParaRPr/>
          </a:p>
        </p:txBody>
      </p:sp>
      <p:cxnSp>
        <p:nvCxnSpPr>
          <p:cNvPr id="250" name="Google Shape;250;g337433a8041_0_131"/>
          <p:cNvCxnSpPr/>
          <p:nvPr/>
        </p:nvCxnSpPr>
        <p:spPr>
          <a:xfrm>
            <a:off x="7868176" y="3030844"/>
            <a:ext cx="865500" cy="1400400"/>
          </a:xfrm>
          <a:prstGeom prst="straightConnector1">
            <a:avLst/>
          </a:prstGeom>
          <a:noFill/>
          <a:ln cap="flat" cmpd="sng" w="60325">
            <a:solidFill>
              <a:srgbClr val="C00000"/>
            </a:solidFill>
            <a:prstDash val="solid"/>
            <a:round/>
            <a:headEnd len="sm" w="sm" type="none"/>
            <a:tailEnd len="med" w="med" type="triangle"/>
          </a:ln>
        </p:spPr>
      </p:cxnSp>
      <p:sp>
        <p:nvSpPr>
          <p:cNvPr id="251" name="Google Shape;251;g337433a8041_0_131"/>
          <p:cNvSpPr txBox="1"/>
          <p:nvPr/>
        </p:nvSpPr>
        <p:spPr>
          <a:xfrm>
            <a:off x="277842" y="941934"/>
            <a:ext cx="6150000" cy="5301000"/>
          </a:xfrm>
          <a:prstGeom prst="rect">
            <a:avLst/>
          </a:prstGeom>
          <a:noFill/>
          <a:ln>
            <a:noFill/>
          </a:ln>
        </p:spPr>
        <p:txBody>
          <a:bodyPr anchorCtr="0" anchor="t" bIns="45700" lIns="91425" spcFirstLastPara="1" rIns="91425" wrap="square" tIns="45700">
            <a:normAutofit fontScale="85000" lnSpcReduction="10000"/>
          </a:bodyPr>
          <a:lstStyle/>
          <a:p>
            <a:pPr indent="-342900" lvl="0" marL="457200" marR="0" rtl="0" algn="l">
              <a:lnSpc>
                <a:spcPct val="120000"/>
              </a:lnSpc>
              <a:spcBef>
                <a:spcPts val="1000"/>
              </a:spcBef>
              <a:spcAft>
                <a:spcPts val="0"/>
              </a:spcAft>
              <a:buClr>
                <a:schemeClr val="dk1"/>
              </a:buClr>
              <a:buSzPct val="105882"/>
              <a:buFont typeface="Arial"/>
              <a:buChar char="•"/>
            </a:pPr>
            <a:r>
              <a:rPr b="0" i="0" lang="en-US" sz="2000" u="none" cap="none" strike="noStrike">
                <a:solidFill>
                  <a:srgbClr val="000066"/>
                </a:solidFill>
                <a:latin typeface="Calibri"/>
                <a:ea typeface="Calibri"/>
                <a:cs typeface="Calibri"/>
                <a:sym typeface="Calibri"/>
              </a:rPr>
              <a:t>There is a critical need to fill in data void regions (horiz &amp; vertical) over oceanic, tropical, and polar regions of the globe.</a:t>
            </a:r>
            <a:endParaRPr/>
          </a:p>
          <a:p>
            <a:pPr indent="-228600" lvl="0" marL="457200" marR="0" rtl="0" algn="l">
              <a:lnSpc>
                <a:spcPct val="90000"/>
              </a:lnSpc>
              <a:spcBef>
                <a:spcPts val="1000"/>
              </a:spcBef>
              <a:spcAft>
                <a:spcPts val="0"/>
              </a:spcAft>
              <a:buClr>
                <a:schemeClr val="dk1"/>
              </a:buClr>
              <a:buSzPct val="105882"/>
              <a:buFont typeface="Arial"/>
              <a:buNone/>
            </a:pPr>
            <a:r>
              <a:t/>
            </a:r>
            <a:endParaRPr b="0" i="0" sz="2000" u="none" cap="none" strike="noStrike">
              <a:solidFill>
                <a:srgbClr val="000066"/>
              </a:solidFill>
              <a:latin typeface="Calibri"/>
              <a:ea typeface="Calibri"/>
              <a:cs typeface="Calibri"/>
              <a:sym typeface="Calibri"/>
            </a:endParaRPr>
          </a:p>
          <a:p>
            <a:pPr indent="-342900" lvl="0" marL="457200" marR="0" rtl="0" algn="l">
              <a:lnSpc>
                <a:spcPct val="110000"/>
              </a:lnSpc>
              <a:spcBef>
                <a:spcPts val="1000"/>
              </a:spcBef>
              <a:spcAft>
                <a:spcPts val="0"/>
              </a:spcAft>
              <a:buClr>
                <a:schemeClr val="dk1"/>
              </a:buClr>
              <a:buSzPct val="105882"/>
              <a:buFont typeface="Arial"/>
              <a:buChar char="•"/>
            </a:pPr>
            <a:r>
              <a:rPr b="0" i="0" lang="en-US" sz="2000" u="none" cap="none" strike="noStrike">
                <a:solidFill>
                  <a:srgbClr val="000066"/>
                </a:solidFill>
                <a:latin typeface="Calibri"/>
                <a:ea typeface="Calibri"/>
                <a:cs typeface="Calibri"/>
                <a:sym typeface="Calibri"/>
              </a:rPr>
              <a:t>U.S. National Research Council (NRC) 2007 report: “</a:t>
            </a:r>
            <a:r>
              <a:rPr b="0" i="1" lang="en-US" sz="2000" u="none" cap="none" strike="noStrike">
                <a:solidFill>
                  <a:srgbClr val="000066"/>
                </a:solidFill>
                <a:latin typeface="Calibri"/>
                <a:ea typeface="Calibri"/>
                <a:cs typeface="Calibri"/>
                <a:sym typeface="Calibri"/>
              </a:rPr>
              <a:t>Tropospheric winds are the number-one unmet measurement objective for improving weather forecasts.”</a:t>
            </a:r>
            <a:endParaRPr/>
          </a:p>
          <a:p>
            <a:pPr indent="-228600" lvl="0" marL="457200" marR="0" rtl="0" algn="l">
              <a:lnSpc>
                <a:spcPct val="90000"/>
              </a:lnSpc>
              <a:spcBef>
                <a:spcPts val="1000"/>
              </a:spcBef>
              <a:spcAft>
                <a:spcPts val="0"/>
              </a:spcAft>
              <a:buClr>
                <a:schemeClr val="dk1"/>
              </a:buClr>
              <a:buSzPct val="105882"/>
              <a:buFont typeface="Arial"/>
              <a:buNone/>
            </a:pPr>
            <a:r>
              <a:t/>
            </a:r>
            <a:endParaRPr b="0" i="0" sz="2000" u="none" cap="none" strike="noStrike">
              <a:solidFill>
                <a:srgbClr val="000066"/>
              </a:solidFill>
              <a:latin typeface="Calibri"/>
              <a:ea typeface="Calibri"/>
              <a:cs typeface="Calibri"/>
              <a:sym typeface="Calibri"/>
            </a:endParaRPr>
          </a:p>
          <a:p>
            <a:pPr indent="-342900" lvl="0" marL="457200" marR="0" rtl="0" algn="l">
              <a:lnSpc>
                <a:spcPct val="110000"/>
              </a:lnSpc>
              <a:spcBef>
                <a:spcPts val="1000"/>
              </a:spcBef>
              <a:spcAft>
                <a:spcPts val="0"/>
              </a:spcAft>
              <a:buClr>
                <a:schemeClr val="dk1"/>
              </a:buClr>
              <a:buSzPct val="105882"/>
              <a:buFont typeface="Arial"/>
              <a:buChar char="•"/>
            </a:pPr>
            <a:r>
              <a:rPr b="0" i="0" lang="en-US" sz="2000" u="none" cap="none" strike="noStrike">
                <a:solidFill>
                  <a:srgbClr val="000066"/>
                </a:solidFill>
                <a:latin typeface="Calibri"/>
                <a:ea typeface="Calibri"/>
                <a:cs typeface="Calibri"/>
                <a:sym typeface="Calibri"/>
              </a:rPr>
              <a:t>National Acadamies 2018 Report: “Thriving on Our Changing Planet: A Decadal Strategy for Earth Observation from Space”:</a:t>
            </a:r>
            <a:endParaRPr/>
          </a:p>
          <a:p>
            <a:pPr indent="-342900" lvl="1" marL="914400" marR="0" rtl="0" algn="l">
              <a:lnSpc>
                <a:spcPct val="120000"/>
              </a:lnSpc>
              <a:spcBef>
                <a:spcPts val="500"/>
              </a:spcBef>
              <a:spcAft>
                <a:spcPts val="0"/>
              </a:spcAft>
              <a:buClr>
                <a:schemeClr val="dk1"/>
              </a:buClr>
              <a:buSzPct val="117647"/>
              <a:buFont typeface="NTR"/>
              <a:buChar char="–"/>
            </a:pPr>
            <a:r>
              <a:rPr b="0" i="1" lang="en-US" sz="1800" u="none" cap="none" strike="noStrike">
                <a:solidFill>
                  <a:srgbClr val="000066"/>
                </a:solidFill>
                <a:latin typeface="Calibri"/>
                <a:ea typeface="Calibri"/>
                <a:cs typeface="Calibri"/>
                <a:sym typeface="Calibri"/>
              </a:rPr>
              <a:t>3D winds in troposphere/planetary boundary layer (PBL) for transport of pollutants/carbon/aerosol and water vapor, wind energy, cloud dynamics and convection, and large-scale circulation</a:t>
            </a:r>
            <a:endParaRPr/>
          </a:p>
          <a:p>
            <a:pPr indent="-342900" lvl="1" marL="914400" marR="0" rtl="0" algn="l">
              <a:lnSpc>
                <a:spcPct val="120000"/>
              </a:lnSpc>
              <a:spcBef>
                <a:spcPts val="500"/>
              </a:spcBef>
              <a:spcAft>
                <a:spcPts val="0"/>
              </a:spcAft>
              <a:buClr>
                <a:schemeClr val="dk1"/>
              </a:buClr>
              <a:buSzPct val="117647"/>
              <a:buFont typeface="NTR"/>
              <a:buChar char="–"/>
            </a:pPr>
            <a:r>
              <a:rPr b="0" i="1" lang="en-US" sz="1800" u="none" cap="none" strike="noStrike">
                <a:solidFill>
                  <a:srgbClr val="000066"/>
                </a:solidFill>
                <a:latin typeface="Calibri"/>
                <a:ea typeface="Calibri"/>
                <a:cs typeface="Calibri"/>
                <a:sym typeface="Calibri"/>
              </a:rPr>
              <a:t>Candidate Measurement Approach: Active sensing (lidar, radar, scatterometer); or passive imagery or radiometry-based </a:t>
            </a:r>
            <a:r>
              <a:rPr b="0" i="0" lang="en-US" sz="1800" u="none" cap="none" strike="noStrike">
                <a:solidFill>
                  <a:srgbClr val="000066"/>
                </a:solidFill>
                <a:latin typeface="Calibri"/>
                <a:ea typeface="Calibri"/>
                <a:cs typeface="Calibri"/>
                <a:sym typeface="Calibri"/>
              </a:rPr>
              <a:t>atmospheric motion vectors (AMVs) tracking; or lidar*</a:t>
            </a:r>
            <a:endParaRPr/>
          </a:p>
          <a:p>
            <a:pPr indent="-228600" lvl="0" marL="457200" marR="0" rtl="0" algn="l">
              <a:lnSpc>
                <a:spcPct val="90000"/>
              </a:lnSpc>
              <a:spcBef>
                <a:spcPts val="1000"/>
              </a:spcBef>
              <a:spcAft>
                <a:spcPts val="0"/>
              </a:spcAft>
              <a:buClr>
                <a:schemeClr val="dk1"/>
              </a:buClr>
              <a:buSzPct val="105882"/>
              <a:buFont typeface="Arial"/>
              <a:buNone/>
            </a:pPr>
            <a:r>
              <a:t/>
            </a:r>
            <a:endParaRPr b="0" i="0" sz="2000" u="none" cap="none" strike="noStrike">
              <a:solidFill>
                <a:srgbClr val="000066"/>
              </a:solidFill>
              <a:latin typeface="Calibri"/>
              <a:ea typeface="Calibri"/>
              <a:cs typeface="Calibri"/>
              <a:sym typeface="Calibri"/>
            </a:endParaRPr>
          </a:p>
        </p:txBody>
      </p:sp>
      <p:sp>
        <p:nvSpPr>
          <p:cNvPr id="252" name="Google Shape;252;g337433a8041_0_131"/>
          <p:cNvSpPr txBox="1"/>
          <p:nvPr>
            <p:ph type="title"/>
          </p:nvPr>
        </p:nvSpPr>
        <p:spPr>
          <a:xfrm>
            <a:off x="942405" y="260796"/>
            <a:ext cx="10515600" cy="6810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1800"/>
              <a:buNone/>
            </a:pPr>
            <a:r>
              <a:rPr lang="en-US" sz="3200"/>
              <a:t>3D Winds – Filling a Critical Data Gap</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g337433a8041_0_145"/>
          <p:cNvSpPr/>
          <p:nvPr/>
        </p:nvSpPr>
        <p:spPr>
          <a:xfrm>
            <a:off x="-4032" y="6099464"/>
            <a:ext cx="11922300" cy="7794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58" name="Google Shape;258;g337433a8041_0_145"/>
          <p:cNvSpPr txBox="1"/>
          <p:nvPr/>
        </p:nvSpPr>
        <p:spPr>
          <a:xfrm>
            <a:off x="3843506" y="31201"/>
            <a:ext cx="4505100" cy="369300"/>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00"/>
              </a:buClr>
              <a:buSzPts val="1400"/>
              <a:buFont typeface="Arial"/>
              <a:buNone/>
            </a:pPr>
            <a:r>
              <a:rPr b="1" i="0" lang="en-US" sz="1800" u="none" cap="none" strike="noStrike">
                <a:solidFill>
                  <a:srgbClr val="000066"/>
                </a:solidFill>
                <a:latin typeface="Arial"/>
                <a:ea typeface="Arial"/>
                <a:cs typeface="Arial"/>
                <a:sym typeface="Arial"/>
              </a:rPr>
              <a:t>GOES-18 CONUS Winds</a:t>
            </a:r>
            <a:endParaRPr/>
          </a:p>
          <a:p>
            <a:pPr indent="0" lvl="0" marL="0" marR="0" rtl="0" algn="ctr">
              <a:lnSpc>
                <a:spcPct val="100000"/>
              </a:lnSpc>
              <a:spcBef>
                <a:spcPts val="0"/>
              </a:spcBef>
              <a:spcAft>
                <a:spcPts val="0"/>
              </a:spcAft>
              <a:buClr>
                <a:srgbClr val="FFFF00"/>
              </a:buClr>
              <a:buSzPts val="1400"/>
              <a:buFont typeface="Arial"/>
              <a:buNone/>
            </a:pPr>
            <a:r>
              <a:rPr b="0" i="0" lang="en-US" sz="1600" u="none" cap="none" strike="noStrike">
                <a:solidFill>
                  <a:srgbClr val="000066"/>
                </a:solidFill>
                <a:latin typeface="Arial"/>
                <a:ea typeface="Arial"/>
                <a:cs typeface="Arial"/>
                <a:sym typeface="Arial"/>
              </a:rPr>
              <a:t>August 2, 2022; 00-23 UTC</a:t>
            </a:r>
            <a:endParaRPr b="0" i="0" sz="1400" u="none" cap="none" strike="noStrike">
              <a:solidFill>
                <a:srgbClr val="000066"/>
              </a:solidFill>
              <a:latin typeface="Arial"/>
              <a:ea typeface="Arial"/>
              <a:cs typeface="Arial"/>
              <a:sym typeface="Arial"/>
            </a:endParaRPr>
          </a:p>
        </p:txBody>
      </p:sp>
      <p:pic>
        <p:nvPicPr>
          <p:cNvPr id="259" name="Google Shape;259;g337433a8041_0_145"/>
          <p:cNvPicPr preferRelativeResize="0"/>
          <p:nvPr/>
        </p:nvPicPr>
        <p:blipFill rotWithShape="1">
          <a:blip r:embed="rId3">
            <a:alphaModFix/>
          </a:blip>
          <a:srcRect b="0" l="0" r="0" t="0"/>
          <a:stretch/>
        </p:blipFill>
        <p:spPr>
          <a:xfrm>
            <a:off x="7511809" y="638652"/>
            <a:ext cx="3900264" cy="2925200"/>
          </a:xfrm>
          <a:prstGeom prst="rect">
            <a:avLst/>
          </a:prstGeom>
          <a:noFill/>
          <a:ln>
            <a:noFill/>
          </a:ln>
        </p:spPr>
      </p:pic>
      <p:pic>
        <p:nvPicPr>
          <p:cNvPr id="260" name="Google Shape;260;g337433a8041_0_145"/>
          <p:cNvPicPr preferRelativeResize="0"/>
          <p:nvPr/>
        </p:nvPicPr>
        <p:blipFill rotWithShape="1">
          <a:blip r:embed="rId4">
            <a:alphaModFix/>
          </a:blip>
          <a:srcRect b="0" l="0" r="0" t="0"/>
          <a:stretch/>
        </p:blipFill>
        <p:spPr>
          <a:xfrm>
            <a:off x="7529736" y="3881230"/>
            <a:ext cx="3900266" cy="2925199"/>
          </a:xfrm>
          <a:prstGeom prst="rect">
            <a:avLst/>
          </a:prstGeom>
          <a:noFill/>
          <a:ln>
            <a:noFill/>
          </a:ln>
        </p:spPr>
      </p:pic>
      <p:pic>
        <p:nvPicPr>
          <p:cNvPr id="261" name="Google Shape;261;g337433a8041_0_145"/>
          <p:cNvPicPr preferRelativeResize="0"/>
          <p:nvPr/>
        </p:nvPicPr>
        <p:blipFill rotWithShape="1">
          <a:blip r:embed="rId5">
            <a:alphaModFix/>
          </a:blip>
          <a:srcRect b="0" l="0" r="0" t="0"/>
          <a:stretch/>
        </p:blipFill>
        <p:spPr>
          <a:xfrm>
            <a:off x="1610783" y="656745"/>
            <a:ext cx="3900264" cy="2917365"/>
          </a:xfrm>
          <a:prstGeom prst="rect">
            <a:avLst/>
          </a:prstGeom>
          <a:noFill/>
          <a:ln>
            <a:noFill/>
          </a:ln>
        </p:spPr>
      </p:pic>
      <p:pic>
        <p:nvPicPr>
          <p:cNvPr id="262" name="Google Shape;262;g337433a8041_0_145"/>
          <p:cNvPicPr preferRelativeResize="0"/>
          <p:nvPr/>
        </p:nvPicPr>
        <p:blipFill rotWithShape="1">
          <a:blip r:embed="rId6">
            <a:alphaModFix/>
          </a:blip>
          <a:srcRect b="0" l="0" r="0" t="0"/>
          <a:stretch/>
        </p:blipFill>
        <p:spPr>
          <a:xfrm>
            <a:off x="1619744" y="3791580"/>
            <a:ext cx="3900264" cy="2925198"/>
          </a:xfrm>
          <a:prstGeom prst="rect">
            <a:avLst/>
          </a:prstGeom>
          <a:noFill/>
          <a:ln>
            <a:noFill/>
          </a:ln>
        </p:spPr>
      </p:pic>
      <p:sp>
        <p:nvSpPr>
          <p:cNvPr id="263" name="Google Shape;263;g337433a8041_0_145"/>
          <p:cNvSpPr txBox="1"/>
          <p:nvPr/>
        </p:nvSpPr>
        <p:spPr>
          <a:xfrm>
            <a:off x="138950" y="1210235"/>
            <a:ext cx="1281900" cy="430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100" u="none" cap="none" strike="noStrike">
                <a:solidFill>
                  <a:srgbClr val="000000"/>
                </a:solidFill>
                <a:latin typeface="Arial"/>
                <a:ea typeface="Arial"/>
                <a:cs typeface="Arial"/>
                <a:sym typeface="Arial"/>
              </a:rPr>
              <a:t>LWIR Winds </a:t>
            </a:r>
            <a:r>
              <a:rPr b="0" i="0" lang="en-US" sz="1100" u="none" cap="none" strike="noStrike">
                <a:solidFill>
                  <a:srgbClr val="000000"/>
                </a:solidFill>
                <a:latin typeface="Arial"/>
                <a:ea typeface="Arial"/>
                <a:cs typeface="Arial"/>
                <a:sym typeface="Arial"/>
              </a:rPr>
              <a:t>(band 14)</a:t>
            </a:r>
            <a:endParaRPr/>
          </a:p>
        </p:txBody>
      </p:sp>
      <p:sp>
        <p:nvSpPr>
          <p:cNvPr id="264" name="Google Shape;264;g337433a8041_0_145"/>
          <p:cNvSpPr txBox="1"/>
          <p:nvPr/>
        </p:nvSpPr>
        <p:spPr>
          <a:xfrm>
            <a:off x="5800166" y="1210235"/>
            <a:ext cx="1711500" cy="430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100" u="none" cap="none" strike="noStrike">
                <a:solidFill>
                  <a:srgbClr val="000000"/>
                </a:solidFill>
                <a:latin typeface="Arial"/>
                <a:ea typeface="Arial"/>
                <a:cs typeface="Arial"/>
                <a:sym typeface="Arial"/>
              </a:rPr>
              <a:t>Cloud-top WV Winds </a:t>
            </a:r>
            <a:r>
              <a:rPr b="0" i="0" lang="en-US" sz="1100" u="none" cap="none" strike="noStrike">
                <a:solidFill>
                  <a:srgbClr val="000000"/>
                </a:solidFill>
                <a:latin typeface="Arial"/>
                <a:ea typeface="Arial"/>
                <a:cs typeface="Arial"/>
                <a:sym typeface="Arial"/>
              </a:rPr>
              <a:t>(band 8)</a:t>
            </a:r>
            <a:endParaRPr/>
          </a:p>
        </p:txBody>
      </p:sp>
      <p:sp>
        <p:nvSpPr>
          <p:cNvPr id="265" name="Google Shape;265;g337433a8041_0_145"/>
          <p:cNvSpPr txBox="1"/>
          <p:nvPr/>
        </p:nvSpPr>
        <p:spPr>
          <a:xfrm>
            <a:off x="-75896" y="5128386"/>
            <a:ext cx="1711500" cy="430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100" u="none" cap="none" strike="noStrike">
                <a:solidFill>
                  <a:srgbClr val="000000"/>
                </a:solidFill>
                <a:latin typeface="Arial"/>
                <a:ea typeface="Arial"/>
                <a:cs typeface="Arial"/>
                <a:sym typeface="Arial"/>
              </a:rPr>
              <a:t>Clear-sky WV Winds </a:t>
            </a:r>
            <a:r>
              <a:rPr b="0" i="0" lang="en-US" sz="1100" u="none" cap="none" strike="noStrike">
                <a:solidFill>
                  <a:srgbClr val="000000"/>
                </a:solidFill>
                <a:latin typeface="Arial"/>
                <a:ea typeface="Arial"/>
                <a:cs typeface="Arial"/>
                <a:sym typeface="Arial"/>
              </a:rPr>
              <a:t>(band 8)</a:t>
            </a:r>
            <a:endParaRPr/>
          </a:p>
        </p:txBody>
      </p:sp>
      <p:sp>
        <p:nvSpPr>
          <p:cNvPr id="266" name="Google Shape;266;g337433a8041_0_145"/>
          <p:cNvSpPr txBox="1"/>
          <p:nvPr/>
        </p:nvSpPr>
        <p:spPr>
          <a:xfrm>
            <a:off x="5789277" y="5128385"/>
            <a:ext cx="1711500" cy="430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100" u="none" cap="none" strike="noStrike">
                <a:solidFill>
                  <a:srgbClr val="000000"/>
                </a:solidFill>
                <a:latin typeface="Arial"/>
                <a:ea typeface="Arial"/>
                <a:cs typeface="Arial"/>
                <a:sym typeface="Arial"/>
              </a:rPr>
              <a:t>Clear-sky WV Winds </a:t>
            </a:r>
            <a:r>
              <a:rPr b="0" i="0" lang="en-US" sz="1100" u="none" cap="none" strike="noStrike">
                <a:solidFill>
                  <a:srgbClr val="000000"/>
                </a:solidFill>
                <a:latin typeface="Arial"/>
                <a:ea typeface="Arial"/>
                <a:cs typeface="Arial"/>
                <a:sym typeface="Arial"/>
              </a:rPr>
              <a:t>(band 9)</a:t>
            </a:r>
            <a:endParaRPr/>
          </a:p>
        </p:txBody>
      </p:sp>
      <p:sp>
        <p:nvSpPr>
          <p:cNvPr id="267" name="Google Shape;267;g337433a8041_0_145"/>
          <p:cNvSpPr/>
          <p:nvPr/>
        </p:nvSpPr>
        <p:spPr>
          <a:xfrm>
            <a:off x="7614036" y="6004560"/>
            <a:ext cx="3714300" cy="321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50"/>
              <a:buFont typeface="Arial"/>
              <a:buNone/>
            </a:pPr>
            <a:r>
              <a:rPr b="0" i="0" lang="en-US" sz="1100" u="none" cap="none" strike="noStrike">
                <a:solidFill>
                  <a:schemeClr val="lt1"/>
                </a:solidFill>
                <a:latin typeface="Arial"/>
                <a:ea typeface="Arial"/>
                <a:cs typeface="Arial"/>
                <a:sym typeface="Arial"/>
              </a:rPr>
              <a:t>ABI Band 9 weighting function peaks around 440 mb.</a:t>
            </a:r>
            <a:endParaRPr b="0" i="0" sz="1100" u="none" cap="none" strike="noStrike">
              <a:solidFill>
                <a:schemeClr val="lt1"/>
              </a:solidFill>
              <a:latin typeface="Arial"/>
              <a:ea typeface="Arial"/>
              <a:cs typeface="Arial"/>
              <a:sym typeface="Arial"/>
            </a:endParaRPr>
          </a:p>
        </p:txBody>
      </p:sp>
      <p:sp>
        <p:nvSpPr>
          <p:cNvPr id="268" name="Google Shape;268;g337433a8041_0_145"/>
          <p:cNvSpPr/>
          <p:nvPr/>
        </p:nvSpPr>
        <p:spPr>
          <a:xfrm>
            <a:off x="1669838" y="5922635"/>
            <a:ext cx="3714900" cy="371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50"/>
              <a:buFont typeface="Arial"/>
              <a:buNone/>
            </a:pPr>
            <a:r>
              <a:rPr b="0" i="0" lang="en-US" sz="1100" u="none" cap="none" strike="noStrike">
                <a:solidFill>
                  <a:schemeClr val="lt1"/>
                </a:solidFill>
                <a:latin typeface="Arial"/>
                <a:ea typeface="Arial"/>
                <a:cs typeface="Arial"/>
                <a:sym typeface="Arial"/>
              </a:rPr>
              <a:t>ABI Band 8 weighting function peaks around 340 mb.</a:t>
            </a:r>
            <a:endParaRPr b="0" i="0" sz="1100" u="none" cap="none" strike="noStrike">
              <a:solidFill>
                <a:schemeClr val="lt1"/>
              </a:solidFill>
              <a:latin typeface="Arial"/>
              <a:ea typeface="Arial"/>
              <a:cs typeface="Arial"/>
              <a:sym typeface="Arial"/>
            </a:endParaRPr>
          </a:p>
        </p:txBody>
      </p:sp>
      <p:sp>
        <p:nvSpPr>
          <p:cNvPr id="269" name="Google Shape;269;g337433a8041_0_145"/>
          <p:cNvSpPr/>
          <p:nvPr/>
        </p:nvSpPr>
        <p:spPr>
          <a:xfrm>
            <a:off x="7580536" y="2777120"/>
            <a:ext cx="3544800" cy="269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50"/>
              <a:buFont typeface="Arial"/>
              <a:buNone/>
            </a:pPr>
            <a:r>
              <a:rPr b="0" i="0" lang="en-US" sz="1100" u="none" cap="none" strike="noStrike">
                <a:solidFill>
                  <a:schemeClr val="lt1"/>
                </a:solidFill>
                <a:latin typeface="Arial"/>
                <a:ea typeface="Arial"/>
                <a:cs typeface="Arial"/>
                <a:sym typeface="Arial"/>
              </a:rPr>
              <a:t>ABI Band 8 weighting function peaks around 340 mb.</a:t>
            </a:r>
            <a:endParaRPr b="0" i="0" sz="1100" u="none" cap="none" strike="noStrike">
              <a:solidFill>
                <a:schemeClr val="lt1"/>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grpSp>
        <p:nvGrpSpPr>
          <p:cNvPr id="275" name="Google Shape;275;g337433a8041_0_161"/>
          <p:cNvGrpSpPr/>
          <p:nvPr/>
        </p:nvGrpSpPr>
        <p:grpSpPr>
          <a:xfrm>
            <a:off x="7419791" y="971754"/>
            <a:ext cx="4264445" cy="5451604"/>
            <a:chOff x="7744257" y="981586"/>
            <a:chExt cx="4264445" cy="5451604"/>
          </a:xfrm>
        </p:grpSpPr>
        <p:sp>
          <p:nvSpPr>
            <p:cNvPr id="276" name="Google Shape;276;g337433a8041_0_161"/>
            <p:cNvSpPr/>
            <p:nvPr/>
          </p:nvSpPr>
          <p:spPr>
            <a:xfrm>
              <a:off x="8169011" y="981586"/>
              <a:ext cx="3116700" cy="307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US" sz="1400" u="none" cap="none" strike="noStrike">
                  <a:solidFill>
                    <a:srgbClr val="0070C0"/>
                  </a:solidFill>
                  <a:latin typeface="Arial"/>
                  <a:ea typeface="Arial"/>
                  <a:cs typeface="Arial"/>
                  <a:sym typeface="Arial"/>
                </a:rPr>
                <a:t>Spatial Distribution: Aeolus Winds</a:t>
              </a:r>
              <a:endParaRPr b="1" i="0" sz="1400" u="none" cap="none" strike="noStrike">
                <a:solidFill>
                  <a:srgbClr val="0070C0"/>
                </a:solidFill>
                <a:latin typeface="Arial"/>
                <a:ea typeface="Arial"/>
                <a:cs typeface="Arial"/>
                <a:sym typeface="Arial"/>
              </a:endParaRPr>
            </a:p>
          </p:txBody>
        </p:sp>
        <p:pic>
          <p:nvPicPr>
            <p:cNvPr id="277" name="Google Shape;277;g337433a8041_0_161"/>
            <p:cNvPicPr preferRelativeResize="0"/>
            <p:nvPr/>
          </p:nvPicPr>
          <p:blipFill rotWithShape="1">
            <a:blip r:embed="rId3">
              <a:alphaModFix/>
            </a:blip>
            <a:srcRect b="0" l="0" r="0" t="0"/>
            <a:stretch/>
          </p:blipFill>
          <p:spPr>
            <a:xfrm>
              <a:off x="7744257" y="3861308"/>
              <a:ext cx="4095822" cy="2322321"/>
            </a:xfrm>
            <a:prstGeom prst="rect">
              <a:avLst/>
            </a:prstGeom>
            <a:noFill/>
            <a:ln>
              <a:noFill/>
            </a:ln>
          </p:spPr>
        </p:pic>
        <p:sp>
          <p:nvSpPr>
            <p:cNvPr id="278" name="Google Shape;278;g337433a8041_0_161"/>
            <p:cNvSpPr txBox="1"/>
            <p:nvPr/>
          </p:nvSpPr>
          <p:spPr>
            <a:xfrm>
              <a:off x="10140602" y="6202490"/>
              <a:ext cx="18681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1" lang="en-US" sz="900" u="none" cap="none" strike="noStrike">
                  <a:solidFill>
                    <a:srgbClr val="0070C0"/>
                  </a:solidFill>
                  <a:latin typeface="Arial"/>
                  <a:ea typeface="Arial"/>
                  <a:cs typeface="Arial"/>
                  <a:sym typeface="Arial"/>
                </a:rPr>
                <a:t>From Michael Rennie, ECMWF)</a:t>
              </a:r>
              <a:endParaRPr/>
            </a:p>
          </p:txBody>
        </p:sp>
      </p:grpSp>
      <p:pic>
        <p:nvPicPr>
          <p:cNvPr id="279" name="Google Shape;279;g337433a8041_0_161"/>
          <p:cNvPicPr preferRelativeResize="0"/>
          <p:nvPr/>
        </p:nvPicPr>
        <p:blipFill rotWithShape="1">
          <a:blip r:embed="rId4">
            <a:alphaModFix/>
          </a:blip>
          <a:srcRect b="0" l="0" r="0" t="0"/>
          <a:stretch/>
        </p:blipFill>
        <p:spPr>
          <a:xfrm>
            <a:off x="7143135" y="1608634"/>
            <a:ext cx="2014260" cy="2051256"/>
          </a:xfrm>
          <a:prstGeom prst="rect">
            <a:avLst/>
          </a:prstGeom>
          <a:noFill/>
          <a:ln>
            <a:noFill/>
          </a:ln>
        </p:spPr>
      </p:pic>
      <p:sp>
        <p:nvSpPr>
          <p:cNvPr id="280" name="Google Shape;280;g337433a8041_0_161"/>
          <p:cNvSpPr/>
          <p:nvPr/>
        </p:nvSpPr>
        <p:spPr>
          <a:xfrm>
            <a:off x="7605322" y="1263376"/>
            <a:ext cx="1130100" cy="345600"/>
          </a:xfrm>
          <a:prstGeom prst="rect">
            <a:avLst/>
          </a:prstGeom>
          <a:noFill/>
          <a:ln>
            <a:noFill/>
          </a:ln>
        </p:spPr>
        <p:txBody>
          <a:bodyPr anchorCtr="0" anchor="t" bIns="45700" lIns="91425" spcFirstLastPara="1" rIns="91425" wrap="square" tIns="45700">
            <a:noAutofit/>
          </a:bodyPr>
          <a:lstStyle/>
          <a:p>
            <a:pPr indent="0" lvl="0" marL="0" marR="0" rtl="0" algn="l">
              <a:lnSpc>
                <a:spcPct val="209090"/>
              </a:lnSpc>
              <a:spcBef>
                <a:spcPts val="0"/>
              </a:spcBef>
              <a:spcAft>
                <a:spcPts val="0"/>
              </a:spcAft>
              <a:buNone/>
            </a:pPr>
            <a:r>
              <a:rPr b="1" i="0" lang="en-US" sz="1100" u="none" cap="none" strike="noStrike">
                <a:solidFill>
                  <a:srgbClr val="000000"/>
                </a:solidFill>
                <a:latin typeface="Arial"/>
                <a:ea typeface="Arial"/>
                <a:cs typeface="Arial"/>
                <a:sym typeface="Arial"/>
              </a:rPr>
              <a:t>Rayleigh-clear</a:t>
            </a:r>
            <a:endParaRPr b="1" i="0" sz="1100" u="none" cap="none" strike="noStrike">
              <a:solidFill>
                <a:srgbClr val="000000"/>
              </a:solidFill>
              <a:latin typeface="Arial"/>
              <a:ea typeface="Arial"/>
              <a:cs typeface="Arial"/>
              <a:sym typeface="Arial"/>
            </a:endParaRPr>
          </a:p>
        </p:txBody>
      </p:sp>
      <p:sp>
        <p:nvSpPr>
          <p:cNvPr id="281" name="Google Shape;281;g337433a8041_0_161"/>
          <p:cNvSpPr/>
          <p:nvPr/>
        </p:nvSpPr>
        <p:spPr>
          <a:xfrm>
            <a:off x="10093700" y="1263376"/>
            <a:ext cx="907500" cy="345600"/>
          </a:xfrm>
          <a:prstGeom prst="rect">
            <a:avLst/>
          </a:prstGeom>
          <a:noFill/>
          <a:ln>
            <a:noFill/>
          </a:ln>
        </p:spPr>
        <p:txBody>
          <a:bodyPr anchorCtr="0" anchor="t" bIns="45700" lIns="91425" spcFirstLastPara="1" rIns="91425" wrap="square" tIns="45700">
            <a:noAutofit/>
          </a:bodyPr>
          <a:lstStyle/>
          <a:p>
            <a:pPr indent="0" lvl="0" marL="0" marR="0" rtl="0" algn="l">
              <a:lnSpc>
                <a:spcPct val="209090"/>
              </a:lnSpc>
              <a:spcBef>
                <a:spcPts val="0"/>
              </a:spcBef>
              <a:spcAft>
                <a:spcPts val="0"/>
              </a:spcAft>
              <a:buNone/>
            </a:pPr>
            <a:r>
              <a:rPr b="1" i="0" lang="en-US" sz="1100" u="none" cap="none" strike="noStrike">
                <a:solidFill>
                  <a:srgbClr val="000000"/>
                </a:solidFill>
                <a:latin typeface="Arial"/>
                <a:ea typeface="Arial"/>
                <a:cs typeface="Arial"/>
                <a:sym typeface="Arial"/>
              </a:rPr>
              <a:t>Mie-cloudy</a:t>
            </a:r>
            <a:endParaRPr b="0" i="0" sz="1100" u="none" cap="none" strike="noStrike">
              <a:solidFill>
                <a:srgbClr val="000000"/>
              </a:solidFill>
              <a:latin typeface="Arial"/>
              <a:ea typeface="Arial"/>
              <a:cs typeface="Arial"/>
              <a:sym typeface="Arial"/>
            </a:endParaRPr>
          </a:p>
        </p:txBody>
      </p:sp>
      <p:pic>
        <p:nvPicPr>
          <p:cNvPr id="282" name="Google Shape;282;g337433a8041_0_161"/>
          <p:cNvPicPr preferRelativeResize="0"/>
          <p:nvPr/>
        </p:nvPicPr>
        <p:blipFill rotWithShape="1">
          <a:blip r:embed="rId5">
            <a:alphaModFix/>
          </a:blip>
          <a:srcRect b="0" l="0" r="0" t="0"/>
          <a:stretch/>
        </p:blipFill>
        <p:spPr>
          <a:xfrm>
            <a:off x="9446325" y="1608634"/>
            <a:ext cx="2011680" cy="2048256"/>
          </a:xfrm>
          <a:prstGeom prst="rect">
            <a:avLst/>
          </a:prstGeom>
          <a:noFill/>
          <a:ln>
            <a:noFill/>
          </a:ln>
        </p:spPr>
      </p:pic>
      <p:sp>
        <p:nvSpPr>
          <p:cNvPr id="283" name="Google Shape;283;g337433a8041_0_161"/>
          <p:cNvSpPr txBox="1"/>
          <p:nvPr>
            <p:ph type="title"/>
          </p:nvPr>
        </p:nvSpPr>
        <p:spPr>
          <a:xfrm>
            <a:off x="942405" y="260796"/>
            <a:ext cx="10515600" cy="6810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1800"/>
              <a:buNone/>
            </a:pPr>
            <a:r>
              <a:rPr lang="en-US" sz="3200"/>
              <a:t>3D Winds – Filling a Critical Data Gap</a:t>
            </a:r>
            <a:endParaRPr/>
          </a:p>
        </p:txBody>
      </p:sp>
      <p:sp>
        <p:nvSpPr>
          <p:cNvPr id="284" name="Google Shape;284;g337433a8041_0_161"/>
          <p:cNvSpPr txBox="1"/>
          <p:nvPr/>
        </p:nvSpPr>
        <p:spPr>
          <a:xfrm>
            <a:off x="277842" y="941934"/>
            <a:ext cx="6150000" cy="5301000"/>
          </a:xfrm>
          <a:prstGeom prst="rect">
            <a:avLst/>
          </a:prstGeom>
          <a:noFill/>
          <a:ln>
            <a:noFill/>
          </a:ln>
        </p:spPr>
        <p:txBody>
          <a:bodyPr anchorCtr="0" anchor="t" bIns="45700" lIns="91425" spcFirstLastPara="1" rIns="91425" wrap="square" tIns="45700">
            <a:normAutofit fontScale="85000" lnSpcReduction="10000"/>
          </a:bodyPr>
          <a:lstStyle/>
          <a:p>
            <a:pPr indent="-342900" lvl="0" marL="457200" marR="0" rtl="0" algn="l">
              <a:lnSpc>
                <a:spcPct val="120000"/>
              </a:lnSpc>
              <a:spcBef>
                <a:spcPts val="1000"/>
              </a:spcBef>
              <a:spcAft>
                <a:spcPts val="0"/>
              </a:spcAft>
              <a:buClr>
                <a:schemeClr val="dk1"/>
              </a:buClr>
              <a:buSzPct val="105882"/>
              <a:buFont typeface="Arial"/>
              <a:buChar char="•"/>
            </a:pPr>
            <a:r>
              <a:rPr b="0" i="0" lang="en-US" sz="2000" u="none" cap="none" strike="noStrike">
                <a:solidFill>
                  <a:srgbClr val="000066"/>
                </a:solidFill>
                <a:latin typeface="Calibri"/>
                <a:ea typeface="Calibri"/>
                <a:cs typeface="Calibri"/>
                <a:sym typeface="Calibri"/>
              </a:rPr>
              <a:t>There is a critical need to fill in data void regions (horiz &amp; vertical) over oceanic, tropical, and polar regions of the globe.</a:t>
            </a:r>
            <a:endParaRPr/>
          </a:p>
          <a:p>
            <a:pPr indent="-228600" lvl="0" marL="457200" marR="0" rtl="0" algn="l">
              <a:lnSpc>
                <a:spcPct val="90000"/>
              </a:lnSpc>
              <a:spcBef>
                <a:spcPts val="1000"/>
              </a:spcBef>
              <a:spcAft>
                <a:spcPts val="0"/>
              </a:spcAft>
              <a:buClr>
                <a:schemeClr val="dk1"/>
              </a:buClr>
              <a:buSzPct val="105882"/>
              <a:buFont typeface="Arial"/>
              <a:buNone/>
            </a:pPr>
            <a:r>
              <a:t/>
            </a:r>
            <a:endParaRPr b="0" i="0" sz="2000" u="none" cap="none" strike="noStrike">
              <a:solidFill>
                <a:srgbClr val="000066"/>
              </a:solidFill>
              <a:latin typeface="Calibri"/>
              <a:ea typeface="Calibri"/>
              <a:cs typeface="Calibri"/>
              <a:sym typeface="Calibri"/>
            </a:endParaRPr>
          </a:p>
          <a:p>
            <a:pPr indent="-342900" lvl="0" marL="457200" marR="0" rtl="0" algn="l">
              <a:lnSpc>
                <a:spcPct val="110000"/>
              </a:lnSpc>
              <a:spcBef>
                <a:spcPts val="1000"/>
              </a:spcBef>
              <a:spcAft>
                <a:spcPts val="0"/>
              </a:spcAft>
              <a:buClr>
                <a:schemeClr val="dk1"/>
              </a:buClr>
              <a:buSzPct val="105882"/>
              <a:buFont typeface="Arial"/>
              <a:buChar char="•"/>
            </a:pPr>
            <a:r>
              <a:rPr b="0" i="0" lang="en-US" sz="2000" u="none" cap="none" strike="noStrike">
                <a:solidFill>
                  <a:srgbClr val="000066"/>
                </a:solidFill>
                <a:latin typeface="Calibri"/>
                <a:ea typeface="Calibri"/>
                <a:cs typeface="Calibri"/>
                <a:sym typeface="Calibri"/>
              </a:rPr>
              <a:t>“Tropospheric winds are the number-one unmet measurement objective for improving weather forecasts.” U.S. National Research Council (NRC) 2007 report.</a:t>
            </a:r>
            <a:endParaRPr/>
          </a:p>
          <a:p>
            <a:pPr indent="-228600" lvl="0" marL="457200" marR="0" rtl="0" algn="l">
              <a:lnSpc>
                <a:spcPct val="90000"/>
              </a:lnSpc>
              <a:spcBef>
                <a:spcPts val="1000"/>
              </a:spcBef>
              <a:spcAft>
                <a:spcPts val="0"/>
              </a:spcAft>
              <a:buClr>
                <a:schemeClr val="dk1"/>
              </a:buClr>
              <a:buSzPct val="105882"/>
              <a:buFont typeface="Arial"/>
              <a:buNone/>
            </a:pPr>
            <a:r>
              <a:t/>
            </a:r>
            <a:endParaRPr b="0" i="0" sz="2000" u="none" cap="none" strike="noStrike">
              <a:solidFill>
                <a:srgbClr val="000066"/>
              </a:solidFill>
              <a:latin typeface="Calibri"/>
              <a:ea typeface="Calibri"/>
              <a:cs typeface="Calibri"/>
              <a:sym typeface="Calibri"/>
            </a:endParaRPr>
          </a:p>
          <a:p>
            <a:pPr indent="-342900" lvl="0" marL="457200" marR="0" rtl="0" algn="l">
              <a:lnSpc>
                <a:spcPct val="110000"/>
              </a:lnSpc>
              <a:spcBef>
                <a:spcPts val="1000"/>
              </a:spcBef>
              <a:spcAft>
                <a:spcPts val="0"/>
              </a:spcAft>
              <a:buClr>
                <a:schemeClr val="dk1"/>
              </a:buClr>
              <a:buSzPct val="105882"/>
              <a:buFont typeface="Arial"/>
              <a:buChar char="•"/>
            </a:pPr>
            <a:r>
              <a:rPr b="0" i="0" lang="en-US" sz="2000" u="none" cap="none" strike="noStrike">
                <a:solidFill>
                  <a:srgbClr val="000066"/>
                </a:solidFill>
                <a:latin typeface="Calibri"/>
                <a:ea typeface="Calibri"/>
                <a:cs typeface="Calibri"/>
                <a:sym typeface="Calibri"/>
              </a:rPr>
              <a:t>National Acadamies 2018 Report: “Thriving on Our Changing Planet: A Decadal Strategy for Earth Observation from Space”:</a:t>
            </a:r>
            <a:endParaRPr/>
          </a:p>
          <a:p>
            <a:pPr indent="-342900" lvl="1" marL="914400" marR="0" rtl="0" algn="l">
              <a:lnSpc>
                <a:spcPct val="120000"/>
              </a:lnSpc>
              <a:spcBef>
                <a:spcPts val="500"/>
              </a:spcBef>
              <a:spcAft>
                <a:spcPts val="0"/>
              </a:spcAft>
              <a:buClr>
                <a:schemeClr val="dk1"/>
              </a:buClr>
              <a:buSzPct val="117647"/>
              <a:buFont typeface="NTR"/>
              <a:buChar char="–"/>
            </a:pPr>
            <a:r>
              <a:rPr b="0" i="0" lang="en-US" sz="1800" u="none" cap="none" strike="noStrike">
                <a:solidFill>
                  <a:srgbClr val="000066"/>
                </a:solidFill>
                <a:latin typeface="Calibri"/>
                <a:ea typeface="Calibri"/>
                <a:cs typeface="Calibri"/>
                <a:sym typeface="Calibri"/>
              </a:rPr>
              <a:t>3D winds in troposphere/planetary boundary layer (PBL) for transport of pollutants/carbon/aerosol and water vapor, wind energy, cloud dynamics and convection, and large-scale circulation</a:t>
            </a:r>
            <a:endParaRPr/>
          </a:p>
          <a:p>
            <a:pPr indent="-342900" lvl="1" marL="914400" marR="0" rtl="0" algn="l">
              <a:lnSpc>
                <a:spcPct val="120000"/>
              </a:lnSpc>
              <a:spcBef>
                <a:spcPts val="500"/>
              </a:spcBef>
              <a:spcAft>
                <a:spcPts val="0"/>
              </a:spcAft>
              <a:buClr>
                <a:schemeClr val="dk1"/>
              </a:buClr>
              <a:buSzPct val="117647"/>
              <a:buFont typeface="NTR"/>
              <a:buChar char="–"/>
            </a:pPr>
            <a:r>
              <a:rPr b="0" i="0" lang="en-US" sz="1800" u="none" cap="none" strike="noStrike">
                <a:solidFill>
                  <a:srgbClr val="000066"/>
                </a:solidFill>
                <a:latin typeface="Calibri"/>
                <a:ea typeface="Calibri"/>
                <a:cs typeface="Calibri"/>
                <a:sym typeface="Calibri"/>
              </a:rPr>
              <a:t>Candidate Measurement Approach: Active sensing (lidar, radar, scatterometer); or passive imagery or radiometry-based atmospheric motion vectors (AMVs) tracking; or lidar*</a:t>
            </a:r>
            <a:endParaRPr/>
          </a:p>
          <a:p>
            <a:pPr indent="-228600" lvl="0" marL="457200" marR="0" rtl="0" algn="l">
              <a:lnSpc>
                <a:spcPct val="90000"/>
              </a:lnSpc>
              <a:spcBef>
                <a:spcPts val="1000"/>
              </a:spcBef>
              <a:spcAft>
                <a:spcPts val="0"/>
              </a:spcAft>
              <a:buClr>
                <a:schemeClr val="dk1"/>
              </a:buClr>
              <a:buSzPct val="105882"/>
              <a:buFont typeface="Arial"/>
              <a:buNone/>
            </a:pPr>
            <a:r>
              <a:t/>
            </a:r>
            <a:endParaRPr b="0" i="0" sz="2000" u="none" cap="none" strike="noStrike">
              <a:solidFill>
                <a:srgbClr val="000066"/>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grpSp>
        <p:nvGrpSpPr>
          <p:cNvPr id="290" name="Google Shape;290;g337433a8041_0_175"/>
          <p:cNvGrpSpPr/>
          <p:nvPr/>
        </p:nvGrpSpPr>
        <p:grpSpPr>
          <a:xfrm>
            <a:off x="7233972" y="1049555"/>
            <a:ext cx="4803298" cy="5383517"/>
            <a:chOff x="7558438" y="1059387"/>
            <a:chExt cx="4803298" cy="5383517"/>
          </a:xfrm>
        </p:grpSpPr>
        <p:sp>
          <p:nvSpPr>
            <p:cNvPr id="291" name="Google Shape;291;g337433a8041_0_175"/>
            <p:cNvSpPr/>
            <p:nvPr/>
          </p:nvSpPr>
          <p:spPr>
            <a:xfrm>
              <a:off x="7558438" y="1059387"/>
              <a:ext cx="4639500" cy="307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US" sz="1400" u="none" cap="none" strike="noStrike">
                  <a:solidFill>
                    <a:srgbClr val="0070C0"/>
                  </a:solidFill>
                  <a:latin typeface="Arial"/>
                  <a:ea typeface="Arial"/>
                  <a:cs typeface="Arial"/>
                  <a:sym typeface="Arial"/>
                </a:rPr>
                <a:t>Spatial Distribution: Hyperspectral Sounder Winds</a:t>
              </a:r>
              <a:endParaRPr b="1" i="0" sz="1400" u="none" cap="none" strike="noStrike">
                <a:solidFill>
                  <a:srgbClr val="0070C0"/>
                </a:solidFill>
                <a:latin typeface="Arial"/>
                <a:ea typeface="Arial"/>
                <a:cs typeface="Arial"/>
                <a:sym typeface="Arial"/>
              </a:endParaRPr>
            </a:p>
          </p:txBody>
        </p:sp>
        <p:sp>
          <p:nvSpPr>
            <p:cNvPr id="292" name="Google Shape;292;g337433a8041_0_175"/>
            <p:cNvSpPr txBox="1"/>
            <p:nvPr/>
          </p:nvSpPr>
          <p:spPr>
            <a:xfrm>
              <a:off x="10493636" y="6212204"/>
              <a:ext cx="18681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1" lang="en-US" sz="900" u="none" cap="none" strike="noStrike">
                  <a:solidFill>
                    <a:srgbClr val="0070C0"/>
                  </a:solidFill>
                  <a:latin typeface="Arial"/>
                  <a:ea typeface="Arial"/>
                  <a:cs typeface="Arial"/>
                  <a:sym typeface="Arial"/>
                </a:rPr>
                <a:t>From Dave Santek, U/W CIMSS</a:t>
              </a:r>
              <a:endParaRPr/>
            </a:p>
          </p:txBody>
        </p:sp>
      </p:grpSp>
      <p:pic>
        <p:nvPicPr>
          <p:cNvPr id="293" name="Google Shape;293;g337433a8041_0_175"/>
          <p:cNvPicPr preferRelativeResize="0"/>
          <p:nvPr/>
        </p:nvPicPr>
        <p:blipFill rotWithShape="1">
          <a:blip r:embed="rId3">
            <a:alphaModFix/>
          </a:blip>
          <a:srcRect b="0" l="0" r="0" t="0"/>
          <a:stretch/>
        </p:blipFill>
        <p:spPr>
          <a:xfrm>
            <a:off x="7554932" y="1436461"/>
            <a:ext cx="3533684" cy="2059674"/>
          </a:xfrm>
          <a:prstGeom prst="rect">
            <a:avLst/>
          </a:prstGeom>
          <a:noFill/>
          <a:ln>
            <a:noFill/>
          </a:ln>
        </p:spPr>
      </p:pic>
      <p:pic>
        <p:nvPicPr>
          <p:cNvPr id="294" name="Google Shape;294;g337433a8041_0_175"/>
          <p:cNvPicPr preferRelativeResize="0"/>
          <p:nvPr/>
        </p:nvPicPr>
        <p:blipFill rotWithShape="1">
          <a:blip r:embed="rId4">
            <a:alphaModFix/>
          </a:blip>
          <a:srcRect b="0" l="0" r="0" t="0"/>
          <a:stretch/>
        </p:blipFill>
        <p:spPr>
          <a:xfrm>
            <a:off x="9463102" y="3827465"/>
            <a:ext cx="2574198" cy="2361121"/>
          </a:xfrm>
          <a:prstGeom prst="rect">
            <a:avLst/>
          </a:prstGeom>
          <a:noFill/>
          <a:ln cap="flat" cmpd="sng" w="9525">
            <a:solidFill>
              <a:schemeClr val="dk2"/>
            </a:solidFill>
            <a:prstDash val="solid"/>
            <a:round/>
            <a:headEnd len="sm" w="sm" type="none"/>
            <a:tailEnd len="sm" w="sm" type="none"/>
          </a:ln>
        </p:spPr>
      </p:pic>
      <p:pic>
        <p:nvPicPr>
          <p:cNvPr id="295" name="Google Shape;295;g337433a8041_0_175"/>
          <p:cNvPicPr preferRelativeResize="0"/>
          <p:nvPr/>
        </p:nvPicPr>
        <p:blipFill rotWithShape="1">
          <a:blip r:embed="rId5">
            <a:alphaModFix/>
          </a:blip>
          <a:srcRect b="0" l="0" r="0" t="0"/>
          <a:stretch/>
        </p:blipFill>
        <p:spPr>
          <a:xfrm>
            <a:off x="6712987" y="3817837"/>
            <a:ext cx="2608784" cy="2361120"/>
          </a:xfrm>
          <a:prstGeom prst="rect">
            <a:avLst/>
          </a:prstGeom>
          <a:noFill/>
          <a:ln cap="flat" cmpd="sng" w="9525">
            <a:solidFill>
              <a:schemeClr val="dk2"/>
            </a:solidFill>
            <a:prstDash val="solid"/>
            <a:round/>
            <a:headEnd len="sm" w="sm" type="none"/>
            <a:tailEnd len="sm" w="sm" type="none"/>
          </a:ln>
        </p:spPr>
      </p:pic>
      <p:sp>
        <p:nvSpPr>
          <p:cNvPr id="296" name="Google Shape;296;g337433a8041_0_175"/>
          <p:cNvSpPr/>
          <p:nvPr/>
        </p:nvSpPr>
        <p:spPr>
          <a:xfrm>
            <a:off x="8690161" y="3515572"/>
            <a:ext cx="1404600" cy="307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Gill Sans"/>
                <a:ea typeface="Gill Sans"/>
                <a:cs typeface="Gill Sans"/>
                <a:sym typeface="Gill Sans"/>
              </a:rPr>
              <a:t>Aqua AIRs AMVs </a:t>
            </a:r>
            <a:endParaRPr b="0" i="0" sz="1400" u="none" cap="none" strike="noStrike">
              <a:solidFill>
                <a:srgbClr val="000000"/>
              </a:solidFill>
              <a:latin typeface="Arial"/>
              <a:ea typeface="Arial"/>
              <a:cs typeface="Arial"/>
              <a:sym typeface="Arial"/>
            </a:endParaRPr>
          </a:p>
        </p:txBody>
      </p:sp>
      <p:sp>
        <p:nvSpPr>
          <p:cNvPr id="297" name="Google Shape;297;g337433a8041_0_175"/>
          <p:cNvSpPr txBox="1"/>
          <p:nvPr/>
        </p:nvSpPr>
        <p:spPr>
          <a:xfrm>
            <a:off x="277842" y="941934"/>
            <a:ext cx="6150000" cy="5301000"/>
          </a:xfrm>
          <a:prstGeom prst="rect">
            <a:avLst/>
          </a:prstGeom>
          <a:noFill/>
          <a:ln>
            <a:noFill/>
          </a:ln>
        </p:spPr>
        <p:txBody>
          <a:bodyPr anchorCtr="0" anchor="t" bIns="45700" lIns="91425" spcFirstLastPara="1" rIns="91425" wrap="square" tIns="45700">
            <a:normAutofit fontScale="85000" lnSpcReduction="10000"/>
          </a:bodyPr>
          <a:lstStyle/>
          <a:p>
            <a:pPr indent="-342900" lvl="0" marL="457200" marR="0" rtl="0" algn="l">
              <a:lnSpc>
                <a:spcPct val="120000"/>
              </a:lnSpc>
              <a:spcBef>
                <a:spcPts val="1000"/>
              </a:spcBef>
              <a:spcAft>
                <a:spcPts val="0"/>
              </a:spcAft>
              <a:buClr>
                <a:schemeClr val="dk1"/>
              </a:buClr>
              <a:buSzPct val="105882"/>
              <a:buFont typeface="Arial"/>
              <a:buChar char="•"/>
            </a:pPr>
            <a:r>
              <a:rPr b="0" i="0" lang="en-US" sz="2000" u="none" cap="none" strike="noStrike">
                <a:solidFill>
                  <a:srgbClr val="000066"/>
                </a:solidFill>
                <a:latin typeface="Calibri"/>
                <a:ea typeface="Calibri"/>
                <a:cs typeface="Calibri"/>
                <a:sym typeface="Calibri"/>
              </a:rPr>
              <a:t>There is a critical need to fill in data void regions (horiz &amp; vertical) over oceanic, tropical, and polar regions of the globe.</a:t>
            </a:r>
            <a:endParaRPr/>
          </a:p>
          <a:p>
            <a:pPr indent="-228600" lvl="0" marL="457200" marR="0" rtl="0" algn="l">
              <a:lnSpc>
                <a:spcPct val="90000"/>
              </a:lnSpc>
              <a:spcBef>
                <a:spcPts val="1000"/>
              </a:spcBef>
              <a:spcAft>
                <a:spcPts val="0"/>
              </a:spcAft>
              <a:buClr>
                <a:schemeClr val="dk1"/>
              </a:buClr>
              <a:buSzPct val="105882"/>
              <a:buFont typeface="Arial"/>
              <a:buNone/>
            </a:pPr>
            <a:r>
              <a:t/>
            </a:r>
            <a:endParaRPr b="0" i="0" sz="2000" u="none" cap="none" strike="noStrike">
              <a:solidFill>
                <a:srgbClr val="000066"/>
              </a:solidFill>
              <a:latin typeface="Calibri"/>
              <a:ea typeface="Calibri"/>
              <a:cs typeface="Calibri"/>
              <a:sym typeface="Calibri"/>
            </a:endParaRPr>
          </a:p>
          <a:p>
            <a:pPr indent="-342900" lvl="0" marL="457200" marR="0" rtl="0" algn="l">
              <a:lnSpc>
                <a:spcPct val="110000"/>
              </a:lnSpc>
              <a:spcBef>
                <a:spcPts val="1000"/>
              </a:spcBef>
              <a:spcAft>
                <a:spcPts val="0"/>
              </a:spcAft>
              <a:buClr>
                <a:schemeClr val="dk1"/>
              </a:buClr>
              <a:buSzPct val="105882"/>
              <a:buFont typeface="Arial"/>
              <a:buChar char="•"/>
            </a:pPr>
            <a:r>
              <a:rPr b="0" i="0" lang="en-US" sz="2000" u="none" cap="none" strike="noStrike">
                <a:solidFill>
                  <a:srgbClr val="000066"/>
                </a:solidFill>
                <a:latin typeface="Calibri"/>
                <a:ea typeface="Calibri"/>
                <a:cs typeface="Calibri"/>
                <a:sym typeface="Calibri"/>
              </a:rPr>
              <a:t>“Tropospheric winds are the number-one unmet measurement objective for improving weather forecasts.” U.S. National Research Council (NRC) 2007 report.</a:t>
            </a:r>
            <a:endParaRPr/>
          </a:p>
          <a:p>
            <a:pPr indent="-228600" lvl="0" marL="457200" marR="0" rtl="0" algn="l">
              <a:lnSpc>
                <a:spcPct val="90000"/>
              </a:lnSpc>
              <a:spcBef>
                <a:spcPts val="1000"/>
              </a:spcBef>
              <a:spcAft>
                <a:spcPts val="0"/>
              </a:spcAft>
              <a:buClr>
                <a:schemeClr val="dk1"/>
              </a:buClr>
              <a:buSzPct val="105882"/>
              <a:buFont typeface="Arial"/>
              <a:buNone/>
            </a:pPr>
            <a:r>
              <a:t/>
            </a:r>
            <a:endParaRPr b="0" i="0" sz="2000" u="none" cap="none" strike="noStrike">
              <a:solidFill>
                <a:srgbClr val="000066"/>
              </a:solidFill>
              <a:latin typeface="Calibri"/>
              <a:ea typeface="Calibri"/>
              <a:cs typeface="Calibri"/>
              <a:sym typeface="Calibri"/>
            </a:endParaRPr>
          </a:p>
          <a:p>
            <a:pPr indent="-342900" lvl="0" marL="457200" marR="0" rtl="0" algn="l">
              <a:lnSpc>
                <a:spcPct val="110000"/>
              </a:lnSpc>
              <a:spcBef>
                <a:spcPts val="1000"/>
              </a:spcBef>
              <a:spcAft>
                <a:spcPts val="0"/>
              </a:spcAft>
              <a:buClr>
                <a:schemeClr val="dk1"/>
              </a:buClr>
              <a:buSzPct val="105882"/>
              <a:buFont typeface="Arial"/>
              <a:buChar char="•"/>
            </a:pPr>
            <a:r>
              <a:rPr b="0" i="0" lang="en-US" sz="2000" u="none" cap="none" strike="noStrike">
                <a:solidFill>
                  <a:srgbClr val="000066"/>
                </a:solidFill>
                <a:latin typeface="Calibri"/>
                <a:ea typeface="Calibri"/>
                <a:cs typeface="Calibri"/>
                <a:sym typeface="Calibri"/>
              </a:rPr>
              <a:t>National Acadamies 2018 Report: “Thriving on Our Changing Planet: A Decadal Strategy for Earth Observation from Space”:</a:t>
            </a:r>
            <a:endParaRPr/>
          </a:p>
          <a:p>
            <a:pPr indent="-342900" lvl="1" marL="914400" marR="0" rtl="0" algn="l">
              <a:lnSpc>
                <a:spcPct val="120000"/>
              </a:lnSpc>
              <a:spcBef>
                <a:spcPts val="500"/>
              </a:spcBef>
              <a:spcAft>
                <a:spcPts val="0"/>
              </a:spcAft>
              <a:buClr>
                <a:schemeClr val="dk1"/>
              </a:buClr>
              <a:buSzPct val="117647"/>
              <a:buFont typeface="NTR"/>
              <a:buChar char="–"/>
            </a:pPr>
            <a:r>
              <a:rPr b="0" i="0" lang="en-US" sz="1800" u="none" cap="none" strike="noStrike">
                <a:solidFill>
                  <a:srgbClr val="000066"/>
                </a:solidFill>
                <a:latin typeface="Calibri"/>
                <a:ea typeface="Calibri"/>
                <a:cs typeface="Calibri"/>
                <a:sym typeface="Calibri"/>
              </a:rPr>
              <a:t>3D winds in troposphere/planetary boundary layer (PBL) for transport of pollutants/carbon/aerosol and water vapor, wind energy, cloud dynamics and convection, and large-scale circulation</a:t>
            </a:r>
            <a:endParaRPr/>
          </a:p>
          <a:p>
            <a:pPr indent="-342900" lvl="1" marL="914400" marR="0" rtl="0" algn="l">
              <a:lnSpc>
                <a:spcPct val="120000"/>
              </a:lnSpc>
              <a:spcBef>
                <a:spcPts val="500"/>
              </a:spcBef>
              <a:spcAft>
                <a:spcPts val="0"/>
              </a:spcAft>
              <a:buClr>
                <a:schemeClr val="dk1"/>
              </a:buClr>
              <a:buSzPct val="117647"/>
              <a:buFont typeface="NTR"/>
              <a:buChar char="–"/>
            </a:pPr>
            <a:r>
              <a:rPr b="0" i="0" lang="en-US" sz="1800" u="none" cap="none" strike="noStrike">
                <a:solidFill>
                  <a:srgbClr val="000066"/>
                </a:solidFill>
                <a:latin typeface="Calibri"/>
                <a:ea typeface="Calibri"/>
                <a:cs typeface="Calibri"/>
                <a:sym typeface="Calibri"/>
              </a:rPr>
              <a:t>Candidate Measurement Approach: Active sensing (lidar, radar, scatterometer); or passive imagery or radiometry-based atmospheric motion vectors (AMVs) tracking; or lidar*</a:t>
            </a:r>
            <a:endParaRPr/>
          </a:p>
          <a:p>
            <a:pPr indent="-228600" lvl="0" marL="457200" marR="0" rtl="0" algn="l">
              <a:lnSpc>
                <a:spcPct val="90000"/>
              </a:lnSpc>
              <a:spcBef>
                <a:spcPts val="1000"/>
              </a:spcBef>
              <a:spcAft>
                <a:spcPts val="0"/>
              </a:spcAft>
              <a:buClr>
                <a:schemeClr val="dk1"/>
              </a:buClr>
              <a:buSzPct val="105882"/>
              <a:buFont typeface="Arial"/>
              <a:buNone/>
            </a:pPr>
            <a:r>
              <a:t/>
            </a:r>
            <a:endParaRPr b="0" i="0" sz="2000" u="none" cap="none" strike="noStrike">
              <a:solidFill>
                <a:srgbClr val="000066"/>
              </a:solidFill>
              <a:latin typeface="Calibri"/>
              <a:ea typeface="Calibri"/>
              <a:cs typeface="Calibri"/>
              <a:sym typeface="Calibri"/>
            </a:endParaRPr>
          </a:p>
        </p:txBody>
      </p:sp>
      <p:sp>
        <p:nvSpPr>
          <p:cNvPr id="298" name="Google Shape;298;g337433a8041_0_175"/>
          <p:cNvSpPr txBox="1"/>
          <p:nvPr>
            <p:ph type="title"/>
          </p:nvPr>
        </p:nvSpPr>
        <p:spPr>
          <a:xfrm>
            <a:off x="942405" y="260796"/>
            <a:ext cx="10515600" cy="6810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1800"/>
              <a:buNone/>
            </a:pPr>
            <a:r>
              <a:rPr lang="en-US" sz="3200"/>
              <a:t>3D Winds – Filling a Critical Data Gap</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g337433a8041_0_188"/>
          <p:cNvSpPr txBox="1"/>
          <p:nvPr>
            <p:ph type="title"/>
          </p:nvPr>
        </p:nvSpPr>
        <p:spPr>
          <a:xfrm>
            <a:off x="838200" y="365126"/>
            <a:ext cx="10515600" cy="6810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1800"/>
              <a:buNone/>
            </a:pPr>
            <a:r>
              <a:rPr lang="en-US" sz="3600"/>
              <a:t>Looking Ahead</a:t>
            </a:r>
            <a:endParaRPr/>
          </a:p>
        </p:txBody>
      </p:sp>
      <p:sp>
        <p:nvSpPr>
          <p:cNvPr id="305" name="Google Shape;305;g337433a8041_0_188"/>
          <p:cNvSpPr txBox="1"/>
          <p:nvPr>
            <p:ph idx="1" type="body"/>
          </p:nvPr>
        </p:nvSpPr>
        <p:spPr>
          <a:xfrm>
            <a:off x="448172" y="1183982"/>
            <a:ext cx="10020600" cy="5040600"/>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1000"/>
              </a:spcBef>
              <a:spcAft>
                <a:spcPts val="0"/>
              </a:spcAft>
              <a:buClr>
                <a:srgbClr val="000066"/>
              </a:buClr>
              <a:buSzPts val="2000"/>
              <a:buChar char="•"/>
            </a:pPr>
            <a:r>
              <a:rPr lang="en-US" sz="2000">
                <a:solidFill>
                  <a:srgbClr val="000066"/>
                </a:solidFill>
              </a:rPr>
              <a:t>NOAA BAA 3D winds studies plan to be completed this calendar year</a:t>
            </a:r>
            <a:endParaRPr/>
          </a:p>
          <a:p>
            <a:pPr indent="-342900" lvl="1" marL="914400" rtl="0" algn="l">
              <a:lnSpc>
                <a:spcPct val="100000"/>
              </a:lnSpc>
              <a:spcBef>
                <a:spcPts val="500"/>
              </a:spcBef>
              <a:spcAft>
                <a:spcPts val="0"/>
              </a:spcAft>
              <a:buClr>
                <a:srgbClr val="000066"/>
              </a:buClr>
              <a:buSzPts val="1800"/>
              <a:buChar char="–"/>
            </a:pPr>
            <a:r>
              <a:rPr lang="en-US" sz="1800">
                <a:solidFill>
                  <a:srgbClr val="000066"/>
                </a:solidFill>
              </a:rPr>
              <a:t>Assess study findings and make decisions on how to proceed</a:t>
            </a:r>
            <a:endParaRPr/>
          </a:p>
          <a:p>
            <a:pPr indent="-342900" lvl="1" marL="914400" rtl="0" algn="l">
              <a:lnSpc>
                <a:spcPct val="100000"/>
              </a:lnSpc>
              <a:spcBef>
                <a:spcPts val="500"/>
              </a:spcBef>
              <a:spcAft>
                <a:spcPts val="0"/>
              </a:spcAft>
              <a:buClr>
                <a:srgbClr val="000066"/>
              </a:buClr>
              <a:buSzPts val="1800"/>
              <a:buChar char="–"/>
            </a:pPr>
            <a:r>
              <a:rPr lang="en-US" sz="1800">
                <a:solidFill>
                  <a:srgbClr val="000066"/>
                </a:solidFill>
              </a:rPr>
              <a:t>A space deployment in the 2030-2050 timeframe is the target for an operational system</a:t>
            </a:r>
            <a:endParaRPr sz="1600">
              <a:solidFill>
                <a:srgbClr val="000066"/>
              </a:solidFill>
            </a:endParaRPr>
          </a:p>
          <a:p>
            <a:pPr indent="-298450" lvl="0" marL="457200" rtl="0" algn="l">
              <a:lnSpc>
                <a:spcPct val="90000"/>
              </a:lnSpc>
              <a:spcBef>
                <a:spcPts val="1000"/>
              </a:spcBef>
              <a:spcAft>
                <a:spcPts val="0"/>
              </a:spcAft>
              <a:buClr>
                <a:srgbClr val="000066"/>
              </a:buClr>
              <a:buSzPts val="700"/>
              <a:buNone/>
            </a:pPr>
            <a:r>
              <a:t/>
            </a:r>
            <a:endParaRPr sz="700">
              <a:solidFill>
                <a:srgbClr val="000066"/>
              </a:solidFill>
            </a:endParaRPr>
          </a:p>
          <a:p>
            <a:pPr indent="-342900" lvl="0" marL="457200" rtl="0" algn="l">
              <a:lnSpc>
                <a:spcPct val="90000"/>
              </a:lnSpc>
              <a:spcBef>
                <a:spcPts val="1000"/>
              </a:spcBef>
              <a:spcAft>
                <a:spcPts val="0"/>
              </a:spcAft>
              <a:buClr>
                <a:srgbClr val="000066"/>
              </a:buClr>
              <a:buSzPts val="2000"/>
              <a:buChar char="•"/>
            </a:pPr>
            <a:r>
              <a:rPr lang="en-US" sz="2000">
                <a:solidFill>
                  <a:srgbClr val="000066"/>
                </a:solidFill>
              </a:rPr>
              <a:t>NOAA looks forward to acquiring and utilizing future data to develop/refine approaches for deriving tropospheric wind information</a:t>
            </a:r>
            <a:endParaRPr/>
          </a:p>
          <a:p>
            <a:pPr indent="-342900" lvl="1" marL="914400" rtl="0" algn="l">
              <a:lnSpc>
                <a:spcPct val="100000"/>
              </a:lnSpc>
              <a:spcBef>
                <a:spcPts val="500"/>
              </a:spcBef>
              <a:spcAft>
                <a:spcPts val="0"/>
              </a:spcAft>
              <a:buClr>
                <a:srgbClr val="000066"/>
              </a:buClr>
              <a:buSzPts val="1800"/>
              <a:buChar char="–"/>
            </a:pPr>
            <a:r>
              <a:rPr lang="en-US" sz="1800">
                <a:solidFill>
                  <a:srgbClr val="000066"/>
                </a:solidFill>
              </a:rPr>
              <a:t>Aeolus-2 </a:t>
            </a:r>
            <a:endParaRPr/>
          </a:p>
          <a:p>
            <a:pPr indent="-342900" lvl="2" marL="1371600" rtl="0" algn="l">
              <a:lnSpc>
                <a:spcPct val="100000"/>
              </a:lnSpc>
              <a:spcBef>
                <a:spcPts val="500"/>
              </a:spcBef>
              <a:spcAft>
                <a:spcPts val="0"/>
              </a:spcAft>
              <a:buClr>
                <a:srgbClr val="000066"/>
              </a:buClr>
              <a:buSzPts val="1600"/>
              <a:buChar char="o"/>
            </a:pPr>
            <a:r>
              <a:rPr lang="en-US" sz="1600">
                <a:solidFill>
                  <a:srgbClr val="000066"/>
                </a:solidFill>
              </a:rPr>
              <a:t>Aeolus wind profiles were not assimilated operationally in the NCEP GFS DA system because of the mission lifetime (3 years), however Aeolus’ longevity and work done at NOAA to ready NCEP’s Global Data Assimilation System has laid the foundation for operational use of Aeolus-2 wind data products.</a:t>
            </a:r>
            <a:endParaRPr>
              <a:solidFill>
                <a:srgbClr val="000066"/>
              </a:solidFill>
            </a:endParaRPr>
          </a:p>
          <a:p>
            <a:pPr indent="-342900" lvl="1" marL="914400" rtl="0" algn="l">
              <a:lnSpc>
                <a:spcPct val="100000"/>
              </a:lnSpc>
              <a:spcBef>
                <a:spcPts val="500"/>
              </a:spcBef>
              <a:spcAft>
                <a:spcPts val="0"/>
              </a:spcAft>
              <a:buClr>
                <a:srgbClr val="000066"/>
              </a:buClr>
              <a:buSzPts val="1800"/>
              <a:buChar char="–"/>
            </a:pPr>
            <a:r>
              <a:rPr lang="en-US" sz="1800">
                <a:solidFill>
                  <a:srgbClr val="000066"/>
                </a:solidFill>
              </a:rPr>
              <a:t>MTG and GeoXO Sounders</a:t>
            </a:r>
            <a:endParaRPr/>
          </a:p>
          <a:p>
            <a:pPr indent="-342900" lvl="2" marL="1371600" rtl="0" algn="l">
              <a:lnSpc>
                <a:spcPct val="100000"/>
              </a:lnSpc>
              <a:spcBef>
                <a:spcPts val="500"/>
              </a:spcBef>
              <a:spcAft>
                <a:spcPts val="0"/>
              </a:spcAft>
              <a:buClr>
                <a:srgbClr val="000066"/>
              </a:buClr>
              <a:buSzPts val="1600"/>
              <a:buChar char="o"/>
            </a:pPr>
            <a:r>
              <a:rPr lang="en-US" sz="1600">
                <a:solidFill>
                  <a:srgbClr val="000066"/>
                </a:solidFill>
              </a:rPr>
              <a:t>Share/leverage development of clear-sky WV winds approaches </a:t>
            </a:r>
            <a:endParaRPr sz="1400">
              <a:solidFill>
                <a:srgbClr val="000066"/>
              </a:solidFill>
            </a:endParaRPr>
          </a:p>
          <a:p>
            <a:pPr indent="-342900" lvl="1" marL="914400" rtl="0" algn="l">
              <a:lnSpc>
                <a:spcPct val="100000"/>
              </a:lnSpc>
              <a:spcBef>
                <a:spcPts val="500"/>
              </a:spcBef>
              <a:spcAft>
                <a:spcPts val="0"/>
              </a:spcAft>
              <a:buClr>
                <a:srgbClr val="000066"/>
              </a:buClr>
              <a:buSzPts val="1800"/>
              <a:buChar char="–"/>
            </a:pPr>
            <a:r>
              <a:rPr lang="en-US" sz="1800">
                <a:solidFill>
                  <a:srgbClr val="000066"/>
                </a:solidFill>
              </a:rPr>
              <a:t>New LEO satellite missions (ie., small sat concepts)</a:t>
            </a:r>
            <a:endParaRPr/>
          </a:p>
          <a:p>
            <a:pPr indent="-342900" lvl="2" marL="1371600" rtl="0" algn="l">
              <a:lnSpc>
                <a:spcPct val="100000"/>
              </a:lnSpc>
              <a:spcBef>
                <a:spcPts val="500"/>
              </a:spcBef>
              <a:spcAft>
                <a:spcPts val="0"/>
              </a:spcAft>
              <a:buClr>
                <a:srgbClr val="000066"/>
              </a:buClr>
              <a:buSzPts val="1600"/>
              <a:buChar char="o"/>
            </a:pPr>
            <a:r>
              <a:rPr lang="en-US" sz="1600">
                <a:solidFill>
                  <a:srgbClr val="000066"/>
                </a:solidFill>
              </a:rPr>
              <a:t>Multiple LEO satellites, hyperspectral sounder, etc</a:t>
            </a:r>
            <a:endParaRPr sz="1600">
              <a:solidFill>
                <a:srgbClr val="000066"/>
              </a:solidFill>
            </a:endParaRPr>
          </a:p>
          <a:p>
            <a:pPr indent="-228600" lvl="1" marL="914400" rtl="0" algn="l">
              <a:lnSpc>
                <a:spcPct val="100000"/>
              </a:lnSpc>
              <a:spcBef>
                <a:spcPts val="500"/>
              </a:spcBef>
              <a:spcAft>
                <a:spcPts val="0"/>
              </a:spcAft>
              <a:buClr>
                <a:srgbClr val="000066"/>
              </a:buClr>
              <a:buSzPts val="1800"/>
              <a:buNone/>
            </a:pPr>
            <a:r>
              <a:t/>
            </a:r>
            <a:endParaRPr sz="1800">
              <a:solidFill>
                <a:srgbClr val="000066"/>
              </a:solidFill>
            </a:endParaRPr>
          </a:p>
        </p:txBody>
      </p:sp>
      <p:sp>
        <p:nvSpPr>
          <p:cNvPr id="306" name="Google Shape;306;g337433a8041_0_188"/>
          <p:cNvSpPr txBox="1"/>
          <p:nvPr/>
        </p:nvSpPr>
        <p:spPr>
          <a:xfrm>
            <a:off x="2483338" y="6039946"/>
            <a:ext cx="7631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800" u="none" cap="none" strike="noStrike">
                <a:solidFill>
                  <a:srgbClr val="FF0000"/>
                </a:solidFill>
                <a:latin typeface="Arial"/>
                <a:ea typeface="Arial"/>
                <a:cs typeface="Arial"/>
                <a:sym typeface="Arial"/>
              </a:rPr>
              <a:t>Opportunities for continued NOAA/EUMETSAT collaboration</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g2c68918b4b9_0_872"/>
          <p:cNvSpPr txBox="1"/>
          <p:nvPr>
            <p:ph type="title"/>
          </p:nvPr>
        </p:nvSpPr>
        <p:spPr>
          <a:xfrm>
            <a:off x="838200" y="365125"/>
            <a:ext cx="10515600" cy="32874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SzPts val="1800"/>
              <a:buNone/>
            </a:pPr>
            <a:r>
              <a:rPr lang="en-US"/>
              <a:t>Questions?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sp>
        <p:nvSpPr>
          <p:cNvPr id="69" name="Google Shape;69;p5"/>
          <p:cNvSpPr txBox="1"/>
          <p:nvPr>
            <p:ph idx="1" type="body"/>
          </p:nvPr>
        </p:nvSpPr>
        <p:spPr>
          <a:xfrm>
            <a:off x="632600" y="688825"/>
            <a:ext cx="10742700" cy="8586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750"/>
              </a:spcBef>
              <a:spcAft>
                <a:spcPts val="0"/>
              </a:spcAft>
              <a:buSzPts val="1800"/>
              <a:buNone/>
            </a:pPr>
            <a:r>
              <a:rPr lang="en-US"/>
              <a:t>Joint Venture Partnerships: Advancing NOAA’s Mission </a:t>
            </a:r>
            <a:endParaRPr/>
          </a:p>
          <a:p>
            <a:pPr indent="0" lvl="0" marL="457200" rtl="0" algn="ctr">
              <a:lnSpc>
                <a:spcPct val="90000"/>
              </a:lnSpc>
              <a:spcBef>
                <a:spcPts val="750"/>
              </a:spcBef>
              <a:spcAft>
                <a:spcPts val="0"/>
              </a:spcAft>
              <a:buSzPts val="1800"/>
              <a:buNone/>
            </a:pPr>
            <a:r>
              <a:t/>
            </a:r>
            <a:endParaRPr/>
          </a:p>
          <a:p>
            <a:pPr indent="0" lvl="0" marL="0" rtl="0" algn="ctr">
              <a:lnSpc>
                <a:spcPct val="90000"/>
              </a:lnSpc>
              <a:spcBef>
                <a:spcPts val="750"/>
              </a:spcBef>
              <a:spcAft>
                <a:spcPts val="0"/>
              </a:spcAft>
              <a:buSzPts val="1800"/>
              <a:buNone/>
            </a:pPr>
            <a:r>
              <a:t/>
            </a:r>
            <a:endParaRPr/>
          </a:p>
        </p:txBody>
      </p:sp>
      <p:pic>
        <p:nvPicPr>
          <p:cNvPr id="70" name="Google Shape;70;p5"/>
          <p:cNvPicPr preferRelativeResize="0"/>
          <p:nvPr/>
        </p:nvPicPr>
        <p:blipFill rotWithShape="1">
          <a:blip r:embed="rId3">
            <a:alphaModFix/>
          </a:blip>
          <a:srcRect b="0" l="0" r="0" t="0"/>
          <a:stretch/>
        </p:blipFill>
        <p:spPr>
          <a:xfrm>
            <a:off x="7370274" y="1732381"/>
            <a:ext cx="4639068" cy="3345858"/>
          </a:xfrm>
          <a:prstGeom prst="rect">
            <a:avLst/>
          </a:prstGeom>
          <a:noFill/>
          <a:ln>
            <a:noFill/>
          </a:ln>
        </p:spPr>
      </p:pic>
      <p:sp>
        <p:nvSpPr>
          <p:cNvPr id="71" name="Google Shape;71;p5"/>
          <p:cNvSpPr txBox="1"/>
          <p:nvPr/>
        </p:nvSpPr>
        <p:spPr>
          <a:xfrm>
            <a:off x="1232175" y="1669625"/>
            <a:ext cx="6000300" cy="4587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Arial"/>
                <a:ea typeface="Arial"/>
                <a:cs typeface="Arial"/>
                <a:sym typeface="Arial"/>
              </a:rPr>
              <a:t>Engaging Industry and other Agency Partners to: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a:p>
            <a:pPr indent="-457200" lvl="0" marL="457200" marR="0" rtl="0" algn="l">
              <a:lnSpc>
                <a:spcPct val="100000"/>
              </a:lnSpc>
              <a:spcBef>
                <a:spcPts val="0"/>
              </a:spcBef>
              <a:spcAft>
                <a:spcPts val="0"/>
              </a:spcAft>
              <a:buClr>
                <a:srgbClr val="000000"/>
              </a:buClr>
              <a:buSzPts val="2400"/>
              <a:buFont typeface="Arial"/>
              <a:buChar char="•"/>
            </a:pPr>
            <a:r>
              <a:rPr b="0" i="0" lang="en-US" sz="2400" u="none" cap="none" strike="noStrike">
                <a:solidFill>
                  <a:schemeClr val="dk1"/>
                </a:solidFill>
                <a:latin typeface="Arial"/>
                <a:ea typeface="Arial"/>
                <a:cs typeface="Arial"/>
                <a:sym typeface="Arial"/>
              </a:rPr>
              <a:t>leverage new data sources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a:p>
            <a:pPr indent="-457200" lvl="0" marL="457200" marR="0" rtl="0" algn="l">
              <a:lnSpc>
                <a:spcPct val="100000"/>
              </a:lnSpc>
              <a:spcBef>
                <a:spcPts val="0"/>
              </a:spcBef>
              <a:spcAft>
                <a:spcPts val="0"/>
              </a:spcAft>
              <a:buClr>
                <a:srgbClr val="000000"/>
              </a:buClr>
              <a:buSzPts val="2400"/>
              <a:buFont typeface="Arial"/>
              <a:buChar char="•"/>
            </a:pPr>
            <a:r>
              <a:rPr b="0" i="0" lang="en-US" sz="2400" u="none" cap="none" strike="noStrike">
                <a:solidFill>
                  <a:schemeClr val="dk1"/>
                </a:solidFill>
                <a:latin typeface="Arial"/>
                <a:ea typeface="Arial"/>
                <a:cs typeface="Arial"/>
                <a:sym typeface="Arial"/>
              </a:rPr>
              <a:t>explore new and innovative technologies that may develop NOAA’s next-generation capabilities</a:t>
            </a:r>
            <a:endParaRPr b="0" i="0" sz="2400" u="none" cap="none" strike="noStrike">
              <a:solidFill>
                <a:schemeClr val="dk1"/>
              </a:solidFill>
              <a:latin typeface="Arial"/>
              <a:ea typeface="Arial"/>
              <a:cs typeface="Arial"/>
              <a:sym typeface="Arial"/>
            </a:endParaRPr>
          </a:p>
          <a:p>
            <a:pPr indent="-349250" lvl="1" marL="914400" rtl="0" algn="l">
              <a:spcBef>
                <a:spcPts val="600"/>
              </a:spcBef>
              <a:spcAft>
                <a:spcPts val="0"/>
              </a:spcAft>
              <a:buClr>
                <a:schemeClr val="dk1"/>
              </a:buClr>
              <a:buSzPts val="1900"/>
              <a:buChar char="○"/>
            </a:pPr>
            <a:r>
              <a:rPr lang="en-US" sz="1900">
                <a:solidFill>
                  <a:schemeClr val="dk1"/>
                </a:solidFill>
              </a:rPr>
              <a:t>Provide confidence that an emerging technology can be used in an operational environment</a:t>
            </a:r>
            <a:endParaRPr sz="1900">
              <a:solidFill>
                <a:schemeClr val="dk1"/>
              </a:solidFill>
            </a:endParaRPr>
          </a:p>
          <a:p>
            <a:pPr indent="-349250" lvl="1" marL="914400" rtl="0" algn="l">
              <a:spcBef>
                <a:spcPts val="0"/>
              </a:spcBef>
              <a:spcAft>
                <a:spcPts val="0"/>
              </a:spcAft>
              <a:buClr>
                <a:schemeClr val="dk1"/>
              </a:buClr>
              <a:buSzPts val="1900"/>
              <a:buChar char="○"/>
            </a:pPr>
            <a:r>
              <a:rPr lang="en-US" sz="1900">
                <a:solidFill>
                  <a:schemeClr val="dk1"/>
                </a:solidFill>
              </a:rPr>
              <a:t>Reduce risk for new technologies</a:t>
            </a:r>
            <a:endParaRPr sz="1900">
              <a:solidFill>
                <a:schemeClr val="dk1"/>
              </a:solidFill>
            </a:endParaRPr>
          </a:p>
          <a:p>
            <a:pPr indent="-349250" lvl="1" marL="914400" rtl="0" algn="l">
              <a:spcBef>
                <a:spcPts val="0"/>
              </a:spcBef>
              <a:spcAft>
                <a:spcPts val="0"/>
              </a:spcAft>
              <a:buClr>
                <a:schemeClr val="dk1"/>
              </a:buClr>
              <a:buSzPts val="1900"/>
              <a:buChar char="○"/>
            </a:pPr>
            <a:r>
              <a:rPr lang="en-US" sz="1900">
                <a:solidFill>
                  <a:schemeClr val="dk1"/>
                </a:solidFill>
              </a:rPr>
              <a:t>Demonstrate the appropriate reliability</a:t>
            </a:r>
            <a:endParaRPr sz="1900">
              <a:solidFill>
                <a:schemeClr val="dk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7"/>
          <p:cNvSpPr txBox="1"/>
          <p:nvPr>
            <p:ph idx="1" type="body"/>
          </p:nvPr>
        </p:nvSpPr>
        <p:spPr>
          <a:xfrm>
            <a:off x="409575" y="336400"/>
            <a:ext cx="11601449" cy="858502"/>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750"/>
              </a:spcBef>
              <a:spcAft>
                <a:spcPts val="0"/>
              </a:spcAft>
              <a:buSzPts val="1800"/>
              <a:buNone/>
            </a:pPr>
            <a:r>
              <a:rPr b="1" lang="en-US" sz="3600">
                <a:solidFill>
                  <a:srgbClr val="002060"/>
                </a:solidFill>
                <a:latin typeface="Arial"/>
                <a:ea typeface="Arial"/>
                <a:cs typeface="Arial"/>
                <a:sym typeface="Arial"/>
              </a:rPr>
              <a:t>Why 3D Winds measurement is important to NOAA?</a:t>
            </a:r>
            <a:endParaRPr b="1" sz="3600"/>
          </a:p>
        </p:txBody>
      </p:sp>
      <p:sp>
        <p:nvSpPr>
          <p:cNvPr id="77" name="Google Shape;77;p7"/>
          <p:cNvSpPr txBox="1"/>
          <p:nvPr/>
        </p:nvSpPr>
        <p:spPr>
          <a:xfrm>
            <a:off x="838200" y="1463701"/>
            <a:ext cx="10515600" cy="4449900"/>
          </a:xfrm>
          <a:prstGeom prst="rect">
            <a:avLst/>
          </a:prstGeom>
          <a:noFill/>
          <a:ln>
            <a:noFill/>
          </a:ln>
        </p:spPr>
        <p:txBody>
          <a:bodyPr anchorCtr="0" anchor="t" bIns="45700" lIns="91425" spcFirstLastPara="1" rIns="91425" wrap="square" tIns="45700">
            <a:normAutofit/>
          </a:bodyPr>
          <a:lstStyle/>
          <a:p>
            <a:pPr indent="-381000" lvl="0" marL="457200" marR="0" rtl="0" algn="l">
              <a:lnSpc>
                <a:spcPct val="100000"/>
              </a:lnSpc>
              <a:spcBef>
                <a:spcPts val="0"/>
              </a:spcBef>
              <a:spcAft>
                <a:spcPts val="0"/>
              </a:spcAft>
              <a:buClr>
                <a:srgbClr val="000099"/>
              </a:buClr>
              <a:buSzPts val="2400"/>
              <a:buFont typeface="Arial"/>
              <a:buChar char="•"/>
            </a:pPr>
            <a:r>
              <a:rPr b="0" i="0" lang="en-US" sz="2400" u="none" cap="none" strike="noStrike">
                <a:solidFill>
                  <a:schemeClr val="dk1"/>
                </a:solidFill>
                <a:latin typeface="Calibri"/>
                <a:ea typeface="Calibri"/>
                <a:cs typeface="Calibri"/>
                <a:sym typeface="Calibri"/>
              </a:rPr>
              <a:t>Multiple studies have been performed and concluded that 3D Winds measurement is a major gap in our space-based observing system and is deemed to have a great potential to improve the performances of several NOAA environmental prediction systems including global Numerical Weather Prediction (NWP)</a:t>
            </a:r>
            <a:endParaRPr/>
          </a:p>
          <a:p>
            <a:pPr indent="0" lvl="0" marL="457200" marR="0" rtl="0" algn="l">
              <a:lnSpc>
                <a:spcPct val="100000"/>
              </a:lnSpc>
              <a:spcBef>
                <a:spcPts val="0"/>
              </a:spcBef>
              <a:spcAft>
                <a:spcPts val="0"/>
              </a:spcAft>
              <a:buClr>
                <a:schemeClr val="dk1"/>
              </a:buClr>
              <a:buSzPts val="1800"/>
              <a:buFont typeface="Arial"/>
              <a:buNone/>
            </a:pPr>
            <a:r>
              <a:t/>
            </a:r>
            <a:endParaRPr b="0" i="0" sz="2400" u="none" cap="none" strike="noStrike">
              <a:solidFill>
                <a:schemeClr val="dk1"/>
              </a:solidFill>
              <a:latin typeface="Calibri"/>
              <a:ea typeface="Calibri"/>
              <a:cs typeface="Calibri"/>
              <a:sym typeface="Calibri"/>
            </a:endParaRPr>
          </a:p>
          <a:p>
            <a:pPr indent="-381000" lvl="0" marL="457200" marR="0" rtl="0" algn="l">
              <a:lnSpc>
                <a:spcPct val="115000"/>
              </a:lnSpc>
              <a:spcBef>
                <a:spcPts val="1200"/>
              </a:spcBef>
              <a:spcAft>
                <a:spcPts val="0"/>
              </a:spcAft>
              <a:buClr>
                <a:srgbClr val="000099"/>
              </a:buClr>
              <a:buSzPts val="2400"/>
              <a:buFont typeface="Arial"/>
              <a:buChar char="•"/>
            </a:pPr>
            <a:r>
              <a:rPr b="0" i="0" lang="en-US" sz="2400" u="none" cap="none" strike="noStrike">
                <a:solidFill>
                  <a:schemeClr val="dk1"/>
                </a:solidFill>
                <a:latin typeface="Calibri"/>
                <a:ea typeface="Calibri"/>
                <a:cs typeface="Calibri"/>
                <a:sym typeface="Calibri"/>
              </a:rPr>
              <a:t>Better understanding of 3D wind requirements and implementation result will benefit NOAA’s the next generation space architecture planning</a:t>
            </a:r>
            <a:endParaRPr b="0" i="0" sz="2800" u="none" cap="none" strike="noStrike">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sp>
        <p:nvSpPr>
          <p:cNvPr id="83" name="Google Shape;83;p8"/>
          <p:cNvSpPr txBox="1"/>
          <p:nvPr>
            <p:ph type="title"/>
          </p:nvPr>
        </p:nvSpPr>
        <p:spPr>
          <a:xfrm>
            <a:off x="620521" y="230655"/>
            <a:ext cx="11395975"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1800"/>
              <a:buNone/>
            </a:pPr>
            <a:r>
              <a:rPr b="1" lang="en-US">
                <a:solidFill>
                  <a:srgbClr val="209FB1"/>
                </a:solidFill>
              </a:rPr>
              <a:t>NOAA/NESDIS BAA Study – 3D Winds Profiling</a:t>
            </a:r>
            <a:endParaRPr/>
          </a:p>
        </p:txBody>
      </p:sp>
      <p:sp>
        <p:nvSpPr>
          <p:cNvPr id="84" name="Google Shape;84;p8"/>
          <p:cNvSpPr txBox="1"/>
          <p:nvPr/>
        </p:nvSpPr>
        <p:spPr>
          <a:xfrm>
            <a:off x="542363" y="1307119"/>
            <a:ext cx="11649637" cy="4351338"/>
          </a:xfrm>
          <a:prstGeom prst="rect">
            <a:avLst/>
          </a:prstGeom>
          <a:noFill/>
          <a:ln>
            <a:noFill/>
          </a:ln>
        </p:spPr>
        <p:txBody>
          <a:bodyPr anchorCtr="0" anchor="t" bIns="45700" lIns="91425" spcFirstLastPara="1" rIns="91425" wrap="square" tIns="45700">
            <a:noAutofit/>
          </a:bodyPr>
          <a:lstStyle/>
          <a:p>
            <a:pPr indent="-457200" lvl="0" marL="685800" marR="0" rtl="0" algn="l">
              <a:lnSpc>
                <a:spcPct val="100000"/>
              </a:lnSpc>
              <a:spcBef>
                <a:spcPts val="0"/>
              </a:spcBef>
              <a:spcAft>
                <a:spcPts val="0"/>
              </a:spcAft>
              <a:buClr>
                <a:srgbClr val="000000"/>
              </a:buClr>
              <a:buSzPts val="3200"/>
              <a:buFont typeface="Arial"/>
              <a:buChar char="•"/>
            </a:pPr>
            <a:r>
              <a:rPr b="0" i="0" lang="en-US" sz="3200" u="none" cap="none" strike="noStrike">
                <a:solidFill>
                  <a:srgbClr val="07336F"/>
                </a:solidFill>
                <a:highlight>
                  <a:srgbClr val="FFFFFF"/>
                </a:highlight>
                <a:latin typeface="Calibri"/>
                <a:ea typeface="Calibri"/>
                <a:cs typeface="Calibri"/>
                <a:sym typeface="Calibri"/>
              </a:rPr>
              <a:t>Exploring technologies that allow for the measurement of atmospheric wind profiles (3D winds) from space</a:t>
            </a:r>
            <a:endParaRPr b="0" i="0" sz="1400" u="none" cap="none" strike="noStrike">
              <a:solidFill>
                <a:srgbClr val="000000"/>
              </a:solidFill>
              <a:latin typeface="Arial"/>
              <a:ea typeface="Arial"/>
              <a:cs typeface="Arial"/>
              <a:sym typeface="Arial"/>
            </a:endParaRPr>
          </a:p>
          <a:p>
            <a:pPr indent="-457200" lvl="0" marL="685800" marR="0" rtl="0" algn="l">
              <a:lnSpc>
                <a:spcPct val="100000"/>
              </a:lnSpc>
              <a:spcBef>
                <a:spcPts val="0"/>
              </a:spcBef>
              <a:spcAft>
                <a:spcPts val="0"/>
              </a:spcAft>
              <a:buClr>
                <a:srgbClr val="000000"/>
              </a:buClr>
              <a:buSzPts val="3200"/>
              <a:buFont typeface="Arial"/>
              <a:buChar char="•"/>
            </a:pPr>
            <a:r>
              <a:rPr b="0" i="0" lang="en-US" sz="3200" u="none" cap="none" strike="noStrike">
                <a:solidFill>
                  <a:srgbClr val="07336F"/>
                </a:solidFill>
                <a:highlight>
                  <a:srgbClr val="FFFFFF"/>
                </a:highlight>
                <a:latin typeface="Calibri"/>
                <a:ea typeface="Calibri"/>
                <a:cs typeface="Calibri"/>
                <a:sym typeface="Calibri"/>
              </a:rPr>
              <a:t>BAA objectives:</a:t>
            </a:r>
            <a:endParaRPr b="0" i="0" sz="3200" u="none" cap="none" strike="noStrike">
              <a:solidFill>
                <a:srgbClr val="07336F"/>
              </a:solidFill>
              <a:highlight>
                <a:srgbClr val="FFFFFF"/>
              </a:highlight>
              <a:latin typeface="Calibri"/>
              <a:ea typeface="Calibri"/>
              <a:cs typeface="Calibri"/>
              <a:sym typeface="Calibri"/>
            </a:endParaRPr>
          </a:p>
          <a:p>
            <a:pPr indent="-374650" lvl="2" marL="1371600" marR="0" rtl="0" algn="l">
              <a:lnSpc>
                <a:spcPct val="100000"/>
              </a:lnSpc>
              <a:spcBef>
                <a:spcPts val="0"/>
              </a:spcBef>
              <a:spcAft>
                <a:spcPts val="0"/>
              </a:spcAft>
              <a:buClr>
                <a:srgbClr val="000000"/>
              </a:buClr>
              <a:buSzPts val="2300"/>
              <a:buFont typeface="Arial"/>
              <a:buChar char="■"/>
            </a:pPr>
            <a:r>
              <a:rPr b="0" i="0" lang="en-US" sz="2300" u="none" cap="none" strike="noStrike">
                <a:solidFill>
                  <a:srgbClr val="07336F"/>
                </a:solidFill>
                <a:highlight>
                  <a:srgbClr val="FFFFFF"/>
                </a:highlight>
                <a:latin typeface="Calibri"/>
                <a:ea typeface="Calibri"/>
                <a:cs typeface="Calibri"/>
                <a:sym typeface="Calibri"/>
              </a:rPr>
              <a:t>Objective A: Technology Demonstration - Observe 3D Winds from sub-orbital platforms</a:t>
            </a:r>
            <a:endParaRPr b="0" i="0" sz="2300" u="none" cap="none" strike="noStrike">
              <a:solidFill>
                <a:srgbClr val="07336F"/>
              </a:solidFill>
              <a:highlight>
                <a:srgbClr val="FFFFFF"/>
              </a:highlight>
              <a:latin typeface="Calibri"/>
              <a:ea typeface="Calibri"/>
              <a:cs typeface="Calibri"/>
              <a:sym typeface="Calibri"/>
            </a:endParaRPr>
          </a:p>
          <a:p>
            <a:pPr indent="-374650" lvl="2" marL="1371600" marR="0" rtl="0" algn="l">
              <a:lnSpc>
                <a:spcPct val="100000"/>
              </a:lnSpc>
              <a:spcBef>
                <a:spcPts val="0"/>
              </a:spcBef>
              <a:spcAft>
                <a:spcPts val="0"/>
              </a:spcAft>
              <a:buClr>
                <a:srgbClr val="000000"/>
              </a:buClr>
              <a:buSzPts val="2300"/>
              <a:buFont typeface="Arial"/>
              <a:buChar char="■"/>
            </a:pPr>
            <a:r>
              <a:rPr b="0" i="0" lang="en-US" sz="2300" u="none" cap="none" strike="noStrike">
                <a:solidFill>
                  <a:srgbClr val="07336F"/>
                </a:solidFill>
                <a:highlight>
                  <a:srgbClr val="FFFFFF"/>
                </a:highlight>
                <a:latin typeface="Calibri"/>
                <a:ea typeface="Calibri"/>
                <a:cs typeface="Calibri"/>
                <a:sym typeface="Calibri"/>
              </a:rPr>
              <a:t>Objective B - Concept Studies - looking at different sensors, different constellations on different sensors and provide concept of different approaches.</a:t>
            </a:r>
            <a:endParaRPr b="0" i="0" sz="2300" u="none" cap="none" strike="noStrike">
              <a:solidFill>
                <a:srgbClr val="07336F"/>
              </a:solidFill>
              <a:highlight>
                <a:srgbClr val="FFFFFF"/>
              </a:highlight>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2300"/>
              <a:buFont typeface="Arial"/>
              <a:buNone/>
            </a:pPr>
            <a:r>
              <a:rPr b="0" i="0" lang="en-US" sz="2300" u="none" cap="none" strike="noStrike">
                <a:solidFill>
                  <a:srgbClr val="07336F"/>
                </a:solidFill>
                <a:latin typeface="Calibri"/>
                <a:ea typeface="Calibri"/>
                <a:cs typeface="Calibri"/>
                <a:sym typeface="Calibri"/>
              </a:rPr>
              <a:t> </a:t>
            </a:r>
            <a:endParaRPr b="0" i="0" sz="2300" u="none" cap="none" strike="noStrike">
              <a:solidFill>
                <a:srgbClr val="000000"/>
              </a:solidFill>
              <a:latin typeface="Arial"/>
              <a:ea typeface="Arial"/>
              <a:cs typeface="Arial"/>
              <a:sym typeface="Arial"/>
            </a:endParaRPr>
          </a:p>
          <a:p>
            <a:pPr indent="-533400" lvl="0" marL="685800" marR="0" rtl="0" algn="l">
              <a:lnSpc>
                <a:spcPct val="90000"/>
              </a:lnSpc>
              <a:spcBef>
                <a:spcPts val="0"/>
              </a:spcBef>
              <a:spcAft>
                <a:spcPts val="0"/>
              </a:spcAft>
              <a:buClr>
                <a:schemeClr val="dk1"/>
              </a:buClr>
              <a:buSzPts val="2400"/>
              <a:buFont typeface="Arial"/>
              <a:buNone/>
            </a:pPr>
            <a:r>
              <a:t/>
            </a:r>
            <a:endParaRPr b="0" i="0" sz="3200" u="none" cap="none" strike="noStrike">
              <a:solidFill>
                <a:srgbClr val="07336F"/>
              </a:solidFill>
              <a:highlight>
                <a:srgbClr val="FFFFFF"/>
              </a:highlight>
              <a:latin typeface="Calibri"/>
              <a:ea typeface="Calibri"/>
              <a:cs typeface="Calibri"/>
              <a:sym typeface="Calibri"/>
            </a:endParaRPr>
          </a:p>
        </p:txBody>
      </p:sp>
      <p:pic>
        <p:nvPicPr>
          <p:cNvPr id="85" name="Google Shape;85;p8"/>
          <p:cNvPicPr preferRelativeResize="0"/>
          <p:nvPr/>
        </p:nvPicPr>
        <p:blipFill rotWithShape="1">
          <a:blip r:embed="rId3">
            <a:alphaModFix/>
          </a:blip>
          <a:srcRect b="0" l="0" r="0" t="0"/>
          <a:stretch/>
        </p:blipFill>
        <p:spPr>
          <a:xfrm>
            <a:off x="5339396" y="4659689"/>
            <a:ext cx="3181350" cy="1266825"/>
          </a:xfrm>
          <a:prstGeom prst="rect">
            <a:avLst/>
          </a:prstGeom>
          <a:noFill/>
          <a:ln>
            <a:noFill/>
          </a:ln>
        </p:spPr>
      </p:pic>
      <p:pic>
        <p:nvPicPr>
          <p:cNvPr id="86" name="Google Shape;86;p8"/>
          <p:cNvPicPr preferRelativeResize="0"/>
          <p:nvPr/>
        </p:nvPicPr>
        <p:blipFill rotWithShape="1">
          <a:blip r:embed="rId4">
            <a:alphaModFix/>
          </a:blip>
          <a:srcRect b="0" l="0" r="0" t="0"/>
          <a:stretch/>
        </p:blipFill>
        <p:spPr>
          <a:xfrm>
            <a:off x="1041392" y="4338511"/>
            <a:ext cx="3798976" cy="766180"/>
          </a:xfrm>
          <a:prstGeom prst="rect">
            <a:avLst/>
          </a:prstGeom>
          <a:noFill/>
          <a:ln>
            <a:noFill/>
          </a:ln>
        </p:spPr>
      </p:pic>
      <p:pic>
        <p:nvPicPr>
          <p:cNvPr id="87" name="Google Shape;87;p8"/>
          <p:cNvPicPr preferRelativeResize="0"/>
          <p:nvPr/>
        </p:nvPicPr>
        <p:blipFill rotWithShape="1">
          <a:blip r:embed="rId5">
            <a:alphaModFix/>
          </a:blip>
          <a:srcRect b="0" l="0" r="37280" t="0"/>
          <a:stretch/>
        </p:blipFill>
        <p:spPr>
          <a:xfrm>
            <a:off x="8790124" y="4932600"/>
            <a:ext cx="3312775" cy="766175"/>
          </a:xfrm>
          <a:prstGeom prst="rect">
            <a:avLst/>
          </a:prstGeom>
          <a:noFill/>
          <a:ln>
            <a:noFill/>
          </a:ln>
        </p:spPr>
      </p:pic>
      <p:pic>
        <p:nvPicPr>
          <p:cNvPr id="88" name="Google Shape;88;p8"/>
          <p:cNvPicPr preferRelativeResize="0"/>
          <p:nvPr/>
        </p:nvPicPr>
        <p:blipFill rotWithShape="1">
          <a:blip r:embed="rId6">
            <a:alphaModFix/>
          </a:blip>
          <a:srcRect b="0" l="0" r="0" t="0"/>
          <a:stretch/>
        </p:blipFill>
        <p:spPr>
          <a:xfrm>
            <a:off x="1407355" y="5307389"/>
            <a:ext cx="3067050" cy="6191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sp>
        <p:nvSpPr>
          <p:cNvPr id="94" name="Google Shape;94;p9"/>
          <p:cNvSpPr txBox="1"/>
          <p:nvPr>
            <p:ph type="title"/>
          </p:nvPr>
        </p:nvSpPr>
        <p:spPr>
          <a:xfrm>
            <a:off x="620521" y="230655"/>
            <a:ext cx="11395975"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1800"/>
              <a:buNone/>
            </a:pPr>
            <a:r>
              <a:rPr b="1" lang="en-US">
                <a:solidFill>
                  <a:srgbClr val="209FB1"/>
                </a:solidFill>
              </a:rPr>
              <a:t>LEO - Observational Objectives</a:t>
            </a:r>
            <a:endParaRPr/>
          </a:p>
        </p:txBody>
      </p:sp>
      <p:sp>
        <p:nvSpPr>
          <p:cNvPr id="95" name="Google Shape;95;p9"/>
          <p:cNvSpPr txBox="1"/>
          <p:nvPr/>
        </p:nvSpPr>
        <p:spPr>
          <a:xfrm>
            <a:off x="7766625" y="1271625"/>
            <a:ext cx="4060500" cy="798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2100">
                <a:solidFill>
                  <a:schemeClr val="dk1"/>
                </a:solidFill>
                <a:latin typeface="Calibri"/>
                <a:ea typeface="Calibri"/>
                <a:cs typeface="Calibri"/>
                <a:sym typeface="Calibri"/>
              </a:rPr>
              <a:t>Atmospheric Wind Vertical Profiles</a:t>
            </a:r>
            <a:endParaRPr sz="2100">
              <a:solidFill>
                <a:schemeClr val="dk1"/>
              </a:solidFill>
              <a:latin typeface="Calibri"/>
              <a:ea typeface="Calibri"/>
              <a:cs typeface="Calibri"/>
              <a:sym typeface="Calibri"/>
            </a:endParaRPr>
          </a:p>
          <a:p>
            <a:pPr indent="0" lvl="0" marL="0" rtl="0" algn="ctr">
              <a:spcBef>
                <a:spcPts val="0"/>
              </a:spcBef>
              <a:spcAft>
                <a:spcPts val="0"/>
              </a:spcAft>
              <a:buNone/>
            </a:pPr>
            <a:r>
              <a:rPr lang="en-US" sz="2100">
                <a:solidFill>
                  <a:schemeClr val="dk1"/>
                </a:solidFill>
                <a:latin typeface="Calibri"/>
                <a:ea typeface="Calibri"/>
                <a:cs typeface="Calibri"/>
                <a:sym typeface="Calibri"/>
              </a:rPr>
              <a:t>NEON Observational Objectives</a:t>
            </a:r>
            <a:endParaRPr sz="2100">
              <a:solidFill>
                <a:schemeClr val="dk1"/>
              </a:solidFill>
              <a:latin typeface="Calibri"/>
              <a:ea typeface="Calibri"/>
              <a:cs typeface="Calibri"/>
              <a:sym typeface="Calibri"/>
            </a:endParaRPr>
          </a:p>
          <a:p>
            <a:pPr indent="0" lvl="0" marL="0" rtl="0" algn="l">
              <a:spcBef>
                <a:spcPts val="0"/>
              </a:spcBef>
              <a:spcAft>
                <a:spcPts val="0"/>
              </a:spcAft>
              <a:buNone/>
            </a:pPr>
            <a:r>
              <a:t/>
            </a:r>
            <a:endParaRPr sz="2100">
              <a:solidFill>
                <a:schemeClr val="dk1"/>
              </a:solidFill>
              <a:latin typeface="Calibri"/>
              <a:ea typeface="Calibri"/>
              <a:cs typeface="Calibri"/>
              <a:sym typeface="Calibri"/>
            </a:endParaRPr>
          </a:p>
        </p:txBody>
      </p:sp>
      <p:graphicFrame>
        <p:nvGraphicFramePr>
          <p:cNvPr id="96" name="Google Shape;96;p9"/>
          <p:cNvGraphicFramePr/>
          <p:nvPr/>
        </p:nvGraphicFramePr>
        <p:xfrm>
          <a:off x="7766650" y="2069625"/>
          <a:ext cx="3000000" cy="3000000"/>
        </p:xfrm>
        <a:graphic>
          <a:graphicData uri="http://schemas.openxmlformats.org/drawingml/2006/table">
            <a:tbl>
              <a:tblPr>
                <a:noFill/>
                <a:tableStyleId>{7816B0C2-AC68-4602-9ECF-60B35BB36DD6}</a:tableStyleId>
              </a:tblPr>
              <a:tblGrid>
                <a:gridCol w="1683425"/>
                <a:gridCol w="1220975"/>
                <a:gridCol w="1156025"/>
              </a:tblGrid>
              <a:tr h="381000">
                <a:tc>
                  <a:txBody>
                    <a:bodyPr/>
                    <a:lstStyle/>
                    <a:p>
                      <a:pPr indent="0" lvl="0" marL="0" rtl="0" algn="l">
                        <a:spcBef>
                          <a:spcPts val="0"/>
                        </a:spcBef>
                        <a:spcAft>
                          <a:spcPts val="0"/>
                        </a:spcAft>
                        <a:buNone/>
                      </a:pPr>
                      <a:r>
                        <a:rPr b="1" lang="en-US" sz="1100"/>
                        <a:t>System Capability </a:t>
                      </a:r>
                      <a:endParaRPr b="1" sz="1100"/>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b="1" lang="en-US" sz="1100">
                          <a:solidFill>
                            <a:schemeClr val="dk1"/>
                          </a:solidFill>
                        </a:rPr>
                        <a:t>Threshold</a:t>
                      </a:r>
                      <a:endParaRPr b="1" sz="1100"/>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b="1" lang="en-US" sz="1100">
                          <a:solidFill>
                            <a:schemeClr val="dk1"/>
                          </a:solidFill>
                        </a:rPr>
                        <a:t>Objective</a:t>
                      </a:r>
                      <a:endParaRPr b="1" sz="1100"/>
                    </a:p>
                  </a:txBody>
                  <a:tcPr marT="91425" marB="91425" marR="91425" marL="91425"/>
                </a:tc>
              </a:tr>
              <a:tr h="381000">
                <a:tc>
                  <a:txBody>
                    <a:bodyPr/>
                    <a:lstStyle/>
                    <a:p>
                      <a:pPr indent="0" lvl="0" marL="0" rtl="0" algn="l">
                        <a:spcBef>
                          <a:spcPts val="0"/>
                        </a:spcBef>
                        <a:spcAft>
                          <a:spcPts val="0"/>
                        </a:spcAft>
                        <a:buClr>
                          <a:schemeClr val="dk1"/>
                        </a:buClr>
                        <a:buSzPts val="1100"/>
                        <a:buFont typeface="Arial"/>
                        <a:buNone/>
                      </a:pPr>
                      <a:r>
                        <a:rPr lang="en-US" sz="1100">
                          <a:solidFill>
                            <a:schemeClr val="dk1"/>
                          </a:solidFill>
                        </a:rPr>
                        <a:t>Horizontal Resolution </a:t>
                      </a:r>
                      <a:endParaRPr sz="1100"/>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US" sz="1100">
                          <a:solidFill>
                            <a:schemeClr val="dk1"/>
                          </a:solidFill>
                        </a:rPr>
                        <a:t>400 km</a:t>
                      </a:r>
                      <a:endParaRPr sz="1100"/>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US" sz="1100">
                          <a:solidFill>
                            <a:schemeClr val="dk1"/>
                          </a:solidFill>
                        </a:rPr>
                        <a:t>15 km</a:t>
                      </a:r>
                      <a:endParaRPr sz="1100"/>
                    </a:p>
                  </a:txBody>
                  <a:tcPr marT="91425" marB="91425" marR="91425" marL="91425"/>
                </a:tc>
              </a:tr>
              <a:tr h="381000">
                <a:tc>
                  <a:txBody>
                    <a:bodyPr/>
                    <a:lstStyle/>
                    <a:p>
                      <a:pPr indent="0" lvl="0" marL="0" rtl="0" algn="l">
                        <a:spcBef>
                          <a:spcPts val="0"/>
                        </a:spcBef>
                        <a:spcAft>
                          <a:spcPts val="0"/>
                        </a:spcAft>
                        <a:buClr>
                          <a:schemeClr val="dk1"/>
                        </a:buClr>
                        <a:buSzPts val="1100"/>
                        <a:buFont typeface="Arial"/>
                        <a:buNone/>
                      </a:pPr>
                      <a:r>
                        <a:rPr lang="en-US" sz="1100">
                          <a:solidFill>
                            <a:schemeClr val="dk1"/>
                          </a:solidFill>
                        </a:rPr>
                        <a:t>Vertical Resolution </a:t>
                      </a:r>
                      <a:endParaRPr sz="1100"/>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US" sz="1100">
                          <a:solidFill>
                            <a:schemeClr val="dk1"/>
                          </a:solidFill>
                        </a:rPr>
                        <a:t>4 km</a:t>
                      </a:r>
                      <a:endParaRPr sz="1100"/>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US" sz="1100">
                          <a:solidFill>
                            <a:schemeClr val="dk1"/>
                          </a:solidFill>
                        </a:rPr>
                        <a:t>0.5 km</a:t>
                      </a:r>
                      <a:endParaRPr sz="1100"/>
                    </a:p>
                  </a:txBody>
                  <a:tcPr marT="91425" marB="91425" marR="91425" marL="91425"/>
                </a:tc>
              </a:tr>
              <a:tr h="381000">
                <a:tc>
                  <a:txBody>
                    <a:bodyPr/>
                    <a:lstStyle/>
                    <a:p>
                      <a:pPr indent="0" lvl="0" marL="0" rtl="0" algn="l">
                        <a:spcBef>
                          <a:spcPts val="0"/>
                        </a:spcBef>
                        <a:spcAft>
                          <a:spcPts val="0"/>
                        </a:spcAft>
                        <a:buClr>
                          <a:schemeClr val="dk1"/>
                        </a:buClr>
                        <a:buSzPts val="1100"/>
                        <a:buFont typeface="Arial"/>
                        <a:buNone/>
                      </a:pPr>
                      <a:r>
                        <a:rPr lang="en-US" sz="1100">
                          <a:solidFill>
                            <a:schemeClr val="dk1"/>
                          </a:solidFill>
                        </a:rPr>
                        <a:t> Accuracy (Direction) </a:t>
                      </a:r>
                      <a:endParaRPr sz="1100"/>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US" sz="1100">
                          <a:solidFill>
                            <a:schemeClr val="dk1"/>
                          </a:solidFill>
                        </a:rPr>
                        <a:t>30 Deg or 20%</a:t>
                      </a:r>
                      <a:endParaRPr sz="1100"/>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US" sz="1100">
                          <a:solidFill>
                            <a:schemeClr val="dk1"/>
                          </a:solidFill>
                        </a:rPr>
                        <a:t>10 Deg or 10 %</a:t>
                      </a:r>
                      <a:endParaRPr sz="1100"/>
                    </a:p>
                  </a:txBody>
                  <a:tcPr marT="91425" marB="91425" marR="91425" marL="91425"/>
                </a:tc>
              </a:tr>
              <a:tr h="381000">
                <a:tc>
                  <a:txBody>
                    <a:bodyPr/>
                    <a:lstStyle/>
                    <a:p>
                      <a:pPr indent="0" lvl="0" marL="0" rtl="0" algn="l">
                        <a:spcBef>
                          <a:spcPts val="0"/>
                        </a:spcBef>
                        <a:spcAft>
                          <a:spcPts val="0"/>
                        </a:spcAft>
                        <a:buClr>
                          <a:schemeClr val="dk1"/>
                        </a:buClr>
                        <a:buSzPts val="1100"/>
                        <a:buFont typeface="Arial"/>
                        <a:buNone/>
                      </a:pPr>
                      <a:r>
                        <a:rPr lang="en-US" sz="1100">
                          <a:solidFill>
                            <a:schemeClr val="dk1"/>
                          </a:solidFill>
                        </a:rPr>
                        <a:t>Accuracy (Speed) </a:t>
                      </a:r>
                      <a:endParaRPr sz="1100"/>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US" sz="1100">
                          <a:solidFill>
                            <a:schemeClr val="dk1"/>
                          </a:solidFill>
                        </a:rPr>
                        <a:t>10 m/s</a:t>
                      </a:r>
                      <a:endParaRPr sz="1100"/>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US" sz="1100">
                          <a:solidFill>
                            <a:schemeClr val="dk1"/>
                          </a:solidFill>
                        </a:rPr>
                        <a:t>2 m/s or 10%</a:t>
                      </a:r>
                      <a:endParaRPr sz="1100"/>
                    </a:p>
                  </a:txBody>
                  <a:tcPr marT="91425" marB="91425" marR="91425" marL="91425"/>
                </a:tc>
              </a:tr>
              <a:tr h="381000">
                <a:tc>
                  <a:txBody>
                    <a:bodyPr/>
                    <a:lstStyle/>
                    <a:p>
                      <a:pPr indent="0" lvl="0" marL="0" rtl="0" algn="l">
                        <a:spcBef>
                          <a:spcPts val="0"/>
                        </a:spcBef>
                        <a:spcAft>
                          <a:spcPts val="0"/>
                        </a:spcAft>
                        <a:buClr>
                          <a:schemeClr val="dk1"/>
                        </a:buClr>
                        <a:buSzPts val="1100"/>
                        <a:buFont typeface="Arial"/>
                        <a:buNone/>
                      </a:pPr>
                      <a:r>
                        <a:rPr lang="en-US" sz="1100">
                          <a:solidFill>
                            <a:schemeClr val="dk1"/>
                          </a:solidFill>
                        </a:rPr>
                        <a:t>Latency </a:t>
                      </a:r>
                      <a:endParaRPr sz="1100">
                        <a:solidFill>
                          <a:schemeClr val="dk1"/>
                        </a:solidFill>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US" sz="1100">
                          <a:solidFill>
                            <a:schemeClr val="dk1"/>
                          </a:solidFill>
                        </a:rPr>
                        <a:t>165 min </a:t>
                      </a:r>
                      <a:endParaRPr sz="1100"/>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US" sz="1100">
                          <a:solidFill>
                            <a:schemeClr val="dk1"/>
                          </a:solidFill>
                        </a:rPr>
                        <a:t>30 min</a:t>
                      </a:r>
                      <a:endParaRPr sz="1100"/>
                    </a:p>
                  </a:txBody>
                  <a:tcPr marT="91425" marB="91425" marR="91425" marL="91425"/>
                </a:tc>
              </a:tr>
              <a:tr h="381000">
                <a:tc>
                  <a:txBody>
                    <a:bodyPr/>
                    <a:lstStyle/>
                    <a:p>
                      <a:pPr indent="0" lvl="0" marL="0" rtl="0" algn="l">
                        <a:spcBef>
                          <a:spcPts val="0"/>
                        </a:spcBef>
                        <a:spcAft>
                          <a:spcPts val="0"/>
                        </a:spcAft>
                        <a:buClr>
                          <a:schemeClr val="dk1"/>
                        </a:buClr>
                        <a:buSzPts val="1100"/>
                        <a:buFont typeface="Arial"/>
                        <a:buNone/>
                      </a:pPr>
                      <a:r>
                        <a:rPr lang="en-US" sz="1100">
                          <a:solidFill>
                            <a:schemeClr val="dk1"/>
                          </a:solidFill>
                        </a:rPr>
                        <a:t>Refresh </a:t>
                      </a:r>
                      <a:endParaRPr sz="1100">
                        <a:solidFill>
                          <a:schemeClr val="dk1"/>
                        </a:solidFill>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US" sz="1100">
                          <a:solidFill>
                            <a:schemeClr val="dk1"/>
                          </a:solidFill>
                        </a:rPr>
                        <a:t>24 hr </a:t>
                      </a:r>
                      <a:endParaRPr sz="1100"/>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US" sz="1100">
                          <a:solidFill>
                            <a:schemeClr val="dk1"/>
                          </a:solidFill>
                        </a:rPr>
                        <a:t>3 hr</a:t>
                      </a:r>
                      <a:endParaRPr sz="1100"/>
                    </a:p>
                  </a:txBody>
                  <a:tcPr marT="91425" marB="91425" marR="91425" marL="91425"/>
                </a:tc>
              </a:tr>
              <a:tr h="381000">
                <a:tc>
                  <a:txBody>
                    <a:bodyPr/>
                    <a:lstStyle/>
                    <a:p>
                      <a:pPr indent="0" lvl="0" marL="0" rtl="0" algn="l">
                        <a:spcBef>
                          <a:spcPts val="0"/>
                        </a:spcBef>
                        <a:spcAft>
                          <a:spcPts val="0"/>
                        </a:spcAft>
                        <a:buClr>
                          <a:schemeClr val="dk1"/>
                        </a:buClr>
                        <a:buSzPts val="1100"/>
                        <a:buFont typeface="Arial"/>
                        <a:buNone/>
                      </a:pPr>
                      <a:r>
                        <a:rPr lang="en-US" sz="1100">
                          <a:solidFill>
                            <a:schemeClr val="dk1"/>
                          </a:solidFill>
                        </a:rPr>
                        <a:t>Coverage </a:t>
                      </a:r>
                      <a:endParaRPr sz="1100">
                        <a:solidFill>
                          <a:schemeClr val="dk1"/>
                        </a:solidFill>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US" sz="1100">
                          <a:solidFill>
                            <a:schemeClr val="dk1"/>
                          </a:solidFill>
                        </a:rPr>
                        <a:t>Global (within 4 days) </a:t>
                      </a:r>
                      <a:endParaRPr sz="1100"/>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US" sz="1100">
                          <a:solidFill>
                            <a:schemeClr val="dk1"/>
                          </a:solidFill>
                        </a:rPr>
                        <a:t>Global (within 1 day) </a:t>
                      </a:r>
                      <a:endParaRPr sz="1100"/>
                    </a:p>
                  </a:txBody>
                  <a:tcPr marT="91425" marB="91425" marR="91425" marL="91425"/>
                </a:tc>
              </a:tr>
            </a:tbl>
          </a:graphicData>
        </a:graphic>
      </p:graphicFrame>
      <p:sp>
        <p:nvSpPr>
          <p:cNvPr id="97" name="Google Shape;97;p9"/>
          <p:cNvSpPr txBox="1"/>
          <p:nvPr/>
        </p:nvSpPr>
        <p:spPr>
          <a:xfrm>
            <a:off x="342025" y="1350550"/>
            <a:ext cx="7424700" cy="4884900"/>
          </a:xfrm>
          <a:prstGeom prst="rect">
            <a:avLst/>
          </a:prstGeom>
          <a:noFill/>
          <a:ln>
            <a:noFill/>
          </a:ln>
        </p:spPr>
        <p:txBody>
          <a:bodyPr anchorCtr="0" anchor="t" bIns="91425" lIns="91425" spcFirstLastPara="1" rIns="91425" wrap="square" tIns="91425">
            <a:noAutofit/>
          </a:bodyPr>
          <a:lstStyle/>
          <a:p>
            <a:pPr indent="-349250" lvl="0" marL="457200" rtl="0" algn="l">
              <a:spcBef>
                <a:spcPts val="0"/>
              </a:spcBef>
              <a:spcAft>
                <a:spcPts val="0"/>
              </a:spcAft>
              <a:buClr>
                <a:schemeClr val="dk1"/>
              </a:buClr>
              <a:buSzPts val="1900"/>
              <a:buFont typeface="Calibri"/>
              <a:buChar char="●"/>
            </a:pPr>
            <a:r>
              <a:rPr lang="en-US" sz="1900">
                <a:solidFill>
                  <a:schemeClr val="dk1"/>
                </a:solidFill>
                <a:latin typeface="Calibri"/>
                <a:ea typeface="Calibri"/>
                <a:cs typeface="Calibri"/>
                <a:sym typeface="Calibri"/>
              </a:rPr>
              <a:t>The Office of LEO Observations includes both the JPSS and NEON programs. </a:t>
            </a:r>
            <a:endParaRPr sz="1900">
              <a:solidFill>
                <a:schemeClr val="dk1"/>
              </a:solidFill>
              <a:latin typeface="Calibri"/>
              <a:ea typeface="Calibri"/>
              <a:cs typeface="Calibri"/>
              <a:sym typeface="Calibri"/>
            </a:endParaRPr>
          </a:p>
          <a:p>
            <a:pPr indent="-349250" lvl="0" marL="457200" rtl="0" algn="l">
              <a:spcBef>
                <a:spcPts val="0"/>
              </a:spcBef>
              <a:spcAft>
                <a:spcPts val="0"/>
              </a:spcAft>
              <a:buClr>
                <a:schemeClr val="dk1"/>
              </a:buClr>
              <a:buSzPts val="1900"/>
              <a:buFont typeface="Calibri"/>
              <a:buChar char="●"/>
            </a:pPr>
            <a:r>
              <a:rPr lang="en-US" sz="1900">
                <a:solidFill>
                  <a:schemeClr val="dk1"/>
                </a:solidFill>
                <a:latin typeface="Calibri"/>
                <a:ea typeface="Calibri"/>
                <a:cs typeface="Calibri"/>
                <a:sym typeface="Calibri"/>
              </a:rPr>
              <a:t>JPSS instruments contribute to the constellation of opportunity that supports 3D wind analysis</a:t>
            </a:r>
            <a:endParaRPr sz="1900">
              <a:solidFill>
                <a:schemeClr val="dk1"/>
              </a:solidFill>
              <a:latin typeface="Calibri"/>
              <a:ea typeface="Calibri"/>
              <a:cs typeface="Calibri"/>
              <a:sym typeface="Calibri"/>
            </a:endParaRPr>
          </a:p>
          <a:p>
            <a:pPr indent="-349250" lvl="0" marL="457200" rtl="0" algn="l">
              <a:spcBef>
                <a:spcPts val="0"/>
              </a:spcBef>
              <a:spcAft>
                <a:spcPts val="0"/>
              </a:spcAft>
              <a:buClr>
                <a:schemeClr val="dk1"/>
              </a:buClr>
              <a:buSzPts val="1900"/>
              <a:buFont typeface="Calibri"/>
              <a:buChar char="●"/>
            </a:pPr>
            <a:r>
              <a:rPr lang="en-US" sz="1900">
                <a:solidFill>
                  <a:schemeClr val="dk1"/>
                </a:solidFill>
                <a:latin typeface="Calibri"/>
                <a:ea typeface="Calibri"/>
                <a:cs typeface="Calibri"/>
                <a:sym typeface="Calibri"/>
              </a:rPr>
              <a:t>NEON Program plans to use a disaggregated architecture to continue and expand on JPSS observations using NOAA-owned and partner missions.</a:t>
            </a:r>
            <a:endParaRPr sz="1900">
              <a:solidFill>
                <a:schemeClr val="dk1"/>
              </a:solidFill>
              <a:latin typeface="Calibri"/>
              <a:ea typeface="Calibri"/>
              <a:cs typeface="Calibri"/>
              <a:sym typeface="Calibri"/>
            </a:endParaRPr>
          </a:p>
          <a:p>
            <a:pPr indent="-349250" lvl="0" marL="457200" rtl="0" algn="l">
              <a:spcBef>
                <a:spcPts val="0"/>
              </a:spcBef>
              <a:spcAft>
                <a:spcPts val="0"/>
              </a:spcAft>
              <a:buClr>
                <a:schemeClr val="dk1"/>
              </a:buClr>
              <a:buSzPts val="1900"/>
              <a:buFont typeface="Calibri"/>
              <a:buChar char="●"/>
            </a:pPr>
            <a:r>
              <a:rPr lang="en-US" sz="1900">
                <a:solidFill>
                  <a:schemeClr val="dk1"/>
                </a:solidFill>
                <a:latin typeface="Calibri"/>
                <a:ea typeface="Calibri"/>
                <a:cs typeface="Calibri"/>
                <a:sym typeface="Calibri"/>
              </a:rPr>
              <a:t>LEO Formulation will:</a:t>
            </a:r>
            <a:endParaRPr sz="1900">
              <a:solidFill>
                <a:schemeClr val="dk1"/>
              </a:solidFill>
              <a:latin typeface="Calibri"/>
              <a:ea typeface="Calibri"/>
              <a:cs typeface="Calibri"/>
              <a:sym typeface="Calibri"/>
            </a:endParaRPr>
          </a:p>
          <a:p>
            <a:pPr indent="-349250" lvl="1" marL="914400" rtl="0" algn="l">
              <a:spcBef>
                <a:spcPts val="0"/>
              </a:spcBef>
              <a:spcAft>
                <a:spcPts val="0"/>
              </a:spcAft>
              <a:buClr>
                <a:schemeClr val="dk1"/>
              </a:buClr>
              <a:buSzPts val="1900"/>
              <a:buFont typeface="Calibri"/>
              <a:buChar char="○"/>
            </a:pPr>
            <a:r>
              <a:rPr lang="en-US" sz="1900">
                <a:solidFill>
                  <a:schemeClr val="dk1"/>
                </a:solidFill>
                <a:latin typeface="Calibri"/>
                <a:ea typeface="Calibri"/>
                <a:cs typeface="Calibri"/>
                <a:sym typeface="Calibri"/>
              </a:rPr>
              <a:t>Use JV studies to identify solution-specific platforms and constellation needs</a:t>
            </a:r>
            <a:endParaRPr sz="1900">
              <a:solidFill>
                <a:schemeClr val="dk1"/>
              </a:solidFill>
              <a:latin typeface="Calibri"/>
              <a:ea typeface="Calibri"/>
              <a:cs typeface="Calibri"/>
              <a:sym typeface="Calibri"/>
            </a:endParaRPr>
          </a:p>
          <a:p>
            <a:pPr indent="-349250" lvl="1" marL="914400" rtl="0" algn="l">
              <a:spcBef>
                <a:spcPts val="0"/>
              </a:spcBef>
              <a:spcAft>
                <a:spcPts val="0"/>
              </a:spcAft>
              <a:buClr>
                <a:schemeClr val="dk1"/>
              </a:buClr>
              <a:buSzPts val="1900"/>
              <a:buFont typeface="Calibri"/>
              <a:buChar char="○"/>
            </a:pPr>
            <a:r>
              <a:rPr lang="en-US" sz="1900">
                <a:solidFill>
                  <a:schemeClr val="dk1"/>
                </a:solidFill>
                <a:latin typeface="Calibri"/>
                <a:ea typeface="Calibri"/>
                <a:cs typeface="Calibri"/>
                <a:sym typeface="Calibri"/>
              </a:rPr>
              <a:t>Understand the gaps in the constellation and seek solutions</a:t>
            </a:r>
            <a:endParaRPr sz="1900">
              <a:solidFill>
                <a:schemeClr val="dk1"/>
              </a:solidFill>
              <a:latin typeface="Calibri"/>
              <a:ea typeface="Calibri"/>
              <a:cs typeface="Calibri"/>
              <a:sym typeface="Calibri"/>
            </a:endParaRPr>
          </a:p>
          <a:p>
            <a:pPr indent="-349250" lvl="1" marL="914400" rtl="0" algn="l">
              <a:spcBef>
                <a:spcPts val="0"/>
              </a:spcBef>
              <a:spcAft>
                <a:spcPts val="0"/>
              </a:spcAft>
              <a:buClr>
                <a:schemeClr val="dk1"/>
              </a:buClr>
              <a:buSzPts val="1900"/>
              <a:buFont typeface="Calibri"/>
              <a:buChar char="○"/>
            </a:pPr>
            <a:r>
              <a:rPr lang="en-US" sz="1900">
                <a:solidFill>
                  <a:schemeClr val="dk1"/>
                </a:solidFill>
                <a:latin typeface="Calibri"/>
                <a:ea typeface="Calibri"/>
                <a:cs typeface="Calibri"/>
                <a:sym typeface="Calibri"/>
              </a:rPr>
              <a:t>Employ technology solutions based on the prioritizations provided by SAE and users</a:t>
            </a:r>
            <a:endParaRPr sz="1900">
              <a:solidFill>
                <a:schemeClr val="dk1"/>
              </a:solidFill>
              <a:latin typeface="Calibri"/>
              <a:ea typeface="Calibri"/>
              <a:cs typeface="Calibri"/>
              <a:sym typeface="Calibri"/>
            </a:endParaRPr>
          </a:p>
          <a:p>
            <a:pPr indent="-349250" lvl="2" marL="1371600" rtl="0" algn="l">
              <a:spcBef>
                <a:spcPts val="0"/>
              </a:spcBef>
              <a:spcAft>
                <a:spcPts val="0"/>
              </a:spcAft>
              <a:buClr>
                <a:schemeClr val="dk1"/>
              </a:buClr>
              <a:buSzPts val="1900"/>
              <a:buFont typeface="Calibri"/>
              <a:buChar char="■"/>
            </a:pPr>
            <a:r>
              <a:rPr lang="en-US" sz="1900">
                <a:solidFill>
                  <a:schemeClr val="dk1"/>
                </a:solidFill>
                <a:latin typeface="Calibri"/>
                <a:ea typeface="Calibri"/>
                <a:cs typeface="Calibri"/>
                <a:sym typeface="Calibri"/>
              </a:rPr>
              <a:t>User needs documented in the COURL flow to the NEON Observation Objectives. 3D Winds Requirements are fueled by the NSOSA SPRWG report.</a:t>
            </a:r>
            <a:endParaRPr sz="1900">
              <a:solidFill>
                <a:schemeClr val="dk1"/>
              </a:solidFill>
              <a:latin typeface="Calibri"/>
              <a:ea typeface="Calibri"/>
              <a:cs typeface="Calibri"/>
              <a:sym typeface="Calibri"/>
            </a:endParaRPr>
          </a:p>
        </p:txBody>
      </p:sp>
      <p:sp>
        <p:nvSpPr>
          <p:cNvPr id="98" name="Google Shape;98;p9"/>
          <p:cNvSpPr txBox="1"/>
          <p:nvPr/>
        </p:nvSpPr>
        <p:spPr>
          <a:xfrm>
            <a:off x="7790325" y="5254750"/>
            <a:ext cx="4013100" cy="35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300">
                <a:solidFill>
                  <a:schemeClr val="dk1"/>
                </a:solidFill>
                <a:latin typeface="Calibri"/>
                <a:ea typeface="Calibri"/>
                <a:cs typeface="Calibri"/>
                <a:sym typeface="Calibri"/>
              </a:rPr>
              <a:t>EORES ID: 407166, 407167</a:t>
            </a:r>
            <a:endParaRPr sz="1300">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g337433a8041_0_0"/>
          <p:cNvSpPr txBox="1"/>
          <p:nvPr>
            <p:ph type="title"/>
          </p:nvPr>
        </p:nvSpPr>
        <p:spPr>
          <a:xfrm>
            <a:off x="1355425" y="253677"/>
            <a:ext cx="9833100" cy="6063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1E4E79"/>
              </a:buClr>
              <a:buSzPts val="4400"/>
              <a:buFont typeface="Calibri"/>
              <a:buNone/>
            </a:pPr>
            <a:r>
              <a:rPr lang="en-US" sz="3200"/>
              <a:t>Status NOAA/NESDIS Operational Satellite Winds</a:t>
            </a:r>
            <a:endParaRPr i="1" sz="2800">
              <a:solidFill>
                <a:srgbClr val="0070C0"/>
              </a:solidFill>
            </a:endParaRPr>
          </a:p>
        </p:txBody>
      </p:sp>
      <p:grpSp>
        <p:nvGrpSpPr>
          <p:cNvPr id="105" name="Google Shape;105;g337433a8041_0_0"/>
          <p:cNvGrpSpPr/>
          <p:nvPr/>
        </p:nvGrpSpPr>
        <p:grpSpPr>
          <a:xfrm>
            <a:off x="208288" y="1059052"/>
            <a:ext cx="11775300" cy="5741933"/>
            <a:chOff x="208288" y="1027522"/>
            <a:chExt cx="11775300" cy="5741933"/>
          </a:xfrm>
        </p:grpSpPr>
        <p:sp>
          <p:nvSpPr>
            <p:cNvPr id="106" name="Google Shape;106;g337433a8041_0_0"/>
            <p:cNvSpPr/>
            <p:nvPr/>
          </p:nvSpPr>
          <p:spPr>
            <a:xfrm>
              <a:off x="208288" y="1027522"/>
              <a:ext cx="11775300" cy="5722200"/>
            </a:xfrm>
            <a:prstGeom prst="rect">
              <a:avLst/>
            </a:prstGeom>
            <a:solidFill>
              <a:srgbClr val="D3E9F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nvGrpSpPr>
            <p:cNvPr id="107" name="Google Shape;107;g337433a8041_0_0"/>
            <p:cNvGrpSpPr/>
            <p:nvPr/>
          </p:nvGrpSpPr>
          <p:grpSpPr>
            <a:xfrm>
              <a:off x="224157" y="1187778"/>
              <a:ext cx="5550631" cy="5581677"/>
              <a:chOff x="439438" y="965219"/>
              <a:chExt cx="2811300" cy="5581677"/>
            </a:xfrm>
          </p:grpSpPr>
          <p:sp>
            <p:nvSpPr>
              <p:cNvPr id="108" name="Google Shape;108;g337433a8041_0_0"/>
              <p:cNvSpPr/>
              <p:nvPr/>
            </p:nvSpPr>
            <p:spPr>
              <a:xfrm>
                <a:off x="845335" y="3459857"/>
                <a:ext cx="1999500" cy="338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0" lang="en-US" sz="1600" u="sng" cap="none" strike="noStrike">
                    <a:solidFill>
                      <a:srgbClr val="C00000"/>
                    </a:solidFill>
                    <a:latin typeface="Arial"/>
                    <a:ea typeface="Arial"/>
                    <a:cs typeface="Arial"/>
                    <a:sym typeface="Arial"/>
                  </a:rPr>
                  <a:t>Users</a:t>
                </a:r>
                <a:endParaRPr/>
              </a:p>
            </p:txBody>
          </p:sp>
          <p:sp>
            <p:nvSpPr>
              <p:cNvPr id="109" name="Google Shape;109;g337433a8041_0_0"/>
              <p:cNvSpPr/>
              <p:nvPr/>
            </p:nvSpPr>
            <p:spPr>
              <a:xfrm>
                <a:off x="439438" y="3807596"/>
                <a:ext cx="2811300" cy="2739300"/>
              </a:xfrm>
              <a:prstGeom prst="rect">
                <a:avLst/>
              </a:prstGeom>
              <a:noFill/>
              <a:ln>
                <a:noFill/>
              </a:ln>
            </p:spPr>
            <p:txBody>
              <a:bodyPr anchorCtr="0" anchor="t" bIns="45700" lIns="91425" spcFirstLastPara="1" rIns="91425" wrap="square" tIns="45700">
                <a:noAutofit/>
              </a:bodyPr>
              <a:lstStyle/>
              <a:p>
                <a:pPr indent="-171450" lvl="0" marL="171450" marR="0" rtl="0" algn="l">
                  <a:lnSpc>
                    <a:spcPct val="100000"/>
                  </a:lnSpc>
                  <a:spcBef>
                    <a:spcPts val="0"/>
                  </a:spcBef>
                  <a:spcAft>
                    <a:spcPts val="0"/>
                  </a:spcAft>
                  <a:buClr>
                    <a:schemeClr val="dk1"/>
                  </a:buClr>
                  <a:buSzPts val="1600"/>
                  <a:buFont typeface="Arial"/>
                  <a:buChar char="•"/>
                </a:pPr>
                <a:r>
                  <a:rPr b="1" i="0" lang="en-US" sz="1600" u="none" cap="none" strike="noStrike">
                    <a:solidFill>
                      <a:schemeClr val="dk1"/>
                    </a:solidFill>
                    <a:latin typeface="Arial"/>
                    <a:ea typeface="Arial"/>
                    <a:cs typeface="Arial"/>
                    <a:sym typeface="Arial"/>
                  </a:rPr>
                  <a:t>NWS</a:t>
                </a:r>
                <a:r>
                  <a:rPr b="0" i="0" lang="en-US" sz="1600" u="none" cap="none" strike="noStrike">
                    <a:solidFill>
                      <a:schemeClr val="dk1"/>
                    </a:solidFill>
                    <a:latin typeface="Arial"/>
                    <a:ea typeface="Arial"/>
                    <a:cs typeface="Arial"/>
                    <a:sym typeface="Arial"/>
                  </a:rPr>
                  <a:t>:  Weather Forecast Offices (WFOs), National Centers for Environmental Prediction (NCEP) – NCO, EMC, NHC, OPC, AWC, WPC</a:t>
                </a:r>
                <a:endParaRPr/>
              </a:p>
              <a:p>
                <a:pPr indent="0" lvl="0" marL="0" marR="0" rtl="0" algn="l">
                  <a:lnSpc>
                    <a:spcPct val="100000"/>
                  </a:lnSpc>
                  <a:spcBef>
                    <a:spcPts val="0"/>
                  </a:spcBef>
                  <a:spcAft>
                    <a:spcPts val="0"/>
                  </a:spcAft>
                  <a:buNone/>
                </a:pPr>
                <a:r>
                  <a:t/>
                </a:r>
                <a:endParaRPr b="0" i="0" sz="600" u="none" cap="none" strike="noStrike">
                  <a:solidFill>
                    <a:schemeClr val="dk1"/>
                  </a:solidFill>
                  <a:latin typeface="Arial"/>
                  <a:ea typeface="Arial"/>
                  <a:cs typeface="Arial"/>
                  <a:sym typeface="Arial"/>
                </a:endParaRPr>
              </a:p>
              <a:p>
                <a:pPr indent="-171450" lvl="0" marL="171450" marR="0" rtl="0" algn="l">
                  <a:lnSpc>
                    <a:spcPct val="100000"/>
                  </a:lnSpc>
                  <a:spcBef>
                    <a:spcPts val="0"/>
                  </a:spcBef>
                  <a:spcAft>
                    <a:spcPts val="0"/>
                  </a:spcAft>
                  <a:buClr>
                    <a:schemeClr val="dk1"/>
                  </a:buClr>
                  <a:buSzPts val="1600"/>
                  <a:buFont typeface="Arial"/>
                  <a:buChar char="•"/>
                </a:pPr>
                <a:r>
                  <a:rPr b="1" i="0" lang="en-US" sz="1600" u="none" cap="none" strike="noStrike">
                    <a:solidFill>
                      <a:schemeClr val="dk1"/>
                    </a:solidFill>
                    <a:latin typeface="Arial"/>
                    <a:ea typeface="Arial"/>
                    <a:cs typeface="Arial"/>
                    <a:sym typeface="Arial"/>
                  </a:rPr>
                  <a:t>U.S. DoD:  </a:t>
                </a:r>
                <a:r>
                  <a:rPr b="0" i="0" lang="en-US" sz="1600" u="none" cap="none" strike="noStrike">
                    <a:solidFill>
                      <a:schemeClr val="dk1"/>
                    </a:solidFill>
                    <a:latin typeface="Arial"/>
                    <a:ea typeface="Arial"/>
                    <a:cs typeface="Arial"/>
                    <a:sym typeface="Arial"/>
                  </a:rPr>
                  <a:t>USAF, Navy </a:t>
                </a:r>
                <a:endParaRPr/>
              </a:p>
              <a:p>
                <a:pPr indent="0" lvl="0" marL="0" marR="0" rtl="0" algn="l">
                  <a:lnSpc>
                    <a:spcPct val="100000"/>
                  </a:lnSpc>
                  <a:spcBef>
                    <a:spcPts val="0"/>
                  </a:spcBef>
                  <a:spcAft>
                    <a:spcPts val="0"/>
                  </a:spcAft>
                  <a:buNone/>
                </a:pPr>
                <a:r>
                  <a:t/>
                </a:r>
                <a:endParaRPr b="0" i="0" sz="600" u="none" cap="none" strike="noStrike">
                  <a:solidFill>
                    <a:schemeClr val="dk1"/>
                  </a:solidFill>
                  <a:latin typeface="Arial"/>
                  <a:ea typeface="Arial"/>
                  <a:cs typeface="Arial"/>
                  <a:sym typeface="Arial"/>
                </a:endParaRPr>
              </a:p>
              <a:p>
                <a:pPr indent="-171450" lvl="0" marL="171450" marR="0" rtl="0" algn="l">
                  <a:lnSpc>
                    <a:spcPct val="100000"/>
                  </a:lnSpc>
                  <a:spcBef>
                    <a:spcPts val="0"/>
                  </a:spcBef>
                  <a:spcAft>
                    <a:spcPts val="0"/>
                  </a:spcAft>
                  <a:buClr>
                    <a:schemeClr val="dk1"/>
                  </a:buClr>
                  <a:buSzPts val="1600"/>
                  <a:buFont typeface="Arial"/>
                  <a:buChar char="•"/>
                </a:pPr>
                <a:r>
                  <a:rPr b="1" i="0" lang="en-US" sz="1600" u="none" cap="none" strike="noStrike">
                    <a:solidFill>
                      <a:schemeClr val="dk1"/>
                    </a:solidFill>
                    <a:latin typeface="Arial"/>
                    <a:ea typeface="Arial"/>
                    <a:cs typeface="Arial"/>
                    <a:sym typeface="Arial"/>
                  </a:rPr>
                  <a:t>International NWP Centers</a:t>
                </a:r>
                <a:r>
                  <a:rPr b="0" i="0" lang="en-US" sz="1600" u="none" cap="none" strike="noStrike">
                    <a:solidFill>
                      <a:schemeClr val="dk1"/>
                    </a:solidFill>
                    <a:latin typeface="Arial"/>
                    <a:ea typeface="Arial"/>
                    <a:cs typeface="Arial"/>
                    <a:sym typeface="Arial"/>
                  </a:rPr>
                  <a:t>: ECMWF, MetOffice, CMC, JMA, DwD, Meteo-France, BoM, KMA</a:t>
                </a:r>
                <a:endParaRPr/>
              </a:p>
              <a:p>
                <a:pPr indent="-184150" lvl="0" marL="28575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a:p>
                <a:pPr indent="-171450" lvl="0" marL="171450" marR="0" rtl="0" algn="l">
                  <a:lnSpc>
                    <a:spcPct val="100000"/>
                  </a:lnSpc>
                  <a:spcBef>
                    <a:spcPts val="0"/>
                  </a:spcBef>
                  <a:spcAft>
                    <a:spcPts val="0"/>
                  </a:spcAft>
                  <a:buClr>
                    <a:schemeClr val="dk1"/>
                  </a:buClr>
                  <a:buSzPts val="1600"/>
                  <a:buFont typeface="Arial"/>
                  <a:buChar char="•"/>
                </a:pPr>
                <a:r>
                  <a:rPr b="1" i="0" lang="en-US" sz="1600" u="none" cap="none" strike="noStrike">
                    <a:solidFill>
                      <a:schemeClr val="dk1"/>
                    </a:solidFill>
                    <a:latin typeface="Arial"/>
                    <a:ea typeface="Arial"/>
                    <a:cs typeface="Arial"/>
                    <a:sym typeface="Arial"/>
                  </a:rPr>
                  <a:t>Industry: </a:t>
                </a:r>
                <a:r>
                  <a:rPr b="0" i="0" lang="en-US" sz="1600" u="none" cap="none" strike="noStrike">
                    <a:solidFill>
                      <a:schemeClr val="dk1"/>
                    </a:solidFill>
                    <a:latin typeface="Arial"/>
                    <a:ea typeface="Arial"/>
                    <a:cs typeface="Arial"/>
                    <a:sym typeface="Arial"/>
                  </a:rPr>
                  <a:t>U.S. and International Airlines, Weather Services</a:t>
                </a:r>
                <a:endParaRPr/>
              </a:p>
              <a:p>
                <a:pPr indent="0" lvl="0" marL="0" marR="0" rtl="0" algn="l">
                  <a:lnSpc>
                    <a:spcPct val="100000"/>
                  </a:lnSpc>
                  <a:spcBef>
                    <a:spcPts val="0"/>
                  </a:spcBef>
                  <a:spcAft>
                    <a:spcPts val="0"/>
                  </a:spcAft>
                  <a:buNone/>
                </a:pPr>
                <a:r>
                  <a:t/>
                </a:r>
                <a:endParaRPr b="0" i="0" sz="1600" u="none" cap="none" strike="noStrike">
                  <a:solidFill>
                    <a:srgbClr val="0070C0"/>
                  </a:solidFill>
                  <a:latin typeface="Calibri"/>
                  <a:ea typeface="Calibri"/>
                  <a:cs typeface="Calibri"/>
                  <a:sym typeface="Calibri"/>
                </a:endParaRPr>
              </a:p>
            </p:txBody>
          </p:sp>
          <p:sp>
            <p:nvSpPr>
              <p:cNvPr id="110" name="Google Shape;110;g337433a8041_0_0"/>
              <p:cNvSpPr/>
              <p:nvPr/>
            </p:nvSpPr>
            <p:spPr>
              <a:xfrm>
                <a:off x="692043" y="965219"/>
                <a:ext cx="2306100" cy="338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0" lang="en-US" sz="1600" u="sng" cap="none" strike="noStrike">
                    <a:solidFill>
                      <a:srgbClr val="C00000"/>
                    </a:solidFill>
                    <a:latin typeface="Arial"/>
                    <a:ea typeface="Arial"/>
                    <a:cs typeface="Arial"/>
                    <a:sym typeface="Arial"/>
                  </a:rPr>
                  <a:t>Fulfill a Critical Need for Tropospheric Winds</a:t>
                </a:r>
                <a:endParaRPr/>
              </a:p>
            </p:txBody>
          </p:sp>
          <p:sp>
            <p:nvSpPr>
              <p:cNvPr id="111" name="Google Shape;111;g337433a8041_0_0"/>
              <p:cNvSpPr/>
              <p:nvPr/>
            </p:nvSpPr>
            <p:spPr>
              <a:xfrm>
                <a:off x="439438" y="1420235"/>
                <a:ext cx="2764200" cy="1815900"/>
              </a:xfrm>
              <a:prstGeom prst="rect">
                <a:avLst/>
              </a:prstGeom>
              <a:noFill/>
              <a:ln>
                <a:noFill/>
              </a:ln>
            </p:spPr>
            <p:txBody>
              <a:bodyPr anchorCtr="0" anchor="t" bIns="45700" lIns="91425" spcFirstLastPara="1" rIns="91425" wrap="square" tIns="45700">
                <a:noAutofit/>
              </a:bodyPr>
              <a:lstStyle/>
              <a:p>
                <a:pPr indent="-171450" lvl="0" marL="171450" marR="0" rtl="0" algn="l">
                  <a:lnSpc>
                    <a:spcPct val="100000"/>
                  </a:lnSpc>
                  <a:spcBef>
                    <a:spcPts val="0"/>
                  </a:spcBef>
                  <a:spcAft>
                    <a:spcPts val="0"/>
                  </a:spcAft>
                  <a:buClr>
                    <a:srgbClr val="000000"/>
                  </a:buClr>
                  <a:buSzPts val="1600"/>
                  <a:buFont typeface="Arial"/>
                  <a:buChar char="•"/>
                </a:pPr>
                <a:r>
                  <a:rPr b="0" i="0" lang="en-US" sz="1600" u="none" cap="none" strike="noStrike">
                    <a:solidFill>
                      <a:schemeClr val="dk1"/>
                    </a:solidFill>
                    <a:latin typeface="Arial"/>
                    <a:ea typeface="Arial"/>
                    <a:cs typeface="Arial"/>
                    <a:sym typeface="Arial"/>
                  </a:rPr>
                  <a:t>Satellite derived winds are a key component of the Global Observing System (GOS)</a:t>
                </a:r>
                <a:endParaRPr/>
              </a:p>
              <a:p>
                <a:pPr indent="0" lvl="0" marL="0" marR="0" rtl="0" algn="l">
                  <a:lnSpc>
                    <a:spcPct val="100000"/>
                  </a:lnSpc>
                  <a:spcBef>
                    <a:spcPts val="0"/>
                  </a:spcBef>
                  <a:spcAft>
                    <a:spcPts val="0"/>
                  </a:spcAft>
                  <a:buNone/>
                </a:pPr>
                <a:r>
                  <a:t/>
                </a:r>
                <a:endParaRPr b="0" i="0" sz="1600" u="none" cap="none" strike="noStrike">
                  <a:solidFill>
                    <a:schemeClr val="dk1"/>
                  </a:solidFill>
                  <a:latin typeface="Arial"/>
                  <a:ea typeface="Arial"/>
                  <a:cs typeface="Arial"/>
                  <a:sym typeface="Arial"/>
                </a:endParaRPr>
              </a:p>
              <a:p>
                <a:pPr indent="-171450" lvl="0" marL="171450" marR="0" rtl="0" algn="l">
                  <a:lnSpc>
                    <a:spcPct val="100000"/>
                  </a:lnSpc>
                  <a:spcBef>
                    <a:spcPts val="0"/>
                  </a:spcBef>
                  <a:spcAft>
                    <a:spcPts val="0"/>
                  </a:spcAft>
                  <a:buClr>
                    <a:srgbClr val="000000"/>
                  </a:buClr>
                  <a:buSzPts val="1600"/>
                  <a:buFont typeface="Arial"/>
                  <a:buChar char="•"/>
                </a:pPr>
                <a:r>
                  <a:rPr b="0" i="0" lang="en-US" sz="1600" u="none" cap="none" strike="noStrike">
                    <a:solidFill>
                      <a:schemeClr val="dk1"/>
                    </a:solidFill>
                    <a:latin typeface="Arial"/>
                    <a:ea typeface="Arial"/>
                    <a:cs typeface="Arial"/>
                    <a:sym typeface="Arial"/>
                  </a:rPr>
                  <a:t>Need for timely, high quality tropospheric winds for use in operational global and regional Numerical Weather Prediction (NWP), human forecasting process, flight planning</a:t>
                </a:r>
                <a:endParaRPr/>
              </a:p>
            </p:txBody>
          </p:sp>
        </p:grpSp>
        <p:grpSp>
          <p:nvGrpSpPr>
            <p:cNvPr id="112" name="Google Shape;112;g337433a8041_0_0"/>
            <p:cNvGrpSpPr/>
            <p:nvPr/>
          </p:nvGrpSpPr>
          <p:grpSpPr>
            <a:xfrm>
              <a:off x="7306063" y="3559025"/>
              <a:ext cx="4591019" cy="3138855"/>
              <a:chOff x="7221496" y="949296"/>
              <a:chExt cx="4114922" cy="2832135"/>
            </a:xfrm>
          </p:grpSpPr>
          <p:pic>
            <p:nvPicPr>
              <p:cNvPr id="113" name="Google Shape;113;g337433a8041_0_0"/>
              <p:cNvPicPr preferRelativeResize="0"/>
              <p:nvPr/>
            </p:nvPicPr>
            <p:blipFill rotWithShape="1">
              <a:blip r:embed="rId3">
                <a:alphaModFix/>
              </a:blip>
              <a:srcRect b="0" l="0" r="0" t="0"/>
              <a:stretch/>
            </p:blipFill>
            <p:spPr>
              <a:xfrm>
                <a:off x="7221496" y="949296"/>
                <a:ext cx="4107469" cy="2832135"/>
              </a:xfrm>
              <a:prstGeom prst="rect">
                <a:avLst/>
              </a:prstGeom>
              <a:solidFill>
                <a:schemeClr val="dk1">
                  <a:alpha val="74900"/>
                </a:schemeClr>
              </a:solidFill>
              <a:ln>
                <a:noFill/>
              </a:ln>
            </p:spPr>
          </p:pic>
          <p:pic>
            <p:nvPicPr>
              <p:cNvPr id="114" name="Google Shape;114;g337433a8041_0_0"/>
              <p:cNvPicPr preferRelativeResize="0"/>
              <p:nvPr/>
            </p:nvPicPr>
            <p:blipFill rotWithShape="1">
              <a:blip r:embed="rId4">
                <a:alphaModFix/>
              </a:blip>
              <a:srcRect b="0" l="0" r="0" t="0"/>
              <a:stretch/>
            </p:blipFill>
            <p:spPr>
              <a:xfrm>
                <a:off x="9707416" y="2001323"/>
                <a:ext cx="1629002" cy="267209"/>
              </a:xfrm>
              <a:prstGeom prst="rect">
                <a:avLst/>
              </a:prstGeom>
              <a:noFill/>
              <a:ln>
                <a:noFill/>
              </a:ln>
            </p:spPr>
          </p:pic>
          <p:sp>
            <p:nvSpPr>
              <p:cNvPr id="115" name="Google Shape;115;g337433a8041_0_0"/>
              <p:cNvSpPr txBox="1"/>
              <p:nvPr/>
            </p:nvSpPr>
            <p:spPr>
              <a:xfrm>
                <a:off x="10198892" y="1781561"/>
                <a:ext cx="775500" cy="270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350" u="none" cap="none" strike="noStrike">
                    <a:solidFill>
                      <a:schemeClr val="lt1"/>
                    </a:solidFill>
                    <a:latin typeface="Arial"/>
                    <a:ea typeface="Arial"/>
                    <a:cs typeface="Arial"/>
                    <a:sym typeface="Arial"/>
                  </a:rPr>
                  <a:t>NWS</a:t>
                </a:r>
                <a:endParaRPr/>
              </a:p>
            </p:txBody>
          </p:sp>
        </p:grpSp>
        <p:grpSp>
          <p:nvGrpSpPr>
            <p:cNvPr id="116" name="Google Shape;116;g337433a8041_0_0"/>
            <p:cNvGrpSpPr/>
            <p:nvPr/>
          </p:nvGrpSpPr>
          <p:grpSpPr>
            <a:xfrm>
              <a:off x="6093547" y="1103433"/>
              <a:ext cx="5072647" cy="3172012"/>
              <a:chOff x="3779912" y="1556792"/>
              <a:chExt cx="4951823" cy="3713865"/>
            </a:xfrm>
          </p:grpSpPr>
          <p:pic>
            <p:nvPicPr>
              <p:cNvPr descr="gen_fcst_process.jpg" id="117" name="Google Shape;117;g337433a8041_0_0"/>
              <p:cNvPicPr preferRelativeResize="0"/>
              <p:nvPr/>
            </p:nvPicPr>
            <p:blipFill rotWithShape="1">
              <a:blip r:embed="rId5">
                <a:alphaModFix/>
              </a:blip>
              <a:srcRect b="0" l="0" r="0" t="0"/>
              <a:stretch/>
            </p:blipFill>
            <p:spPr>
              <a:xfrm>
                <a:off x="3779912" y="1556792"/>
                <a:ext cx="4951823" cy="3713865"/>
              </a:xfrm>
              <a:prstGeom prst="rect">
                <a:avLst/>
              </a:prstGeom>
              <a:noFill/>
              <a:ln cap="flat" cmpd="sng" w="9525">
                <a:solidFill>
                  <a:schemeClr val="lt1"/>
                </a:solidFill>
                <a:prstDash val="solid"/>
                <a:round/>
                <a:headEnd len="sm" w="sm" type="none"/>
                <a:tailEnd len="sm" w="sm" type="none"/>
              </a:ln>
              <a:effectLst>
                <a:outerShdw blurRad="317500" rotWithShape="0" algn="tr" dir="8100000" dist="38100">
                  <a:srgbClr val="000000">
                    <a:alpha val="40000"/>
                  </a:srgbClr>
                </a:outerShdw>
              </a:effectLst>
            </p:spPr>
          </p:pic>
          <p:sp>
            <p:nvSpPr>
              <p:cNvPr id="118" name="Google Shape;118;g337433a8041_0_0"/>
              <p:cNvSpPr/>
              <p:nvPr/>
            </p:nvSpPr>
            <p:spPr>
              <a:xfrm>
                <a:off x="4067944" y="2960948"/>
                <a:ext cx="1872300" cy="360000"/>
              </a:xfrm>
              <a:prstGeom prst="ellipse">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19" name="Google Shape;119;g337433a8041_0_0"/>
              <p:cNvSpPr/>
              <p:nvPr/>
            </p:nvSpPr>
            <p:spPr>
              <a:xfrm>
                <a:off x="6408204" y="2672916"/>
                <a:ext cx="1872300" cy="360000"/>
              </a:xfrm>
              <a:prstGeom prst="ellipse">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20" name="Google Shape;120;g337433a8041_0_0"/>
              <p:cNvSpPr/>
              <p:nvPr/>
            </p:nvSpPr>
            <p:spPr>
              <a:xfrm>
                <a:off x="6012160" y="1952836"/>
                <a:ext cx="1368300" cy="324000"/>
              </a:xfrm>
              <a:prstGeom prst="rect">
                <a:avLst/>
              </a:prstGeom>
              <a:noFill/>
              <a:ln cap="flat" cmpd="sng" w="3175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g337433a8041_0_21"/>
          <p:cNvSpPr/>
          <p:nvPr/>
        </p:nvSpPr>
        <p:spPr>
          <a:xfrm>
            <a:off x="84841" y="1027522"/>
            <a:ext cx="12038100" cy="5722200"/>
          </a:xfrm>
          <a:prstGeom prst="rect">
            <a:avLst/>
          </a:prstGeom>
          <a:solidFill>
            <a:srgbClr val="D3E9F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nvGrpSpPr>
          <p:cNvPr id="127" name="Google Shape;127;g337433a8041_0_21"/>
          <p:cNvGrpSpPr/>
          <p:nvPr/>
        </p:nvGrpSpPr>
        <p:grpSpPr>
          <a:xfrm>
            <a:off x="148772" y="1207174"/>
            <a:ext cx="4696558" cy="5039081"/>
            <a:chOff x="439438" y="984615"/>
            <a:chExt cx="2811300" cy="5039081"/>
          </a:xfrm>
        </p:grpSpPr>
        <p:sp>
          <p:nvSpPr>
            <p:cNvPr id="128" name="Google Shape;128;g337433a8041_0_21"/>
            <p:cNvSpPr/>
            <p:nvPr/>
          </p:nvSpPr>
          <p:spPr>
            <a:xfrm>
              <a:off x="845334" y="3453764"/>
              <a:ext cx="1999500" cy="307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0" lang="en-US" sz="1400" u="sng" cap="none" strike="noStrike">
                  <a:solidFill>
                    <a:srgbClr val="C00000"/>
                  </a:solidFill>
                  <a:latin typeface="Arial"/>
                  <a:ea typeface="Arial"/>
                  <a:cs typeface="Arial"/>
                  <a:sym typeface="Arial"/>
                </a:rPr>
                <a:t>Users</a:t>
              </a:r>
              <a:endParaRPr/>
            </a:p>
          </p:txBody>
        </p:sp>
        <p:sp>
          <p:nvSpPr>
            <p:cNvPr id="129" name="Google Shape;129;g337433a8041_0_21"/>
            <p:cNvSpPr/>
            <p:nvPr/>
          </p:nvSpPr>
          <p:spPr>
            <a:xfrm>
              <a:off x="439438" y="3807596"/>
              <a:ext cx="2811300" cy="2216100"/>
            </a:xfrm>
            <a:prstGeom prst="rect">
              <a:avLst/>
            </a:prstGeom>
            <a:noFill/>
            <a:ln>
              <a:noFill/>
            </a:ln>
          </p:spPr>
          <p:txBody>
            <a:bodyPr anchorCtr="0" anchor="t" bIns="45700" lIns="91425" spcFirstLastPara="1" rIns="91425" wrap="square" tIns="45700">
              <a:noAutofit/>
            </a:bodyPr>
            <a:lstStyle/>
            <a:p>
              <a:pPr indent="-171450" lvl="0" marL="171450" marR="0" rtl="0" algn="l">
                <a:lnSpc>
                  <a:spcPct val="100000"/>
                </a:lnSpc>
                <a:spcBef>
                  <a:spcPts val="0"/>
                </a:spcBef>
                <a:spcAft>
                  <a:spcPts val="0"/>
                </a:spcAft>
                <a:buClr>
                  <a:schemeClr val="dk1"/>
                </a:buClr>
                <a:buSzPts val="1400"/>
                <a:buFont typeface="Arial"/>
                <a:buChar char="•"/>
              </a:pPr>
              <a:r>
                <a:rPr b="1" i="0" lang="en-US" sz="1400" u="none" cap="none" strike="noStrike">
                  <a:solidFill>
                    <a:schemeClr val="dk1"/>
                  </a:solidFill>
                  <a:latin typeface="Arial"/>
                  <a:ea typeface="Arial"/>
                  <a:cs typeface="Arial"/>
                  <a:sym typeface="Arial"/>
                </a:rPr>
                <a:t>NWS</a:t>
              </a:r>
              <a:r>
                <a:rPr b="0" i="0" lang="en-US" sz="1400" u="none" cap="none" strike="noStrike">
                  <a:solidFill>
                    <a:schemeClr val="dk1"/>
                  </a:solidFill>
                  <a:latin typeface="Arial"/>
                  <a:ea typeface="Arial"/>
                  <a:cs typeface="Arial"/>
                  <a:sym typeface="Arial"/>
                </a:rPr>
                <a:t>:  Weather Forecast Offices (WFOs), National Centers for Environmental Prediction (NCEP) –      NCO, EMC, NHC, OPC, AWC, WPC</a:t>
              </a:r>
              <a:endParaRPr/>
            </a:p>
            <a:p>
              <a:pPr indent="0" lvl="0" marL="0" marR="0" rtl="0" algn="l">
                <a:lnSpc>
                  <a:spcPct val="100000"/>
                </a:lnSpc>
                <a:spcBef>
                  <a:spcPts val="0"/>
                </a:spcBef>
                <a:spcAft>
                  <a:spcPts val="0"/>
                </a:spcAft>
                <a:buNone/>
              </a:pPr>
              <a:r>
                <a:t/>
              </a:r>
              <a:endParaRPr b="0" i="0" sz="500" u="none" cap="none" strike="noStrike">
                <a:solidFill>
                  <a:schemeClr val="dk1"/>
                </a:solidFill>
                <a:latin typeface="Arial"/>
                <a:ea typeface="Arial"/>
                <a:cs typeface="Arial"/>
                <a:sym typeface="Arial"/>
              </a:endParaRPr>
            </a:p>
            <a:p>
              <a:pPr indent="-171450" lvl="0" marL="171450" marR="0" rtl="0" algn="l">
                <a:lnSpc>
                  <a:spcPct val="100000"/>
                </a:lnSpc>
                <a:spcBef>
                  <a:spcPts val="0"/>
                </a:spcBef>
                <a:spcAft>
                  <a:spcPts val="0"/>
                </a:spcAft>
                <a:buClr>
                  <a:schemeClr val="dk1"/>
                </a:buClr>
                <a:buSzPts val="1400"/>
                <a:buFont typeface="Arial"/>
                <a:buChar char="•"/>
              </a:pPr>
              <a:r>
                <a:rPr b="1" i="0" lang="en-US" sz="1400" u="none" cap="none" strike="noStrike">
                  <a:solidFill>
                    <a:schemeClr val="dk1"/>
                  </a:solidFill>
                  <a:latin typeface="Arial"/>
                  <a:ea typeface="Arial"/>
                  <a:cs typeface="Arial"/>
                  <a:sym typeface="Arial"/>
                </a:rPr>
                <a:t>U.S. DoD:  </a:t>
              </a:r>
              <a:r>
                <a:rPr b="0" i="0" lang="en-US" sz="1400" u="none" cap="none" strike="noStrike">
                  <a:solidFill>
                    <a:schemeClr val="dk1"/>
                  </a:solidFill>
                  <a:latin typeface="Arial"/>
                  <a:ea typeface="Arial"/>
                  <a:cs typeface="Arial"/>
                  <a:sym typeface="Arial"/>
                </a:rPr>
                <a:t>USAF, Navy </a:t>
              </a:r>
              <a:endParaRPr/>
            </a:p>
            <a:p>
              <a:pPr indent="0" lvl="0" marL="0" marR="0" rtl="0" algn="l">
                <a:lnSpc>
                  <a:spcPct val="100000"/>
                </a:lnSpc>
                <a:spcBef>
                  <a:spcPts val="0"/>
                </a:spcBef>
                <a:spcAft>
                  <a:spcPts val="0"/>
                </a:spcAft>
                <a:buNone/>
              </a:pPr>
              <a:r>
                <a:t/>
              </a:r>
              <a:endParaRPr b="0" i="0" sz="500" u="none" cap="none" strike="noStrike">
                <a:solidFill>
                  <a:schemeClr val="dk1"/>
                </a:solidFill>
                <a:latin typeface="Arial"/>
                <a:ea typeface="Arial"/>
                <a:cs typeface="Arial"/>
                <a:sym typeface="Arial"/>
              </a:endParaRPr>
            </a:p>
            <a:p>
              <a:pPr indent="-171450" lvl="0" marL="171450" marR="0" rtl="0" algn="l">
                <a:lnSpc>
                  <a:spcPct val="100000"/>
                </a:lnSpc>
                <a:spcBef>
                  <a:spcPts val="0"/>
                </a:spcBef>
                <a:spcAft>
                  <a:spcPts val="0"/>
                </a:spcAft>
                <a:buClr>
                  <a:schemeClr val="dk1"/>
                </a:buClr>
                <a:buSzPts val="1400"/>
                <a:buFont typeface="Arial"/>
                <a:buChar char="•"/>
              </a:pPr>
              <a:r>
                <a:rPr b="1" i="0" lang="en-US" sz="1400" u="none" cap="none" strike="noStrike">
                  <a:solidFill>
                    <a:schemeClr val="dk1"/>
                  </a:solidFill>
                  <a:latin typeface="Arial"/>
                  <a:ea typeface="Arial"/>
                  <a:cs typeface="Arial"/>
                  <a:sym typeface="Arial"/>
                </a:rPr>
                <a:t>International NWP Centers</a:t>
              </a:r>
              <a:r>
                <a:rPr b="0" i="0" lang="en-US" sz="1400" u="none" cap="none" strike="noStrike">
                  <a:solidFill>
                    <a:schemeClr val="dk1"/>
                  </a:solidFill>
                  <a:latin typeface="Arial"/>
                  <a:ea typeface="Arial"/>
                  <a:cs typeface="Arial"/>
                  <a:sym typeface="Arial"/>
                </a:rPr>
                <a:t>: ECMWF, MetOffice, CMC, JMA, DwD, Meteo-France, BoM, KMA</a:t>
              </a:r>
              <a:endParaRPr/>
            </a:p>
            <a:p>
              <a:pPr indent="-196850" lvl="0" marL="28575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a:p>
              <a:pPr indent="-171450" lvl="0" marL="171450" marR="0" rtl="0" algn="l">
                <a:lnSpc>
                  <a:spcPct val="100000"/>
                </a:lnSpc>
                <a:spcBef>
                  <a:spcPts val="0"/>
                </a:spcBef>
                <a:spcAft>
                  <a:spcPts val="0"/>
                </a:spcAft>
                <a:buClr>
                  <a:schemeClr val="dk1"/>
                </a:buClr>
                <a:buSzPts val="1400"/>
                <a:buFont typeface="Arial"/>
                <a:buChar char="•"/>
              </a:pPr>
              <a:r>
                <a:rPr b="1" i="0" lang="en-US" sz="1400" u="none" cap="none" strike="noStrike">
                  <a:solidFill>
                    <a:schemeClr val="dk1"/>
                  </a:solidFill>
                  <a:latin typeface="Arial"/>
                  <a:ea typeface="Arial"/>
                  <a:cs typeface="Arial"/>
                  <a:sym typeface="Arial"/>
                </a:rPr>
                <a:t>Industry: </a:t>
              </a:r>
              <a:r>
                <a:rPr b="0" i="0" lang="en-US" sz="1400" u="none" cap="none" strike="noStrike">
                  <a:solidFill>
                    <a:schemeClr val="dk1"/>
                  </a:solidFill>
                  <a:latin typeface="Arial"/>
                  <a:ea typeface="Arial"/>
                  <a:cs typeface="Arial"/>
                  <a:sym typeface="Arial"/>
                </a:rPr>
                <a:t>U.S. and International Airlines</a:t>
              </a:r>
              <a:endParaRPr/>
            </a:p>
            <a:p>
              <a:pPr indent="0" lvl="0" marL="0" marR="0" rtl="0" algn="l">
                <a:lnSpc>
                  <a:spcPct val="100000"/>
                </a:lnSpc>
                <a:spcBef>
                  <a:spcPts val="0"/>
                </a:spcBef>
                <a:spcAft>
                  <a:spcPts val="0"/>
                </a:spcAft>
                <a:buNone/>
              </a:pPr>
              <a:r>
                <a:t/>
              </a:r>
              <a:endParaRPr b="0" i="0" sz="1600" u="none" cap="none" strike="noStrike">
                <a:solidFill>
                  <a:srgbClr val="0070C0"/>
                </a:solidFill>
                <a:latin typeface="Calibri"/>
                <a:ea typeface="Calibri"/>
                <a:cs typeface="Calibri"/>
                <a:sym typeface="Calibri"/>
              </a:endParaRPr>
            </a:p>
          </p:txBody>
        </p:sp>
        <p:sp>
          <p:nvSpPr>
            <p:cNvPr id="130" name="Google Shape;130;g337433a8041_0_21"/>
            <p:cNvSpPr/>
            <p:nvPr/>
          </p:nvSpPr>
          <p:spPr>
            <a:xfrm>
              <a:off x="605463" y="984615"/>
              <a:ext cx="2479500" cy="307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0" lang="en-US" sz="1400" u="sng" cap="none" strike="noStrike">
                  <a:solidFill>
                    <a:srgbClr val="C00000"/>
                  </a:solidFill>
                  <a:latin typeface="Arial"/>
                  <a:ea typeface="Arial"/>
                  <a:cs typeface="Arial"/>
                  <a:sym typeface="Arial"/>
                </a:rPr>
                <a:t>Fulfill a Critical Need for Tropospheric Winds</a:t>
              </a:r>
              <a:endParaRPr/>
            </a:p>
          </p:txBody>
        </p:sp>
        <p:sp>
          <p:nvSpPr>
            <p:cNvPr id="131" name="Google Shape;131;g337433a8041_0_21"/>
            <p:cNvSpPr/>
            <p:nvPr/>
          </p:nvSpPr>
          <p:spPr>
            <a:xfrm>
              <a:off x="439438" y="1420235"/>
              <a:ext cx="2764200" cy="1600500"/>
            </a:xfrm>
            <a:prstGeom prst="rect">
              <a:avLst/>
            </a:prstGeom>
            <a:noFill/>
            <a:ln>
              <a:noFill/>
            </a:ln>
          </p:spPr>
          <p:txBody>
            <a:bodyPr anchorCtr="0" anchor="t" bIns="45700" lIns="91425" spcFirstLastPara="1" rIns="91425" wrap="square" tIns="45700">
              <a:noAutofit/>
            </a:bodyPr>
            <a:lstStyle/>
            <a:p>
              <a:pPr indent="-171450" lvl="0" marL="171450" marR="0" rtl="0" algn="l">
                <a:lnSpc>
                  <a:spcPct val="100000"/>
                </a:lnSpc>
                <a:spcBef>
                  <a:spcPts val="0"/>
                </a:spcBef>
                <a:spcAft>
                  <a:spcPts val="0"/>
                </a:spcAft>
                <a:buClr>
                  <a:srgbClr val="000000"/>
                </a:buClr>
                <a:buSzPts val="1400"/>
                <a:buFont typeface="Arial"/>
                <a:buChar char="•"/>
              </a:pPr>
              <a:r>
                <a:rPr b="0" i="0" lang="en-US" sz="1400" u="none" cap="none" strike="noStrike">
                  <a:solidFill>
                    <a:schemeClr val="dk1"/>
                  </a:solidFill>
                  <a:latin typeface="Arial"/>
                  <a:ea typeface="Arial"/>
                  <a:cs typeface="Arial"/>
                  <a:sym typeface="Arial"/>
                </a:rPr>
                <a:t>Satellite derived winds are a key component of the Global Observing System (GOS)</a:t>
              </a:r>
              <a:endParaRPr/>
            </a:p>
            <a:p>
              <a:pPr indent="0" lvl="0" marL="0" marR="0" rtl="0" algn="l">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a:p>
              <a:pPr indent="-171450" lvl="0" marL="171450" marR="0" rtl="0" algn="l">
                <a:lnSpc>
                  <a:spcPct val="100000"/>
                </a:lnSpc>
                <a:spcBef>
                  <a:spcPts val="0"/>
                </a:spcBef>
                <a:spcAft>
                  <a:spcPts val="0"/>
                </a:spcAft>
                <a:buClr>
                  <a:srgbClr val="000000"/>
                </a:buClr>
                <a:buSzPts val="1400"/>
                <a:buFont typeface="Arial"/>
                <a:buChar char="•"/>
              </a:pPr>
              <a:r>
                <a:rPr b="0" i="0" lang="en-US" sz="1400" u="none" cap="none" strike="noStrike">
                  <a:solidFill>
                    <a:schemeClr val="dk1"/>
                  </a:solidFill>
                  <a:latin typeface="Arial"/>
                  <a:ea typeface="Arial"/>
                  <a:cs typeface="Arial"/>
                  <a:sym typeface="Arial"/>
                </a:rPr>
                <a:t>Need for timely, high quality tropospheric winds for use in operational global and regional Numerical Weather Prediction (NWP), human forecasting process, flight planning</a:t>
              </a:r>
              <a:endParaRPr/>
            </a:p>
          </p:txBody>
        </p:sp>
      </p:grpSp>
      <p:grpSp>
        <p:nvGrpSpPr>
          <p:cNvPr id="132" name="Google Shape;132;g337433a8041_0_21"/>
          <p:cNvGrpSpPr/>
          <p:nvPr/>
        </p:nvGrpSpPr>
        <p:grpSpPr>
          <a:xfrm>
            <a:off x="4739371" y="1624317"/>
            <a:ext cx="6711974" cy="4719382"/>
            <a:chOff x="110671" y="611772"/>
            <a:chExt cx="10857286" cy="6236794"/>
          </a:xfrm>
        </p:grpSpPr>
        <p:pic>
          <p:nvPicPr>
            <p:cNvPr id="133" name="Google Shape;133;g337433a8041_0_21"/>
            <p:cNvPicPr preferRelativeResize="0"/>
            <p:nvPr/>
          </p:nvPicPr>
          <p:blipFill rotWithShape="1">
            <a:blip r:embed="rId3">
              <a:alphaModFix/>
            </a:blip>
            <a:srcRect b="0" l="0" r="0" t="0"/>
            <a:stretch/>
          </p:blipFill>
          <p:spPr>
            <a:xfrm>
              <a:off x="7420485" y="4836290"/>
              <a:ext cx="3547472" cy="2011680"/>
            </a:xfrm>
            <a:prstGeom prst="rect">
              <a:avLst/>
            </a:prstGeom>
            <a:noFill/>
            <a:ln>
              <a:noFill/>
            </a:ln>
          </p:spPr>
        </p:pic>
        <p:pic>
          <p:nvPicPr>
            <p:cNvPr id="134" name="Google Shape;134;g337433a8041_0_21"/>
            <p:cNvPicPr preferRelativeResize="0"/>
            <p:nvPr/>
          </p:nvPicPr>
          <p:blipFill rotWithShape="1">
            <a:blip r:embed="rId4">
              <a:alphaModFix/>
            </a:blip>
            <a:srcRect b="0" l="0" r="0" t="0"/>
            <a:stretch/>
          </p:blipFill>
          <p:spPr>
            <a:xfrm>
              <a:off x="3775458" y="4837795"/>
              <a:ext cx="3480044" cy="2010771"/>
            </a:xfrm>
            <a:prstGeom prst="rect">
              <a:avLst/>
            </a:prstGeom>
            <a:noFill/>
            <a:ln>
              <a:noFill/>
            </a:ln>
          </p:spPr>
        </p:pic>
        <p:pic>
          <p:nvPicPr>
            <p:cNvPr id="135" name="Google Shape;135;g337433a8041_0_21"/>
            <p:cNvPicPr preferRelativeResize="0"/>
            <p:nvPr/>
          </p:nvPicPr>
          <p:blipFill rotWithShape="1">
            <a:blip r:embed="rId5">
              <a:alphaModFix/>
            </a:blip>
            <a:srcRect b="0" l="0" r="0" t="0"/>
            <a:stretch/>
          </p:blipFill>
          <p:spPr>
            <a:xfrm>
              <a:off x="3770614" y="2738191"/>
              <a:ext cx="3480044" cy="2010771"/>
            </a:xfrm>
            <a:prstGeom prst="rect">
              <a:avLst/>
            </a:prstGeom>
            <a:noFill/>
            <a:ln>
              <a:noFill/>
            </a:ln>
          </p:spPr>
        </p:pic>
        <p:pic>
          <p:nvPicPr>
            <p:cNvPr id="136" name="Google Shape;136;g337433a8041_0_21"/>
            <p:cNvPicPr preferRelativeResize="0"/>
            <p:nvPr/>
          </p:nvPicPr>
          <p:blipFill rotWithShape="1">
            <a:blip r:embed="rId6">
              <a:alphaModFix/>
            </a:blip>
            <a:srcRect b="0" l="0" r="0" t="0"/>
            <a:stretch/>
          </p:blipFill>
          <p:spPr>
            <a:xfrm>
              <a:off x="3770612" y="612010"/>
              <a:ext cx="3480044" cy="2001893"/>
            </a:xfrm>
            <a:prstGeom prst="rect">
              <a:avLst/>
            </a:prstGeom>
            <a:noFill/>
            <a:ln>
              <a:noFill/>
            </a:ln>
          </p:spPr>
        </p:pic>
        <p:pic>
          <p:nvPicPr>
            <p:cNvPr id="137" name="Google Shape;137;g337433a8041_0_21"/>
            <p:cNvPicPr preferRelativeResize="0"/>
            <p:nvPr/>
          </p:nvPicPr>
          <p:blipFill rotWithShape="1">
            <a:blip r:embed="rId7">
              <a:alphaModFix/>
            </a:blip>
            <a:srcRect b="0" l="0" r="0" t="0"/>
            <a:stretch/>
          </p:blipFill>
          <p:spPr>
            <a:xfrm>
              <a:off x="7420484" y="611772"/>
              <a:ext cx="3480044" cy="2001893"/>
            </a:xfrm>
            <a:prstGeom prst="rect">
              <a:avLst/>
            </a:prstGeom>
            <a:noFill/>
            <a:ln>
              <a:noFill/>
            </a:ln>
          </p:spPr>
        </p:pic>
        <p:pic>
          <p:nvPicPr>
            <p:cNvPr id="138" name="Google Shape;138;g337433a8041_0_21"/>
            <p:cNvPicPr preferRelativeResize="0"/>
            <p:nvPr/>
          </p:nvPicPr>
          <p:blipFill rotWithShape="1">
            <a:blip r:embed="rId8">
              <a:alphaModFix/>
            </a:blip>
            <a:srcRect b="0" l="0" r="0" t="0"/>
            <a:stretch/>
          </p:blipFill>
          <p:spPr>
            <a:xfrm>
              <a:off x="7423664" y="2727320"/>
              <a:ext cx="3480044" cy="2010771"/>
            </a:xfrm>
            <a:prstGeom prst="rect">
              <a:avLst/>
            </a:prstGeom>
            <a:noFill/>
            <a:ln>
              <a:noFill/>
            </a:ln>
          </p:spPr>
        </p:pic>
        <p:pic>
          <p:nvPicPr>
            <p:cNvPr id="139" name="Google Shape;139;g337433a8041_0_21"/>
            <p:cNvPicPr preferRelativeResize="0"/>
            <p:nvPr/>
          </p:nvPicPr>
          <p:blipFill rotWithShape="1">
            <a:blip r:embed="rId9">
              <a:alphaModFix/>
            </a:blip>
            <a:srcRect b="0" l="0" r="0" t="0"/>
            <a:stretch/>
          </p:blipFill>
          <p:spPr>
            <a:xfrm>
              <a:off x="121063" y="4810904"/>
              <a:ext cx="3483864" cy="2011680"/>
            </a:xfrm>
            <a:prstGeom prst="rect">
              <a:avLst/>
            </a:prstGeom>
            <a:noFill/>
            <a:ln>
              <a:noFill/>
            </a:ln>
          </p:spPr>
        </p:pic>
        <p:pic>
          <p:nvPicPr>
            <p:cNvPr id="140" name="Google Shape;140;g337433a8041_0_21"/>
            <p:cNvPicPr preferRelativeResize="0"/>
            <p:nvPr/>
          </p:nvPicPr>
          <p:blipFill rotWithShape="1">
            <a:blip r:embed="rId10">
              <a:alphaModFix/>
            </a:blip>
            <a:srcRect b="0" l="0" r="0" t="0"/>
            <a:stretch/>
          </p:blipFill>
          <p:spPr>
            <a:xfrm>
              <a:off x="110672" y="617133"/>
              <a:ext cx="3483864" cy="2011680"/>
            </a:xfrm>
            <a:prstGeom prst="rect">
              <a:avLst/>
            </a:prstGeom>
            <a:noFill/>
            <a:ln>
              <a:noFill/>
            </a:ln>
          </p:spPr>
        </p:pic>
        <p:pic>
          <p:nvPicPr>
            <p:cNvPr id="141" name="Google Shape;141;g337433a8041_0_21"/>
            <p:cNvPicPr preferRelativeResize="0"/>
            <p:nvPr/>
          </p:nvPicPr>
          <p:blipFill rotWithShape="1">
            <a:blip r:embed="rId11">
              <a:alphaModFix/>
            </a:blip>
            <a:srcRect b="0" l="0" r="0" t="0"/>
            <a:stretch/>
          </p:blipFill>
          <p:spPr>
            <a:xfrm>
              <a:off x="110671" y="2730232"/>
              <a:ext cx="3483864" cy="2011680"/>
            </a:xfrm>
            <a:prstGeom prst="rect">
              <a:avLst/>
            </a:prstGeom>
            <a:noFill/>
            <a:ln>
              <a:noFill/>
            </a:ln>
          </p:spPr>
        </p:pic>
      </p:grpSp>
      <p:grpSp>
        <p:nvGrpSpPr>
          <p:cNvPr id="142" name="Google Shape;142;g337433a8041_0_21"/>
          <p:cNvGrpSpPr/>
          <p:nvPr/>
        </p:nvGrpSpPr>
        <p:grpSpPr>
          <a:xfrm>
            <a:off x="5264706" y="1283355"/>
            <a:ext cx="5604795" cy="310710"/>
            <a:chOff x="1634902" y="327654"/>
            <a:chExt cx="7878542" cy="310710"/>
          </a:xfrm>
        </p:grpSpPr>
        <p:sp>
          <p:nvSpPr>
            <p:cNvPr id="143" name="Google Shape;143;g337433a8041_0_21"/>
            <p:cNvSpPr txBox="1"/>
            <p:nvPr/>
          </p:nvSpPr>
          <p:spPr>
            <a:xfrm>
              <a:off x="1634902" y="327654"/>
              <a:ext cx="1656300" cy="307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400" u="none" cap="none" strike="noStrike">
                  <a:solidFill>
                    <a:srgbClr val="194A5D"/>
                  </a:solidFill>
                  <a:latin typeface="Arial"/>
                  <a:ea typeface="Arial"/>
                  <a:cs typeface="Arial"/>
                  <a:sym typeface="Arial"/>
                </a:rPr>
                <a:t>Himawari-9</a:t>
              </a:r>
              <a:endParaRPr/>
            </a:p>
          </p:txBody>
        </p:sp>
        <p:sp>
          <p:nvSpPr>
            <p:cNvPr id="144" name="Google Shape;144;g337433a8041_0_21"/>
            <p:cNvSpPr txBox="1"/>
            <p:nvPr/>
          </p:nvSpPr>
          <p:spPr>
            <a:xfrm>
              <a:off x="4815323" y="330564"/>
              <a:ext cx="1633500" cy="307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400" u="none" cap="none" strike="noStrike">
                  <a:solidFill>
                    <a:srgbClr val="194A5D"/>
                  </a:solidFill>
                  <a:latin typeface="Arial"/>
                  <a:ea typeface="Arial"/>
                  <a:cs typeface="Arial"/>
                  <a:sym typeface="Arial"/>
                </a:rPr>
                <a:t>GOES-18</a:t>
              </a:r>
              <a:endParaRPr/>
            </a:p>
          </p:txBody>
        </p:sp>
        <p:sp>
          <p:nvSpPr>
            <p:cNvPr id="145" name="Google Shape;145;g337433a8041_0_21"/>
            <p:cNvSpPr txBox="1"/>
            <p:nvPr/>
          </p:nvSpPr>
          <p:spPr>
            <a:xfrm>
              <a:off x="7879944" y="330563"/>
              <a:ext cx="1633500" cy="307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400" u="none" cap="none" strike="noStrike">
                  <a:solidFill>
                    <a:srgbClr val="194A5D"/>
                  </a:solidFill>
                  <a:latin typeface="Arial"/>
                  <a:ea typeface="Arial"/>
                  <a:cs typeface="Arial"/>
                  <a:sym typeface="Arial"/>
                </a:rPr>
                <a:t>GOES-16</a:t>
              </a:r>
              <a:endParaRPr/>
            </a:p>
          </p:txBody>
        </p:sp>
      </p:grpSp>
      <p:sp>
        <p:nvSpPr>
          <p:cNvPr id="146" name="Google Shape;146;g337433a8041_0_21"/>
          <p:cNvSpPr txBox="1"/>
          <p:nvPr/>
        </p:nvSpPr>
        <p:spPr>
          <a:xfrm>
            <a:off x="11273071" y="2174089"/>
            <a:ext cx="986400" cy="430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100" u="none" cap="none" strike="noStrike">
                <a:solidFill>
                  <a:srgbClr val="C00000"/>
                </a:solidFill>
                <a:latin typeface="Arial"/>
                <a:ea typeface="Arial"/>
                <a:cs typeface="Arial"/>
                <a:sym typeface="Arial"/>
              </a:rPr>
              <a:t>“</a:t>
            </a:r>
            <a:r>
              <a:rPr b="1" i="0" lang="en-US" sz="1100" u="none" cap="none" strike="noStrike">
                <a:solidFill>
                  <a:srgbClr val="C00000"/>
                </a:solidFill>
                <a:latin typeface="Arial"/>
                <a:ea typeface="Arial"/>
                <a:cs typeface="Arial"/>
                <a:sym typeface="Arial"/>
              </a:rPr>
              <a:t>Visible” Winds</a:t>
            </a:r>
            <a:endParaRPr/>
          </a:p>
        </p:txBody>
      </p:sp>
      <p:sp>
        <p:nvSpPr>
          <p:cNvPr id="147" name="Google Shape;147;g337433a8041_0_21"/>
          <p:cNvSpPr txBox="1"/>
          <p:nvPr/>
        </p:nvSpPr>
        <p:spPr>
          <a:xfrm>
            <a:off x="11379219" y="3688971"/>
            <a:ext cx="807600" cy="507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900" u="none" cap="none" strike="noStrike">
                <a:solidFill>
                  <a:srgbClr val="C00000"/>
                </a:solidFill>
                <a:latin typeface="Arial"/>
                <a:ea typeface="Arial"/>
                <a:cs typeface="Arial"/>
                <a:sym typeface="Arial"/>
              </a:rPr>
              <a:t>“</a:t>
            </a:r>
            <a:r>
              <a:rPr b="1" i="0" lang="en-US" sz="900" u="none" cap="none" strike="noStrike">
                <a:solidFill>
                  <a:srgbClr val="C00000"/>
                </a:solidFill>
                <a:latin typeface="Arial"/>
                <a:ea typeface="Arial"/>
                <a:cs typeface="Arial"/>
                <a:sym typeface="Arial"/>
              </a:rPr>
              <a:t>Cloud-top </a:t>
            </a:r>
            <a:endParaRPr/>
          </a:p>
          <a:p>
            <a:pPr indent="0" lvl="0" marL="0" marR="0" rtl="0" algn="ctr">
              <a:lnSpc>
                <a:spcPct val="100000"/>
              </a:lnSpc>
              <a:spcBef>
                <a:spcPts val="0"/>
              </a:spcBef>
              <a:spcAft>
                <a:spcPts val="0"/>
              </a:spcAft>
              <a:buNone/>
            </a:pPr>
            <a:r>
              <a:rPr b="1" i="0" lang="en-US" sz="900" u="none" cap="none" strike="noStrike">
                <a:solidFill>
                  <a:srgbClr val="C00000"/>
                </a:solidFill>
                <a:latin typeface="Arial"/>
                <a:ea typeface="Arial"/>
                <a:cs typeface="Arial"/>
                <a:sym typeface="Arial"/>
              </a:rPr>
              <a:t>WV” </a:t>
            </a:r>
            <a:endParaRPr/>
          </a:p>
          <a:p>
            <a:pPr indent="0" lvl="0" marL="0" marR="0" rtl="0" algn="ctr">
              <a:lnSpc>
                <a:spcPct val="100000"/>
              </a:lnSpc>
              <a:spcBef>
                <a:spcPts val="0"/>
              </a:spcBef>
              <a:spcAft>
                <a:spcPts val="0"/>
              </a:spcAft>
              <a:buNone/>
            </a:pPr>
            <a:r>
              <a:rPr b="1" i="0" lang="en-US" sz="900" u="none" cap="none" strike="noStrike">
                <a:solidFill>
                  <a:srgbClr val="C00000"/>
                </a:solidFill>
                <a:latin typeface="Arial"/>
                <a:ea typeface="Arial"/>
                <a:cs typeface="Arial"/>
                <a:sym typeface="Arial"/>
              </a:rPr>
              <a:t>Winds</a:t>
            </a:r>
            <a:endParaRPr/>
          </a:p>
        </p:txBody>
      </p:sp>
      <p:sp>
        <p:nvSpPr>
          <p:cNvPr id="148" name="Google Shape;148;g337433a8041_0_21"/>
          <p:cNvSpPr txBox="1"/>
          <p:nvPr/>
        </p:nvSpPr>
        <p:spPr>
          <a:xfrm>
            <a:off x="11330300" y="5366829"/>
            <a:ext cx="900300" cy="430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100" u="none" cap="none" strike="noStrike">
                <a:solidFill>
                  <a:srgbClr val="C00000"/>
                </a:solidFill>
                <a:latin typeface="Arial"/>
                <a:ea typeface="Arial"/>
                <a:cs typeface="Arial"/>
                <a:sym typeface="Arial"/>
              </a:rPr>
              <a:t>“</a:t>
            </a:r>
            <a:r>
              <a:rPr b="1" i="0" lang="en-US" sz="1100" u="none" cap="none" strike="noStrike">
                <a:solidFill>
                  <a:srgbClr val="C00000"/>
                </a:solidFill>
                <a:latin typeface="Arial"/>
                <a:ea typeface="Arial"/>
                <a:cs typeface="Arial"/>
                <a:sym typeface="Arial"/>
              </a:rPr>
              <a:t>LWIR” </a:t>
            </a:r>
            <a:endParaRPr/>
          </a:p>
          <a:p>
            <a:pPr indent="0" lvl="0" marL="0" marR="0" rtl="0" algn="ctr">
              <a:lnSpc>
                <a:spcPct val="100000"/>
              </a:lnSpc>
              <a:spcBef>
                <a:spcPts val="0"/>
              </a:spcBef>
              <a:spcAft>
                <a:spcPts val="0"/>
              </a:spcAft>
              <a:buNone/>
            </a:pPr>
            <a:r>
              <a:rPr b="1" i="0" lang="en-US" sz="1100" u="none" cap="none" strike="noStrike">
                <a:solidFill>
                  <a:srgbClr val="C00000"/>
                </a:solidFill>
                <a:latin typeface="Arial"/>
                <a:ea typeface="Arial"/>
                <a:cs typeface="Arial"/>
                <a:sym typeface="Arial"/>
              </a:rPr>
              <a:t>Winds</a:t>
            </a:r>
            <a:endParaRPr/>
          </a:p>
        </p:txBody>
      </p:sp>
      <p:sp>
        <p:nvSpPr>
          <p:cNvPr id="149" name="Google Shape;149;g337433a8041_0_21"/>
          <p:cNvSpPr txBox="1"/>
          <p:nvPr>
            <p:ph type="title"/>
          </p:nvPr>
        </p:nvSpPr>
        <p:spPr>
          <a:xfrm>
            <a:off x="1355425" y="356417"/>
            <a:ext cx="9833100" cy="6063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1E4E79"/>
              </a:buClr>
              <a:buSzPts val="4400"/>
              <a:buFont typeface="Calibri"/>
              <a:buNone/>
            </a:pPr>
            <a:r>
              <a:rPr lang="en-US" sz="2800"/>
              <a:t>NOAA/NESDIS Operational Satellite Winds</a:t>
            </a:r>
            <a:br>
              <a:rPr lang="en-US" sz="2800"/>
            </a:br>
            <a:r>
              <a:rPr i="1" lang="en-US" sz="2000">
                <a:solidFill>
                  <a:srgbClr val="0070C0"/>
                </a:solidFill>
              </a:rPr>
              <a:t>GEO Atmospheric Motion Vectors (AMVs)</a:t>
            </a:r>
            <a:endParaRPr i="1" sz="2800">
              <a:solidFill>
                <a:srgbClr val="0070C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g337433a8041_0_49"/>
          <p:cNvSpPr/>
          <p:nvPr/>
        </p:nvSpPr>
        <p:spPr>
          <a:xfrm>
            <a:off x="148753" y="1055802"/>
            <a:ext cx="12038100" cy="5722200"/>
          </a:xfrm>
          <a:prstGeom prst="rect">
            <a:avLst/>
          </a:prstGeom>
          <a:solidFill>
            <a:srgbClr val="D3E9F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nvGrpSpPr>
          <p:cNvPr id="156" name="Google Shape;156;g337433a8041_0_49"/>
          <p:cNvGrpSpPr/>
          <p:nvPr/>
        </p:nvGrpSpPr>
        <p:grpSpPr>
          <a:xfrm>
            <a:off x="148772" y="1207174"/>
            <a:ext cx="4696558" cy="5039081"/>
            <a:chOff x="439438" y="984615"/>
            <a:chExt cx="2811300" cy="5039081"/>
          </a:xfrm>
        </p:grpSpPr>
        <p:sp>
          <p:nvSpPr>
            <p:cNvPr id="157" name="Google Shape;157;g337433a8041_0_49"/>
            <p:cNvSpPr/>
            <p:nvPr/>
          </p:nvSpPr>
          <p:spPr>
            <a:xfrm>
              <a:off x="845334" y="3453764"/>
              <a:ext cx="1999500" cy="307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0" lang="en-US" sz="1400" u="sng" cap="none" strike="noStrike">
                  <a:solidFill>
                    <a:srgbClr val="C00000"/>
                  </a:solidFill>
                  <a:latin typeface="Arial"/>
                  <a:ea typeface="Arial"/>
                  <a:cs typeface="Arial"/>
                  <a:sym typeface="Arial"/>
                </a:rPr>
                <a:t>Users</a:t>
              </a:r>
              <a:endParaRPr/>
            </a:p>
          </p:txBody>
        </p:sp>
        <p:sp>
          <p:nvSpPr>
            <p:cNvPr id="158" name="Google Shape;158;g337433a8041_0_49"/>
            <p:cNvSpPr/>
            <p:nvPr/>
          </p:nvSpPr>
          <p:spPr>
            <a:xfrm>
              <a:off x="439438" y="3807596"/>
              <a:ext cx="2811300" cy="2216100"/>
            </a:xfrm>
            <a:prstGeom prst="rect">
              <a:avLst/>
            </a:prstGeom>
            <a:noFill/>
            <a:ln>
              <a:noFill/>
            </a:ln>
          </p:spPr>
          <p:txBody>
            <a:bodyPr anchorCtr="0" anchor="t" bIns="45700" lIns="91425" spcFirstLastPara="1" rIns="91425" wrap="square" tIns="45700">
              <a:noAutofit/>
            </a:bodyPr>
            <a:lstStyle/>
            <a:p>
              <a:pPr indent="-171450" lvl="0" marL="171450" marR="0" rtl="0" algn="l">
                <a:lnSpc>
                  <a:spcPct val="100000"/>
                </a:lnSpc>
                <a:spcBef>
                  <a:spcPts val="0"/>
                </a:spcBef>
                <a:spcAft>
                  <a:spcPts val="0"/>
                </a:spcAft>
                <a:buClr>
                  <a:schemeClr val="dk1"/>
                </a:buClr>
                <a:buSzPts val="1400"/>
                <a:buFont typeface="Arial"/>
                <a:buChar char="•"/>
              </a:pPr>
              <a:r>
                <a:rPr b="1" i="0" lang="en-US" sz="1400" u="none" cap="none" strike="noStrike">
                  <a:solidFill>
                    <a:schemeClr val="dk1"/>
                  </a:solidFill>
                  <a:latin typeface="Arial"/>
                  <a:ea typeface="Arial"/>
                  <a:cs typeface="Arial"/>
                  <a:sym typeface="Arial"/>
                </a:rPr>
                <a:t>NWS</a:t>
              </a:r>
              <a:r>
                <a:rPr b="0" i="0" lang="en-US" sz="1400" u="none" cap="none" strike="noStrike">
                  <a:solidFill>
                    <a:schemeClr val="dk1"/>
                  </a:solidFill>
                  <a:latin typeface="Arial"/>
                  <a:ea typeface="Arial"/>
                  <a:cs typeface="Arial"/>
                  <a:sym typeface="Arial"/>
                </a:rPr>
                <a:t>:  Weather Forecast Offices (WFOs), National Centers for Environmental Prediction (NCEP) –      NCO, EMC, NHC, OPC, AWC, WPC</a:t>
              </a:r>
              <a:endParaRPr/>
            </a:p>
            <a:p>
              <a:pPr indent="0" lvl="0" marL="0" marR="0" rtl="0" algn="l">
                <a:lnSpc>
                  <a:spcPct val="100000"/>
                </a:lnSpc>
                <a:spcBef>
                  <a:spcPts val="0"/>
                </a:spcBef>
                <a:spcAft>
                  <a:spcPts val="0"/>
                </a:spcAft>
                <a:buNone/>
              </a:pPr>
              <a:r>
                <a:t/>
              </a:r>
              <a:endParaRPr b="0" i="0" sz="500" u="none" cap="none" strike="noStrike">
                <a:solidFill>
                  <a:schemeClr val="dk1"/>
                </a:solidFill>
                <a:latin typeface="Arial"/>
                <a:ea typeface="Arial"/>
                <a:cs typeface="Arial"/>
                <a:sym typeface="Arial"/>
              </a:endParaRPr>
            </a:p>
            <a:p>
              <a:pPr indent="-171450" lvl="0" marL="171450" marR="0" rtl="0" algn="l">
                <a:lnSpc>
                  <a:spcPct val="100000"/>
                </a:lnSpc>
                <a:spcBef>
                  <a:spcPts val="0"/>
                </a:spcBef>
                <a:spcAft>
                  <a:spcPts val="0"/>
                </a:spcAft>
                <a:buClr>
                  <a:schemeClr val="dk1"/>
                </a:buClr>
                <a:buSzPts val="1400"/>
                <a:buFont typeface="Arial"/>
                <a:buChar char="•"/>
              </a:pPr>
              <a:r>
                <a:rPr b="1" i="0" lang="en-US" sz="1400" u="none" cap="none" strike="noStrike">
                  <a:solidFill>
                    <a:schemeClr val="dk1"/>
                  </a:solidFill>
                  <a:latin typeface="Arial"/>
                  <a:ea typeface="Arial"/>
                  <a:cs typeface="Arial"/>
                  <a:sym typeface="Arial"/>
                </a:rPr>
                <a:t>U.S. DoD:  </a:t>
              </a:r>
              <a:r>
                <a:rPr b="0" i="0" lang="en-US" sz="1400" u="none" cap="none" strike="noStrike">
                  <a:solidFill>
                    <a:schemeClr val="dk1"/>
                  </a:solidFill>
                  <a:latin typeface="Arial"/>
                  <a:ea typeface="Arial"/>
                  <a:cs typeface="Arial"/>
                  <a:sym typeface="Arial"/>
                </a:rPr>
                <a:t>USAF, Navy </a:t>
              </a:r>
              <a:endParaRPr/>
            </a:p>
            <a:p>
              <a:pPr indent="0" lvl="0" marL="0" marR="0" rtl="0" algn="l">
                <a:lnSpc>
                  <a:spcPct val="100000"/>
                </a:lnSpc>
                <a:spcBef>
                  <a:spcPts val="0"/>
                </a:spcBef>
                <a:spcAft>
                  <a:spcPts val="0"/>
                </a:spcAft>
                <a:buNone/>
              </a:pPr>
              <a:r>
                <a:t/>
              </a:r>
              <a:endParaRPr b="0" i="0" sz="500" u="none" cap="none" strike="noStrike">
                <a:solidFill>
                  <a:schemeClr val="dk1"/>
                </a:solidFill>
                <a:latin typeface="Arial"/>
                <a:ea typeface="Arial"/>
                <a:cs typeface="Arial"/>
                <a:sym typeface="Arial"/>
              </a:endParaRPr>
            </a:p>
            <a:p>
              <a:pPr indent="-171450" lvl="0" marL="171450" marR="0" rtl="0" algn="l">
                <a:lnSpc>
                  <a:spcPct val="100000"/>
                </a:lnSpc>
                <a:spcBef>
                  <a:spcPts val="0"/>
                </a:spcBef>
                <a:spcAft>
                  <a:spcPts val="0"/>
                </a:spcAft>
                <a:buClr>
                  <a:schemeClr val="dk1"/>
                </a:buClr>
                <a:buSzPts val="1400"/>
                <a:buFont typeface="Arial"/>
                <a:buChar char="•"/>
              </a:pPr>
              <a:r>
                <a:rPr b="1" i="0" lang="en-US" sz="1400" u="none" cap="none" strike="noStrike">
                  <a:solidFill>
                    <a:schemeClr val="dk1"/>
                  </a:solidFill>
                  <a:latin typeface="Arial"/>
                  <a:ea typeface="Arial"/>
                  <a:cs typeface="Arial"/>
                  <a:sym typeface="Arial"/>
                </a:rPr>
                <a:t>International NWP Centers</a:t>
              </a:r>
              <a:r>
                <a:rPr b="0" i="0" lang="en-US" sz="1400" u="none" cap="none" strike="noStrike">
                  <a:solidFill>
                    <a:schemeClr val="dk1"/>
                  </a:solidFill>
                  <a:latin typeface="Arial"/>
                  <a:ea typeface="Arial"/>
                  <a:cs typeface="Arial"/>
                  <a:sym typeface="Arial"/>
                </a:rPr>
                <a:t>: ECMWF, MetOffice, CMC, JMA, DwD, Meteo-France, BoM, KMA</a:t>
              </a:r>
              <a:endParaRPr/>
            </a:p>
            <a:p>
              <a:pPr indent="-196850" lvl="0" marL="28575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a:p>
              <a:pPr indent="-171450" lvl="0" marL="171450" marR="0" rtl="0" algn="l">
                <a:lnSpc>
                  <a:spcPct val="100000"/>
                </a:lnSpc>
                <a:spcBef>
                  <a:spcPts val="0"/>
                </a:spcBef>
                <a:spcAft>
                  <a:spcPts val="0"/>
                </a:spcAft>
                <a:buClr>
                  <a:schemeClr val="dk1"/>
                </a:buClr>
                <a:buSzPts val="1400"/>
                <a:buFont typeface="Arial"/>
                <a:buChar char="•"/>
              </a:pPr>
              <a:r>
                <a:rPr b="1" i="0" lang="en-US" sz="1400" u="none" cap="none" strike="noStrike">
                  <a:solidFill>
                    <a:schemeClr val="dk1"/>
                  </a:solidFill>
                  <a:latin typeface="Arial"/>
                  <a:ea typeface="Arial"/>
                  <a:cs typeface="Arial"/>
                  <a:sym typeface="Arial"/>
                </a:rPr>
                <a:t>Industry: </a:t>
              </a:r>
              <a:r>
                <a:rPr b="0" i="0" lang="en-US" sz="1400" u="none" cap="none" strike="noStrike">
                  <a:solidFill>
                    <a:schemeClr val="dk1"/>
                  </a:solidFill>
                  <a:latin typeface="Arial"/>
                  <a:ea typeface="Arial"/>
                  <a:cs typeface="Arial"/>
                  <a:sym typeface="Arial"/>
                </a:rPr>
                <a:t>U.S. and International Airlines</a:t>
              </a:r>
              <a:endParaRPr/>
            </a:p>
            <a:p>
              <a:pPr indent="0" lvl="0" marL="0" marR="0" rtl="0" algn="l">
                <a:lnSpc>
                  <a:spcPct val="100000"/>
                </a:lnSpc>
                <a:spcBef>
                  <a:spcPts val="0"/>
                </a:spcBef>
                <a:spcAft>
                  <a:spcPts val="0"/>
                </a:spcAft>
                <a:buNone/>
              </a:pPr>
              <a:r>
                <a:t/>
              </a:r>
              <a:endParaRPr b="0" i="0" sz="1600" u="none" cap="none" strike="noStrike">
                <a:solidFill>
                  <a:srgbClr val="0070C0"/>
                </a:solidFill>
                <a:latin typeface="Calibri"/>
                <a:ea typeface="Calibri"/>
                <a:cs typeface="Calibri"/>
                <a:sym typeface="Calibri"/>
              </a:endParaRPr>
            </a:p>
          </p:txBody>
        </p:sp>
        <p:sp>
          <p:nvSpPr>
            <p:cNvPr id="159" name="Google Shape;159;g337433a8041_0_49"/>
            <p:cNvSpPr/>
            <p:nvPr/>
          </p:nvSpPr>
          <p:spPr>
            <a:xfrm>
              <a:off x="605463" y="984615"/>
              <a:ext cx="2479500" cy="307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0" lang="en-US" sz="1400" u="sng" cap="none" strike="noStrike">
                  <a:solidFill>
                    <a:srgbClr val="C00000"/>
                  </a:solidFill>
                  <a:latin typeface="Arial"/>
                  <a:ea typeface="Arial"/>
                  <a:cs typeface="Arial"/>
                  <a:sym typeface="Arial"/>
                </a:rPr>
                <a:t>Fulfill a Critical Need for Tropospheric Winds</a:t>
              </a:r>
              <a:endParaRPr/>
            </a:p>
          </p:txBody>
        </p:sp>
        <p:sp>
          <p:nvSpPr>
            <p:cNvPr id="160" name="Google Shape;160;g337433a8041_0_49"/>
            <p:cNvSpPr/>
            <p:nvPr/>
          </p:nvSpPr>
          <p:spPr>
            <a:xfrm>
              <a:off x="439438" y="1420235"/>
              <a:ext cx="2764200" cy="1600500"/>
            </a:xfrm>
            <a:prstGeom prst="rect">
              <a:avLst/>
            </a:prstGeom>
            <a:noFill/>
            <a:ln>
              <a:noFill/>
            </a:ln>
          </p:spPr>
          <p:txBody>
            <a:bodyPr anchorCtr="0" anchor="t" bIns="45700" lIns="91425" spcFirstLastPara="1" rIns="91425" wrap="square" tIns="45700">
              <a:noAutofit/>
            </a:bodyPr>
            <a:lstStyle/>
            <a:p>
              <a:pPr indent="-171450" lvl="0" marL="171450" marR="0" rtl="0" algn="l">
                <a:lnSpc>
                  <a:spcPct val="100000"/>
                </a:lnSpc>
                <a:spcBef>
                  <a:spcPts val="0"/>
                </a:spcBef>
                <a:spcAft>
                  <a:spcPts val="0"/>
                </a:spcAft>
                <a:buClr>
                  <a:srgbClr val="000000"/>
                </a:buClr>
                <a:buSzPts val="1400"/>
                <a:buFont typeface="Arial"/>
                <a:buChar char="•"/>
              </a:pPr>
              <a:r>
                <a:rPr b="0" i="0" lang="en-US" sz="1400" u="none" cap="none" strike="noStrike">
                  <a:solidFill>
                    <a:schemeClr val="dk1"/>
                  </a:solidFill>
                  <a:latin typeface="Arial"/>
                  <a:ea typeface="Arial"/>
                  <a:cs typeface="Arial"/>
                  <a:sym typeface="Arial"/>
                </a:rPr>
                <a:t>Satellite derived winds are a key component of the Global Observing System (GOS)</a:t>
              </a:r>
              <a:endParaRPr/>
            </a:p>
            <a:p>
              <a:pPr indent="0" lvl="0" marL="0" marR="0" rtl="0" algn="l">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a:p>
              <a:pPr indent="-171450" lvl="0" marL="171450" marR="0" rtl="0" algn="l">
                <a:lnSpc>
                  <a:spcPct val="100000"/>
                </a:lnSpc>
                <a:spcBef>
                  <a:spcPts val="0"/>
                </a:spcBef>
                <a:spcAft>
                  <a:spcPts val="0"/>
                </a:spcAft>
                <a:buClr>
                  <a:srgbClr val="000000"/>
                </a:buClr>
                <a:buSzPts val="1400"/>
                <a:buFont typeface="Arial"/>
                <a:buChar char="•"/>
              </a:pPr>
              <a:r>
                <a:rPr b="0" i="0" lang="en-US" sz="1400" u="none" cap="none" strike="noStrike">
                  <a:solidFill>
                    <a:schemeClr val="dk1"/>
                  </a:solidFill>
                  <a:latin typeface="Arial"/>
                  <a:ea typeface="Arial"/>
                  <a:cs typeface="Arial"/>
                  <a:sym typeface="Arial"/>
                </a:rPr>
                <a:t>Need for timely, high quality tropospheric winds for use in operational global and regional Numerical Weather Prediction (NWP), human forecasting process, flight planning</a:t>
              </a:r>
              <a:endParaRPr/>
            </a:p>
          </p:txBody>
        </p:sp>
      </p:grpSp>
      <p:grpSp>
        <p:nvGrpSpPr>
          <p:cNvPr id="161" name="Google Shape;161;g337433a8041_0_49"/>
          <p:cNvGrpSpPr/>
          <p:nvPr/>
        </p:nvGrpSpPr>
        <p:grpSpPr>
          <a:xfrm>
            <a:off x="5311760" y="1463213"/>
            <a:ext cx="5728827" cy="2163836"/>
            <a:chOff x="776925" y="1524309"/>
            <a:chExt cx="9628281" cy="3886200"/>
          </a:xfrm>
        </p:grpSpPr>
        <p:pic>
          <p:nvPicPr>
            <p:cNvPr id="162" name="Google Shape;162;g337433a8041_0_49"/>
            <p:cNvPicPr preferRelativeResize="0"/>
            <p:nvPr/>
          </p:nvPicPr>
          <p:blipFill rotWithShape="1">
            <a:blip r:embed="rId3">
              <a:alphaModFix/>
            </a:blip>
            <a:srcRect b="0" l="0" r="0" t="0"/>
            <a:stretch/>
          </p:blipFill>
          <p:spPr>
            <a:xfrm>
              <a:off x="776925" y="1524309"/>
              <a:ext cx="3886201" cy="3886200"/>
            </a:xfrm>
            <a:prstGeom prst="rect">
              <a:avLst/>
            </a:prstGeom>
            <a:noFill/>
            <a:ln cap="flat" cmpd="sng" w="9525">
              <a:solidFill>
                <a:srgbClr val="7F7F7F"/>
              </a:solidFill>
              <a:prstDash val="solid"/>
              <a:round/>
              <a:headEnd len="sm" w="sm" type="none"/>
              <a:tailEnd len="sm" w="sm" type="none"/>
            </a:ln>
          </p:spPr>
        </p:pic>
        <p:pic>
          <p:nvPicPr>
            <p:cNvPr id="163" name="Google Shape;163;g337433a8041_0_49"/>
            <p:cNvPicPr preferRelativeResize="0"/>
            <p:nvPr/>
          </p:nvPicPr>
          <p:blipFill rotWithShape="1">
            <a:blip r:embed="rId4">
              <a:alphaModFix/>
            </a:blip>
            <a:srcRect b="0" l="0" r="0" t="0"/>
            <a:stretch/>
          </p:blipFill>
          <p:spPr>
            <a:xfrm>
              <a:off x="6519005" y="1524309"/>
              <a:ext cx="3886201" cy="3886200"/>
            </a:xfrm>
            <a:prstGeom prst="rect">
              <a:avLst/>
            </a:prstGeom>
            <a:noFill/>
            <a:ln cap="flat" cmpd="sng" w="9525">
              <a:solidFill>
                <a:srgbClr val="7F7F7F"/>
              </a:solidFill>
              <a:prstDash val="solid"/>
              <a:round/>
              <a:headEnd len="sm" w="sm" type="none"/>
              <a:tailEnd len="sm" w="sm" type="none"/>
            </a:ln>
          </p:spPr>
        </p:pic>
      </p:grpSp>
      <p:sp>
        <p:nvSpPr>
          <p:cNvPr id="164" name="Google Shape;164;g337433a8041_0_49"/>
          <p:cNvSpPr txBox="1"/>
          <p:nvPr/>
        </p:nvSpPr>
        <p:spPr>
          <a:xfrm>
            <a:off x="5618375" y="1121282"/>
            <a:ext cx="5091900" cy="3078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None/>
            </a:pPr>
            <a:r>
              <a:rPr b="0" i="0" lang="en-US" sz="2000" u="none" cap="none" strike="noStrike">
                <a:solidFill>
                  <a:srgbClr val="010078"/>
                </a:solidFill>
                <a:latin typeface="Calibri"/>
                <a:ea typeface="Calibri"/>
                <a:cs typeface="Calibri"/>
                <a:sym typeface="Calibri"/>
              </a:rPr>
              <a:t>VIIRS LWIR Polar Winds </a:t>
            </a:r>
            <a:r>
              <a:rPr b="1" i="0" lang="en-US" sz="2000" u="none" cap="none" strike="noStrike">
                <a:solidFill>
                  <a:srgbClr val="010078"/>
                </a:solidFill>
                <a:latin typeface="Calibri"/>
                <a:ea typeface="Calibri"/>
                <a:cs typeface="Calibri"/>
                <a:sym typeface="Calibri"/>
              </a:rPr>
              <a:t>(Arctic)</a:t>
            </a:r>
            <a:endParaRPr/>
          </a:p>
        </p:txBody>
      </p:sp>
      <p:grpSp>
        <p:nvGrpSpPr>
          <p:cNvPr id="165" name="Google Shape;165;g337433a8041_0_49"/>
          <p:cNvGrpSpPr/>
          <p:nvPr/>
        </p:nvGrpSpPr>
        <p:grpSpPr>
          <a:xfrm>
            <a:off x="5320429" y="4047663"/>
            <a:ext cx="5737842" cy="2166946"/>
            <a:chOff x="771971" y="1658439"/>
            <a:chExt cx="9630484" cy="3886202"/>
          </a:xfrm>
        </p:grpSpPr>
        <p:pic>
          <p:nvPicPr>
            <p:cNvPr id="166" name="Google Shape;166;g337433a8041_0_49"/>
            <p:cNvPicPr preferRelativeResize="0"/>
            <p:nvPr/>
          </p:nvPicPr>
          <p:blipFill rotWithShape="1">
            <a:blip r:embed="rId5">
              <a:alphaModFix/>
            </a:blip>
            <a:srcRect b="0" l="0" r="0" t="0"/>
            <a:stretch/>
          </p:blipFill>
          <p:spPr>
            <a:xfrm>
              <a:off x="771971" y="1658439"/>
              <a:ext cx="3886201" cy="3886200"/>
            </a:xfrm>
            <a:prstGeom prst="rect">
              <a:avLst/>
            </a:prstGeom>
            <a:noFill/>
            <a:ln cap="flat" cmpd="sng" w="9525">
              <a:solidFill>
                <a:srgbClr val="7F7F7F"/>
              </a:solidFill>
              <a:prstDash val="solid"/>
              <a:round/>
              <a:headEnd len="sm" w="sm" type="none"/>
              <a:tailEnd len="sm" w="sm" type="none"/>
            </a:ln>
          </p:spPr>
        </p:pic>
        <p:pic>
          <p:nvPicPr>
            <p:cNvPr id="167" name="Google Shape;167;g337433a8041_0_49"/>
            <p:cNvPicPr preferRelativeResize="0"/>
            <p:nvPr/>
          </p:nvPicPr>
          <p:blipFill rotWithShape="1">
            <a:blip r:embed="rId6">
              <a:alphaModFix/>
            </a:blip>
            <a:srcRect b="0" l="0" r="0" t="0"/>
            <a:stretch/>
          </p:blipFill>
          <p:spPr>
            <a:xfrm>
              <a:off x="6516256" y="1658441"/>
              <a:ext cx="3886199" cy="3886200"/>
            </a:xfrm>
            <a:prstGeom prst="rect">
              <a:avLst/>
            </a:prstGeom>
            <a:noFill/>
            <a:ln cap="flat" cmpd="sng" w="9525">
              <a:solidFill>
                <a:srgbClr val="7F7F7F"/>
              </a:solidFill>
              <a:prstDash val="solid"/>
              <a:round/>
              <a:headEnd len="sm" w="sm" type="none"/>
              <a:tailEnd len="sm" w="sm" type="none"/>
            </a:ln>
          </p:spPr>
        </p:pic>
      </p:grpSp>
      <p:sp>
        <p:nvSpPr>
          <p:cNvPr id="168" name="Google Shape;168;g337433a8041_0_49"/>
          <p:cNvSpPr txBox="1"/>
          <p:nvPr/>
        </p:nvSpPr>
        <p:spPr>
          <a:xfrm>
            <a:off x="5793742" y="3674136"/>
            <a:ext cx="5091900" cy="3078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None/>
            </a:pPr>
            <a:r>
              <a:rPr b="0" i="0" lang="en-US" sz="2000" u="none" cap="none" strike="noStrike">
                <a:solidFill>
                  <a:srgbClr val="010078"/>
                </a:solidFill>
                <a:latin typeface="Calibri"/>
                <a:ea typeface="Calibri"/>
                <a:cs typeface="Calibri"/>
                <a:sym typeface="Calibri"/>
              </a:rPr>
              <a:t>VIIRS LWIR Polar Winds </a:t>
            </a:r>
            <a:r>
              <a:rPr b="1" i="0" lang="en-US" sz="2000" u="none" cap="none" strike="noStrike">
                <a:solidFill>
                  <a:srgbClr val="010078"/>
                </a:solidFill>
                <a:latin typeface="Calibri"/>
                <a:ea typeface="Calibri"/>
                <a:cs typeface="Calibri"/>
                <a:sym typeface="Calibri"/>
              </a:rPr>
              <a:t>(Antarctica)</a:t>
            </a:r>
            <a:endParaRPr/>
          </a:p>
        </p:txBody>
      </p:sp>
      <p:sp>
        <p:nvSpPr>
          <p:cNvPr id="169" name="Google Shape;169;g337433a8041_0_49"/>
          <p:cNvSpPr txBox="1"/>
          <p:nvPr/>
        </p:nvSpPr>
        <p:spPr>
          <a:xfrm>
            <a:off x="10310155" y="1183055"/>
            <a:ext cx="2070900" cy="261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100" u="none" cap="none" strike="noStrike">
                <a:solidFill>
                  <a:srgbClr val="194A5D"/>
                </a:solidFill>
                <a:latin typeface="Arial"/>
                <a:ea typeface="Arial"/>
                <a:cs typeface="Arial"/>
                <a:sym typeface="Arial"/>
              </a:rPr>
              <a:t>December 18, 2023</a:t>
            </a:r>
            <a:endParaRPr/>
          </a:p>
        </p:txBody>
      </p:sp>
      <p:sp>
        <p:nvSpPr>
          <p:cNvPr id="170" name="Google Shape;170;g337433a8041_0_49"/>
          <p:cNvSpPr txBox="1"/>
          <p:nvPr/>
        </p:nvSpPr>
        <p:spPr>
          <a:xfrm>
            <a:off x="4941095" y="6395774"/>
            <a:ext cx="6306600" cy="276900"/>
          </a:xfrm>
          <a:prstGeom prst="rect">
            <a:avLst/>
          </a:prstGeom>
          <a:solidFill>
            <a:schemeClr val="lt1">
              <a:alpha val="57650"/>
            </a:schemeClr>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200" u="none" cap="none" strike="noStrike">
                <a:solidFill>
                  <a:srgbClr val="C00000"/>
                </a:solidFill>
                <a:latin typeface="Arial"/>
                <a:ea typeface="Arial"/>
                <a:cs typeface="Arial"/>
                <a:sym typeface="Arial"/>
              </a:rPr>
              <a:t>NESDIS also generates operational polar winds from  NOAA-15/18/19 and Metop-B/C</a:t>
            </a:r>
            <a:endParaRPr/>
          </a:p>
        </p:txBody>
      </p:sp>
      <p:sp>
        <p:nvSpPr>
          <p:cNvPr id="171" name="Google Shape;171;g337433a8041_0_49"/>
          <p:cNvSpPr txBox="1"/>
          <p:nvPr/>
        </p:nvSpPr>
        <p:spPr>
          <a:xfrm>
            <a:off x="5311749" y="1514951"/>
            <a:ext cx="8940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200" u="none" cap="none" strike="noStrike">
                <a:solidFill>
                  <a:srgbClr val="FF0000"/>
                </a:solidFill>
                <a:latin typeface="Arial"/>
                <a:ea typeface="Arial"/>
                <a:cs typeface="Arial"/>
                <a:sym typeface="Arial"/>
              </a:rPr>
              <a:t>S-NPP</a:t>
            </a:r>
            <a:endParaRPr/>
          </a:p>
        </p:txBody>
      </p:sp>
      <p:sp>
        <p:nvSpPr>
          <p:cNvPr id="172" name="Google Shape;172;g337433a8041_0_49"/>
          <p:cNvSpPr txBox="1"/>
          <p:nvPr/>
        </p:nvSpPr>
        <p:spPr>
          <a:xfrm>
            <a:off x="8743040" y="1520422"/>
            <a:ext cx="8940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200" u="none" cap="none" strike="noStrike">
                <a:solidFill>
                  <a:srgbClr val="FF0000"/>
                </a:solidFill>
                <a:latin typeface="Arial"/>
                <a:ea typeface="Arial"/>
                <a:cs typeface="Arial"/>
                <a:sym typeface="Arial"/>
              </a:rPr>
              <a:t>N20</a:t>
            </a:r>
            <a:endParaRPr/>
          </a:p>
        </p:txBody>
      </p:sp>
      <p:sp>
        <p:nvSpPr>
          <p:cNvPr id="173" name="Google Shape;173;g337433a8041_0_49"/>
          <p:cNvSpPr txBox="1"/>
          <p:nvPr/>
        </p:nvSpPr>
        <p:spPr>
          <a:xfrm>
            <a:off x="5342229" y="4024471"/>
            <a:ext cx="8940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200" u="none" cap="none" strike="noStrike">
                <a:solidFill>
                  <a:srgbClr val="FF0000"/>
                </a:solidFill>
                <a:latin typeface="Arial"/>
                <a:ea typeface="Arial"/>
                <a:cs typeface="Arial"/>
                <a:sym typeface="Arial"/>
              </a:rPr>
              <a:t>S-NPP</a:t>
            </a:r>
            <a:endParaRPr/>
          </a:p>
        </p:txBody>
      </p:sp>
      <p:sp>
        <p:nvSpPr>
          <p:cNvPr id="174" name="Google Shape;174;g337433a8041_0_49"/>
          <p:cNvSpPr txBox="1"/>
          <p:nvPr/>
        </p:nvSpPr>
        <p:spPr>
          <a:xfrm>
            <a:off x="8773520" y="4029942"/>
            <a:ext cx="8940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200" u="none" cap="none" strike="noStrike">
                <a:solidFill>
                  <a:srgbClr val="FF0000"/>
                </a:solidFill>
                <a:latin typeface="Arial"/>
                <a:ea typeface="Arial"/>
                <a:cs typeface="Arial"/>
                <a:sym typeface="Arial"/>
              </a:rPr>
              <a:t>N20</a:t>
            </a:r>
            <a:endParaRPr/>
          </a:p>
        </p:txBody>
      </p:sp>
      <p:sp>
        <p:nvSpPr>
          <p:cNvPr id="175" name="Google Shape;175;g337433a8041_0_49"/>
          <p:cNvSpPr txBox="1"/>
          <p:nvPr>
            <p:ph type="title"/>
          </p:nvPr>
        </p:nvSpPr>
        <p:spPr>
          <a:xfrm>
            <a:off x="1355425" y="356417"/>
            <a:ext cx="9833100" cy="6063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1E4E79"/>
              </a:buClr>
              <a:buSzPts val="4400"/>
              <a:buFont typeface="Calibri"/>
              <a:buNone/>
            </a:pPr>
            <a:r>
              <a:rPr lang="en-US" sz="2800"/>
              <a:t>NOAA/NESDIS Operational Satellite Winds</a:t>
            </a:r>
            <a:br>
              <a:rPr lang="en-US" sz="2800"/>
            </a:br>
            <a:r>
              <a:rPr i="1" lang="en-US" sz="2000">
                <a:solidFill>
                  <a:srgbClr val="0070C0"/>
                </a:solidFill>
              </a:rPr>
              <a:t>LEO Atmospheric Motion Vectors (AMVs)</a:t>
            </a:r>
            <a:endParaRPr i="1" sz="2800">
              <a:solidFill>
                <a:srgbClr val="0070C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g337433a8041_0_74"/>
          <p:cNvSpPr txBox="1"/>
          <p:nvPr>
            <p:ph type="title"/>
          </p:nvPr>
        </p:nvSpPr>
        <p:spPr>
          <a:xfrm>
            <a:off x="838200" y="365125"/>
            <a:ext cx="10515600" cy="5232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1800"/>
              <a:buNone/>
            </a:pPr>
            <a:r>
              <a:rPr lang="en-US" sz="3600"/>
              <a:t>Ocean Surface Vector Winds</a:t>
            </a:r>
            <a:endParaRPr/>
          </a:p>
        </p:txBody>
      </p:sp>
      <p:pic>
        <p:nvPicPr>
          <p:cNvPr id="182" name="Google Shape;182;g337433a8041_0_74"/>
          <p:cNvPicPr preferRelativeResize="0"/>
          <p:nvPr/>
        </p:nvPicPr>
        <p:blipFill rotWithShape="1">
          <a:blip r:embed="rId3">
            <a:alphaModFix/>
          </a:blip>
          <a:srcRect b="0" l="0" r="0" t="0"/>
          <a:stretch/>
        </p:blipFill>
        <p:spPr>
          <a:xfrm>
            <a:off x="360500" y="951426"/>
            <a:ext cx="5497756" cy="4693023"/>
          </a:xfrm>
          <a:prstGeom prst="rect">
            <a:avLst/>
          </a:prstGeom>
          <a:noFill/>
          <a:ln cap="flat" cmpd="sng" w="9525">
            <a:solidFill>
              <a:srgbClr val="7F7F7F"/>
            </a:solidFill>
            <a:prstDash val="solid"/>
            <a:round/>
            <a:headEnd len="sm" w="sm" type="none"/>
            <a:tailEnd len="sm" w="sm" type="none"/>
          </a:ln>
        </p:spPr>
      </p:pic>
      <p:pic>
        <p:nvPicPr>
          <p:cNvPr id="183" name="Google Shape;183;g337433a8041_0_74"/>
          <p:cNvPicPr preferRelativeResize="0"/>
          <p:nvPr/>
        </p:nvPicPr>
        <p:blipFill rotWithShape="1">
          <a:blip r:embed="rId4">
            <a:alphaModFix/>
          </a:blip>
          <a:srcRect b="0" l="0" r="0" t="0"/>
          <a:stretch/>
        </p:blipFill>
        <p:spPr>
          <a:xfrm>
            <a:off x="6286528" y="965753"/>
            <a:ext cx="5495544" cy="4690872"/>
          </a:xfrm>
          <a:prstGeom prst="rect">
            <a:avLst/>
          </a:prstGeom>
          <a:noFill/>
          <a:ln cap="flat" cmpd="sng" w="9525">
            <a:solidFill>
              <a:srgbClr val="7F7F7F"/>
            </a:solidFill>
            <a:prstDash val="solid"/>
            <a:round/>
            <a:headEnd len="sm" w="sm" type="none"/>
            <a:tailEnd len="sm" w="sm" type="none"/>
          </a:ln>
        </p:spPr>
      </p:pic>
      <p:sp>
        <p:nvSpPr>
          <p:cNvPr id="184" name="Google Shape;184;g337433a8041_0_74"/>
          <p:cNvSpPr/>
          <p:nvPr/>
        </p:nvSpPr>
        <p:spPr>
          <a:xfrm>
            <a:off x="1369019" y="5786689"/>
            <a:ext cx="8679300" cy="523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	Metop-B and C 25km and 50km Ocean Surface Winds in NetCDF, BUFR, and BINARY</a:t>
            </a:r>
            <a:endParaRPr/>
          </a:p>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	Metop-B and C Ultra High Resolution Winds Imagery for Tropical Storms in NetCDF and GIF</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Blue Green">
      <a:dk1>
        <a:srgbClr val="000000"/>
      </a:dk1>
      <a:lt1>
        <a:srgbClr val="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Kimberly Eaves</dc:creator>
</cp:coreProperties>
</file>