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88825"/>
  <p:notesSz cx="6858000" cy="9144000"/>
  <p:embeddedFontLst>
    <p:embeddedFont>
      <p:font typeface="Arial Narrow"/>
      <p:regular r:id="rId25"/>
      <p:bold r:id="rId26"/>
      <p:italic r:id="rId27"/>
      <p:boldItalic r:id="rId28"/>
    </p:embeddedFont>
    <p:embeddedFont>
      <p:font typeface="Noto Sans Symbol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GoogleSlidesCustomDataVersion2">
      <go:slidesCustomData xmlns:go="http://customooxmlschemas.google.com/" r:id="rId31" roundtripDataSignature="AMtx7mhGkZUoRKQMUtbFymCw+ZlShu+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F68F7B-4508-43EB-A928-C7DCF818E98E}">
  <a:tblStyle styleId="{E8F68F7B-4508-43EB-A928-C7DCF818E98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otoSansSymbols-regular.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NotoSansSymbol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0" lIns="19050" spcFirstLastPara="1" rIns="19050" wrap="square" tIns="0">
            <a:noAutofit/>
          </a:bodyPr>
          <a:lstStyle>
            <a:lvl1pPr lvl="0" marR="0" rtl="0" algn="r">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txBox="1"/>
          <p:nvPr>
            <p:ph idx="11" type="ftr"/>
          </p:nvPr>
        </p:nvSpPr>
        <p:spPr>
          <a:xfrm>
            <a:off x="0" y="8686800"/>
            <a:ext cx="2971800" cy="457200"/>
          </a:xfrm>
          <a:prstGeom prst="rect">
            <a:avLst/>
          </a:prstGeom>
          <a:noFill/>
          <a:ln>
            <a:noFill/>
          </a:ln>
        </p:spPr>
        <p:txBody>
          <a:bodyPr anchorCtr="0" anchor="b"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 name="Google Shape;6;n"/>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Times New Roman"/>
                <a:ea typeface="Times New Roman"/>
                <a:cs typeface="Times New Roman"/>
                <a:sym typeface="Times New Roman"/>
              </a:rPr>
              <a:t>‹#›</a:t>
            </a:fld>
            <a:endParaRPr b="0" i="1" sz="1000" u="none" cap="none" strike="noStrike">
              <a:solidFill>
                <a:schemeClr val="dk1"/>
              </a:solidFill>
              <a:latin typeface="Times New Roman"/>
              <a:ea typeface="Times New Roman"/>
              <a:cs typeface="Times New Roman"/>
              <a:sym typeface="Times New Roman"/>
            </a:endParaRPr>
          </a:p>
        </p:txBody>
      </p:sp>
      <p:sp>
        <p:nvSpPr>
          <p:cNvPr id="7" name="Google Shape;7;n"/>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p:nvPr>
            <p:ph idx="3"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72" name="Google Shape;72;p1:notes"/>
          <p:cNvSpPr/>
          <p:nvPr/>
        </p:nvSpPr>
        <p:spPr>
          <a:xfrm>
            <a:off x="3884613" y="0"/>
            <a:ext cx="2973387"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3" name="Google Shape;73;p1:notes"/>
          <p:cNvSpPr/>
          <p:nvPr/>
        </p:nvSpPr>
        <p:spPr>
          <a:xfrm>
            <a:off x="3884613" y="8686800"/>
            <a:ext cx="2973387"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74" name="Google Shape;74;p1: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5" name="Google Shape;75;p1: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6" name="Google Shape;76;p1:notes"/>
          <p:cNvSpPr/>
          <p:nvPr/>
        </p:nvSpPr>
        <p:spPr>
          <a:xfrm>
            <a:off x="3883025" y="0"/>
            <a:ext cx="2974975"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7" name="Google Shape;77;p1:notes"/>
          <p:cNvSpPr/>
          <p:nvPr/>
        </p:nvSpPr>
        <p:spPr>
          <a:xfrm>
            <a:off x="3883025" y="8686800"/>
            <a:ext cx="2974975"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78" name="Google Shape;78;p1: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9" name="Google Shape;79;p1: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80" name="Google Shape;80;p1: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1: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0: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88" name="Google Shape;388;p10: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1: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490" name="Google Shape;490;p11: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a:t>The thermo-optic properties of many Yb host systems improve as they are cooled to cryogenic temperatures. This graph shows the thermal conductivity, coefficient of thermal expansion, and temperature dependence of the refractive index for undoped YLF. All properties scale favorably as the temperature is decreased.  These performance improvement trends hold for most other crystalline dielectrics as well.</a:t>
            </a:r>
            <a:endParaRPr/>
          </a:p>
        </p:txBody>
      </p:sp>
      <p:sp>
        <p:nvSpPr>
          <p:cNvPr id="491" name="Google Shape;491;p11: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37" name="Google Shape;537;p12: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3: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48" name="Google Shape;548;p13: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rmAutofit/>
          </a:bodyPr>
          <a:lstStyle/>
          <a:p>
            <a:pPr indent="0" lvl="0" marL="0" rtl="0" algn="l">
              <a:spcBef>
                <a:spcPts val="0"/>
              </a:spcBef>
              <a:spcAft>
                <a:spcPts val="0"/>
              </a:spcAft>
              <a:buNone/>
            </a:pPr>
            <a:r>
              <a:rPr lang="en-US"/>
              <a:t>Previously cleared under 109616</a:t>
            </a:r>
            <a:endParaRPr/>
          </a:p>
          <a:p>
            <a:pPr indent="0" lvl="0" marL="0" rtl="0" algn="l">
              <a:spcBef>
                <a:spcPts val="360"/>
              </a:spcBef>
              <a:spcAft>
                <a:spcPts val="0"/>
              </a:spcAft>
              <a:buNone/>
            </a:pPr>
            <a:r>
              <a:t/>
            </a:r>
            <a:endParaRPr/>
          </a:p>
        </p:txBody>
      </p:sp>
      <p:sp>
        <p:nvSpPr>
          <p:cNvPr id="549" name="Google Shape;549;p13: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4: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68" name="Google Shape;568;p14:notes"/>
          <p:cNvSpPr/>
          <p:nvPr/>
        </p:nvSpPr>
        <p:spPr>
          <a:xfrm>
            <a:off x="3884613" y="0"/>
            <a:ext cx="2973387"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69" name="Google Shape;569;p14:notes"/>
          <p:cNvSpPr/>
          <p:nvPr/>
        </p:nvSpPr>
        <p:spPr>
          <a:xfrm>
            <a:off x="3884613" y="8686800"/>
            <a:ext cx="2973387"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570" name="Google Shape;570;p14: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1" name="Google Shape;571;p14: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2" name="Google Shape;572;p14:notes"/>
          <p:cNvSpPr/>
          <p:nvPr/>
        </p:nvSpPr>
        <p:spPr>
          <a:xfrm>
            <a:off x="3883025" y="0"/>
            <a:ext cx="2974975"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3" name="Google Shape;573;p14:notes"/>
          <p:cNvSpPr/>
          <p:nvPr/>
        </p:nvSpPr>
        <p:spPr>
          <a:xfrm>
            <a:off x="3883025" y="8686800"/>
            <a:ext cx="2974975"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574" name="Google Shape;574;p14: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5" name="Google Shape;575;p14: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6" name="Google Shape;576;p14: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7" name="Google Shape;577;p14: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5: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616" name="Google Shape;616;p15: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6: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629" name="Google Shape;629;p16: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7: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674" name="Google Shape;674;p17:notes"/>
          <p:cNvSpPr/>
          <p:nvPr/>
        </p:nvSpPr>
        <p:spPr>
          <a:xfrm>
            <a:off x="3884613" y="0"/>
            <a:ext cx="2973387"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75" name="Google Shape;675;p17:notes"/>
          <p:cNvSpPr/>
          <p:nvPr/>
        </p:nvSpPr>
        <p:spPr>
          <a:xfrm>
            <a:off x="3884613" y="8686800"/>
            <a:ext cx="2973387"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676" name="Google Shape;676;p17: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77" name="Google Shape;677;p17: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78" name="Google Shape;678;p17:notes"/>
          <p:cNvSpPr/>
          <p:nvPr/>
        </p:nvSpPr>
        <p:spPr>
          <a:xfrm>
            <a:off x="3883025" y="0"/>
            <a:ext cx="2974975"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79" name="Google Shape;679;p17:notes"/>
          <p:cNvSpPr/>
          <p:nvPr/>
        </p:nvSpPr>
        <p:spPr>
          <a:xfrm>
            <a:off x="3883025" y="8686800"/>
            <a:ext cx="2974975"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r>
              <a:rPr i="1" lang="en-US" sz="1000">
                <a:solidFill>
                  <a:schemeClr val="dk1"/>
                </a:solidFill>
                <a:latin typeface="Times New Roman"/>
                <a:ea typeface="Times New Roman"/>
                <a:cs typeface="Times New Roman"/>
                <a:sym typeface="Times New Roman"/>
              </a:rPr>
              <a:t>1</a:t>
            </a:r>
            <a:endParaRPr/>
          </a:p>
        </p:txBody>
      </p:sp>
      <p:sp>
        <p:nvSpPr>
          <p:cNvPr id="680" name="Google Shape;680;p17: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81" name="Google Shape;681;p17: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82" name="Google Shape;682;p17: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17: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8: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711" name="Google Shape;711;p18: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88" name="Google Shape;88;p2: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95" name="Google Shape;95;p3: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34" name="Google Shape;134;p4: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47" name="Google Shape;147;p5: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92" name="Google Shape;192;p6: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7:notes"/>
          <p:cNvSpPr txBox="1"/>
          <p:nvPr>
            <p:ph idx="1" type="body"/>
          </p:nvPr>
        </p:nvSpPr>
        <p:spPr>
          <a:xfrm>
            <a:off x="911225" y="4343400"/>
            <a:ext cx="5032375"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25" name="Google Shape;325;p7: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49" name="Google Shape;349;p8: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t>We plot the output spectra of the HGLWP at 530 mW of output power, showing (left) a &gt; 30 dB ratio over the background ASE output. The plot on the right shows the spectra with no seed power. These curves confirm that the system provides very high gain at long wavelengths with minimal parasitic output.</a:t>
            </a:r>
            <a:endParaRPr/>
          </a:p>
        </p:txBody>
      </p:sp>
      <p:sp>
        <p:nvSpPr>
          <p:cNvPr id="350" name="Google Shape;350;p8: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p:nvPr>
            <p:ph idx="2" type="sldImg"/>
          </p:nvPr>
        </p:nvSpPr>
        <p:spPr>
          <a:xfrm>
            <a:off x="393700" y="692150"/>
            <a:ext cx="60706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74" name="Google Shape;374;p9:notes"/>
          <p:cNvSpPr txBox="1"/>
          <p:nvPr>
            <p:ph idx="1" type="body"/>
          </p:nvPr>
        </p:nvSpPr>
        <p:spPr>
          <a:xfrm>
            <a:off x="911225" y="4343400"/>
            <a:ext cx="5032375"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t>Recent work has demonstrated that improved Tm:fiber fabrication processes can lead to improved Tm:fiber laser efficiencies. These are incorporated in the newly established fiber fabrication facility at MIT LL.</a:t>
            </a:r>
            <a:endParaRPr/>
          </a:p>
        </p:txBody>
      </p:sp>
      <p:sp>
        <p:nvSpPr>
          <p:cNvPr id="375" name="Google Shape;375;p9: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0"/>
          <p:cNvSpPr txBox="1"/>
          <p:nvPr>
            <p:ph type="ctrTitle"/>
          </p:nvPr>
        </p:nvSpPr>
        <p:spPr>
          <a:xfrm>
            <a:off x="1109183" y="1389888"/>
            <a:ext cx="9970459" cy="1298448"/>
          </a:xfrm>
          <a:prstGeom prst="rect">
            <a:avLst/>
          </a:prstGeom>
          <a:noFill/>
          <a:ln>
            <a:noFill/>
          </a:ln>
        </p:spPr>
        <p:txBody>
          <a:bodyPr anchorCtr="0" anchor="b" bIns="46025" lIns="92050" spcFirstLastPara="1" rIns="92050" wrap="square" tIns="46025">
            <a:noAutofit/>
          </a:bodyPr>
          <a:lstStyle>
            <a:lvl1pPr lvl="0" algn="ctr">
              <a:lnSpc>
                <a:spcPct val="100000"/>
              </a:lnSpc>
              <a:spcBef>
                <a:spcPts val="0"/>
              </a:spcBef>
              <a:spcAft>
                <a:spcPts val="0"/>
              </a:spcAft>
              <a:buSzPts val="1400"/>
              <a:buNone/>
              <a:defRPr sz="3600"/>
            </a:lvl1pPr>
            <a:lvl2pPr lvl="1" algn="ctr">
              <a:lnSpc>
                <a:spcPct val="166666"/>
              </a:lnSpc>
              <a:spcBef>
                <a:spcPts val="60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18" name="Google Shape;18;p20"/>
          <p:cNvSpPr txBox="1"/>
          <p:nvPr>
            <p:ph idx="1" type="subTitle"/>
          </p:nvPr>
        </p:nvSpPr>
        <p:spPr>
          <a:xfrm>
            <a:off x="1109183" y="3008376"/>
            <a:ext cx="9970459" cy="179222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2750"/>
              <a:buFont typeface="Arial"/>
              <a:buNone/>
              <a:defRPr b="1" i="0" sz="2200" u="none" cap="none" strike="noStrike">
                <a:solidFill>
                  <a:schemeClr val="dk1"/>
                </a:solidFill>
                <a:latin typeface="Arial"/>
                <a:ea typeface="Arial"/>
                <a:cs typeface="Arial"/>
                <a:sym typeface="Arial"/>
              </a:defRPr>
            </a:lvl1pPr>
            <a:lvl2pPr lvl="1" marR="0" rtl="0" algn="l">
              <a:lnSpc>
                <a:spcPct val="90000"/>
              </a:lnSpc>
              <a:spcBef>
                <a:spcPts val="24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600"/>
              <a:buFont typeface="Arial"/>
              <a:buChar char=" "/>
              <a:defRPr b="1" i="0" sz="1600" u="none" cap="none" strike="noStrike">
                <a:solidFill>
                  <a:schemeClr val="dk1"/>
                </a:solidFill>
                <a:latin typeface="Arial"/>
                <a:ea typeface="Arial"/>
                <a:cs typeface="Arial"/>
                <a:sym typeface="Arial"/>
              </a:defRPr>
            </a:lvl3pPr>
            <a:lvl4pPr lvl="3"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4pPr>
            <a:lvl5pPr lvl="4"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5pPr>
            <a:lvl6pPr lvl="5"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lvl="6"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lvl="7"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lvl="8"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19" name="Google Shape;19;p20"/>
          <p:cNvSpPr/>
          <p:nvPr/>
        </p:nvSpPr>
        <p:spPr>
          <a:xfrm>
            <a:off x="0" y="950976"/>
            <a:ext cx="12188825" cy="0"/>
          </a:xfrm>
          <a:custGeom>
            <a:rect b="b" l="l" r="r" t="t"/>
            <a:pathLst>
              <a:path extrusionOk="0" h="1" w="6145">
                <a:moveTo>
                  <a:pt x="0" y="0"/>
                </a:moveTo>
                <a:lnTo>
                  <a:pt x="6144" y="0"/>
                </a:lnTo>
                <a:lnTo>
                  <a:pt x="0" y="0"/>
                </a:lnTo>
              </a:path>
            </a:pathLst>
          </a:custGeom>
          <a:noFill/>
          <a:ln cap="flat" cmpd="sng" w="22225">
            <a:solidFill>
              <a:schemeClr val="accent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 name="Google Shape;20;p20"/>
          <p:cNvSpPr/>
          <p:nvPr/>
        </p:nvSpPr>
        <p:spPr>
          <a:xfrm>
            <a:off x="0" y="6355080"/>
            <a:ext cx="12188825" cy="0"/>
          </a:xfrm>
          <a:custGeom>
            <a:rect b="b" l="l" r="r" t="t"/>
            <a:pathLst>
              <a:path extrusionOk="0" h="1" w="6145">
                <a:moveTo>
                  <a:pt x="0" y="0"/>
                </a:moveTo>
                <a:lnTo>
                  <a:pt x="6144" y="0"/>
                </a:lnTo>
                <a:lnTo>
                  <a:pt x="0" y="0"/>
                </a:lnTo>
              </a:path>
            </a:pathLst>
          </a:custGeom>
          <a:noFill/>
          <a:ln cap="flat" cmpd="sng" w="22225">
            <a:solidFill>
              <a:schemeClr val="accent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LL_Logo_blue.png" id="21" name="Google Shape;21;p20"/>
          <p:cNvPicPr preferRelativeResize="0"/>
          <p:nvPr/>
        </p:nvPicPr>
        <p:blipFill rotWithShape="1">
          <a:blip r:embed="rId2">
            <a:alphaModFix/>
          </a:blip>
          <a:srcRect b="0" l="0" r="0" t="0"/>
          <a:stretch/>
        </p:blipFill>
        <p:spPr>
          <a:xfrm>
            <a:off x="4379976" y="5111496"/>
            <a:ext cx="3429000" cy="3454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and Content">
  <p:cSld name="Title with Subtitle and Content">
    <p:spTree>
      <p:nvGrpSpPr>
        <p:cNvPr id="48" name="Shape 48"/>
        <p:cNvGrpSpPr/>
        <p:nvPr/>
      </p:nvGrpSpPr>
      <p:grpSpPr>
        <a:xfrm>
          <a:off x="0" y="0"/>
          <a:ext cx="0" cy="0"/>
          <a:chOff x="0" y="0"/>
          <a:chExt cx="0" cy="0"/>
        </a:xfrm>
      </p:grpSpPr>
      <p:sp>
        <p:nvSpPr>
          <p:cNvPr id="49" name="Google Shape;49;p30"/>
          <p:cNvSpPr txBox="1"/>
          <p:nvPr>
            <p:ph type="title"/>
          </p:nvPr>
        </p:nvSpPr>
        <p:spPr>
          <a:xfrm>
            <a:off x="1255449" y="146304"/>
            <a:ext cx="9677927" cy="466344"/>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50" name="Google Shape;50;p30"/>
          <p:cNvSpPr txBox="1"/>
          <p:nvPr>
            <p:ph idx="1" type="body"/>
          </p:nvPr>
        </p:nvSpPr>
        <p:spPr>
          <a:xfrm>
            <a:off x="633819" y="1289304"/>
            <a:ext cx="10921187"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2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51" name="Google Shape;51;p30"/>
          <p:cNvSpPr txBox="1"/>
          <p:nvPr>
            <p:ph idx="2" type="body"/>
          </p:nvPr>
        </p:nvSpPr>
        <p:spPr>
          <a:xfrm>
            <a:off x="1255449" y="594360"/>
            <a:ext cx="9677927" cy="304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300"/>
              </a:spcBef>
              <a:spcAft>
                <a:spcPts val="0"/>
              </a:spcAft>
              <a:buClr>
                <a:schemeClr val="dk1"/>
              </a:buClr>
              <a:buSzPts val="30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2" name="Shape 52"/>
        <p:cNvGrpSpPr/>
        <p:nvPr/>
      </p:nvGrpSpPr>
      <p:grpSpPr>
        <a:xfrm>
          <a:off x="0" y="0"/>
          <a:ext cx="0" cy="0"/>
          <a:chOff x="0" y="0"/>
          <a:chExt cx="0" cy="0"/>
        </a:xfrm>
      </p:grpSpPr>
      <p:sp>
        <p:nvSpPr>
          <p:cNvPr id="53" name="Google Shape;53;p31"/>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54" name="Google Shape;54;p31"/>
          <p:cNvSpPr txBox="1"/>
          <p:nvPr>
            <p:ph idx="1" type="body"/>
          </p:nvPr>
        </p:nvSpPr>
        <p:spPr>
          <a:xfrm>
            <a:off x="633819" y="1682496"/>
            <a:ext cx="10921187" cy="4443984"/>
          </a:xfrm>
          <a:prstGeom prst="rect">
            <a:avLst/>
          </a:prstGeom>
          <a:noFill/>
          <a:ln>
            <a:noFill/>
          </a:ln>
        </p:spPr>
        <p:txBody>
          <a:bodyPr anchorCtr="1" anchor="t" bIns="45700" lIns="91425" spcFirstLastPara="1" rIns="91425" wrap="square" tIns="45700">
            <a:noAutofit/>
          </a:bodyPr>
          <a:lstStyle>
            <a:lvl1pPr indent="-355600" lvl="0" marL="457200" marR="0" rtl="0" algn="l">
              <a:lnSpc>
                <a:spcPct val="90000"/>
              </a:lnSpc>
              <a:spcBef>
                <a:spcPts val="15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15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1500"/>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15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15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5" name="Shape 55"/>
        <p:cNvGrpSpPr/>
        <p:nvPr/>
      </p:nvGrpSpPr>
      <p:grpSpPr>
        <a:xfrm>
          <a:off x="0" y="0"/>
          <a:ext cx="0" cy="0"/>
          <a:chOff x="0" y="0"/>
          <a:chExt cx="0" cy="0"/>
        </a:xfrm>
      </p:grpSpPr>
      <p:sp>
        <p:nvSpPr>
          <p:cNvPr id="56" name="Google Shape;56;p32"/>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57" name="Google Shape;57;p32"/>
          <p:cNvSpPr/>
          <p:nvPr>
            <p:ph idx="2" type="pic"/>
          </p:nvPr>
        </p:nvSpPr>
        <p:spPr>
          <a:xfrm>
            <a:off x="2108667" y="1764792"/>
            <a:ext cx="7959303" cy="3776472"/>
          </a:xfrm>
          <a:prstGeom prst="rect">
            <a:avLst/>
          </a:prstGeom>
          <a:noFill/>
          <a:ln cap="flat" cmpd="sng" w="12700">
            <a:solidFill>
              <a:schemeClr val="dk1"/>
            </a:solidFill>
            <a:prstDash val="solid"/>
            <a:round/>
            <a:headEnd len="sm" w="sm" type="none"/>
            <a:tailEnd len="sm" w="sm" type="none"/>
          </a:ln>
        </p:spPr>
      </p:sp>
      <p:sp>
        <p:nvSpPr>
          <p:cNvPr id="58" name="Google Shape;58;p32"/>
          <p:cNvSpPr txBox="1"/>
          <p:nvPr>
            <p:ph idx="1" type="body"/>
          </p:nvPr>
        </p:nvSpPr>
        <p:spPr>
          <a:xfrm>
            <a:off x="2108667" y="1316736"/>
            <a:ext cx="7959303" cy="374904"/>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11111"/>
              </a:lnSpc>
              <a:spcBef>
                <a:spcPts val="300"/>
              </a:spcBef>
              <a:spcAft>
                <a:spcPts val="0"/>
              </a:spcAft>
              <a:buClr>
                <a:schemeClr val="dk1"/>
              </a:buClr>
              <a:buSzPts val="225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59" name="Google Shape;59;p32"/>
          <p:cNvSpPr txBox="1"/>
          <p:nvPr>
            <p:ph idx="3" type="body"/>
          </p:nvPr>
        </p:nvSpPr>
        <p:spPr>
          <a:xfrm>
            <a:off x="2108667" y="5605272"/>
            <a:ext cx="7959303" cy="27432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6666"/>
              </a:lnSpc>
              <a:spcBef>
                <a:spcPts val="300"/>
              </a:spcBef>
              <a:spcAft>
                <a:spcPts val="0"/>
              </a:spcAft>
              <a:buClr>
                <a:schemeClr val="dk1"/>
              </a:buClr>
              <a:buSzPts val="15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p:cSld name="Media">
    <p:spTree>
      <p:nvGrpSpPr>
        <p:cNvPr id="60" name="Shape 60"/>
        <p:cNvGrpSpPr/>
        <p:nvPr/>
      </p:nvGrpSpPr>
      <p:grpSpPr>
        <a:xfrm>
          <a:off x="0" y="0"/>
          <a:ext cx="0" cy="0"/>
          <a:chOff x="0" y="0"/>
          <a:chExt cx="0" cy="0"/>
        </a:xfrm>
      </p:grpSpPr>
      <p:sp>
        <p:nvSpPr>
          <p:cNvPr id="61" name="Google Shape;61;p33"/>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62" name="Google Shape;62;p33"/>
          <p:cNvSpPr/>
          <p:nvPr>
            <p:ph idx="2" type="media"/>
          </p:nvPr>
        </p:nvSpPr>
        <p:spPr>
          <a:xfrm>
            <a:off x="2315877" y="1828800"/>
            <a:ext cx="7581449" cy="3346704"/>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dk1"/>
              </a:buClr>
              <a:buSzPts val="2500"/>
              <a:buFont typeface="Arial"/>
              <a:buNone/>
              <a:defRPr b="1" i="0" sz="20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600"/>
              <a:buFont typeface="Arial"/>
              <a:buChar char=" "/>
              <a:defRPr b="1" i="0" sz="1600" u="none" cap="none" strike="noStrike">
                <a:solidFill>
                  <a:schemeClr val="dk1"/>
                </a:solidFill>
                <a:latin typeface="Arial"/>
                <a:ea typeface="Arial"/>
                <a:cs typeface="Arial"/>
                <a:sym typeface="Arial"/>
              </a:defRPr>
            </a:lvl3pPr>
            <a:lvl4pPr lvl="3"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4pPr>
            <a:lvl5pPr lvl="4"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5pPr>
            <a:lvl6pPr lvl="5"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lvl="6"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lvl="7"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lvl="8"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63" name="Google Shape;63;p33"/>
          <p:cNvSpPr txBox="1"/>
          <p:nvPr>
            <p:ph idx="1" type="body"/>
          </p:nvPr>
        </p:nvSpPr>
        <p:spPr>
          <a:xfrm>
            <a:off x="2315877" y="1371600"/>
            <a:ext cx="7581449" cy="374904"/>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11111"/>
              </a:lnSpc>
              <a:spcBef>
                <a:spcPts val="300"/>
              </a:spcBef>
              <a:spcAft>
                <a:spcPts val="0"/>
              </a:spcAft>
              <a:buClr>
                <a:schemeClr val="dk1"/>
              </a:buClr>
              <a:buSzPts val="225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64" name="Google Shape;64;p33"/>
          <p:cNvSpPr txBox="1"/>
          <p:nvPr>
            <p:ph idx="3" type="body"/>
          </p:nvPr>
        </p:nvSpPr>
        <p:spPr>
          <a:xfrm>
            <a:off x="2315877" y="5230368"/>
            <a:ext cx="7581449" cy="27432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6666"/>
              </a:lnSpc>
              <a:spcBef>
                <a:spcPts val="300"/>
              </a:spcBef>
              <a:spcAft>
                <a:spcPts val="0"/>
              </a:spcAft>
              <a:buClr>
                <a:schemeClr val="dk1"/>
              </a:buClr>
              <a:buSzPts val="15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65" name="Shape 65"/>
        <p:cNvGrpSpPr/>
        <p:nvPr/>
      </p:nvGrpSpPr>
      <p:grpSpPr>
        <a:xfrm>
          <a:off x="0" y="0"/>
          <a:ext cx="0" cy="0"/>
          <a:chOff x="0" y="0"/>
          <a:chExt cx="0" cy="0"/>
        </a:xfrm>
      </p:grpSpPr>
      <p:sp>
        <p:nvSpPr>
          <p:cNvPr id="66" name="Google Shape;66;p34"/>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67" name="Google Shape;67;p34"/>
          <p:cNvSpPr/>
          <p:nvPr>
            <p:ph idx="2" type="chart"/>
          </p:nvPr>
        </p:nvSpPr>
        <p:spPr>
          <a:xfrm>
            <a:off x="1791758" y="1700784"/>
            <a:ext cx="8605310" cy="3941064"/>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dk1"/>
              </a:buClr>
              <a:buSzPts val="2500"/>
              <a:buFont typeface="Arial"/>
              <a:buNone/>
              <a:defRPr b="1" i="0" sz="20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600"/>
              <a:buFont typeface="Arial"/>
              <a:buChar char=" "/>
              <a:defRPr b="1" i="0" sz="1600" u="none" cap="none" strike="noStrike">
                <a:solidFill>
                  <a:schemeClr val="dk1"/>
                </a:solidFill>
                <a:latin typeface="Arial"/>
                <a:ea typeface="Arial"/>
                <a:cs typeface="Arial"/>
                <a:sym typeface="Arial"/>
              </a:defRPr>
            </a:lvl3pPr>
            <a:lvl4pPr lvl="3"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4pPr>
            <a:lvl5pPr lvl="4"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5pPr>
            <a:lvl6pPr lvl="5"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lvl="6"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lvl="7"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lvl="8"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68" name="Google Shape;68;p34"/>
          <p:cNvSpPr txBox="1"/>
          <p:nvPr>
            <p:ph idx="1" type="body"/>
          </p:nvPr>
        </p:nvSpPr>
        <p:spPr>
          <a:xfrm>
            <a:off x="1791758" y="1252728"/>
            <a:ext cx="8605310" cy="374904"/>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11111"/>
              </a:lnSpc>
              <a:spcBef>
                <a:spcPts val="300"/>
              </a:spcBef>
              <a:spcAft>
                <a:spcPts val="0"/>
              </a:spcAft>
              <a:buClr>
                <a:schemeClr val="dk1"/>
              </a:buClr>
              <a:buSzPts val="225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69" name="Google Shape;69;p34"/>
          <p:cNvSpPr txBox="1"/>
          <p:nvPr>
            <p:ph idx="3" type="body"/>
          </p:nvPr>
        </p:nvSpPr>
        <p:spPr>
          <a:xfrm>
            <a:off x="1791758" y="5705856"/>
            <a:ext cx="8605310" cy="27432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6666"/>
              </a:lnSpc>
              <a:spcBef>
                <a:spcPts val="300"/>
              </a:spcBef>
              <a:spcAft>
                <a:spcPts val="0"/>
              </a:spcAft>
              <a:buClr>
                <a:schemeClr val="dk1"/>
              </a:buClr>
              <a:buSzPts val="15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90000"/>
              </a:lnSpc>
              <a:spcBef>
                <a:spcPts val="6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35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1"/>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24" name="Google Shape;24;p21"/>
          <p:cNvSpPr txBox="1"/>
          <p:nvPr>
            <p:ph idx="1" type="body"/>
          </p:nvPr>
        </p:nvSpPr>
        <p:spPr>
          <a:xfrm>
            <a:off x="633819" y="1289304"/>
            <a:ext cx="10921187"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2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chemeClr val="dk1"/>
              </a:buClr>
              <a:buSzPts val="1440"/>
              <a:buFont typeface="Arial"/>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5" name="Shape 25"/>
        <p:cNvGrpSpPr/>
        <p:nvPr/>
      </p:nvGrpSpPr>
      <p:grpSpPr>
        <a:xfrm>
          <a:off x="0" y="0"/>
          <a:ext cx="0" cy="0"/>
          <a:chOff x="0" y="0"/>
          <a:chExt cx="0" cy="0"/>
        </a:xfrm>
      </p:grpSpPr>
      <p:sp>
        <p:nvSpPr>
          <p:cNvPr id="26" name="Google Shape;26;p22"/>
          <p:cNvSpPr txBox="1"/>
          <p:nvPr>
            <p:ph idx="1" type="body"/>
          </p:nvPr>
        </p:nvSpPr>
        <p:spPr>
          <a:xfrm>
            <a:off x="633082" y="1293094"/>
            <a:ext cx="10915522" cy="4830616"/>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1200"/>
              </a:spcBef>
              <a:spcAft>
                <a:spcPts val="0"/>
              </a:spcAft>
              <a:buClr>
                <a:schemeClr val="dk1"/>
              </a:buClr>
              <a:buSzPts val="2500"/>
              <a:buFont typeface="Arial"/>
              <a:buChar char="•"/>
              <a:defRPr b="1" i="0" sz="2000" u="none" cap="none" strike="noStrike">
                <a:solidFill>
                  <a:schemeClr val="dk1"/>
                </a:solidFill>
                <a:latin typeface="Arial"/>
                <a:ea typeface="Arial"/>
                <a:cs typeface="Arial"/>
                <a:sym typeface="Arial"/>
              </a:defRPr>
            </a:lvl1pPr>
            <a:lvl2pPr indent="-342836" lvl="1" marL="914400" marR="0" rtl="0" algn="l">
              <a:lnSpc>
                <a:spcPct val="100000"/>
              </a:lnSpc>
              <a:spcBef>
                <a:spcPts val="600"/>
              </a:spcBef>
              <a:spcAft>
                <a:spcPts val="0"/>
              </a:spcAft>
              <a:buClr>
                <a:schemeClr val="dk1"/>
              </a:buClr>
              <a:buSzPts val="1799"/>
              <a:buFont typeface="Arial"/>
              <a:buChar char="–"/>
              <a:defRPr b="1" i="0" sz="1799" u="none" cap="none" strike="noStrike">
                <a:solidFill>
                  <a:schemeClr val="dk1"/>
                </a:solidFill>
                <a:latin typeface="Arial"/>
                <a:ea typeface="Arial"/>
                <a:cs typeface="Arial"/>
                <a:sym typeface="Arial"/>
              </a:defRPr>
            </a:lvl2pPr>
            <a:lvl3pPr indent="-320039" lvl="2" marL="1371600" marR="0" rtl="0" algn="l">
              <a:lnSpc>
                <a:spcPct val="100000"/>
              </a:lnSpc>
              <a:spcBef>
                <a:spcPts val="600"/>
              </a:spcBef>
              <a:spcAft>
                <a:spcPts val="0"/>
              </a:spcAft>
              <a:buClr>
                <a:schemeClr val="dk1"/>
              </a:buClr>
              <a:buSzPts val="1440"/>
              <a:buFont typeface="Arial"/>
              <a:buChar char="•"/>
              <a:defRPr b="1"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27" name="Google Shape;27;p22"/>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8" name="Shape 28"/>
        <p:cNvGrpSpPr/>
        <p:nvPr/>
      </p:nvGrpSpPr>
      <p:grpSpPr>
        <a:xfrm>
          <a:off x="0" y="0"/>
          <a:ext cx="0" cy="0"/>
          <a:chOff x="0" y="0"/>
          <a:chExt cx="0" cy="0"/>
        </a:xfrm>
      </p:grpSpPr>
      <p:sp>
        <p:nvSpPr>
          <p:cNvPr id="29" name="Google Shape;29;p23"/>
          <p:cNvSpPr txBox="1"/>
          <p:nvPr>
            <p:ph idx="1" type="body"/>
          </p:nvPr>
        </p:nvSpPr>
        <p:spPr>
          <a:xfrm>
            <a:off x="633082" y="1293094"/>
            <a:ext cx="10915522" cy="4830616"/>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1200"/>
              </a:spcBef>
              <a:spcAft>
                <a:spcPts val="0"/>
              </a:spcAft>
              <a:buClr>
                <a:schemeClr val="dk1"/>
              </a:buClr>
              <a:buSzPts val="2500"/>
              <a:buFont typeface="Arial"/>
              <a:buChar char="•"/>
              <a:defRPr b="1" i="0" sz="2000" u="none" cap="none" strike="noStrike">
                <a:solidFill>
                  <a:schemeClr val="dk1"/>
                </a:solidFill>
                <a:latin typeface="Arial"/>
                <a:ea typeface="Arial"/>
                <a:cs typeface="Arial"/>
                <a:sym typeface="Arial"/>
              </a:defRPr>
            </a:lvl1pPr>
            <a:lvl2pPr indent="-342836" lvl="1" marL="914400" marR="0" rtl="0" algn="l">
              <a:lnSpc>
                <a:spcPct val="100000"/>
              </a:lnSpc>
              <a:spcBef>
                <a:spcPts val="600"/>
              </a:spcBef>
              <a:spcAft>
                <a:spcPts val="0"/>
              </a:spcAft>
              <a:buClr>
                <a:schemeClr val="dk1"/>
              </a:buClr>
              <a:buSzPts val="1799"/>
              <a:buFont typeface="Arial"/>
              <a:buChar char="–"/>
              <a:defRPr b="1" i="0" sz="1799" u="none" cap="none" strike="noStrike">
                <a:solidFill>
                  <a:schemeClr val="dk1"/>
                </a:solidFill>
                <a:latin typeface="Arial"/>
                <a:ea typeface="Arial"/>
                <a:cs typeface="Arial"/>
                <a:sym typeface="Arial"/>
              </a:defRPr>
            </a:lvl2pPr>
            <a:lvl3pPr indent="-320039" lvl="2" marL="1371600" marR="0" rtl="0" algn="l">
              <a:lnSpc>
                <a:spcPct val="100000"/>
              </a:lnSpc>
              <a:spcBef>
                <a:spcPts val="600"/>
              </a:spcBef>
              <a:spcAft>
                <a:spcPts val="0"/>
              </a:spcAft>
              <a:buClr>
                <a:schemeClr val="dk1"/>
              </a:buClr>
              <a:buSzPts val="1440"/>
              <a:buFont typeface="Arial"/>
              <a:buChar char="•"/>
              <a:defRPr b="1"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30" name="Google Shape;30;p23"/>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1" name="Shape 31"/>
        <p:cNvGrpSpPr/>
        <p:nvPr/>
      </p:nvGrpSpPr>
      <p:grpSpPr>
        <a:xfrm>
          <a:off x="0" y="0"/>
          <a:ext cx="0" cy="0"/>
          <a:chOff x="0" y="0"/>
          <a:chExt cx="0" cy="0"/>
        </a:xfrm>
      </p:grpSpPr>
      <p:sp>
        <p:nvSpPr>
          <p:cNvPr id="32" name="Google Shape;32;p24"/>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33" name="Google Shape;33;p24"/>
          <p:cNvSpPr txBox="1"/>
          <p:nvPr>
            <p:ph idx="1" type="body"/>
          </p:nvPr>
        </p:nvSpPr>
        <p:spPr>
          <a:xfrm>
            <a:off x="633819" y="1289304"/>
            <a:ext cx="5314328"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9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451"/>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451"/>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451"/>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51"/>
              </a:spcBef>
              <a:spcAft>
                <a:spcPts val="0"/>
              </a:spcAft>
              <a:buClr>
                <a:schemeClr val="dk1"/>
              </a:buClr>
              <a:buSzPts val="765"/>
              <a:buFont typeface="Arial"/>
              <a:buNone/>
              <a:defRPr b="1" i="0" sz="9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34" name="Google Shape;34;p24"/>
          <p:cNvSpPr txBox="1"/>
          <p:nvPr>
            <p:ph idx="2" type="body"/>
          </p:nvPr>
        </p:nvSpPr>
        <p:spPr>
          <a:xfrm>
            <a:off x="6216301" y="1289304"/>
            <a:ext cx="5314328"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9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451"/>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451"/>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451"/>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51"/>
              </a:spcBef>
              <a:spcAft>
                <a:spcPts val="0"/>
              </a:spcAft>
              <a:buClr>
                <a:schemeClr val="dk1"/>
              </a:buClr>
              <a:buSzPts val="765"/>
              <a:buFont typeface="Arial"/>
              <a:buNone/>
              <a:defRPr b="1" i="0" sz="9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25"/>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7" name="Shape 37"/>
        <p:cNvGrpSpPr/>
        <p:nvPr/>
      </p:nvGrpSpPr>
      <p:grpSpPr>
        <a:xfrm>
          <a:off x="0" y="0"/>
          <a:ext cx="0" cy="0"/>
          <a:chOff x="0" y="0"/>
          <a:chExt cx="0" cy="0"/>
        </a:xfrm>
      </p:grpSpPr>
      <p:sp>
        <p:nvSpPr>
          <p:cNvPr id="38" name="Google Shape;38;p26"/>
          <p:cNvSpPr txBox="1"/>
          <p:nvPr>
            <p:ph idx="1" type="body"/>
          </p:nvPr>
        </p:nvSpPr>
        <p:spPr>
          <a:xfrm>
            <a:off x="633082" y="1293094"/>
            <a:ext cx="10915522" cy="4830616"/>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1200"/>
              </a:spcBef>
              <a:spcAft>
                <a:spcPts val="0"/>
              </a:spcAft>
              <a:buClr>
                <a:schemeClr val="dk1"/>
              </a:buClr>
              <a:buSzPts val="2500"/>
              <a:buFont typeface="Arial"/>
              <a:buChar char="•"/>
              <a:defRPr b="1" i="0" sz="2000" u="none" cap="none" strike="noStrike">
                <a:solidFill>
                  <a:schemeClr val="dk1"/>
                </a:solidFill>
                <a:latin typeface="Arial"/>
                <a:ea typeface="Arial"/>
                <a:cs typeface="Arial"/>
                <a:sym typeface="Arial"/>
              </a:defRPr>
            </a:lvl1pPr>
            <a:lvl2pPr indent="-342836" lvl="1" marL="914400" marR="0" rtl="0" algn="l">
              <a:lnSpc>
                <a:spcPct val="100000"/>
              </a:lnSpc>
              <a:spcBef>
                <a:spcPts val="600"/>
              </a:spcBef>
              <a:spcAft>
                <a:spcPts val="0"/>
              </a:spcAft>
              <a:buClr>
                <a:schemeClr val="dk1"/>
              </a:buClr>
              <a:buSzPts val="1799"/>
              <a:buFont typeface="Arial"/>
              <a:buChar char="–"/>
              <a:defRPr b="1" i="0" sz="1799" u="none" cap="none" strike="noStrike">
                <a:solidFill>
                  <a:schemeClr val="dk1"/>
                </a:solidFill>
                <a:latin typeface="Arial"/>
                <a:ea typeface="Arial"/>
                <a:cs typeface="Arial"/>
                <a:sym typeface="Arial"/>
              </a:defRPr>
            </a:lvl2pPr>
            <a:lvl3pPr indent="-320039" lvl="2" marL="1371600" marR="0" rtl="0" algn="l">
              <a:lnSpc>
                <a:spcPct val="100000"/>
              </a:lnSpc>
              <a:spcBef>
                <a:spcPts val="600"/>
              </a:spcBef>
              <a:spcAft>
                <a:spcPts val="0"/>
              </a:spcAft>
              <a:buClr>
                <a:schemeClr val="dk1"/>
              </a:buClr>
              <a:buSzPts val="1440"/>
              <a:buFont typeface="Arial"/>
              <a:buChar char="•"/>
              <a:defRPr b="1"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39" name="Google Shape;39;p26"/>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 name="Shape 40"/>
        <p:cNvGrpSpPr/>
        <p:nvPr/>
      </p:nvGrpSpPr>
      <p:grpSpPr>
        <a:xfrm>
          <a:off x="0" y="0"/>
          <a:ext cx="0" cy="0"/>
          <a:chOff x="0" y="0"/>
          <a:chExt cx="0" cy="0"/>
        </a:xfrm>
      </p:grpSpPr>
      <p:sp>
        <p:nvSpPr>
          <p:cNvPr id="41" name="Google Shape;41;p27"/>
          <p:cNvSpPr txBox="1"/>
          <p:nvPr>
            <p:ph idx="1" type="body"/>
          </p:nvPr>
        </p:nvSpPr>
        <p:spPr>
          <a:xfrm>
            <a:off x="633082" y="1293094"/>
            <a:ext cx="10915522" cy="4830616"/>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10000"/>
              </a:lnSpc>
              <a:spcBef>
                <a:spcPts val="1200"/>
              </a:spcBef>
              <a:spcAft>
                <a:spcPts val="0"/>
              </a:spcAft>
              <a:buClr>
                <a:schemeClr val="dk1"/>
              </a:buClr>
              <a:buSzPts val="25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111111"/>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112500"/>
              </a:lnSpc>
              <a:spcBef>
                <a:spcPts val="600"/>
              </a:spcBef>
              <a:spcAft>
                <a:spcPts val="0"/>
              </a:spcAft>
              <a:buClr>
                <a:schemeClr val="dk1"/>
              </a:buClr>
              <a:buSzPts val="1440"/>
              <a:buFont typeface="Arial"/>
              <a:buChar char="•"/>
              <a:defRPr b="1" i="0" sz="1600" u="none" cap="none" strike="noStrike">
                <a:solidFill>
                  <a:schemeClr val="dk1"/>
                </a:solidFill>
                <a:latin typeface="Arial"/>
                <a:ea typeface="Arial"/>
                <a:cs typeface="Arial"/>
                <a:sym typeface="Arial"/>
              </a:defRPr>
            </a:lvl3pPr>
            <a:lvl4pPr indent="-228600" lvl="3" marL="1828800" marR="0" rtl="0" algn="l">
              <a:lnSpc>
                <a:spcPct val="114285"/>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116666"/>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42" name="Google Shape;42;p27"/>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3" name="Shape 43"/>
        <p:cNvGrpSpPr/>
        <p:nvPr/>
      </p:nvGrpSpPr>
      <p:grpSpPr>
        <a:xfrm>
          <a:off x="0" y="0"/>
          <a:ext cx="0" cy="0"/>
          <a:chOff x="0" y="0"/>
          <a:chExt cx="0" cy="0"/>
        </a:xfrm>
      </p:grpSpPr>
      <p:sp>
        <p:nvSpPr>
          <p:cNvPr id="44" name="Google Shape;44;p28"/>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algn="ctr">
              <a:lnSpc>
                <a:spcPct val="155555"/>
              </a:lnSpc>
              <a:spcBef>
                <a:spcPts val="0"/>
              </a:spcBef>
              <a:spcAft>
                <a:spcPts val="0"/>
              </a:spcAft>
              <a:buSzPts val="1400"/>
              <a:buNone/>
              <a:defRPr/>
            </a:lvl1pPr>
            <a:lvl2pPr lvl="1" algn="ctr">
              <a:lnSpc>
                <a:spcPct val="166666"/>
              </a:lnSpc>
              <a:spcBef>
                <a:spcPts val="0"/>
              </a:spcBef>
              <a:spcAft>
                <a:spcPts val="0"/>
              </a:spcAft>
              <a:buSzPts val="1400"/>
              <a:buNone/>
              <a:defRPr/>
            </a:lvl2pPr>
            <a:lvl3pPr lvl="2" algn="ctr">
              <a:lnSpc>
                <a:spcPct val="166666"/>
              </a:lnSpc>
              <a:spcBef>
                <a:spcPts val="0"/>
              </a:spcBef>
              <a:spcAft>
                <a:spcPts val="0"/>
              </a:spcAft>
              <a:buSzPts val="1400"/>
              <a:buNone/>
              <a:defRPr/>
            </a:lvl3pPr>
            <a:lvl4pPr lvl="3" algn="ctr">
              <a:lnSpc>
                <a:spcPct val="166666"/>
              </a:lnSpc>
              <a:spcBef>
                <a:spcPts val="0"/>
              </a:spcBef>
              <a:spcAft>
                <a:spcPts val="0"/>
              </a:spcAft>
              <a:buSzPts val="1400"/>
              <a:buNone/>
              <a:defRPr/>
            </a:lvl4pPr>
            <a:lvl5pPr lvl="4" algn="ctr">
              <a:lnSpc>
                <a:spcPct val="166666"/>
              </a:lnSpc>
              <a:spcBef>
                <a:spcPts val="0"/>
              </a:spcBef>
              <a:spcAft>
                <a:spcPts val="0"/>
              </a:spcAft>
              <a:buSzPts val="1400"/>
              <a:buNone/>
              <a:defRPr/>
            </a:lvl5pPr>
            <a:lvl6pPr lvl="5" algn="ctr">
              <a:lnSpc>
                <a:spcPct val="166666"/>
              </a:lnSpc>
              <a:spcBef>
                <a:spcPts val="0"/>
              </a:spcBef>
              <a:spcAft>
                <a:spcPts val="0"/>
              </a:spcAft>
              <a:buSzPts val="1400"/>
              <a:buNone/>
              <a:defRPr/>
            </a:lvl6pPr>
            <a:lvl7pPr lvl="6" algn="ctr">
              <a:lnSpc>
                <a:spcPct val="166666"/>
              </a:lnSpc>
              <a:spcBef>
                <a:spcPts val="0"/>
              </a:spcBef>
              <a:spcAft>
                <a:spcPts val="0"/>
              </a:spcAft>
              <a:buSzPts val="1400"/>
              <a:buNone/>
              <a:defRPr/>
            </a:lvl7pPr>
            <a:lvl8pPr lvl="7" algn="ctr">
              <a:lnSpc>
                <a:spcPct val="166666"/>
              </a:lnSpc>
              <a:spcBef>
                <a:spcPts val="0"/>
              </a:spcBef>
              <a:spcAft>
                <a:spcPts val="0"/>
              </a:spcAft>
              <a:buSzPts val="1400"/>
              <a:buNone/>
              <a:defRPr/>
            </a:lvl8pPr>
            <a:lvl9pPr lvl="8" algn="ctr">
              <a:lnSpc>
                <a:spcPct val="166666"/>
              </a:lnSpc>
              <a:spcBef>
                <a:spcPts val="0"/>
              </a:spcBef>
              <a:spcAft>
                <a:spcPts val="0"/>
              </a:spcAft>
              <a:buSzPts val="1400"/>
              <a:buNone/>
              <a:defRPr/>
            </a:lvl9pPr>
          </a:lstStyle>
          <a:p/>
        </p:txBody>
      </p:sp>
      <p:sp>
        <p:nvSpPr>
          <p:cNvPr id="45" name="Google Shape;45;p28"/>
          <p:cNvSpPr txBox="1"/>
          <p:nvPr>
            <p:ph idx="1" type="body"/>
          </p:nvPr>
        </p:nvSpPr>
        <p:spPr>
          <a:xfrm>
            <a:off x="633819" y="1289304"/>
            <a:ext cx="5314328"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2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
        <p:nvSpPr>
          <p:cNvPr id="46" name="Google Shape;46;p28"/>
          <p:cNvSpPr txBox="1"/>
          <p:nvPr>
            <p:ph idx="2" type="body"/>
          </p:nvPr>
        </p:nvSpPr>
        <p:spPr>
          <a:xfrm>
            <a:off x="6216301" y="1289304"/>
            <a:ext cx="5314328" cy="48280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2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2pPr>
            <a:lvl3pPr indent="-320039" lvl="2" marL="1371600" marR="0" rtl="0" algn="l">
              <a:lnSpc>
                <a:spcPct val="90000"/>
              </a:lnSpc>
              <a:spcBef>
                <a:spcPts val="600"/>
              </a:spcBef>
              <a:spcAft>
                <a:spcPts val="0"/>
              </a:spcAft>
              <a:buClr>
                <a:schemeClr val="dk1"/>
              </a:buClr>
              <a:buSzPts val="1440"/>
              <a:buFont typeface="Noto Sans Symbols"/>
              <a:buChar char="▪"/>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dk1"/>
              </a:buClr>
              <a:buSzPts val="1020"/>
              <a:buFont typeface="Arial"/>
              <a:buNone/>
              <a:defRPr b="1" i="0" sz="1200" u="none" cap="none" strike="noStrike">
                <a:solidFill>
                  <a:schemeClr val="dk1"/>
                </a:solidFill>
                <a:latin typeface="Arial"/>
                <a:ea typeface="Arial"/>
                <a:cs typeface="Arial"/>
                <a:sym typeface="Arial"/>
              </a:defRPr>
            </a:lvl5pPr>
            <a:lvl6pPr indent="-317500" lvl="5" marL="27432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6pPr>
            <a:lvl7pPr indent="-317500" lvl="6" marL="32004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7pPr>
            <a:lvl8pPr indent="-317500" lvl="7" marL="36576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8pPr>
            <a:lvl9pPr indent="-317500" lvl="8" marL="4114800" marR="0" rtl="0" algn="l">
              <a:lnSpc>
                <a:spcPct val="90000"/>
              </a:lnSpc>
              <a:spcBef>
                <a:spcPts val="350"/>
              </a:spcBef>
              <a:spcAft>
                <a:spcPts val="0"/>
              </a:spcAft>
              <a:buClr>
                <a:schemeClr val="dk1"/>
              </a:buClr>
              <a:buSzPts val="1400"/>
              <a:buFont typeface="Arial"/>
              <a:buChar char=" "/>
              <a:defRPr b="1"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lvl1pPr lvl="0" marR="0" rtl="0" algn="ctr">
              <a:lnSpc>
                <a:spcPct val="100000"/>
              </a:lnSpc>
              <a:spcBef>
                <a:spcPts val="0"/>
              </a:spcBef>
              <a:spcAft>
                <a:spcPts val="0"/>
              </a:spcAft>
              <a:buSzPts val="1400"/>
              <a:buNone/>
              <a:defRPr b="1" i="0" sz="2800" u="none" cap="none" strike="noStrike">
                <a:solidFill>
                  <a:schemeClr val="dk2"/>
                </a:solidFill>
                <a:latin typeface="Arial"/>
                <a:ea typeface="Arial"/>
                <a:cs typeface="Arial"/>
                <a:sym typeface="Arial"/>
              </a:defRPr>
            </a:lvl1pPr>
            <a:lvl2pPr lvl="1"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2pPr>
            <a:lvl3pPr lvl="2"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3pPr>
            <a:lvl4pPr lvl="3"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4pPr>
            <a:lvl5pPr lvl="4"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5pPr>
            <a:lvl6pPr lvl="5"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6pPr>
            <a:lvl7pPr lvl="6"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7pPr>
            <a:lvl8pPr lvl="7"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8pPr>
            <a:lvl9pPr lvl="8" marR="0" rtl="0" algn="ctr">
              <a:lnSpc>
                <a:spcPct val="107142"/>
              </a:lnSpc>
              <a:spcBef>
                <a:spcPts val="0"/>
              </a:spcBef>
              <a:spcAft>
                <a:spcPts val="0"/>
              </a:spcAft>
              <a:buSzPts val="1400"/>
              <a:buNone/>
              <a:defRPr b="1" i="0" sz="2800" u="none" cap="none" strike="noStrike">
                <a:solidFill>
                  <a:schemeClr val="dk2"/>
                </a:solidFill>
                <a:latin typeface="Arial"/>
                <a:ea typeface="Arial"/>
                <a:cs typeface="Arial"/>
                <a:sym typeface="Arial"/>
              </a:defRPr>
            </a:lvl9pPr>
          </a:lstStyle>
          <a:p/>
        </p:txBody>
      </p:sp>
      <p:sp>
        <p:nvSpPr>
          <p:cNvPr id="11" name="Google Shape;11;p19"/>
          <p:cNvSpPr/>
          <p:nvPr/>
        </p:nvSpPr>
        <p:spPr>
          <a:xfrm>
            <a:off x="0" y="950976"/>
            <a:ext cx="12188825" cy="0"/>
          </a:xfrm>
          <a:custGeom>
            <a:rect b="b" l="l" r="r" t="t"/>
            <a:pathLst>
              <a:path extrusionOk="0" h="1" w="6145">
                <a:moveTo>
                  <a:pt x="0" y="0"/>
                </a:moveTo>
                <a:lnTo>
                  <a:pt x="6144" y="0"/>
                </a:lnTo>
                <a:lnTo>
                  <a:pt x="0" y="0"/>
                </a:lnTo>
              </a:path>
            </a:pathLst>
          </a:custGeom>
          <a:noFill/>
          <a:ln cap="flat" cmpd="sng" w="22225">
            <a:solidFill>
              <a:schemeClr val="accent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 name="Google Shape;12;p19"/>
          <p:cNvSpPr/>
          <p:nvPr/>
        </p:nvSpPr>
        <p:spPr>
          <a:xfrm>
            <a:off x="426609" y="6455664"/>
            <a:ext cx="1450470" cy="21945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rPr b="0" i="0" lang="en-US" sz="700">
                <a:solidFill>
                  <a:schemeClr val="dk1"/>
                </a:solidFill>
                <a:latin typeface="Arial"/>
                <a:ea typeface="Arial"/>
                <a:cs typeface="Arial"/>
                <a:sym typeface="Arial"/>
              </a:rPr>
              <a:t>Cryo Ho:YLF - </a:t>
            </a:r>
            <a:fld id="{00000000-1234-1234-1234-123412341234}" type="slidenum">
              <a:rPr b="0" i="0" lang="en-US" sz="700">
                <a:solidFill>
                  <a:schemeClr val="dk1"/>
                </a:solidFill>
                <a:latin typeface="Arial"/>
                <a:ea typeface="Arial"/>
                <a:cs typeface="Arial"/>
                <a:sym typeface="Arial"/>
              </a:rPr>
              <a:t>‹#›</a:t>
            </a:fld>
            <a:endParaRPr b="0" i="0" sz="7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700">
                <a:solidFill>
                  <a:schemeClr val="dk1"/>
                </a:solidFill>
                <a:latin typeface="Arial"/>
                <a:ea typeface="Arial"/>
                <a:cs typeface="Arial"/>
                <a:sym typeface="Arial"/>
              </a:rPr>
              <a:t>PFM, TYF  02/20/2025</a:t>
            </a:r>
            <a:endParaRPr/>
          </a:p>
        </p:txBody>
      </p:sp>
      <p:sp>
        <p:nvSpPr>
          <p:cNvPr id="13" name="Google Shape;13;p19"/>
          <p:cNvSpPr/>
          <p:nvPr/>
        </p:nvSpPr>
        <p:spPr>
          <a:xfrm>
            <a:off x="0" y="6355080"/>
            <a:ext cx="12188825" cy="0"/>
          </a:xfrm>
          <a:custGeom>
            <a:rect b="b" l="l" r="r" t="t"/>
            <a:pathLst>
              <a:path extrusionOk="0" h="1" w="6145">
                <a:moveTo>
                  <a:pt x="0" y="0"/>
                </a:moveTo>
                <a:lnTo>
                  <a:pt x="6144" y="0"/>
                </a:lnTo>
                <a:lnTo>
                  <a:pt x="0" y="0"/>
                </a:lnTo>
              </a:path>
            </a:pathLst>
          </a:custGeom>
          <a:noFill/>
          <a:ln cap="flat" cmpd="sng" w="22225">
            <a:solidFill>
              <a:schemeClr val="accent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LL_Logo_alone_blue.png" id="14" name="Google Shape;14;p19"/>
          <p:cNvPicPr preferRelativeResize="0"/>
          <p:nvPr/>
        </p:nvPicPr>
        <p:blipFill rotWithShape="1">
          <a:blip r:embed="rId1">
            <a:alphaModFix/>
          </a:blip>
          <a:srcRect b="0" l="0" r="0" t="0"/>
          <a:stretch/>
        </p:blipFill>
        <p:spPr>
          <a:xfrm>
            <a:off x="484632" y="246888"/>
            <a:ext cx="548658" cy="531101"/>
          </a:xfrm>
          <a:prstGeom prst="rect">
            <a:avLst/>
          </a:prstGeom>
          <a:noFill/>
          <a:ln>
            <a:noFill/>
          </a:ln>
        </p:spPr>
      </p:pic>
      <p:pic>
        <p:nvPicPr>
          <p:cNvPr descr="LL_Logo_blue_nomark.png" id="15" name="Google Shape;15;p19"/>
          <p:cNvPicPr preferRelativeResize="0"/>
          <p:nvPr/>
        </p:nvPicPr>
        <p:blipFill rotWithShape="1">
          <a:blip r:embed="rId2">
            <a:alphaModFix/>
          </a:blip>
          <a:srcRect b="0" l="0" r="0" t="0"/>
          <a:stretch/>
        </p:blipFill>
        <p:spPr>
          <a:xfrm>
            <a:off x="9683496" y="6473952"/>
            <a:ext cx="2023269" cy="2300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10.png"/><Relationship Id="rId5" Type="http://schemas.openxmlformats.org/officeDocument/2006/relationships/image" Target="../media/image39.png"/><Relationship Id="rId6"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51.png"/><Relationship Id="rId5" Type="http://schemas.openxmlformats.org/officeDocument/2006/relationships/image" Target="../media/image5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52.png"/><Relationship Id="rId5"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1.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27.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1109183" y="1389888"/>
            <a:ext cx="9970459" cy="1298448"/>
          </a:xfrm>
          <a:prstGeom prst="rect">
            <a:avLst/>
          </a:prstGeom>
          <a:noFill/>
          <a:ln>
            <a:noFill/>
          </a:ln>
        </p:spPr>
        <p:txBody>
          <a:bodyPr anchorCtr="0" anchor="b" bIns="46025" lIns="92050" spcFirstLastPara="1" rIns="92050" wrap="square" tIns="46025">
            <a:noAutofit/>
          </a:bodyPr>
          <a:lstStyle/>
          <a:p>
            <a:pPr indent="0" lvl="0" marL="0" rtl="0" algn="ctr">
              <a:lnSpc>
                <a:spcPct val="100000"/>
              </a:lnSpc>
              <a:spcBef>
                <a:spcPts val="0"/>
              </a:spcBef>
              <a:spcAft>
                <a:spcPts val="0"/>
              </a:spcAft>
              <a:buNone/>
            </a:pPr>
            <a:r>
              <a:rPr lang="en-US"/>
              <a:t>Cryogenic Ho:YLF Lasers</a:t>
            </a:r>
            <a:br>
              <a:rPr lang="en-US"/>
            </a:br>
            <a:r>
              <a:rPr lang="en-US"/>
              <a:t>for Advanced 2-Micron Transmitter</a:t>
            </a:r>
            <a:endParaRPr/>
          </a:p>
        </p:txBody>
      </p:sp>
      <p:sp>
        <p:nvSpPr>
          <p:cNvPr id="84" name="Google Shape;84;p1"/>
          <p:cNvSpPr txBox="1"/>
          <p:nvPr>
            <p:ph idx="1" type="subTitle"/>
          </p:nvPr>
        </p:nvSpPr>
        <p:spPr>
          <a:xfrm>
            <a:off x="1109183" y="3008376"/>
            <a:ext cx="9970459" cy="17922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000"/>
              <a:buFont typeface="Arial"/>
              <a:buNone/>
            </a:pPr>
            <a:r>
              <a:rPr lang="en-US" sz="2400"/>
              <a:t>P. F. Moulton, A. Lobad, J. R. Ochoa, and T. Y. Fan</a:t>
            </a:r>
            <a:endParaRPr/>
          </a:p>
          <a:p>
            <a:pPr indent="0" lvl="0" marL="0" rtl="0" algn="ctr">
              <a:lnSpc>
                <a:spcPct val="100000"/>
              </a:lnSpc>
              <a:spcBef>
                <a:spcPts val="2400"/>
              </a:spcBef>
              <a:spcAft>
                <a:spcPts val="0"/>
              </a:spcAft>
              <a:buClr>
                <a:schemeClr val="dk1"/>
              </a:buClr>
              <a:buSzPts val="2750"/>
              <a:buFont typeface="Arial"/>
              <a:buNone/>
            </a:pPr>
            <a:r>
              <a:rPr lang="en-US"/>
              <a:t>Workshop on Space-based Measurements of 3-Dimensional Winds</a:t>
            </a:r>
            <a:endParaRPr/>
          </a:p>
          <a:p>
            <a:pPr indent="0" lvl="0" marL="0" rtl="0" algn="ctr">
              <a:lnSpc>
                <a:spcPct val="100000"/>
              </a:lnSpc>
              <a:spcBef>
                <a:spcPts val="2400"/>
              </a:spcBef>
              <a:spcAft>
                <a:spcPts val="0"/>
              </a:spcAft>
              <a:buClr>
                <a:schemeClr val="dk1"/>
              </a:buClr>
              <a:buSzPts val="2500"/>
              <a:buFont typeface="Arial"/>
              <a:buNone/>
            </a:pPr>
            <a:r>
              <a:rPr lang="en-US" sz="2000"/>
              <a:t>Feb. 19-20, 2025</a:t>
            </a:r>
            <a:endParaRPr/>
          </a:p>
        </p:txBody>
      </p:sp>
      <p:sp>
        <p:nvSpPr>
          <p:cNvPr id="85" name="Google Shape;85;p1"/>
          <p:cNvSpPr txBox="1"/>
          <p:nvPr/>
        </p:nvSpPr>
        <p:spPr>
          <a:xfrm>
            <a:off x="150812" y="5539770"/>
            <a:ext cx="11963400" cy="784830"/>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i="0" lang="en-US" sz="800">
                <a:solidFill>
                  <a:srgbClr val="262626"/>
                </a:solidFill>
                <a:latin typeface="Arial"/>
                <a:ea typeface="Arial"/>
                <a:cs typeface="Arial"/>
                <a:sym typeface="Arial"/>
              </a:rPr>
              <a:t>DISTRIBUTION STATEMENT A. Approved for public release. Distribution is unlimited.</a:t>
            </a:r>
            <a:endParaRPr/>
          </a:p>
          <a:p>
            <a:pPr indent="0" lvl="0" marL="0" marR="0" rtl="0" algn="l">
              <a:lnSpc>
                <a:spcPct val="112500"/>
              </a:lnSpc>
              <a:spcBef>
                <a:spcPts val="0"/>
              </a:spcBef>
              <a:spcAft>
                <a:spcPts val="0"/>
              </a:spcAft>
              <a:buNone/>
            </a:pPr>
            <a:r>
              <a:rPr i="0" lang="en-US" sz="800">
                <a:solidFill>
                  <a:srgbClr val="262626"/>
                </a:solidFill>
                <a:latin typeface="Arial"/>
                <a:ea typeface="Arial"/>
                <a:cs typeface="Arial"/>
                <a:sym typeface="Arial"/>
              </a:rPr>
              <a:t>This material is based upon work supported by the Under Secretary of Defense for Research and Engineering under Air Force Contract No. FA8702-15-D-0001. Any opinions, findings, conclusions or recommendations expressed in this material are those of the author(s) and do not necessarily reflect the views of the Under Secretary of Defense for Research and Engineering.</a:t>
            </a:r>
            <a:endParaRPr/>
          </a:p>
          <a:p>
            <a:pPr indent="0" lvl="0" marL="0" marR="0" rtl="0" algn="l">
              <a:lnSpc>
                <a:spcPct val="112500"/>
              </a:lnSpc>
              <a:spcBef>
                <a:spcPts val="0"/>
              </a:spcBef>
              <a:spcAft>
                <a:spcPts val="0"/>
              </a:spcAft>
              <a:buNone/>
            </a:pPr>
            <a:r>
              <a:rPr i="0" lang="en-US" sz="800">
                <a:solidFill>
                  <a:srgbClr val="262626"/>
                </a:solidFill>
                <a:latin typeface="Arial"/>
                <a:ea typeface="Arial"/>
                <a:cs typeface="Arial"/>
                <a:sym typeface="Arial"/>
              </a:rPr>
              <a:t>© 2025 Massachusetts Institute of Technology.</a:t>
            </a:r>
            <a:endParaRPr/>
          </a:p>
          <a:p>
            <a:pPr indent="0" lvl="0" marL="0" marR="0" rtl="0" algn="l">
              <a:lnSpc>
                <a:spcPct val="112500"/>
              </a:lnSpc>
              <a:spcBef>
                <a:spcPts val="0"/>
              </a:spcBef>
              <a:spcAft>
                <a:spcPts val="0"/>
              </a:spcAft>
              <a:buNone/>
            </a:pPr>
            <a:r>
              <a:rPr i="0" lang="en-US" sz="800">
                <a:solidFill>
                  <a:srgbClr val="262626"/>
                </a:solidFill>
                <a:latin typeface="Arial"/>
                <a:ea typeface="Arial"/>
                <a:cs typeface="Arial"/>
                <a:sym typeface="Arial"/>
              </a:rPr>
              <a:t>Delivered 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0"/>
          <p:cNvSpPr txBox="1"/>
          <p:nvPr>
            <p:ph idx="1" type="body"/>
          </p:nvPr>
        </p:nvSpPr>
        <p:spPr>
          <a:xfrm>
            <a:off x="3067846" y="1099390"/>
            <a:ext cx="4885712" cy="2405758"/>
          </a:xfrm>
          <a:prstGeom prst="rect">
            <a:avLst/>
          </a:prstGeom>
          <a:gradFill>
            <a:gsLst>
              <a:gs pos="0">
                <a:srgbClr val="D5EBFF"/>
              </a:gs>
              <a:gs pos="100000">
                <a:srgbClr val="E7F2FF"/>
              </a:gs>
            </a:gsLst>
            <a:lin ang="16200000" scaled="0"/>
          </a:gradFill>
          <a:ln cap="flat" cmpd="sng" w="9525">
            <a:solidFill>
              <a:srgbClr val="3B74B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182875" spcFirstLastPara="1" rIns="91425" wrap="square" tIns="45700">
            <a:noAutofit/>
          </a:bodyPr>
          <a:lstStyle/>
          <a:p>
            <a:pPr indent="-228600" lvl="0" marL="228600" rtl="0" algn="l">
              <a:lnSpc>
                <a:spcPct val="100000"/>
              </a:lnSpc>
              <a:spcBef>
                <a:spcPts val="0"/>
              </a:spcBef>
              <a:spcAft>
                <a:spcPts val="0"/>
              </a:spcAft>
              <a:buClr>
                <a:schemeClr val="dk1"/>
              </a:buClr>
              <a:buSzPts val="1650"/>
              <a:buFont typeface="Arial"/>
              <a:buChar char="•"/>
            </a:pPr>
            <a:r>
              <a:rPr lang="en-US" sz="1500"/>
              <a:t>Room temperature operation of Ho:YLF/LLF limits optical efficiency to ~50% using 1.9-µm pumping at high PRF (&gt;2 kHz) and drops at low PRF (&lt;1 kHz)</a:t>
            </a:r>
            <a:endParaRPr/>
          </a:p>
          <a:p>
            <a:pPr indent="-228600" lvl="0" marL="228600" rtl="0" algn="l">
              <a:lnSpc>
                <a:spcPct val="100000"/>
              </a:lnSpc>
              <a:spcBef>
                <a:spcPts val="600"/>
              </a:spcBef>
              <a:spcAft>
                <a:spcPts val="0"/>
              </a:spcAft>
              <a:buClr>
                <a:schemeClr val="dk1"/>
              </a:buClr>
              <a:buSzPts val="1650"/>
              <a:buFont typeface="Arial"/>
              <a:buChar char="•"/>
            </a:pPr>
            <a:r>
              <a:rPr lang="en-US" sz="1500"/>
              <a:t>Limits on optical efficiency caused by quasi-three-level nature of transition and the need to bleach absorption to reach transparency</a:t>
            </a:r>
            <a:endParaRPr/>
          </a:p>
          <a:p>
            <a:pPr indent="-228600" lvl="0" marL="228600" rtl="0" algn="l">
              <a:lnSpc>
                <a:spcPct val="100000"/>
              </a:lnSpc>
              <a:spcBef>
                <a:spcPts val="600"/>
              </a:spcBef>
              <a:spcAft>
                <a:spcPts val="0"/>
              </a:spcAft>
              <a:buClr>
                <a:schemeClr val="dk1"/>
              </a:buClr>
              <a:buSzPts val="1650"/>
              <a:buFont typeface="Arial"/>
              <a:buChar char="•"/>
            </a:pPr>
            <a:r>
              <a:rPr lang="en-US" sz="1500"/>
              <a:t>Saturation fluence of 4.4 J/cm</a:t>
            </a:r>
            <a:r>
              <a:rPr baseline="30000" lang="en-US" sz="1500"/>
              <a:t>2</a:t>
            </a:r>
            <a:r>
              <a:rPr lang="en-US" sz="1500"/>
              <a:t> leads to damage risk and limits extraction efficiency</a:t>
            </a:r>
            <a:endParaRPr/>
          </a:p>
        </p:txBody>
      </p:sp>
      <p:sp>
        <p:nvSpPr>
          <p:cNvPr id="391" name="Google Shape;391;p10"/>
          <p:cNvSpPr txBox="1"/>
          <p:nvPr>
            <p:ph type="title"/>
          </p:nvPr>
        </p:nvSpPr>
        <p:spPr>
          <a:xfrm>
            <a:off x="1293812" y="105935"/>
            <a:ext cx="10065944" cy="816563"/>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Limitations for 300 K Ho:YLF/LLF at Low Pulse Rates</a:t>
            </a:r>
            <a:endParaRPr/>
          </a:p>
        </p:txBody>
      </p:sp>
      <p:pic>
        <p:nvPicPr>
          <p:cNvPr id="392" name="Google Shape;392;p10"/>
          <p:cNvPicPr preferRelativeResize="0"/>
          <p:nvPr/>
        </p:nvPicPr>
        <p:blipFill rotWithShape="1">
          <a:blip r:embed="rId3">
            <a:alphaModFix/>
          </a:blip>
          <a:srcRect b="0" l="0" r="0" t="0"/>
          <a:stretch/>
        </p:blipFill>
        <p:spPr>
          <a:xfrm>
            <a:off x="453740" y="2198632"/>
            <a:ext cx="2127049" cy="3012140"/>
          </a:xfrm>
          <a:prstGeom prst="rect">
            <a:avLst/>
          </a:prstGeom>
          <a:noFill/>
          <a:ln>
            <a:noFill/>
          </a:ln>
        </p:spPr>
      </p:pic>
      <p:sp>
        <p:nvSpPr>
          <p:cNvPr id="393" name="Google Shape;393;p10"/>
          <p:cNvSpPr txBox="1"/>
          <p:nvPr/>
        </p:nvSpPr>
        <p:spPr>
          <a:xfrm>
            <a:off x="336907" y="5340414"/>
            <a:ext cx="235632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Lower-level (4) at around 315 cm</a:t>
            </a:r>
            <a:r>
              <a:rPr b="1" baseline="30000" lang="en-US" sz="1050">
                <a:solidFill>
                  <a:schemeClr val="dk1"/>
                </a:solidFill>
                <a:latin typeface="Arial"/>
                <a:ea typeface="Arial"/>
                <a:cs typeface="Arial"/>
                <a:sym typeface="Arial"/>
              </a:rPr>
              <a:t>-1</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~1.5kT at 300 K</a:t>
            </a:r>
            <a:endParaRPr/>
          </a:p>
        </p:txBody>
      </p:sp>
      <p:cxnSp>
        <p:nvCxnSpPr>
          <p:cNvPr id="394" name="Google Shape;394;p10"/>
          <p:cNvCxnSpPr/>
          <p:nvPr/>
        </p:nvCxnSpPr>
        <p:spPr>
          <a:xfrm flipH="1" rot="10800000">
            <a:off x="1694882" y="4797350"/>
            <a:ext cx="1444" cy="604676"/>
          </a:xfrm>
          <a:prstGeom prst="straightConnector1">
            <a:avLst/>
          </a:prstGeom>
          <a:noFill/>
          <a:ln cap="flat" cmpd="sng" w="25400">
            <a:solidFill>
              <a:srgbClr val="00B050"/>
            </a:solidFill>
            <a:prstDash val="solid"/>
            <a:round/>
            <a:headEnd len="sm" w="sm" type="none"/>
            <a:tailEnd len="med" w="med" type="triangle"/>
          </a:ln>
        </p:spPr>
      </p:cxnSp>
      <p:sp>
        <p:nvSpPr>
          <p:cNvPr id="395" name="Google Shape;395;p10"/>
          <p:cNvSpPr txBox="1"/>
          <p:nvPr/>
        </p:nvSpPr>
        <p:spPr>
          <a:xfrm>
            <a:off x="596662" y="1637319"/>
            <a:ext cx="1841211" cy="4152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Upper-level (2) population</a:t>
            </a:r>
            <a:endParaRPr/>
          </a:p>
          <a:p>
            <a:pPr indent="0" lvl="0" marL="0" marR="0" rtl="0" algn="ctr">
              <a:spcBef>
                <a:spcPts val="0"/>
              </a:spcBef>
              <a:spcAft>
                <a:spcPts val="0"/>
              </a:spcAft>
              <a:buNone/>
            </a:pPr>
            <a:r>
              <a:rPr b="1" lang="en-US" sz="1050">
                <a:solidFill>
                  <a:schemeClr val="dk1"/>
                </a:solidFill>
                <a:latin typeface="Arial"/>
                <a:ea typeface="Arial"/>
                <a:cs typeface="Arial"/>
                <a:sym typeface="Arial"/>
              </a:rPr>
              <a:t>thermalizes rapidly</a:t>
            </a:r>
            <a:endParaRPr/>
          </a:p>
        </p:txBody>
      </p:sp>
      <p:cxnSp>
        <p:nvCxnSpPr>
          <p:cNvPr id="396" name="Google Shape;396;p10"/>
          <p:cNvCxnSpPr/>
          <p:nvPr/>
        </p:nvCxnSpPr>
        <p:spPr>
          <a:xfrm>
            <a:off x="1406287" y="2027018"/>
            <a:ext cx="0" cy="347481"/>
          </a:xfrm>
          <a:prstGeom prst="straightConnector1">
            <a:avLst/>
          </a:prstGeom>
          <a:noFill/>
          <a:ln cap="flat" cmpd="sng" w="25400">
            <a:solidFill>
              <a:srgbClr val="00B050"/>
            </a:solidFill>
            <a:prstDash val="solid"/>
            <a:round/>
            <a:headEnd len="sm" w="sm" type="none"/>
            <a:tailEnd len="med" w="med" type="triangle"/>
          </a:ln>
        </p:spPr>
      </p:cxnSp>
      <p:sp>
        <p:nvSpPr>
          <p:cNvPr id="397" name="Google Shape;397;p10"/>
          <p:cNvSpPr txBox="1"/>
          <p:nvPr/>
        </p:nvSpPr>
        <p:spPr>
          <a:xfrm>
            <a:off x="694388" y="4900359"/>
            <a:ext cx="267772" cy="3076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1</a:t>
            </a:r>
            <a:endParaRPr/>
          </a:p>
        </p:txBody>
      </p:sp>
      <p:sp>
        <p:nvSpPr>
          <p:cNvPr id="398" name="Google Shape;398;p10"/>
          <p:cNvSpPr txBox="1"/>
          <p:nvPr/>
        </p:nvSpPr>
        <p:spPr>
          <a:xfrm>
            <a:off x="596382" y="2224397"/>
            <a:ext cx="440917" cy="3076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2</a:t>
            </a:r>
            <a:endParaRPr/>
          </a:p>
        </p:txBody>
      </p:sp>
      <p:sp>
        <p:nvSpPr>
          <p:cNvPr id="399" name="Google Shape;399;p10"/>
          <p:cNvSpPr txBox="1"/>
          <p:nvPr/>
        </p:nvSpPr>
        <p:spPr>
          <a:xfrm>
            <a:off x="1959244" y="2532014"/>
            <a:ext cx="440917" cy="3076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3</a:t>
            </a:r>
            <a:endParaRPr/>
          </a:p>
        </p:txBody>
      </p:sp>
      <p:sp>
        <p:nvSpPr>
          <p:cNvPr id="400" name="Google Shape;400;p10"/>
          <p:cNvSpPr txBox="1"/>
          <p:nvPr/>
        </p:nvSpPr>
        <p:spPr>
          <a:xfrm>
            <a:off x="1664077" y="4633273"/>
            <a:ext cx="440917" cy="3076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4</a:t>
            </a:r>
            <a:endParaRPr/>
          </a:p>
        </p:txBody>
      </p:sp>
      <p:sp>
        <p:nvSpPr>
          <p:cNvPr id="401" name="Google Shape;401;p10"/>
          <p:cNvSpPr txBox="1"/>
          <p:nvPr/>
        </p:nvSpPr>
        <p:spPr>
          <a:xfrm>
            <a:off x="1598612" y="6443677"/>
            <a:ext cx="881438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Y. Bai et al, “High repetition rate and frequency stabilized Ho:YLF laser for CO</a:t>
            </a:r>
            <a:r>
              <a:rPr baseline="-25000" lang="en-US" sz="800">
                <a:solidFill>
                  <a:schemeClr val="dk1"/>
                </a:solidFill>
                <a:latin typeface="Arial"/>
                <a:ea typeface="Arial"/>
                <a:cs typeface="Arial"/>
                <a:sym typeface="Arial"/>
              </a:rPr>
              <a:t>2</a:t>
            </a:r>
            <a:r>
              <a:rPr lang="en-US" sz="800">
                <a:solidFill>
                  <a:schemeClr val="dk1"/>
                </a:solidFill>
                <a:latin typeface="Arial"/>
                <a:ea typeface="Arial"/>
                <a:cs typeface="Arial"/>
                <a:sym typeface="Arial"/>
              </a:rPr>
              <a:t> differential absorption lidar,” ASSP 2009, paper WB22.</a:t>
            </a:r>
            <a:endParaRPr/>
          </a:p>
          <a:p>
            <a:pPr indent="0" lvl="0" marL="0" marR="0" rtl="0" algn="l">
              <a:spcBef>
                <a:spcPts val="0"/>
              </a:spcBef>
              <a:spcAft>
                <a:spcPts val="0"/>
              </a:spcAft>
              <a:buNone/>
            </a:pPr>
            <a:r>
              <a:rPr lang="en-US" sz="800">
                <a:solidFill>
                  <a:schemeClr val="dk1"/>
                </a:solidFill>
                <a:latin typeface="Arial"/>
                <a:ea typeface="Arial"/>
                <a:cs typeface="Arial"/>
                <a:sym typeface="Arial"/>
              </a:rPr>
              <a:t>S. Henderson et al, “Coherent lidar for airborne wind measurements with high-percentage tropospheric coverage,” Optica Advanced Photonics Congress, paper LsM6C.2</a:t>
            </a:r>
            <a:endParaRPr/>
          </a:p>
        </p:txBody>
      </p:sp>
      <p:sp>
        <p:nvSpPr>
          <p:cNvPr id="402" name="Google Shape;402;p10"/>
          <p:cNvSpPr txBox="1"/>
          <p:nvPr/>
        </p:nvSpPr>
        <p:spPr>
          <a:xfrm>
            <a:off x="8815025" y="1230534"/>
            <a:ext cx="266191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sng">
                <a:solidFill>
                  <a:schemeClr val="dk1"/>
                </a:solidFill>
                <a:latin typeface="Arial"/>
                <a:ea typeface="Arial"/>
                <a:cs typeface="Arial"/>
                <a:sym typeface="Arial"/>
              </a:rPr>
              <a:t>Optical Efficiency vs PRF</a:t>
            </a:r>
            <a:endParaRPr/>
          </a:p>
        </p:txBody>
      </p:sp>
      <p:sp>
        <p:nvSpPr>
          <p:cNvPr id="403" name="Google Shape;403;p10"/>
          <p:cNvSpPr txBox="1"/>
          <p:nvPr/>
        </p:nvSpPr>
        <p:spPr>
          <a:xfrm>
            <a:off x="284602" y="1230534"/>
            <a:ext cx="24609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sng">
                <a:solidFill>
                  <a:schemeClr val="dk1"/>
                </a:solidFill>
                <a:latin typeface="Arial"/>
                <a:ea typeface="Arial"/>
                <a:cs typeface="Arial"/>
                <a:sym typeface="Arial"/>
              </a:rPr>
              <a:t>Ho:YLF/LLF Energy Levels</a:t>
            </a:r>
            <a:endParaRPr/>
          </a:p>
        </p:txBody>
      </p:sp>
      <p:sp>
        <p:nvSpPr>
          <p:cNvPr id="404" name="Google Shape;404;p10"/>
          <p:cNvSpPr txBox="1"/>
          <p:nvPr/>
        </p:nvSpPr>
        <p:spPr>
          <a:xfrm>
            <a:off x="8640158" y="3661219"/>
            <a:ext cx="29033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sng">
                <a:solidFill>
                  <a:schemeClr val="dk1"/>
                </a:solidFill>
                <a:latin typeface="Arial"/>
                <a:ea typeface="Arial"/>
                <a:cs typeface="Arial"/>
                <a:sym typeface="Arial"/>
              </a:rPr>
              <a:t>Performance for CW and 200 Hz</a:t>
            </a:r>
            <a:endParaRPr/>
          </a:p>
        </p:txBody>
      </p:sp>
      <p:sp>
        <p:nvSpPr>
          <p:cNvPr id="405" name="Google Shape;405;p10"/>
          <p:cNvSpPr txBox="1"/>
          <p:nvPr/>
        </p:nvSpPr>
        <p:spPr>
          <a:xfrm>
            <a:off x="4200472" y="3661219"/>
            <a:ext cx="282000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sng">
                <a:solidFill>
                  <a:schemeClr val="dk1"/>
                </a:solidFill>
                <a:latin typeface="Arial"/>
                <a:ea typeface="Arial"/>
                <a:cs typeface="Arial"/>
                <a:sym typeface="Arial"/>
              </a:rPr>
              <a:t>Ho:YLF Cross Sections (300 K)</a:t>
            </a:r>
            <a:endParaRPr/>
          </a:p>
        </p:txBody>
      </p:sp>
      <p:grpSp>
        <p:nvGrpSpPr>
          <p:cNvPr id="406" name="Google Shape;406;p10"/>
          <p:cNvGrpSpPr/>
          <p:nvPr/>
        </p:nvGrpSpPr>
        <p:grpSpPr>
          <a:xfrm>
            <a:off x="3076493" y="3982289"/>
            <a:ext cx="4666336" cy="2263836"/>
            <a:chOff x="3076493" y="3982289"/>
            <a:chExt cx="4666336" cy="2263836"/>
          </a:xfrm>
        </p:grpSpPr>
        <p:pic>
          <p:nvPicPr>
            <p:cNvPr id="407" name="Google Shape;407;p10"/>
            <p:cNvPicPr preferRelativeResize="0"/>
            <p:nvPr/>
          </p:nvPicPr>
          <p:blipFill rotWithShape="1">
            <a:blip r:embed="rId4">
              <a:alphaModFix/>
            </a:blip>
            <a:srcRect b="11652" l="15789" r="12673" t="5320"/>
            <a:stretch/>
          </p:blipFill>
          <p:spPr>
            <a:xfrm>
              <a:off x="3994245" y="4148919"/>
              <a:ext cx="3657600" cy="1742365"/>
            </a:xfrm>
            <a:prstGeom prst="rect">
              <a:avLst/>
            </a:prstGeom>
            <a:noFill/>
            <a:ln>
              <a:noFill/>
            </a:ln>
          </p:spPr>
        </p:pic>
        <p:pic>
          <p:nvPicPr>
            <p:cNvPr id="408" name="Google Shape;408;p10"/>
            <p:cNvPicPr preferRelativeResize="0"/>
            <p:nvPr/>
          </p:nvPicPr>
          <p:blipFill rotWithShape="1">
            <a:blip r:embed="rId4">
              <a:alphaModFix/>
            </a:blip>
            <a:srcRect b="48436" l="89166" r="219" t="40788"/>
            <a:stretch/>
          </p:blipFill>
          <p:spPr>
            <a:xfrm>
              <a:off x="6997818" y="4648200"/>
              <a:ext cx="542714" cy="252159"/>
            </a:xfrm>
            <a:prstGeom prst="rect">
              <a:avLst/>
            </a:prstGeom>
            <a:noFill/>
            <a:ln>
              <a:noFill/>
            </a:ln>
          </p:spPr>
        </p:pic>
        <p:sp>
          <p:nvSpPr>
            <p:cNvPr id="409" name="Google Shape;409;p10"/>
            <p:cNvSpPr txBox="1"/>
            <p:nvPr/>
          </p:nvSpPr>
          <p:spPr>
            <a:xfrm rot="-5400000">
              <a:off x="2555075" y="4838721"/>
              <a:ext cx="144294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Absorption / Emission</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Cross Section, cm</a:t>
              </a:r>
              <a:r>
                <a:rPr b="1" baseline="30000" lang="en-US" sz="1000">
                  <a:solidFill>
                    <a:schemeClr val="dk1"/>
                  </a:solidFill>
                  <a:latin typeface="Arial"/>
                  <a:ea typeface="Arial"/>
                  <a:cs typeface="Arial"/>
                  <a:sym typeface="Arial"/>
                </a:rPr>
                <a:t>2</a:t>
              </a:r>
              <a:endParaRPr/>
            </a:p>
          </p:txBody>
        </p:sp>
        <p:sp>
          <p:nvSpPr>
            <p:cNvPr id="410" name="Google Shape;410;p10"/>
            <p:cNvSpPr txBox="1"/>
            <p:nvPr/>
          </p:nvSpPr>
          <p:spPr>
            <a:xfrm>
              <a:off x="3599234" y="4148918"/>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2.5E−20</a:t>
              </a:r>
              <a:endParaRPr b="1" baseline="30000" sz="800">
                <a:solidFill>
                  <a:schemeClr val="dk1"/>
                </a:solidFill>
                <a:latin typeface="Arial"/>
                <a:ea typeface="Arial"/>
                <a:cs typeface="Arial"/>
                <a:sym typeface="Arial"/>
              </a:endParaRPr>
            </a:p>
          </p:txBody>
        </p:sp>
        <p:sp>
          <p:nvSpPr>
            <p:cNvPr id="411" name="Google Shape;411;p10"/>
            <p:cNvSpPr txBox="1"/>
            <p:nvPr/>
          </p:nvSpPr>
          <p:spPr>
            <a:xfrm>
              <a:off x="3599234" y="4473253"/>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2.0E−20</a:t>
              </a:r>
              <a:endParaRPr b="1" baseline="30000" sz="800">
                <a:solidFill>
                  <a:schemeClr val="dk1"/>
                </a:solidFill>
                <a:latin typeface="Arial"/>
                <a:ea typeface="Arial"/>
                <a:cs typeface="Arial"/>
                <a:sym typeface="Arial"/>
              </a:endParaRPr>
            </a:p>
          </p:txBody>
        </p:sp>
        <p:sp>
          <p:nvSpPr>
            <p:cNvPr id="412" name="Google Shape;412;p10"/>
            <p:cNvSpPr txBox="1"/>
            <p:nvPr/>
          </p:nvSpPr>
          <p:spPr>
            <a:xfrm>
              <a:off x="3599234" y="4803670"/>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1.5E−20</a:t>
              </a:r>
              <a:endParaRPr b="1" baseline="30000" sz="800">
                <a:solidFill>
                  <a:schemeClr val="dk1"/>
                </a:solidFill>
                <a:latin typeface="Arial"/>
                <a:ea typeface="Arial"/>
                <a:cs typeface="Arial"/>
                <a:sym typeface="Arial"/>
              </a:endParaRPr>
            </a:p>
          </p:txBody>
        </p:sp>
        <p:sp>
          <p:nvSpPr>
            <p:cNvPr id="413" name="Google Shape;413;p10"/>
            <p:cNvSpPr txBox="1"/>
            <p:nvPr/>
          </p:nvSpPr>
          <p:spPr>
            <a:xfrm>
              <a:off x="3599234" y="5140410"/>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1.0E−20</a:t>
              </a:r>
              <a:endParaRPr b="1" baseline="30000" sz="800">
                <a:solidFill>
                  <a:schemeClr val="dk1"/>
                </a:solidFill>
                <a:latin typeface="Arial"/>
                <a:ea typeface="Arial"/>
                <a:cs typeface="Arial"/>
                <a:sym typeface="Arial"/>
              </a:endParaRPr>
            </a:p>
          </p:txBody>
        </p:sp>
        <p:sp>
          <p:nvSpPr>
            <p:cNvPr id="414" name="Google Shape;414;p10"/>
            <p:cNvSpPr txBox="1"/>
            <p:nvPr/>
          </p:nvSpPr>
          <p:spPr>
            <a:xfrm>
              <a:off x="3599234" y="5469688"/>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5.0E−21</a:t>
              </a:r>
              <a:endParaRPr b="1" baseline="30000" sz="800">
                <a:solidFill>
                  <a:schemeClr val="dk1"/>
                </a:solidFill>
                <a:latin typeface="Arial"/>
                <a:ea typeface="Arial"/>
                <a:cs typeface="Arial"/>
                <a:sym typeface="Arial"/>
              </a:endParaRPr>
            </a:p>
          </p:txBody>
        </p:sp>
        <p:sp>
          <p:nvSpPr>
            <p:cNvPr id="415" name="Google Shape;415;p10"/>
            <p:cNvSpPr txBox="1"/>
            <p:nvPr/>
          </p:nvSpPr>
          <p:spPr>
            <a:xfrm>
              <a:off x="3599234" y="5785410"/>
              <a:ext cx="387927" cy="11517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0.0E+00</a:t>
              </a:r>
              <a:endParaRPr b="1" baseline="30000" sz="800">
                <a:solidFill>
                  <a:schemeClr val="dk1"/>
                </a:solidFill>
                <a:latin typeface="Arial"/>
                <a:ea typeface="Arial"/>
                <a:cs typeface="Arial"/>
                <a:sym typeface="Arial"/>
              </a:endParaRPr>
            </a:p>
          </p:txBody>
        </p:sp>
        <p:sp>
          <p:nvSpPr>
            <p:cNvPr id="416" name="Google Shape;416;p10"/>
            <p:cNvSpPr txBox="1"/>
            <p:nvPr/>
          </p:nvSpPr>
          <p:spPr>
            <a:xfrm>
              <a:off x="3927712" y="5900609"/>
              <a:ext cx="296545"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1800</a:t>
              </a:r>
              <a:endParaRPr b="1" baseline="30000" sz="800">
                <a:solidFill>
                  <a:schemeClr val="dk1"/>
                </a:solidFill>
                <a:latin typeface="Arial"/>
                <a:ea typeface="Arial"/>
                <a:cs typeface="Arial"/>
                <a:sym typeface="Arial"/>
              </a:endParaRPr>
            </a:p>
          </p:txBody>
        </p:sp>
        <p:sp>
          <p:nvSpPr>
            <p:cNvPr id="417" name="Google Shape;417;p10"/>
            <p:cNvSpPr txBox="1"/>
            <p:nvPr/>
          </p:nvSpPr>
          <p:spPr>
            <a:xfrm>
              <a:off x="4437125" y="5900609"/>
              <a:ext cx="296545"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1850</a:t>
              </a:r>
              <a:endParaRPr b="1" baseline="30000" sz="800">
                <a:solidFill>
                  <a:schemeClr val="dk1"/>
                </a:solidFill>
                <a:latin typeface="Arial"/>
                <a:ea typeface="Arial"/>
                <a:cs typeface="Arial"/>
                <a:sym typeface="Arial"/>
              </a:endParaRPr>
            </a:p>
          </p:txBody>
        </p:sp>
        <p:sp>
          <p:nvSpPr>
            <p:cNvPr id="418" name="Google Shape;418;p10"/>
            <p:cNvSpPr txBox="1"/>
            <p:nvPr/>
          </p:nvSpPr>
          <p:spPr>
            <a:xfrm>
              <a:off x="4932620" y="5900609"/>
              <a:ext cx="296545"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1900</a:t>
              </a:r>
              <a:endParaRPr b="1" baseline="30000" sz="800">
                <a:solidFill>
                  <a:schemeClr val="dk1"/>
                </a:solidFill>
                <a:latin typeface="Arial"/>
                <a:ea typeface="Arial"/>
                <a:cs typeface="Arial"/>
                <a:sym typeface="Arial"/>
              </a:endParaRPr>
            </a:p>
          </p:txBody>
        </p:sp>
        <p:sp>
          <p:nvSpPr>
            <p:cNvPr id="419" name="Google Shape;419;p10"/>
            <p:cNvSpPr txBox="1"/>
            <p:nvPr/>
          </p:nvSpPr>
          <p:spPr>
            <a:xfrm>
              <a:off x="5442034" y="5900609"/>
              <a:ext cx="296545"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1950</a:t>
              </a:r>
              <a:endParaRPr b="1" baseline="30000" sz="800">
                <a:solidFill>
                  <a:schemeClr val="dk1"/>
                </a:solidFill>
                <a:latin typeface="Arial"/>
                <a:ea typeface="Arial"/>
                <a:cs typeface="Arial"/>
                <a:sym typeface="Arial"/>
              </a:endParaRPr>
            </a:p>
          </p:txBody>
        </p:sp>
        <p:sp>
          <p:nvSpPr>
            <p:cNvPr id="420" name="Google Shape;420;p10"/>
            <p:cNvSpPr txBox="1"/>
            <p:nvPr/>
          </p:nvSpPr>
          <p:spPr>
            <a:xfrm>
              <a:off x="5931961" y="5900609"/>
              <a:ext cx="296547"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2000</a:t>
              </a:r>
              <a:endParaRPr b="1" baseline="30000" sz="800">
                <a:solidFill>
                  <a:schemeClr val="dk1"/>
                </a:solidFill>
                <a:latin typeface="Arial"/>
                <a:ea typeface="Arial"/>
                <a:cs typeface="Arial"/>
                <a:sym typeface="Arial"/>
              </a:endParaRPr>
            </a:p>
          </p:txBody>
        </p:sp>
        <p:sp>
          <p:nvSpPr>
            <p:cNvPr id="421" name="Google Shape;421;p10"/>
            <p:cNvSpPr txBox="1"/>
            <p:nvPr/>
          </p:nvSpPr>
          <p:spPr>
            <a:xfrm>
              <a:off x="6441374" y="5900609"/>
              <a:ext cx="296547"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2050</a:t>
              </a:r>
              <a:endParaRPr b="1" baseline="30000" sz="800">
                <a:solidFill>
                  <a:schemeClr val="dk1"/>
                </a:solidFill>
                <a:latin typeface="Arial"/>
                <a:ea typeface="Arial"/>
                <a:cs typeface="Arial"/>
                <a:sym typeface="Arial"/>
              </a:endParaRPr>
            </a:p>
          </p:txBody>
        </p:sp>
        <p:sp>
          <p:nvSpPr>
            <p:cNvPr id="422" name="Google Shape;422;p10"/>
            <p:cNvSpPr txBox="1"/>
            <p:nvPr/>
          </p:nvSpPr>
          <p:spPr>
            <a:xfrm>
              <a:off x="6936869" y="5900609"/>
              <a:ext cx="296547"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2100</a:t>
              </a:r>
              <a:endParaRPr b="1" baseline="30000" sz="800">
                <a:solidFill>
                  <a:schemeClr val="dk1"/>
                </a:solidFill>
                <a:latin typeface="Arial"/>
                <a:ea typeface="Arial"/>
                <a:cs typeface="Arial"/>
                <a:sym typeface="Arial"/>
              </a:endParaRPr>
            </a:p>
          </p:txBody>
        </p:sp>
        <p:sp>
          <p:nvSpPr>
            <p:cNvPr id="423" name="Google Shape;423;p10"/>
            <p:cNvSpPr txBox="1"/>
            <p:nvPr/>
          </p:nvSpPr>
          <p:spPr>
            <a:xfrm>
              <a:off x="7446282" y="5900609"/>
              <a:ext cx="296547" cy="11517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2150</a:t>
              </a:r>
              <a:endParaRPr b="1" baseline="30000" sz="800">
                <a:solidFill>
                  <a:schemeClr val="dk1"/>
                </a:solidFill>
                <a:latin typeface="Arial"/>
                <a:ea typeface="Arial"/>
                <a:cs typeface="Arial"/>
                <a:sym typeface="Arial"/>
              </a:endParaRPr>
            </a:p>
          </p:txBody>
        </p:sp>
        <p:sp>
          <p:nvSpPr>
            <p:cNvPr id="424" name="Google Shape;424;p10"/>
            <p:cNvSpPr txBox="1"/>
            <p:nvPr/>
          </p:nvSpPr>
          <p:spPr>
            <a:xfrm>
              <a:off x="5071311" y="6015782"/>
              <a:ext cx="1497558" cy="2303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Wavelength, nm</a:t>
              </a:r>
              <a:endParaRPr b="1" baseline="30000" sz="1000">
                <a:solidFill>
                  <a:schemeClr val="dk1"/>
                </a:solidFill>
                <a:latin typeface="Arial"/>
                <a:ea typeface="Arial"/>
                <a:cs typeface="Arial"/>
                <a:sym typeface="Arial"/>
              </a:endParaRPr>
            </a:p>
          </p:txBody>
        </p:sp>
        <p:sp>
          <p:nvSpPr>
            <p:cNvPr id="425" name="Google Shape;425;p10"/>
            <p:cNvSpPr txBox="1"/>
            <p:nvPr/>
          </p:nvSpPr>
          <p:spPr>
            <a:xfrm>
              <a:off x="6327873" y="3982289"/>
              <a:ext cx="52450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C00000"/>
                  </a:solidFill>
                  <a:latin typeface="Arial"/>
                  <a:ea typeface="Arial"/>
                  <a:cs typeface="Arial"/>
                  <a:sym typeface="Arial"/>
                </a:rPr>
                <a:t>Laser</a:t>
              </a:r>
              <a:endParaRPr b="1" baseline="30000" sz="1000">
                <a:solidFill>
                  <a:srgbClr val="C00000"/>
                </a:solidFill>
                <a:latin typeface="Arial"/>
                <a:ea typeface="Arial"/>
                <a:cs typeface="Arial"/>
                <a:sym typeface="Arial"/>
              </a:endParaRPr>
            </a:p>
          </p:txBody>
        </p:sp>
        <p:grpSp>
          <p:nvGrpSpPr>
            <p:cNvPr id="426" name="Google Shape;426;p10"/>
            <p:cNvGrpSpPr/>
            <p:nvPr/>
          </p:nvGrpSpPr>
          <p:grpSpPr>
            <a:xfrm>
              <a:off x="6922781" y="4648200"/>
              <a:ext cx="626525" cy="338554"/>
              <a:chOff x="5074999" y="4167455"/>
              <a:chExt cx="626525" cy="338554"/>
            </a:xfrm>
          </p:grpSpPr>
          <p:sp>
            <p:nvSpPr>
              <p:cNvPr id="427" name="Google Shape;427;p10"/>
              <p:cNvSpPr/>
              <p:nvPr/>
            </p:nvSpPr>
            <p:spPr>
              <a:xfrm>
                <a:off x="5074999" y="4174309"/>
                <a:ext cx="610336" cy="32301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428" name="Google Shape;428;p10"/>
              <p:cNvSpPr txBox="1"/>
              <p:nvPr/>
            </p:nvSpPr>
            <p:spPr>
              <a:xfrm>
                <a:off x="5207478" y="4167455"/>
                <a:ext cx="49404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Pi-abs</a:t>
                </a:r>
                <a:endParaRPr/>
              </a:p>
              <a:p>
                <a:pPr indent="0" lvl="0" marL="0" marR="0" rtl="0" algn="l">
                  <a:spcBef>
                    <a:spcPts val="0"/>
                  </a:spcBef>
                  <a:spcAft>
                    <a:spcPts val="0"/>
                  </a:spcAft>
                  <a:buNone/>
                </a:pPr>
                <a:r>
                  <a:rPr b="1" lang="en-US" sz="800">
                    <a:solidFill>
                      <a:schemeClr val="dk1"/>
                    </a:solidFill>
                    <a:latin typeface="Arial"/>
                    <a:ea typeface="Arial"/>
                    <a:cs typeface="Arial"/>
                    <a:sym typeface="Arial"/>
                  </a:rPr>
                  <a:t>Pi-em</a:t>
                </a:r>
                <a:endParaRPr b="1" sz="800">
                  <a:solidFill>
                    <a:schemeClr val="dk1"/>
                  </a:solidFill>
                  <a:latin typeface="Arial"/>
                  <a:ea typeface="Arial"/>
                  <a:cs typeface="Arial"/>
                  <a:sym typeface="Arial"/>
                </a:endParaRPr>
              </a:p>
            </p:txBody>
          </p:sp>
          <p:cxnSp>
            <p:nvCxnSpPr>
              <p:cNvPr id="429" name="Google Shape;429;p10"/>
              <p:cNvCxnSpPr/>
              <p:nvPr/>
            </p:nvCxnSpPr>
            <p:spPr>
              <a:xfrm>
                <a:off x="5135153" y="4398581"/>
                <a:ext cx="122038" cy="0"/>
              </a:xfrm>
              <a:prstGeom prst="straightConnector1">
                <a:avLst/>
              </a:prstGeom>
              <a:solidFill>
                <a:schemeClr val="accent1"/>
              </a:solidFill>
              <a:ln cap="flat" cmpd="sng" w="12700">
                <a:solidFill>
                  <a:srgbClr val="FF0000"/>
                </a:solidFill>
                <a:prstDash val="solid"/>
                <a:round/>
                <a:headEnd len="sm" w="sm" type="none"/>
                <a:tailEnd len="sm" w="sm" type="none"/>
              </a:ln>
            </p:spPr>
          </p:cxnSp>
          <p:cxnSp>
            <p:nvCxnSpPr>
              <p:cNvPr id="430" name="Google Shape;430;p10"/>
              <p:cNvCxnSpPr/>
              <p:nvPr/>
            </p:nvCxnSpPr>
            <p:spPr>
              <a:xfrm>
                <a:off x="5135153" y="4274839"/>
                <a:ext cx="122038" cy="0"/>
              </a:xfrm>
              <a:prstGeom prst="straightConnector1">
                <a:avLst/>
              </a:prstGeom>
              <a:solidFill>
                <a:schemeClr val="accent1"/>
              </a:solidFill>
              <a:ln cap="flat" cmpd="sng" w="12700">
                <a:solidFill>
                  <a:srgbClr val="0000FF"/>
                </a:solidFill>
                <a:prstDash val="solid"/>
                <a:round/>
                <a:headEnd len="sm" w="sm" type="none"/>
                <a:tailEnd len="sm" w="sm" type="none"/>
              </a:ln>
            </p:spPr>
          </p:cxnSp>
        </p:grpSp>
        <p:sp>
          <p:nvSpPr>
            <p:cNvPr id="431" name="Google Shape;431;p10"/>
            <p:cNvSpPr txBox="1"/>
            <p:nvPr/>
          </p:nvSpPr>
          <p:spPr>
            <a:xfrm>
              <a:off x="5172858" y="4638545"/>
              <a:ext cx="540534" cy="153888"/>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000">
                  <a:solidFill>
                    <a:srgbClr val="0234AC"/>
                  </a:solidFill>
                  <a:latin typeface="Arial"/>
                  <a:ea typeface="Arial"/>
                  <a:cs typeface="Arial"/>
                  <a:sym typeface="Arial"/>
                </a:rPr>
                <a:t>Pump</a:t>
              </a:r>
              <a:endParaRPr b="1" baseline="30000" sz="1000">
                <a:solidFill>
                  <a:srgbClr val="0234AC"/>
                </a:solidFill>
                <a:latin typeface="Arial"/>
                <a:ea typeface="Arial"/>
                <a:cs typeface="Arial"/>
                <a:sym typeface="Arial"/>
              </a:endParaRPr>
            </a:p>
          </p:txBody>
        </p:sp>
      </p:grpSp>
      <p:grpSp>
        <p:nvGrpSpPr>
          <p:cNvPr id="432" name="Google Shape;432;p10"/>
          <p:cNvGrpSpPr/>
          <p:nvPr/>
        </p:nvGrpSpPr>
        <p:grpSpPr>
          <a:xfrm>
            <a:off x="8253092" y="4038599"/>
            <a:ext cx="3713113" cy="2325960"/>
            <a:chOff x="8253093" y="4038599"/>
            <a:chExt cx="3713113" cy="2325960"/>
          </a:xfrm>
        </p:grpSpPr>
        <p:sp>
          <p:nvSpPr>
            <p:cNvPr id="433" name="Google Shape;433;p10"/>
            <p:cNvSpPr/>
            <p:nvPr/>
          </p:nvSpPr>
          <p:spPr>
            <a:xfrm>
              <a:off x="10866980" y="6026005"/>
              <a:ext cx="109922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dk1"/>
                  </a:solidFill>
                  <a:latin typeface="Arial"/>
                  <a:ea typeface="Arial"/>
                  <a:cs typeface="Arial"/>
                  <a:sym typeface="Arial"/>
                </a:rPr>
                <a:t>S. Henderson et al.,</a:t>
              </a:r>
              <a:endParaRPr/>
            </a:p>
            <a:p>
              <a:pPr indent="0" lvl="0" marL="0" marR="0" rtl="0" algn="ctr">
                <a:spcBef>
                  <a:spcPts val="0"/>
                </a:spcBef>
                <a:spcAft>
                  <a:spcPts val="0"/>
                </a:spcAft>
                <a:buNone/>
              </a:pPr>
              <a:r>
                <a:rPr lang="en-US" sz="800">
                  <a:solidFill>
                    <a:schemeClr val="dk1"/>
                  </a:solidFill>
                  <a:latin typeface="Arial"/>
                  <a:ea typeface="Arial"/>
                  <a:cs typeface="Arial"/>
                  <a:sym typeface="Arial"/>
                </a:rPr>
                <a:t>(2022)</a:t>
              </a:r>
              <a:endParaRPr/>
            </a:p>
          </p:txBody>
        </p:sp>
        <p:pic>
          <p:nvPicPr>
            <p:cNvPr id="434" name="Google Shape;434;p10"/>
            <p:cNvPicPr preferRelativeResize="0"/>
            <p:nvPr/>
          </p:nvPicPr>
          <p:blipFill rotWithShape="1">
            <a:blip r:embed="rId5">
              <a:alphaModFix/>
            </a:blip>
            <a:srcRect b="12717" l="11924" r="14630" t="0"/>
            <a:stretch/>
          </p:blipFill>
          <p:spPr>
            <a:xfrm>
              <a:off x="8689036" y="4038599"/>
              <a:ext cx="2743789" cy="1852685"/>
            </a:xfrm>
            <a:prstGeom prst="rect">
              <a:avLst/>
            </a:prstGeom>
            <a:noFill/>
            <a:ln>
              <a:noFill/>
            </a:ln>
          </p:spPr>
        </p:pic>
        <p:sp>
          <p:nvSpPr>
            <p:cNvPr id="435" name="Google Shape;435;p10"/>
            <p:cNvSpPr txBox="1"/>
            <p:nvPr/>
          </p:nvSpPr>
          <p:spPr>
            <a:xfrm>
              <a:off x="8681365"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45</a:t>
              </a:r>
              <a:endParaRPr b="1" baseline="30000" sz="800">
                <a:solidFill>
                  <a:schemeClr val="dk1"/>
                </a:solidFill>
                <a:latin typeface="Arial"/>
                <a:ea typeface="Arial"/>
                <a:cs typeface="Arial"/>
                <a:sym typeface="Arial"/>
              </a:endParaRPr>
            </a:p>
          </p:txBody>
        </p:sp>
        <p:sp>
          <p:nvSpPr>
            <p:cNvPr id="436" name="Google Shape;436;p10"/>
            <p:cNvSpPr txBox="1"/>
            <p:nvPr/>
          </p:nvSpPr>
          <p:spPr>
            <a:xfrm>
              <a:off x="9546969" y="6013581"/>
              <a:ext cx="120257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Pump Power (W)</a:t>
              </a:r>
              <a:endParaRPr b="1" baseline="30000" sz="1000">
                <a:solidFill>
                  <a:schemeClr val="dk1"/>
                </a:solidFill>
                <a:latin typeface="Arial"/>
                <a:ea typeface="Arial"/>
                <a:cs typeface="Arial"/>
                <a:sym typeface="Arial"/>
              </a:endParaRPr>
            </a:p>
          </p:txBody>
        </p:sp>
        <p:sp>
          <p:nvSpPr>
            <p:cNvPr id="437" name="Google Shape;437;p10"/>
            <p:cNvSpPr txBox="1"/>
            <p:nvPr/>
          </p:nvSpPr>
          <p:spPr>
            <a:xfrm>
              <a:off x="9059984"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50</a:t>
              </a:r>
              <a:endParaRPr b="1" baseline="30000" sz="800">
                <a:solidFill>
                  <a:schemeClr val="dk1"/>
                </a:solidFill>
                <a:latin typeface="Arial"/>
                <a:ea typeface="Arial"/>
                <a:cs typeface="Arial"/>
                <a:sym typeface="Arial"/>
              </a:endParaRPr>
            </a:p>
          </p:txBody>
        </p:sp>
        <p:sp>
          <p:nvSpPr>
            <p:cNvPr id="438" name="Google Shape;438;p10"/>
            <p:cNvSpPr txBox="1"/>
            <p:nvPr/>
          </p:nvSpPr>
          <p:spPr>
            <a:xfrm>
              <a:off x="9438603"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55</a:t>
              </a:r>
              <a:endParaRPr b="1" baseline="30000" sz="800">
                <a:solidFill>
                  <a:schemeClr val="dk1"/>
                </a:solidFill>
                <a:latin typeface="Arial"/>
                <a:ea typeface="Arial"/>
                <a:cs typeface="Arial"/>
                <a:sym typeface="Arial"/>
              </a:endParaRPr>
            </a:p>
          </p:txBody>
        </p:sp>
        <p:sp>
          <p:nvSpPr>
            <p:cNvPr id="439" name="Google Shape;439;p10"/>
            <p:cNvSpPr txBox="1"/>
            <p:nvPr/>
          </p:nvSpPr>
          <p:spPr>
            <a:xfrm>
              <a:off x="9811864"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60</a:t>
              </a:r>
              <a:endParaRPr b="1" baseline="30000" sz="800">
                <a:solidFill>
                  <a:schemeClr val="dk1"/>
                </a:solidFill>
                <a:latin typeface="Arial"/>
                <a:ea typeface="Arial"/>
                <a:cs typeface="Arial"/>
                <a:sym typeface="Arial"/>
              </a:endParaRPr>
            </a:p>
          </p:txBody>
        </p:sp>
        <p:sp>
          <p:nvSpPr>
            <p:cNvPr id="440" name="Google Shape;440;p10"/>
            <p:cNvSpPr txBox="1"/>
            <p:nvPr/>
          </p:nvSpPr>
          <p:spPr>
            <a:xfrm>
              <a:off x="10186910"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65</a:t>
              </a:r>
              <a:endParaRPr b="1" baseline="30000" sz="800">
                <a:solidFill>
                  <a:schemeClr val="dk1"/>
                </a:solidFill>
                <a:latin typeface="Arial"/>
                <a:ea typeface="Arial"/>
                <a:cs typeface="Arial"/>
                <a:sym typeface="Arial"/>
              </a:endParaRPr>
            </a:p>
          </p:txBody>
        </p:sp>
        <p:sp>
          <p:nvSpPr>
            <p:cNvPr id="441" name="Google Shape;441;p10"/>
            <p:cNvSpPr txBox="1"/>
            <p:nvPr/>
          </p:nvSpPr>
          <p:spPr>
            <a:xfrm>
              <a:off x="10565529"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70</a:t>
              </a:r>
              <a:endParaRPr b="1" baseline="30000" sz="800">
                <a:solidFill>
                  <a:schemeClr val="dk1"/>
                </a:solidFill>
                <a:latin typeface="Arial"/>
                <a:ea typeface="Arial"/>
                <a:cs typeface="Arial"/>
                <a:sym typeface="Arial"/>
              </a:endParaRPr>
            </a:p>
          </p:txBody>
        </p:sp>
        <p:sp>
          <p:nvSpPr>
            <p:cNvPr id="442" name="Google Shape;442;p10"/>
            <p:cNvSpPr txBox="1"/>
            <p:nvPr/>
          </p:nvSpPr>
          <p:spPr>
            <a:xfrm>
              <a:off x="10944148"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75</a:t>
              </a:r>
              <a:endParaRPr b="1" baseline="30000" sz="800">
                <a:solidFill>
                  <a:schemeClr val="dk1"/>
                </a:solidFill>
                <a:latin typeface="Arial"/>
                <a:ea typeface="Arial"/>
                <a:cs typeface="Arial"/>
                <a:sym typeface="Arial"/>
              </a:endParaRPr>
            </a:p>
          </p:txBody>
        </p:sp>
        <p:sp>
          <p:nvSpPr>
            <p:cNvPr id="443" name="Google Shape;443;p10"/>
            <p:cNvSpPr txBox="1"/>
            <p:nvPr/>
          </p:nvSpPr>
          <p:spPr>
            <a:xfrm>
              <a:off x="11317409" y="5898408"/>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80</a:t>
              </a:r>
              <a:endParaRPr b="1" baseline="30000" sz="800">
                <a:solidFill>
                  <a:schemeClr val="dk1"/>
                </a:solidFill>
                <a:latin typeface="Arial"/>
                <a:ea typeface="Arial"/>
                <a:cs typeface="Arial"/>
                <a:sym typeface="Arial"/>
              </a:endParaRPr>
            </a:p>
          </p:txBody>
        </p:sp>
        <p:sp>
          <p:nvSpPr>
            <p:cNvPr id="444" name="Google Shape;444;p10"/>
            <p:cNvSpPr txBox="1"/>
            <p:nvPr/>
          </p:nvSpPr>
          <p:spPr>
            <a:xfrm rot="-5400000">
              <a:off x="7970483" y="4823655"/>
              <a:ext cx="81144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Power (W)</a:t>
              </a:r>
              <a:endParaRPr b="1" baseline="30000" sz="1000">
                <a:solidFill>
                  <a:schemeClr val="dk1"/>
                </a:solidFill>
                <a:latin typeface="Arial"/>
                <a:ea typeface="Arial"/>
                <a:cs typeface="Arial"/>
                <a:sym typeface="Arial"/>
              </a:endParaRPr>
            </a:p>
          </p:txBody>
        </p:sp>
        <p:sp>
          <p:nvSpPr>
            <p:cNvPr id="445" name="Google Shape;445;p10"/>
            <p:cNvSpPr txBox="1"/>
            <p:nvPr/>
          </p:nvSpPr>
          <p:spPr>
            <a:xfrm>
              <a:off x="8541400" y="4044944"/>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20</a:t>
              </a:r>
              <a:endParaRPr b="1" baseline="30000" sz="800">
                <a:solidFill>
                  <a:schemeClr val="dk1"/>
                </a:solidFill>
                <a:latin typeface="Arial"/>
                <a:ea typeface="Arial"/>
                <a:cs typeface="Arial"/>
                <a:sym typeface="Arial"/>
              </a:endParaRPr>
            </a:p>
          </p:txBody>
        </p:sp>
        <p:sp>
          <p:nvSpPr>
            <p:cNvPr id="446" name="Google Shape;446;p10"/>
            <p:cNvSpPr txBox="1"/>
            <p:nvPr/>
          </p:nvSpPr>
          <p:spPr>
            <a:xfrm>
              <a:off x="8541400" y="4271858"/>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18</a:t>
              </a:r>
              <a:endParaRPr b="1" baseline="30000" sz="800">
                <a:solidFill>
                  <a:schemeClr val="dk1"/>
                </a:solidFill>
                <a:latin typeface="Arial"/>
                <a:ea typeface="Arial"/>
                <a:cs typeface="Arial"/>
                <a:sym typeface="Arial"/>
              </a:endParaRPr>
            </a:p>
          </p:txBody>
        </p:sp>
        <p:sp>
          <p:nvSpPr>
            <p:cNvPr id="447" name="Google Shape;447;p10"/>
            <p:cNvSpPr txBox="1"/>
            <p:nvPr/>
          </p:nvSpPr>
          <p:spPr>
            <a:xfrm>
              <a:off x="8541400" y="4916027"/>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12</a:t>
              </a:r>
              <a:endParaRPr b="1" baseline="30000" sz="800">
                <a:solidFill>
                  <a:schemeClr val="dk1"/>
                </a:solidFill>
                <a:latin typeface="Arial"/>
                <a:ea typeface="Arial"/>
                <a:cs typeface="Arial"/>
                <a:sym typeface="Arial"/>
              </a:endParaRPr>
            </a:p>
          </p:txBody>
        </p:sp>
        <p:sp>
          <p:nvSpPr>
            <p:cNvPr id="448" name="Google Shape;448;p10"/>
            <p:cNvSpPr txBox="1"/>
            <p:nvPr/>
          </p:nvSpPr>
          <p:spPr>
            <a:xfrm>
              <a:off x="8541400" y="5114392"/>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10</a:t>
              </a:r>
              <a:endParaRPr b="1" baseline="30000" sz="800">
                <a:solidFill>
                  <a:schemeClr val="dk1"/>
                </a:solidFill>
                <a:latin typeface="Arial"/>
                <a:ea typeface="Arial"/>
                <a:cs typeface="Arial"/>
                <a:sym typeface="Arial"/>
              </a:endParaRPr>
            </a:p>
          </p:txBody>
        </p:sp>
        <p:sp>
          <p:nvSpPr>
            <p:cNvPr id="449" name="Google Shape;449;p10"/>
            <p:cNvSpPr txBox="1"/>
            <p:nvPr/>
          </p:nvSpPr>
          <p:spPr>
            <a:xfrm>
              <a:off x="8599108" y="5564579"/>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6</a:t>
              </a:r>
              <a:endParaRPr b="1" baseline="30000" sz="800">
                <a:solidFill>
                  <a:schemeClr val="dk1"/>
                </a:solidFill>
                <a:latin typeface="Arial"/>
                <a:ea typeface="Arial"/>
                <a:cs typeface="Arial"/>
                <a:sym typeface="Arial"/>
              </a:endParaRPr>
            </a:p>
          </p:txBody>
        </p:sp>
        <p:sp>
          <p:nvSpPr>
            <p:cNvPr id="450" name="Google Shape;450;p10"/>
            <p:cNvSpPr txBox="1"/>
            <p:nvPr/>
          </p:nvSpPr>
          <p:spPr>
            <a:xfrm>
              <a:off x="8599108" y="5775656"/>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4</a:t>
              </a:r>
              <a:endParaRPr b="1" baseline="30000" sz="800">
                <a:solidFill>
                  <a:schemeClr val="dk1"/>
                </a:solidFill>
                <a:latin typeface="Arial"/>
                <a:ea typeface="Arial"/>
                <a:cs typeface="Arial"/>
                <a:sym typeface="Arial"/>
              </a:endParaRPr>
            </a:p>
          </p:txBody>
        </p:sp>
        <p:sp>
          <p:nvSpPr>
            <p:cNvPr id="451" name="Google Shape;451;p10"/>
            <p:cNvSpPr txBox="1"/>
            <p:nvPr/>
          </p:nvSpPr>
          <p:spPr>
            <a:xfrm>
              <a:off x="8541400" y="4490858"/>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16</a:t>
              </a:r>
              <a:endParaRPr b="1" baseline="30000" sz="800">
                <a:solidFill>
                  <a:schemeClr val="dk1"/>
                </a:solidFill>
                <a:latin typeface="Arial"/>
                <a:ea typeface="Arial"/>
                <a:cs typeface="Arial"/>
                <a:sym typeface="Arial"/>
              </a:endParaRPr>
            </a:p>
          </p:txBody>
        </p:sp>
        <p:sp>
          <p:nvSpPr>
            <p:cNvPr id="452" name="Google Shape;452;p10"/>
            <p:cNvSpPr txBox="1"/>
            <p:nvPr/>
          </p:nvSpPr>
          <p:spPr>
            <a:xfrm>
              <a:off x="8541400" y="4692589"/>
              <a:ext cx="115416"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14</a:t>
              </a:r>
              <a:endParaRPr b="1" baseline="30000" sz="800">
                <a:solidFill>
                  <a:schemeClr val="dk1"/>
                </a:solidFill>
                <a:latin typeface="Arial"/>
                <a:ea typeface="Arial"/>
                <a:cs typeface="Arial"/>
                <a:sym typeface="Arial"/>
              </a:endParaRPr>
            </a:p>
          </p:txBody>
        </p:sp>
        <p:sp>
          <p:nvSpPr>
            <p:cNvPr id="453" name="Google Shape;453;p10"/>
            <p:cNvSpPr txBox="1"/>
            <p:nvPr/>
          </p:nvSpPr>
          <p:spPr>
            <a:xfrm>
              <a:off x="8599108" y="5333392"/>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8</a:t>
              </a:r>
              <a:endParaRPr b="1" baseline="30000" sz="800">
                <a:solidFill>
                  <a:schemeClr val="dk1"/>
                </a:solidFill>
                <a:latin typeface="Arial"/>
                <a:ea typeface="Arial"/>
                <a:cs typeface="Arial"/>
                <a:sym typeface="Arial"/>
              </a:endParaRPr>
            </a:p>
          </p:txBody>
        </p:sp>
        <p:sp>
          <p:nvSpPr>
            <p:cNvPr id="454" name="Google Shape;454;p10"/>
            <p:cNvSpPr txBox="1"/>
            <p:nvPr/>
          </p:nvSpPr>
          <p:spPr>
            <a:xfrm>
              <a:off x="11456955" y="4044944"/>
              <a:ext cx="17312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550</a:t>
              </a:r>
              <a:endParaRPr b="1" baseline="30000" sz="800">
                <a:solidFill>
                  <a:schemeClr val="dk1"/>
                </a:solidFill>
                <a:latin typeface="Arial"/>
                <a:ea typeface="Arial"/>
                <a:cs typeface="Arial"/>
                <a:sym typeface="Arial"/>
              </a:endParaRPr>
            </a:p>
          </p:txBody>
        </p:sp>
        <p:sp>
          <p:nvSpPr>
            <p:cNvPr id="455" name="Google Shape;455;p10"/>
            <p:cNvSpPr txBox="1"/>
            <p:nvPr/>
          </p:nvSpPr>
          <p:spPr>
            <a:xfrm>
              <a:off x="11456955" y="4271858"/>
              <a:ext cx="17312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500</a:t>
              </a:r>
              <a:endParaRPr b="1" baseline="30000" sz="800">
                <a:solidFill>
                  <a:schemeClr val="dk1"/>
                </a:solidFill>
                <a:latin typeface="Arial"/>
                <a:ea typeface="Arial"/>
                <a:cs typeface="Arial"/>
                <a:sym typeface="Arial"/>
              </a:endParaRPr>
            </a:p>
          </p:txBody>
        </p:sp>
        <p:sp>
          <p:nvSpPr>
            <p:cNvPr id="456" name="Google Shape;456;p10"/>
            <p:cNvSpPr txBox="1"/>
            <p:nvPr/>
          </p:nvSpPr>
          <p:spPr>
            <a:xfrm>
              <a:off x="11456955" y="4916027"/>
              <a:ext cx="20594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350</a:t>
              </a:r>
              <a:endParaRPr b="1" baseline="30000" sz="800">
                <a:solidFill>
                  <a:schemeClr val="dk1"/>
                </a:solidFill>
                <a:latin typeface="Arial"/>
                <a:ea typeface="Arial"/>
                <a:cs typeface="Arial"/>
                <a:sym typeface="Arial"/>
              </a:endParaRPr>
            </a:p>
          </p:txBody>
        </p:sp>
        <p:sp>
          <p:nvSpPr>
            <p:cNvPr id="457" name="Google Shape;457;p10"/>
            <p:cNvSpPr txBox="1"/>
            <p:nvPr/>
          </p:nvSpPr>
          <p:spPr>
            <a:xfrm>
              <a:off x="11456955" y="5114392"/>
              <a:ext cx="20594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300</a:t>
              </a:r>
              <a:endParaRPr b="1" baseline="30000" sz="800">
                <a:solidFill>
                  <a:schemeClr val="dk1"/>
                </a:solidFill>
                <a:latin typeface="Arial"/>
                <a:ea typeface="Arial"/>
                <a:cs typeface="Arial"/>
                <a:sym typeface="Arial"/>
              </a:endParaRPr>
            </a:p>
          </p:txBody>
        </p:sp>
        <p:sp>
          <p:nvSpPr>
            <p:cNvPr id="458" name="Google Shape;458;p10"/>
            <p:cNvSpPr txBox="1"/>
            <p:nvPr/>
          </p:nvSpPr>
          <p:spPr>
            <a:xfrm>
              <a:off x="11456954" y="5564579"/>
              <a:ext cx="205943"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200</a:t>
              </a:r>
              <a:endParaRPr b="1" baseline="30000" sz="800">
                <a:solidFill>
                  <a:schemeClr val="dk1"/>
                </a:solidFill>
                <a:latin typeface="Arial"/>
                <a:ea typeface="Arial"/>
                <a:cs typeface="Arial"/>
                <a:sym typeface="Arial"/>
              </a:endParaRPr>
            </a:p>
          </p:txBody>
        </p:sp>
        <p:sp>
          <p:nvSpPr>
            <p:cNvPr id="459" name="Google Shape;459;p10"/>
            <p:cNvSpPr txBox="1"/>
            <p:nvPr/>
          </p:nvSpPr>
          <p:spPr>
            <a:xfrm>
              <a:off x="11456954" y="5775656"/>
              <a:ext cx="205943"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150</a:t>
              </a:r>
              <a:endParaRPr b="1" baseline="30000" sz="800">
                <a:solidFill>
                  <a:schemeClr val="dk1"/>
                </a:solidFill>
                <a:latin typeface="Arial"/>
                <a:ea typeface="Arial"/>
                <a:cs typeface="Arial"/>
                <a:sym typeface="Arial"/>
              </a:endParaRPr>
            </a:p>
          </p:txBody>
        </p:sp>
        <p:sp>
          <p:nvSpPr>
            <p:cNvPr id="460" name="Google Shape;460;p10"/>
            <p:cNvSpPr txBox="1"/>
            <p:nvPr/>
          </p:nvSpPr>
          <p:spPr>
            <a:xfrm>
              <a:off x="11456955" y="4490858"/>
              <a:ext cx="17312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450</a:t>
              </a:r>
              <a:endParaRPr b="1" baseline="30000" sz="800">
                <a:solidFill>
                  <a:schemeClr val="dk1"/>
                </a:solidFill>
                <a:latin typeface="Arial"/>
                <a:ea typeface="Arial"/>
                <a:cs typeface="Arial"/>
                <a:sym typeface="Arial"/>
              </a:endParaRPr>
            </a:p>
          </p:txBody>
        </p:sp>
        <p:sp>
          <p:nvSpPr>
            <p:cNvPr id="461" name="Google Shape;461;p10"/>
            <p:cNvSpPr txBox="1"/>
            <p:nvPr/>
          </p:nvSpPr>
          <p:spPr>
            <a:xfrm>
              <a:off x="11456955" y="4692589"/>
              <a:ext cx="205944"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400</a:t>
              </a:r>
              <a:endParaRPr b="1" baseline="30000" sz="800">
                <a:solidFill>
                  <a:schemeClr val="dk1"/>
                </a:solidFill>
                <a:latin typeface="Arial"/>
                <a:ea typeface="Arial"/>
                <a:cs typeface="Arial"/>
                <a:sym typeface="Arial"/>
              </a:endParaRPr>
            </a:p>
          </p:txBody>
        </p:sp>
        <p:sp>
          <p:nvSpPr>
            <p:cNvPr id="462" name="Google Shape;462;p10"/>
            <p:cNvSpPr txBox="1"/>
            <p:nvPr/>
          </p:nvSpPr>
          <p:spPr>
            <a:xfrm>
              <a:off x="11456954" y="5333392"/>
              <a:ext cx="205943"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250</a:t>
              </a:r>
              <a:endParaRPr b="1" baseline="30000" sz="800">
                <a:solidFill>
                  <a:schemeClr val="dk1"/>
                </a:solidFill>
                <a:latin typeface="Arial"/>
                <a:ea typeface="Arial"/>
                <a:cs typeface="Arial"/>
                <a:sym typeface="Arial"/>
              </a:endParaRPr>
            </a:p>
          </p:txBody>
        </p:sp>
        <p:sp>
          <p:nvSpPr>
            <p:cNvPr id="463" name="Google Shape;463;p10"/>
            <p:cNvSpPr txBox="1"/>
            <p:nvPr/>
          </p:nvSpPr>
          <p:spPr>
            <a:xfrm rot="-5400000">
              <a:off x="11218837" y="4823655"/>
              <a:ext cx="118814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Pulse Width (ns)</a:t>
              </a:r>
              <a:endParaRPr b="1" baseline="30000" sz="1000">
                <a:solidFill>
                  <a:schemeClr val="dk1"/>
                </a:solidFill>
                <a:latin typeface="Arial"/>
                <a:ea typeface="Arial"/>
                <a:cs typeface="Arial"/>
                <a:sym typeface="Arial"/>
              </a:endParaRPr>
            </a:p>
          </p:txBody>
        </p:sp>
      </p:grpSp>
      <p:grpSp>
        <p:nvGrpSpPr>
          <p:cNvPr id="464" name="Google Shape;464;p10"/>
          <p:cNvGrpSpPr/>
          <p:nvPr/>
        </p:nvGrpSpPr>
        <p:grpSpPr>
          <a:xfrm>
            <a:off x="8234548" y="1463929"/>
            <a:ext cx="3435211" cy="2128522"/>
            <a:chOff x="8234548" y="1463929"/>
            <a:chExt cx="3435211" cy="2128522"/>
          </a:xfrm>
        </p:grpSpPr>
        <p:pic>
          <p:nvPicPr>
            <p:cNvPr id="465" name="Google Shape;465;p10"/>
            <p:cNvPicPr preferRelativeResize="0"/>
            <p:nvPr/>
          </p:nvPicPr>
          <p:blipFill rotWithShape="1">
            <a:blip r:embed="rId6">
              <a:alphaModFix/>
            </a:blip>
            <a:srcRect b="13541" l="13471" r="0" t="2149"/>
            <a:stretch/>
          </p:blipFill>
          <p:spPr>
            <a:xfrm>
              <a:off x="8720388" y="1492000"/>
              <a:ext cx="2949371" cy="1734571"/>
            </a:xfrm>
            <a:prstGeom prst="rect">
              <a:avLst/>
            </a:prstGeom>
            <a:noFill/>
            <a:ln>
              <a:noFill/>
            </a:ln>
          </p:spPr>
        </p:pic>
        <p:sp>
          <p:nvSpPr>
            <p:cNvPr id="466" name="Google Shape;466;p10"/>
            <p:cNvSpPr/>
            <p:nvPr/>
          </p:nvSpPr>
          <p:spPr>
            <a:xfrm>
              <a:off x="10755363" y="2685822"/>
              <a:ext cx="80243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dk1"/>
                  </a:solidFill>
                  <a:latin typeface="Arial"/>
                  <a:ea typeface="Arial"/>
                  <a:cs typeface="Arial"/>
                  <a:sym typeface="Arial"/>
                </a:rPr>
                <a:t>Y. Bai et al.,</a:t>
              </a:r>
              <a:endParaRPr/>
            </a:p>
            <a:p>
              <a:pPr indent="0" lvl="0" marL="0" marR="0" rtl="0" algn="ctr">
                <a:spcBef>
                  <a:spcPts val="0"/>
                </a:spcBef>
                <a:spcAft>
                  <a:spcPts val="0"/>
                </a:spcAft>
                <a:buNone/>
              </a:pPr>
              <a:r>
                <a:rPr lang="en-US" sz="800">
                  <a:solidFill>
                    <a:schemeClr val="dk1"/>
                  </a:solidFill>
                  <a:latin typeface="Arial"/>
                  <a:ea typeface="Arial"/>
                  <a:cs typeface="Arial"/>
                  <a:sym typeface="Arial"/>
                </a:rPr>
                <a:t>(2009)</a:t>
              </a:r>
              <a:endParaRPr/>
            </a:p>
          </p:txBody>
        </p:sp>
        <p:sp>
          <p:nvSpPr>
            <p:cNvPr id="467" name="Google Shape;467;p10"/>
            <p:cNvSpPr txBox="1"/>
            <p:nvPr/>
          </p:nvSpPr>
          <p:spPr>
            <a:xfrm rot="-5400000">
              <a:off x="7729922" y="2255849"/>
              <a:ext cx="125547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Optical Efficiency</a:t>
              </a:r>
              <a:endParaRPr b="1" baseline="30000" sz="1000">
                <a:solidFill>
                  <a:schemeClr val="dk1"/>
                </a:solidFill>
                <a:latin typeface="Arial"/>
                <a:ea typeface="Arial"/>
                <a:cs typeface="Arial"/>
                <a:sym typeface="Arial"/>
              </a:endParaRPr>
            </a:p>
          </p:txBody>
        </p:sp>
        <p:sp>
          <p:nvSpPr>
            <p:cNvPr id="468" name="Google Shape;468;p10"/>
            <p:cNvSpPr txBox="1"/>
            <p:nvPr/>
          </p:nvSpPr>
          <p:spPr>
            <a:xfrm>
              <a:off x="8485689" y="3125205"/>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0.20</a:t>
              </a:r>
              <a:endParaRPr b="1" baseline="30000" sz="800">
                <a:solidFill>
                  <a:schemeClr val="dk1"/>
                </a:solidFill>
                <a:latin typeface="Arial"/>
                <a:ea typeface="Arial"/>
                <a:cs typeface="Arial"/>
                <a:sym typeface="Arial"/>
              </a:endParaRPr>
            </a:p>
          </p:txBody>
        </p:sp>
        <p:sp>
          <p:nvSpPr>
            <p:cNvPr id="469" name="Google Shape;469;p10"/>
            <p:cNvSpPr txBox="1"/>
            <p:nvPr/>
          </p:nvSpPr>
          <p:spPr>
            <a:xfrm>
              <a:off x="9397091" y="3346230"/>
              <a:ext cx="1502335"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Repetition Rate (kWz)</a:t>
              </a:r>
              <a:endParaRPr b="1" baseline="30000" sz="1000">
                <a:solidFill>
                  <a:schemeClr val="dk1"/>
                </a:solidFill>
                <a:latin typeface="Arial"/>
                <a:ea typeface="Arial"/>
                <a:cs typeface="Arial"/>
                <a:sym typeface="Arial"/>
              </a:endParaRPr>
            </a:p>
          </p:txBody>
        </p:sp>
        <p:sp>
          <p:nvSpPr>
            <p:cNvPr id="470" name="Google Shape;470;p10"/>
            <p:cNvSpPr txBox="1"/>
            <p:nvPr/>
          </p:nvSpPr>
          <p:spPr>
            <a:xfrm>
              <a:off x="10273472"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6</a:t>
              </a:r>
              <a:endParaRPr b="1" baseline="30000" sz="800">
                <a:solidFill>
                  <a:schemeClr val="dk1"/>
                </a:solidFill>
                <a:latin typeface="Arial"/>
                <a:ea typeface="Arial"/>
                <a:cs typeface="Arial"/>
                <a:sym typeface="Arial"/>
              </a:endParaRPr>
            </a:p>
          </p:txBody>
        </p:sp>
        <p:sp>
          <p:nvSpPr>
            <p:cNvPr id="471" name="Google Shape;471;p10"/>
            <p:cNvSpPr txBox="1"/>
            <p:nvPr/>
          </p:nvSpPr>
          <p:spPr>
            <a:xfrm>
              <a:off x="10013461"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5</a:t>
              </a:r>
              <a:endParaRPr b="1" baseline="30000" sz="800">
                <a:solidFill>
                  <a:schemeClr val="dk1"/>
                </a:solidFill>
                <a:latin typeface="Arial"/>
                <a:ea typeface="Arial"/>
                <a:cs typeface="Arial"/>
                <a:sym typeface="Arial"/>
              </a:endParaRPr>
            </a:p>
          </p:txBody>
        </p:sp>
        <p:sp>
          <p:nvSpPr>
            <p:cNvPr id="472" name="Google Shape;472;p10"/>
            <p:cNvSpPr txBox="1"/>
            <p:nvPr/>
          </p:nvSpPr>
          <p:spPr>
            <a:xfrm>
              <a:off x="9760431"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4</a:t>
              </a:r>
              <a:endParaRPr b="1" baseline="30000" sz="800">
                <a:solidFill>
                  <a:schemeClr val="dk1"/>
                </a:solidFill>
                <a:latin typeface="Arial"/>
                <a:ea typeface="Arial"/>
                <a:cs typeface="Arial"/>
                <a:sym typeface="Arial"/>
              </a:endParaRPr>
            </a:p>
          </p:txBody>
        </p:sp>
        <p:sp>
          <p:nvSpPr>
            <p:cNvPr id="473" name="Google Shape;473;p10"/>
            <p:cNvSpPr txBox="1"/>
            <p:nvPr/>
          </p:nvSpPr>
          <p:spPr>
            <a:xfrm>
              <a:off x="9498675"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3</a:t>
              </a:r>
              <a:endParaRPr b="1" baseline="30000" sz="800">
                <a:solidFill>
                  <a:schemeClr val="dk1"/>
                </a:solidFill>
                <a:latin typeface="Arial"/>
                <a:ea typeface="Arial"/>
                <a:cs typeface="Arial"/>
                <a:sym typeface="Arial"/>
              </a:endParaRPr>
            </a:p>
          </p:txBody>
        </p:sp>
        <p:sp>
          <p:nvSpPr>
            <p:cNvPr id="474" name="Google Shape;474;p10"/>
            <p:cNvSpPr txBox="1"/>
            <p:nvPr/>
          </p:nvSpPr>
          <p:spPr>
            <a:xfrm>
              <a:off x="9235174"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a:t>
              </a:r>
              <a:endParaRPr b="1" baseline="30000" sz="800">
                <a:solidFill>
                  <a:schemeClr val="dk1"/>
                </a:solidFill>
                <a:latin typeface="Arial"/>
                <a:ea typeface="Arial"/>
                <a:cs typeface="Arial"/>
                <a:sym typeface="Arial"/>
              </a:endParaRPr>
            </a:p>
          </p:txBody>
        </p:sp>
        <p:sp>
          <p:nvSpPr>
            <p:cNvPr id="475" name="Google Shape;475;p10"/>
            <p:cNvSpPr txBox="1"/>
            <p:nvPr/>
          </p:nvSpPr>
          <p:spPr>
            <a:xfrm>
              <a:off x="8985634"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a:t>
              </a:r>
              <a:endParaRPr b="1" baseline="30000" sz="800">
                <a:solidFill>
                  <a:schemeClr val="dk1"/>
                </a:solidFill>
                <a:latin typeface="Arial"/>
                <a:ea typeface="Arial"/>
                <a:cs typeface="Arial"/>
                <a:sym typeface="Arial"/>
              </a:endParaRPr>
            </a:p>
          </p:txBody>
        </p:sp>
        <p:sp>
          <p:nvSpPr>
            <p:cNvPr id="476" name="Google Shape;476;p10"/>
            <p:cNvSpPr txBox="1"/>
            <p:nvPr/>
          </p:nvSpPr>
          <p:spPr>
            <a:xfrm>
              <a:off x="8720388"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sp>
          <p:nvSpPr>
            <p:cNvPr id="477" name="Google Shape;477;p10"/>
            <p:cNvSpPr txBox="1"/>
            <p:nvPr/>
          </p:nvSpPr>
          <p:spPr>
            <a:xfrm>
              <a:off x="11534201" y="3231057"/>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11</a:t>
              </a:r>
              <a:endParaRPr b="1" baseline="30000" sz="800">
                <a:solidFill>
                  <a:schemeClr val="dk1"/>
                </a:solidFill>
                <a:latin typeface="Arial"/>
                <a:ea typeface="Arial"/>
                <a:cs typeface="Arial"/>
                <a:sym typeface="Arial"/>
              </a:endParaRPr>
            </a:p>
          </p:txBody>
        </p:sp>
        <p:sp>
          <p:nvSpPr>
            <p:cNvPr id="478" name="Google Shape;478;p10"/>
            <p:cNvSpPr txBox="1"/>
            <p:nvPr/>
          </p:nvSpPr>
          <p:spPr>
            <a:xfrm>
              <a:off x="11274190" y="3231057"/>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10</a:t>
              </a:r>
              <a:endParaRPr b="1" baseline="30000" sz="800">
                <a:solidFill>
                  <a:schemeClr val="dk1"/>
                </a:solidFill>
                <a:latin typeface="Arial"/>
                <a:ea typeface="Arial"/>
                <a:cs typeface="Arial"/>
                <a:sym typeface="Arial"/>
              </a:endParaRPr>
            </a:p>
          </p:txBody>
        </p:sp>
        <p:sp>
          <p:nvSpPr>
            <p:cNvPr id="479" name="Google Shape;479;p10"/>
            <p:cNvSpPr txBox="1"/>
            <p:nvPr/>
          </p:nvSpPr>
          <p:spPr>
            <a:xfrm>
              <a:off x="11050014"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9</a:t>
              </a:r>
              <a:endParaRPr b="1" baseline="30000" sz="800">
                <a:solidFill>
                  <a:schemeClr val="dk1"/>
                </a:solidFill>
                <a:latin typeface="Arial"/>
                <a:ea typeface="Arial"/>
                <a:cs typeface="Arial"/>
                <a:sym typeface="Arial"/>
              </a:endParaRPr>
            </a:p>
          </p:txBody>
        </p:sp>
        <p:sp>
          <p:nvSpPr>
            <p:cNvPr id="480" name="Google Shape;480;p10"/>
            <p:cNvSpPr txBox="1"/>
            <p:nvPr/>
          </p:nvSpPr>
          <p:spPr>
            <a:xfrm>
              <a:off x="10788258"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8</a:t>
              </a:r>
              <a:endParaRPr b="1" baseline="30000" sz="800">
                <a:solidFill>
                  <a:schemeClr val="dk1"/>
                </a:solidFill>
                <a:latin typeface="Arial"/>
                <a:ea typeface="Arial"/>
                <a:cs typeface="Arial"/>
                <a:sym typeface="Arial"/>
              </a:endParaRPr>
            </a:p>
          </p:txBody>
        </p:sp>
        <p:sp>
          <p:nvSpPr>
            <p:cNvPr id="481" name="Google Shape;481;p10"/>
            <p:cNvSpPr txBox="1"/>
            <p:nvPr/>
          </p:nvSpPr>
          <p:spPr>
            <a:xfrm>
              <a:off x="10524757" y="3231057"/>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7</a:t>
              </a:r>
              <a:endParaRPr b="1" baseline="30000" sz="800">
                <a:solidFill>
                  <a:schemeClr val="dk1"/>
                </a:solidFill>
                <a:latin typeface="Arial"/>
                <a:ea typeface="Arial"/>
                <a:cs typeface="Arial"/>
                <a:sym typeface="Arial"/>
              </a:endParaRPr>
            </a:p>
          </p:txBody>
        </p:sp>
        <p:sp>
          <p:nvSpPr>
            <p:cNvPr id="482" name="Google Shape;482;p10"/>
            <p:cNvSpPr txBox="1"/>
            <p:nvPr/>
          </p:nvSpPr>
          <p:spPr>
            <a:xfrm>
              <a:off x="8485689" y="2851234"/>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0.25</a:t>
              </a:r>
              <a:endParaRPr b="1" baseline="30000" sz="800">
                <a:solidFill>
                  <a:schemeClr val="dk1"/>
                </a:solidFill>
                <a:latin typeface="Arial"/>
                <a:ea typeface="Arial"/>
                <a:cs typeface="Arial"/>
                <a:sym typeface="Arial"/>
              </a:endParaRPr>
            </a:p>
          </p:txBody>
        </p:sp>
        <p:sp>
          <p:nvSpPr>
            <p:cNvPr id="483" name="Google Shape;483;p10"/>
            <p:cNvSpPr txBox="1"/>
            <p:nvPr/>
          </p:nvSpPr>
          <p:spPr>
            <a:xfrm>
              <a:off x="8485689" y="2582498"/>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0.30</a:t>
              </a:r>
              <a:endParaRPr b="1" baseline="30000" sz="800">
                <a:solidFill>
                  <a:schemeClr val="dk1"/>
                </a:solidFill>
                <a:latin typeface="Arial"/>
                <a:ea typeface="Arial"/>
                <a:cs typeface="Arial"/>
                <a:sym typeface="Arial"/>
              </a:endParaRPr>
            </a:p>
          </p:txBody>
        </p:sp>
        <p:sp>
          <p:nvSpPr>
            <p:cNvPr id="484" name="Google Shape;484;p10"/>
            <p:cNvSpPr txBox="1"/>
            <p:nvPr/>
          </p:nvSpPr>
          <p:spPr>
            <a:xfrm>
              <a:off x="8485689" y="2299802"/>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0.35</a:t>
              </a:r>
              <a:endParaRPr b="1" baseline="30000" sz="800">
                <a:solidFill>
                  <a:schemeClr val="dk1"/>
                </a:solidFill>
                <a:latin typeface="Arial"/>
                <a:ea typeface="Arial"/>
                <a:cs typeface="Arial"/>
                <a:sym typeface="Arial"/>
              </a:endParaRPr>
            </a:p>
          </p:txBody>
        </p:sp>
        <p:sp>
          <p:nvSpPr>
            <p:cNvPr id="485" name="Google Shape;485;p10"/>
            <p:cNvSpPr txBox="1"/>
            <p:nvPr/>
          </p:nvSpPr>
          <p:spPr>
            <a:xfrm>
              <a:off x="8485689" y="2013616"/>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0.40</a:t>
              </a:r>
              <a:endParaRPr b="1" baseline="30000" sz="800">
                <a:solidFill>
                  <a:schemeClr val="dk1"/>
                </a:solidFill>
                <a:latin typeface="Arial"/>
                <a:ea typeface="Arial"/>
                <a:cs typeface="Arial"/>
                <a:sym typeface="Arial"/>
              </a:endParaRPr>
            </a:p>
          </p:txBody>
        </p:sp>
        <p:sp>
          <p:nvSpPr>
            <p:cNvPr id="486" name="Google Shape;486;p10"/>
            <p:cNvSpPr txBox="1"/>
            <p:nvPr/>
          </p:nvSpPr>
          <p:spPr>
            <a:xfrm>
              <a:off x="8485689" y="1737900"/>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0.45</a:t>
              </a:r>
              <a:endParaRPr b="1" baseline="30000" sz="800">
                <a:solidFill>
                  <a:schemeClr val="dk1"/>
                </a:solidFill>
                <a:latin typeface="Arial"/>
                <a:ea typeface="Arial"/>
                <a:cs typeface="Arial"/>
                <a:sym typeface="Arial"/>
              </a:endParaRPr>
            </a:p>
          </p:txBody>
        </p:sp>
        <p:sp>
          <p:nvSpPr>
            <p:cNvPr id="487" name="Google Shape;487;p10"/>
            <p:cNvSpPr txBox="1"/>
            <p:nvPr/>
          </p:nvSpPr>
          <p:spPr>
            <a:xfrm>
              <a:off x="8485689" y="1463929"/>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0.50</a:t>
              </a:r>
              <a:endParaRPr b="1" baseline="30000" sz="800">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1"/>
          <p:cNvSpPr/>
          <p:nvPr/>
        </p:nvSpPr>
        <p:spPr>
          <a:xfrm>
            <a:off x="1987226" y="1103588"/>
            <a:ext cx="8214372" cy="1908017"/>
          </a:xfrm>
          <a:prstGeom prst="roundRect">
            <a:avLst>
              <a:gd fmla="val 0" name="adj"/>
            </a:avLst>
          </a:prstGeom>
          <a:gradFill>
            <a:gsLst>
              <a:gs pos="0">
                <a:srgbClr val="DCEDF8"/>
              </a:gs>
              <a:gs pos="20000">
                <a:srgbClr val="DCEDF8"/>
              </a:gs>
              <a:gs pos="100000">
                <a:srgbClr val="ECF5FB"/>
              </a:gs>
            </a:gsLst>
            <a:lin ang="16200000" scaled="0"/>
          </a:gradFill>
          <a:ln cap="flat" cmpd="sng" w="9525">
            <a:solidFill>
              <a:srgbClr val="3B74B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94" name="Google Shape;494;p11"/>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Why Use Cryogenic Temperatures?</a:t>
            </a:r>
            <a:br>
              <a:rPr lang="en-US"/>
            </a:br>
            <a:r>
              <a:rPr lang="en-US"/>
              <a:t>Thermo-optic Properties</a:t>
            </a:r>
            <a:endParaRPr/>
          </a:p>
        </p:txBody>
      </p:sp>
      <p:grpSp>
        <p:nvGrpSpPr>
          <p:cNvPr id="495" name="Google Shape;495;p11"/>
          <p:cNvGrpSpPr/>
          <p:nvPr/>
        </p:nvGrpSpPr>
        <p:grpSpPr>
          <a:xfrm>
            <a:off x="5713412" y="1791634"/>
            <a:ext cx="1219200" cy="757611"/>
            <a:chOff x="3429000" y="1871285"/>
            <a:chExt cx="1219200" cy="757611"/>
          </a:xfrm>
        </p:grpSpPr>
        <p:sp>
          <p:nvSpPr>
            <p:cNvPr id="496" name="Google Shape;496;p11"/>
            <p:cNvSpPr/>
            <p:nvPr/>
          </p:nvSpPr>
          <p:spPr>
            <a:xfrm>
              <a:off x="4114800" y="2171696"/>
              <a:ext cx="457200" cy="304800"/>
            </a:xfrm>
            <a:prstGeom prst="ellipse">
              <a:avLst/>
            </a:prstGeom>
            <a:blipFill rotWithShape="1">
              <a:blip r:embed="rId3">
                <a:alphaModFix/>
              </a:blip>
              <a:stretch>
                <a:fillRect b="0" l="0" r="0" t="0"/>
              </a:stretch>
            </a:blip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497" name="Google Shape;497;p11"/>
            <p:cNvSpPr/>
            <p:nvPr/>
          </p:nvSpPr>
          <p:spPr>
            <a:xfrm>
              <a:off x="3429000" y="2400536"/>
              <a:ext cx="1219200" cy="228360"/>
            </a:xfrm>
            <a:prstGeom prst="rect">
              <a:avLst/>
            </a:prstGeom>
            <a:solidFill>
              <a:srgbClr val="C89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498" name="Google Shape;498;p11"/>
            <p:cNvSpPr/>
            <p:nvPr/>
          </p:nvSpPr>
          <p:spPr>
            <a:xfrm>
              <a:off x="3664974" y="1871285"/>
              <a:ext cx="707923" cy="548063"/>
            </a:xfrm>
            <a:prstGeom prst="rect">
              <a:avLst/>
            </a:prstGeom>
            <a:solidFill>
              <a:srgbClr val="D2DCF2">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499" name="Google Shape;499;p11"/>
            <p:cNvSpPr/>
            <p:nvPr/>
          </p:nvSpPr>
          <p:spPr>
            <a:xfrm>
              <a:off x="4114800" y="2171696"/>
              <a:ext cx="457200" cy="304800"/>
            </a:xfrm>
            <a:prstGeom prst="ellipse">
              <a:avLst/>
            </a:prstGeom>
            <a:blipFill rotWithShape="1">
              <a:blip r:embed="rId3">
                <a:alphaModFix/>
              </a:blip>
              <a:stretch>
                <a:fillRect b="0" l="0" r="0" t="0"/>
              </a:stretch>
            </a:blip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grpSp>
      <p:grpSp>
        <p:nvGrpSpPr>
          <p:cNvPr id="500" name="Google Shape;500;p11"/>
          <p:cNvGrpSpPr/>
          <p:nvPr/>
        </p:nvGrpSpPr>
        <p:grpSpPr>
          <a:xfrm>
            <a:off x="2894012" y="1790423"/>
            <a:ext cx="1219200" cy="1066800"/>
            <a:chOff x="1219200" y="1870075"/>
            <a:chExt cx="1219200" cy="1066800"/>
          </a:xfrm>
        </p:grpSpPr>
        <p:grpSp>
          <p:nvGrpSpPr>
            <p:cNvPr id="501" name="Google Shape;501;p11"/>
            <p:cNvGrpSpPr/>
            <p:nvPr/>
          </p:nvGrpSpPr>
          <p:grpSpPr>
            <a:xfrm>
              <a:off x="1219200" y="1870075"/>
              <a:ext cx="1219200" cy="1066800"/>
              <a:chOff x="3810000" y="2209800"/>
              <a:chExt cx="1219200" cy="1066800"/>
            </a:xfrm>
          </p:grpSpPr>
          <p:grpSp>
            <p:nvGrpSpPr>
              <p:cNvPr id="502" name="Google Shape;502;p11"/>
              <p:cNvGrpSpPr/>
              <p:nvPr/>
            </p:nvGrpSpPr>
            <p:grpSpPr>
              <a:xfrm>
                <a:off x="3810000" y="2209800"/>
                <a:ext cx="1219200" cy="761999"/>
                <a:chOff x="4495800" y="2362201"/>
                <a:chExt cx="2362200" cy="1271335"/>
              </a:xfrm>
            </p:grpSpPr>
            <p:sp>
              <p:nvSpPr>
                <p:cNvPr id="503" name="Google Shape;503;p11"/>
                <p:cNvSpPr/>
                <p:nvPr/>
              </p:nvSpPr>
              <p:spPr>
                <a:xfrm>
                  <a:off x="4495800" y="3252536"/>
                  <a:ext cx="2362200" cy="381000"/>
                </a:xfrm>
                <a:prstGeom prst="rect">
                  <a:avLst/>
                </a:prstGeom>
                <a:solidFill>
                  <a:srgbClr val="C89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04" name="Google Shape;504;p11"/>
                <p:cNvSpPr/>
                <p:nvPr/>
              </p:nvSpPr>
              <p:spPr>
                <a:xfrm>
                  <a:off x="4953000" y="2362201"/>
                  <a:ext cx="1371601" cy="9144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grpSp>
          <p:sp>
            <p:nvSpPr>
              <p:cNvPr id="505" name="Google Shape;505;p11"/>
              <p:cNvSpPr/>
              <p:nvPr/>
            </p:nvSpPr>
            <p:spPr>
              <a:xfrm>
                <a:off x="4191000" y="2819400"/>
                <a:ext cx="457200" cy="457200"/>
              </a:xfrm>
              <a:prstGeom prst="downArrow">
                <a:avLst>
                  <a:gd fmla="val 50000" name="adj1"/>
                  <a:gd fmla="val 50000" name="adj2"/>
                </a:avLst>
              </a:prstGeom>
              <a:gradFill>
                <a:gsLst>
                  <a:gs pos="0">
                    <a:srgbClr val="FFF200"/>
                  </a:gs>
                  <a:gs pos="45000">
                    <a:srgbClr val="FF7A00"/>
                  </a:gs>
                  <a:gs pos="70000">
                    <a:srgbClr val="FF0300"/>
                  </a:gs>
                  <a:gs pos="100000">
                    <a:srgbClr val="4D0808"/>
                  </a:gs>
                </a:gsLst>
                <a:lin ang="16200000" scaled="0"/>
              </a:gradFill>
              <a:ln cap="flat" cmpd="sng" w="127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Noto Sans Symbols"/>
                  <a:ea typeface="Noto Sans Symbols"/>
                  <a:cs typeface="Noto Sans Symbols"/>
                  <a:sym typeface="Noto Sans Symbols"/>
                </a:endParaRPr>
              </a:p>
            </p:txBody>
          </p:sp>
        </p:grpSp>
        <p:cxnSp>
          <p:nvCxnSpPr>
            <p:cNvPr id="506" name="Google Shape;506;p11"/>
            <p:cNvCxnSpPr/>
            <p:nvPr/>
          </p:nvCxnSpPr>
          <p:spPr>
            <a:xfrm>
              <a:off x="1816102" y="2168527"/>
              <a:ext cx="484633" cy="323088"/>
            </a:xfrm>
            <a:prstGeom prst="straightConnector1">
              <a:avLst/>
            </a:prstGeom>
            <a:noFill/>
            <a:ln cap="flat" cmpd="sng" w="19050">
              <a:solidFill>
                <a:schemeClr val="dk1"/>
              </a:solidFill>
              <a:prstDash val="solid"/>
              <a:round/>
              <a:headEnd len="sm" w="sm" type="none"/>
              <a:tailEnd len="med" w="med" type="triangle"/>
            </a:ln>
          </p:spPr>
        </p:cxnSp>
      </p:grpSp>
      <p:grpSp>
        <p:nvGrpSpPr>
          <p:cNvPr id="507" name="Google Shape;507;p11"/>
          <p:cNvGrpSpPr/>
          <p:nvPr/>
        </p:nvGrpSpPr>
        <p:grpSpPr>
          <a:xfrm>
            <a:off x="8151812" y="1701407"/>
            <a:ext cx="1219200" cy="838201"/>
            <a:chOff x="5867400" y="1981199"/>
            <a:chExt cx="1219200" cy="838201"/>
          </a:xfrm>
        </p:grpSpPr>
        <p:sp>
          <p:nvSpPr>
            <p:cNvPr id="508" name="Google Shape;508;p11"/>
            <p:cNvSpPr/>
            <p:nvPr/>
          </p:nvSpPr>
          <p:spPr>
            <a:xfrm>
              <a:off x="5867400" y="2591040"/>
              <a:ext cx="1219200" cy="228360"/>
            </a:xfrm>
            <a:prstGeom prst="rect">
              <a:avLst/>
            </a:prstGeom>
            <a:solidFill>
              <a:srgbClr val="C898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09" name="Google Shape;509;p11"/>
            <p:cNvSpPr/>
            <p:nvPr/>
          </p:nvSpPr>
          <p:spPr>
            <a:xfrm>
              <a:off x="6103374" y="2057400"/>
              <a:ext cx="707923" cy="548063"/>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10" name="Google Shape;510;p11"/>
            <p:cNvSpPr/>
            <p:nvPr/>
          </p:nvSpPr>
          <p:spPr>
            <a:xfrm rot="-468053">
              <a:off x="5953237" y="2524238"/>
              <a:ext cx="152400" cy="152400"/>
            </a:xfrm>
            <a:prstGeom prst="rightArrow">
              <a:avLst>
                <a:gd fmla="val 40286" name="adj1"/>
                <a:gd fmla="val 50000" name="adj2"/>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11" name="Google Shape;511;p11"/>
            <p:cNvSpPr/>
            <p:nvPr/>
          </p:nvSpPr>
          <p:spPr>
            <a:xfrm rot="-468053">
              <a:off x="6791437" y="1990837"/>
              <a:ext cx="152400" cy="152400"/>
            </a:xfrm>
            <a:prstGeom prst="rightArrow">
              <a:avLst>
                <a:gd fmla="val 40286" name="adj1"/>
                <a:gd fmla="val 50000" name="adj2"/>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12" name="Google Shape;512;p11"/>
            <p:cNvSpPr/>
            <p:nvPr/>
          </p:nvSpPr>
          <p:spPr>
            <a:xfrm rot="10331947">
              <a:off x="6791439" y="2371838"/>
              <a:ext cx="152400" cy="152400"/>
            </a:xfrm>
            <a:prstGeom prst="rightArrow">
              <a:avLst>
                <a:gd fmla="val 40286" name="adj1"/>
                <a:gd fmla="val 50000" name="adj2"/>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513" name="Google Shape;513;p11"/>
            <p:cNvSpPr/>
            <p:nvPr/>
          </p:nvSpPr>
          <p:spPr>
            <a:xfrm rot="10331947">
              <a:off x="5953238" y="2143237"/>
              <a:ext cx="152400" cy="152400"/>
            </a:xfrm>
            <a:prstGeom prst="rightArrow">
              <a:avLst>
                <a:gd fmla="val 40286" name="adj1"/>
                <a:gd fmla="val 50000" name="adj2"/>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grpSp>
      <p:sp>
        <p:nvSpPr>
          <p:cNvPr id="514" name="Google Shape;514;p11"/>
          <p:cNvSpPr txBox="1"/>
          <p:nvPr/>
        </p:nvSpPr>
        <p:spPr>
          <a:xfrm>
            <a:off x="637204" y="3247508"/>
            <a:ext cx="7520680" cy="2210045"/>
          </a:xfrm>
          <a:prstGeom prst="rect">
            <a:avLst/>
          </a:prstGeom>
          <a:noFill/>
          <a:ln>
            <a:noFill/>
          </a:ln>
        </p:spPr>
        <p:txBody>
          <a:bodyPr anchorCtr="0" anchor="t" bIns="45700" lIns="91425" spcFirstLastPara="1" rIns="91425" wrap="square" tIns="45700">
            <a:noAutofit/>
          </a:bodyPr>
          <a:lstStyle/>
          <a:p>
            <a:pPr indent="-284163" lvl="0" marL="284163" marR="0" rtl="0" algn="l">
              <a:lnSpc>
                <a:spcPct val="111111"/>
              </a:lnSpc>
              <a:spcBef>
                <a:spcPts val="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Poor thermal conductivity </a:t>
            </a:r>
            <a:r>
              <a:rPr b="1" lang="en-US" sz="1800">
                <a:solidFill>
                  <a:schemeClr val="dk1"/>
                </a:solidFill>
                <a:latin typeface="Noto Sans Symbols"/>
                <a:ea typeface="Noto Sans Symbols"/>
                <a:cs typeface="Noto Sans Symbols"/>
                <a:sym typeface="Noto Sans Symbols"/>
              </a:rPr>
              <a:t>κ</a:t>
            </a:r>
            <a:r>
              <a:rPr b="1" lang="en-US" sz="1800">
                <a:solidFill>
                  <a:srgbClr val="000000"/>
                </a:solidFill>
                <a:latin typeface="Arial"/>
                <a:ea typeface="Arial"/>
                <a:cs typeface="Arial"/>
                <a:sym typeface="Arial"/>
              </a:rPr>
              <a:t> inhibits heat removal, resulting in large temperature non-uniformity</a:t>
            </a:r>
            <a:endParaRPr/>
          </a:p>
          <a:p>
            <a:pPr indent="-284163" lvl="0" marL="284163" marR="0" rtl="0" algn="l">
              <a:lnSpc>
                <a:spcPct val="111111"/>
              </a:lnSpc>
              <a:spcBef>
                <a:spcPts val="9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This changes the index through </a:t>
            </a:r>
            <a:r>
              <a:rPr b="1" i="1" lang="en-US" sz="1800">
                <a:solidFill>
                  <a:srgbClr val="000000"/>
                </a:solidFill>
                <a:latin typeface="Arial"/>
                <a:ea typeface="Arial"/>
                <a:cs typeface="Arial"/>
                <a:sym typeface="Arial"/>
              </a:rPr>
              <a:t>dn/dT</a:t>
            </a:r>
            <a:r>
              <a:rPr b="1" lang="en-US" sz="1800">
                <a:solidFill>
                  <a:srgbClr val="000000"/>
                </a:solidFill>
                <a:latin typeface="Arial"/>
                <a:ea typeface="Arial"/>
                <a:cs typeface="Arial"/>
                <a:sym typeface="Arial"/>
              </a:rPr>
              <a:t> and results in beam distortion</a:t>
            </a:r>
            <a:endParaRPr/>
          </a:p>
          <a:p>
            <a:pPr indent="-284163" lvl="0" marL="284163" marR="0" rtl="0" algn="l">
              <a:lnSpc>
                <a:spcPct val="111111"/>
              </a:lnSpc>
              <a:spcBef>
                <a:spcPts val="9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Thermal expansion (CTE) creates stress which can cause depolarization and damage</a:t>
            </a:r>
            <a:endParaRPr/>
          </a:p>
          <a:p>
            <a:pPr indent="-284163" lvl="0" marL="284163" marR="0" rtl="0" algn="l">
              <a:lnSpc>
                <a:spcPct val="111111"/>
              </a:lnSpc>
              <a:spcBef>
                <a:spcPts val="9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All key thermo-optic properties scale favorably as temperature decreases by large amounts</a:t>
            </a:r>
            <a:endParaRPr/>
          </a:p>
        </p:txBody>
      </p:sp>
      <p:sp>
        <p:nvSpPr>
          <p:cNvPr id="515" name="Google Shape;515;p11"/>
          <p:cNvSpPr/>
          <p:nvPr/>
        </p:nvSpPr>
        <p:spPr>
          <a:xfrm>
            <a:off x="1994840" y="1102179"/>
            <a:ext cx="8214372"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234AC"/>
                </a:solidFill>
                <a:latin typeface="Arial"/>
                <a:ea typeface="Arial"/>
                <a:cs typeface="Arial"/>
                <a:sym typeface="Arial"/>
              </a:rPr>
              <a:t>Thermal effects limit average power and beam quality</a:t>
            </a:r>
            <a:endParaRPr/>
          </a:p>
        </p:txBody>
      </p:sp>
      <p:sp>
        <p:nvSpPr>
          <p:cNvPr id="516" name="Google Shape;516;p11"/>
          <p:cNvSpPr txBox="1"/>
          <p:nvPr/>
        </p:nvSpPr>
        <p:spPr>
          <a:xfrm>
            <a:off x="5103812" y="1863445"/>
            <a:ext cx="606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Arial"/>
                <a:ea typeface="Arial"/>
                <a:cs typeface="Arial"/>
                <a:sym typeface="Arial"/>
              </a:rPr>
              <a:t>dn/dT</a:t>
            </a:r>
            <a:endParaRPr b="1" i="1" sz="1200">
              <a:solidFill>
                <a:schemeClr val="dk1"/>
              </a:solidFill>
              <a:latin typeface="Arial"/>
              <a:ea typeface="Arial"/>
              <a:cs typeface="Arial"/>
              <a:sym typeface="Arial"/>
            </a:endParaRPr>
          </a:p>
        </p:txBody>
      </p:sp>
      <p:sp>
        <p:nvSpPr>
          <p:cNvPr id="517" name="Google Shape;517;p11"/>
          <p:cNvSpPr txBox="1"/>
          <p:nvPr/>
        </p:nvSpPr>
        <p:spPr>
          <a:xfrm>
            <a:off x="6347596" y="2473045"/>
            <a:ext cx="89639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Beam</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distortion</a:t>
            </a:r>
            <a:endParaRPr/>
          </a:p>
        </p:txBody>
      </p:sp>
      <p:sp>
        <p:nvSpPr>
          <p:cNvPr id="518" name="Google Shape;518;p11"/>
          <p:cNvSpPr txBox="1"/>
          <p:nvPr/>
        </p:nvSpPr>
        <p:spPr>
          <a:xfrm>
            <a:off x="7583168" y="1863445"/>
            <a:ext cx="4924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CTE</a:t>
            </a:r>
            <a:endParaRPr/>
          </a:p>
        </p:txBody>
      </p:sp>
      <p:sp>
        <p:nvSpPr>
          <p:cNvPr id="519" name="Google Shape;519;p11"/>
          <p:cNvSpPr txBox="1"/>
          <p:nvPr/>
        </p:nvSpPr>
        <p:spPr>
          <a:xfrm>
            <a:off x="8793302" y="2473045"/>
            <a:ext cx="13308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Stress induced </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birefringence</a:t>
            </a:r>
            <a:endParaRPr/>
          </a:p>
        </p:txBody>
      </p:sp>
      <p:sp>
        <p:nvSpPr>
          <p:cNvPr id="520" name="Google Shape;520;p11"/>
          <p:cNvSpPr txBox="1"/>
          <p:nvPr/>
        </p:nvSpPr>
        <p:spPr>
          <a:xfrm>
            <a:off x="3737630" y="2473045"/>
            <a:ext cx="127310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Temperature </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non-uniformity</a:t>
            </a:r>
            <a:endParaRPr/>
          </a:p>
        </p:txBody>
      </p:sp>
      <p:sp>
        <p:nvSpPr>
          <p:cNvPr id="521" name="Google Shape;521;p11"/>
          <p:cNvSpPr/>
          <p:nvPr/>
        </p:nvSpPr>
        <p:spPr>
          <a:xfrm>
            <a:off x="2492173" y="1676400"/>
            <a:ext cx="3529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Noto Sans Symbols"/>
                <a:ea typeface="Noto Sans Symbols"/>
                <a:cs typeface="Noto Sans Symbols"/>
                <a:sym typeface="Noto Sans Symbols"/>
              </a:rPr>
              <a:t>κ</a:t>
            </a:r>
            <a:endParaRPr/>
          </a:p>
        </p:txBody>
      </p:sp>
      <p:sp>
        <p:nvSpPr>
          <p:cNvPr id="522" name="Google Shape;522;p11"/>
          <p:cNvSpPr txBox="1"/>
          <p:nvPr/>
        </p:nvSpPr>
        <p:spPr>
          <a:xfrm>
            <a:off x="2665412" y="5867400"/>
            <a:ext cx="6858001" cy="338554"/>
          </a:xfrm>
          <a:prstGeom prst="rect">
            <a:avLst/>
          </a:prstGeom>
          <a:solidFill>
            <a:srgbClr val="DEE5F6"/>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Cryogenic cooling enables average-power scaling</a:t>
            </a:r>
            <a:endParaRPr/>
          </a:p>
        </p:txBody>
      </p:sp>
      <p:grpSp>
        <p:nvGrpSpPr>
          <p:cNvPr id="523" name="Google Shape;523;p11"/>
          <p:cNvGrpSpPr/>
          <p:nvPr/>
        </p:nvGrpSpPr>
        <p:grpSpPr>
          <a:xfrm>
            <a:off x="8207398" y="3057441"/>
            <a:ext cx="3525814" cy="2836086"/>
            <a:chOff x="5072108" y="2972474"/>
            <a:chExt cx="3955369" cy="3172729"/>
          </a:xfrm>
        </p:grpSpPr>
        <p:pic>
          <p:nvPicPr>
            <p:cNvPr id="524" name="Google Shape;524;p11"/>
            <p:cNvPicPr preferRelativeResize="0"/>
            <p:nvPr/>
          </p:nvPicPr>
          <p:blipFill rotWithShape="1">
            <a:blip r:embed="rId6">
              <a:alphaModFix/>
            </a:blip>
            <a:srcRect b="0" l="0" r="0" t="0"/>
            <a:stretch/>
          </p:blipFill>
          <p:spPr>
            <a:xfrm>
              <a:off x="5549386" y="3252525"/>
              <a:ext cx="3063875" cy="2682875"/>
            </a:xfrm>
            <a:prstGeom prst="rect">
              <a:avLst/>
            </a:prstGeom>
            <a:noFill/>
            <a:ln>
              <a:noFill/>
            </a:ln>
          </p:spPr>
        </p:pic>
        <p:sp>
          <p:nvSpPr>
            <p:cNvPr id="525" name="Google Shape;525;p11"/>
            <p:cNvSpPr txBox="1"/>
            <p:nvPr/>
          </p:nvSpPr>
          <p:spPr>
            <a:xfrm rot="-5400000">
              <a:off x="8076369" y="4223772"/>
              <a:ext cx="1378471" cy="5237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CC0000"/>
                  </a:solidFill>
                  <a:latin typeface="Arial"/>
                  <a:ea typeface="Arial"/>
                  <a:cs typeface="Arial"/>
                  <a:sym typeface="Arial"/>
                </a:rPr>
                <a:t>CTE (ppm/K),</a:t>
              </a:r>
              <a:endParaRPr/>
            </a:p>
            <a:p>
              <a:pPr indent="0" lvl="0" marL="0" marR="0" rtl="0" algn="l">
                <a:spcBef>
                  <a:spcPts val="0"/>
                </a:spcBef>
                <a:spcAft>
                  <a:spcPts val="0"/>
                </a:spcAft>
                <a:buNone/>
              </a:pPr>
              <a:r>
                <a:rPr b="1" lang="en-US" sz="1000">
                  <a:solidFill>
                    <a:srgbClr val="669900"/>
                  </a:solidFill>
                  <a:latin typeface="Arial"/>
                  <a:ea typeface="Arial"/>
                  <a:cs typeface="Arial"/>
                  <a:sym typeface="Arial"/>
                </a:rPr>
                <a:t>dn/dT (ppm/K)</a:t>
              </a:r>
              <a:endParaRPr/>
            </a:p>
          </p:txBody>
        </p:sp>
        <p:sp>
          <p:nvSpPr>
            <p:cNvPr id="526" name="Google Shape;526;p11"/>
            <p:cNvSpPr txBox="1"/>
            <p:nvPr/>
          </p:nvSpPr>
          <p:spPr>
            <a:xfrm>
              <a:off x="5596900" y="2972474"/>
              <a:ext cx="2825804" cy="349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Key YLF Thermal Properties</a:t>
              </a:r>
              <a:endParaRPr/>
            </a:p>
          </p:txBody>
        </p:sp>
        <p:sp>
          <p:nvSpPr>
            <p:cNvPr id="527" name="Google Shape;527;p11"/>
            <p:cNvSpPr txBox="1"/>
            <p:nvPr/>
          </p:nvSpPr>
          <p:spPr>
            <a:xfrm>
              <a:off x="6360610" y="5834835"/>
              <a:ext cx="1479502" cy="3103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Temperature (K)</a:t>
              </a:r>
              <a:endParaRPr/>
            </a:p>
          </p:txBody>
        </p:sp>
        <p:sp>
          <p:nvSpPr>
            <p:cNvPr id="528" name="Google Shape;528;p11"/>
            <p:cNvSpPr txBox="1"/>
            <p:nvPr/>
          </p:nvSpPr>
          <p:spPr>
            <a:xfrm rot="-5400000">
              <a:off x="4383479" y="4206852"/>
              <a:ext cx="1881606" cy="5043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0066CC"/>
                  </a:solidFill>
                  <a:latin typeface="Arial"/>
                  <a:ea typeface="Arial"/>
                  <a:cs typeface="Arial"/>
                  <a:sym typeface="Arial"/>
                </a:rPr>
                <a:t>Thermal Conductivity</a:t>
              </a:r>
              <a:endParaRPr/>
            </a:p>
            <a:p>
              <a:pPr indent="0" lvl="0" marL="0" marR="0" rtl="0" algn="ctr">
                <a:spcBef>
                  <a:spcPts val="0"/>
                </a:spcBef>
                <a:spcAft>
                  <a:spcPts val="0"/>
                </a:spcAft>
                <a:buNone/>
              </a:pPr>
              <a:r>
                <a:rPr b="1" lang="en-US" sz="1000">
                  <a:solidFill>
                    <a:srgbClr val="0066CC"/>
                  </a:solidFill>
                  <a:latin typeface="Arial"/>
                  <a:ea typeface="Arial"/>
                  <a:cs typeface="Arial"/>
                  <a:sym typeface="Arial"/>
                </a:rPr>
                <a:t>(W/m/K)</a:t>
              </a:r>
              <a:endParaRPr/>
            </a:p>
          </p:txBody>
        </p:sp>
        <p:cxnSp>
          <p:nvCxnSpPr>
            <p:cNvPr id="529" name="Google Shape;529;p11"/>
            <p:cNvCxnSpPr/>
            <p:nvPr/>
          </p:nvCxnSpPr>
          <p:spPr>
            <a:xfrm rot="10800000">
              <a:off x="6074260" y="3697188"/>
              <a:ext cx="0" cy="304800"/>
            </a:xfrm>
            <a:prstGeom prst="straightConnector1">
              <a:avLst/>
            </a:prstGeom>
            <a:noFill/>
            <a:ln cap="flat" cmpd="sng" w="28575">
              <a:solidFill>
                <a:srgbClr val="0070C0"/>
              </a:solidFill>
              <a:prstDash val="solid"/>
              <a:round/>
              <a:headEnd len="sm" w="sm" type="none"/>
              <a:tailEnd len="med" w="med" type="triangle"/>
            </a:ln>
          </p:spPr>
        </p:cxnSp>
        <p:sp>
          <p:nvSpPr>
            <p:cNvPr id="530" name="Google Shape;530;p11"/>
            <p:cNvSpPr txBox="1"/>
            <p:nvPr/>
          </p:nvSpPr>
          <p:spPr>
            <a:xfrm>
              <a:off x="5824743" y="4847719"/>
              <a:ext cx="622353" cy="193980"/>
            </a:xfrm>
            <a:prstGeom prst="rect">
              <a:avLst/>
            </a:prstGeom>
            <a:solidFill>
              <a:schemeClr val="lt1">
                <a:alpha val="89803"/>
              </a:schemeClr>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000">
                  <a:solidFill>
                    <a:schemeClr val="dk1"/>
                  </a:solidFill>
                  <a:latin typeface="Arial Narrow"/>
                  <a:ea typeface="Arial Narrow"/>
                  <a:cs typeface="Arial Narrow"/>
                  <a:sym typeface="Arial Narrow"/>
                </a:rPr>
                <a:t>Favorable</a:t>
              </a:r>
              <a:endParaRPr sz="1600">
                <a:solidFill>
                  <a:schemeClr val="dk1"/>
                </a:solidFill>
                <a:latin typeface="Arial Narrow"/>
                <a:ea typeface="Arial Narrow"/>
                <a:cs typeface="Arial Narrow"/>
                <a:sym typeface="Arial Narrow"/>
              </a:endParaRPr>
            </a:p>
          </p:txBody>
        </p:sp>
        <p:cxnSp>
          <p:nvCxnSpPr>
            <p:cNvPr id="531" name="Google Shape;531;p11"/>
            <p:cNvCxnSpPr/>
            <p:nvPr/>
          </p:nvCxnSpPr>
          <p:spPr>
            <a:xfrm>
              <a:off x="6557188" y="4754972"/>
              <a:ext cx="0" cy="304800"/>
            </a:xfrm>
            <a:prstGeom prst="straightConnector1">
              <a:avLst/>
            </a:prstGeom>
            <a:noFill/>
            <a:ln cap="flat" cmpd="sng" w="28575">
              <a:solidFill>
                <a:srgbClr val="C00000"/>
              </a:solidFill>
              <a:prstDash val="solid"/>
              <a:round/>
              <a:headEnd len="sm" w="sm" type="none"/>
              <a:tailEnd len="med" w="med" type="triangle"/>
            </a:ln>
          </p:spPr>
        </p:cxnSp>
        <p:cxnSp>
          <p:nvCxnSpPr>
            <p:cNvPr id="532" name="Google Shape;532;p11"/>
            <p:cNvCxnSpPr/>
            <p:nvPr/>
          </p:nvCxnSpPr>
          <p:spPr>
            <a:xfrm rot="10800000">
              <a:off x="6557188" y="5059772"/>
              <a:ext cx="0" cy="304800"/>
            </a:xfrm>
            <a:prstGeom prst="straightConnector1">
              <a:avLst/>
            </a:prstGeom>
            <a:noFill/>
            <a:ln cap="flat" cmpd="sng" w="28575">
              <a:solidFill>
                <a:srgbClr val="80AF2B"/>
              </a:solidFill>
              <a:prstDash val="solid"/>
              <a:round/>
              <a:headEnd len="sm" w="sm" type="none"/>
              <a:tailEnd len="med" w="med" type="triangle"/>
            </a:ln>
          </p:spPr>
        </p:cxnSp>
        <p:cxnSp>
          <p:nvCxnSpPr>
            <p:cNvPr id="533" name="Google Shape;533;p11"/>
            <p:cNvCxnSpPr/>
            <p:nvPr/>
          </p:nvCxnSpPr>
          <p:spPr>
            <a:xfrm>
              <a:off x="5883873" y="5059772"/>
              <a:ext cx="2377440" cy="0"/>
            </a:xfrm>
            <a:prstGeom prst="straightConnector1">
              <a:avLst/>
            </a:prstGeom>
            <a:noFill/>
            <a:ln cap="flat" cmpd="sng" w="12700">
              <a:solidFill>
                <a:schemeClr val="dk1"/>
              </a:solidFill>
              <a:prstDash val="dash"/>
              <a:round/>
              <a:headEnd len="sm" w="sm" type="none"/>
              <a:tailEnd len="sm" w="sm" type="none"/>
            </a:ln>
          </p:spPr>
        </p:cxnSp>
        <p:sp>
          <p:nvSpPr>
            <p:cNvPr id="534" name="Google Shape;534;p11"/>
            <p:cNvSpPr txBox="1"/>
            <p:nvPr/>
          </p:nvSpPr>
          <p:spPr>
            <a:xfrm>
              <a:off x="6162731" y="3806191"/>
              <a:ext cx="622353" cy="193980"/>
            </a:xfrm>
            <a:prstGeom prst="rect">
              <a:avLst/>
            </a:prstGeom>
            <a:solidFill>
              <a:schemeClr val="lt1">
                <a:alpha val="89803"/>
              </a:schemeClr>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000">
                  <a:solidFill>
                    <a:schemeClr val="dk1"/>
                  </a:solidFill>
                  <a:latin typeface="Arial Narrow"/>
                  <a:ea typeface="Arial Narrow"/>
                  <a:cs typeface="Arial Narrow"/>
                  <a:sym typeface="Arial Narrow"/>
                </a:rPr>
                <a:t>Favorable</a:t>
              </a:r>
              <a:endParaRPr sz="1600">
                <a:solidFill>
                  <a:schemeClr val="dk1"/>
                </a:solidFill>
                <a:latin typeface="Arial Narrow"/>
                <a:ea typeface="Arial Narrow"/>
                <a:cs typeface="Arial Narrow"/>
                <a:sym typeface="Arial Narrow"/>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12"/>
          <p:cNvPicPr preferRelativeResize="0"/>
          <p:nvPr/>
        </p:nvPicPr>
        <p:blipFill rotWithShape="1">
          <a:blip r:embed="rId3">
            <a:alphaModFix/>
          </a:blip>
          <a:srcRect b="0" l="0" r="0" t="0"/>
          <a:stretch/>
        </p:blipFill>
        <p:spPr>
          <a:xfrm>
            <a:off x="684212" y="3395785"/>
            <a:ext cx="2787944" cy="2776328"/>
          </a:xfrm>
          <a:prstGeom prst="rect">
            <a:avLst/>
          </a:prstGeom>
          <a:noFill/>
          <a:ln>
            <a:noFill/>
          </a:ln>
        </p:spPr>
      </p:pic>
      <p:sp>
        <p:nvSpPr>
          <p:cNvPr id="540" name="Google Shape;540;p12"/>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Stirling Coolers for Space Operation</a:t>
            </a:r>
            <a:endParaRPr/>
          </a:p>
        </p:txBody>
      </p:sp>
      <p:sp>
        <p:nvSpPr>
          <p:cNvPr id="541" name="Google Shape;541;p12"/>
          <p:cNvSpPr txBox="1"/>
          <p:nvPr>
            <p:ph idx="1" type="body"/>
          </p:nvPr>
        </p:nvSpPr>
        <p:spPr>
          <a:xfrm>
            <a:off x="608885" y="1263463"/>
            <a:ext cx="6096000" cy="16764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Char char="•"/>
            </a:pPr>
            <a:r>
              <a:rPr lang="en-US" sz="1800"/>
              <a:t>Stirling coolers have been used in many space missions, primarily to cool infrared detectors and are considered mature for space</a:t>
            </a:r>
            <a:endParaRPr/>
          </a:p>
          <a:p>
            <a:pPr indent="-285750" lvl="0" marL="285750" rtl="0" algn="l">
              <a:lnSpc>
                <a:spcPct val="90000"/>
              </a:lnSpc>
              <a:spcBef>
                <a:spcPts val="1200"/>
              </a:spcBef>
              <a:spcAft>
                <a:spcPts val="0"/>
              </a:spcAft>
              <a:buClr>
                <a:schemeClr val="dk1"/>
              </a:buClr>
              <a:buSzPts val="1800"/>
              <a:buChar char="•"/>
            </a:pPr>
            <a:r>
              <a:rPr lang="en-US" sz="1800"/>
              <a:t>Application to cooling laser gain media for space-based applications appears to be new</a:t>
            </a:r>
            <a:endParaRPr/>
          </a:p>
        </p:txBody>
      </p:sp>
      <p:pic>
        <p:nvPicPr>
          <p:cNvPr id="542" name="Google Shape;542;p12"/>
          <p:cNvPicPr preferRelativeResize="0"/>
          <p:nvPr/>
        </p:nvPicPr>
        <p:blipFill rotWithShape="1">
          <a:blip r:embed="rId4">
            <a:alphaModFix/>
          </a:blip>
          <a:srcRect b="0" l="0" r="0" t="0"/>
          <a:stretch/>
        </p:blipFill>
        <p:spPr>
          <a:xfrm>
            <a:off x="7389812" y="1082299"/>
            <a:ext cx="3962400" cy="51054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0000"/>
              </a:srgbClr>
            </a:outerShdw>
          </a:effectLst>
        </p:spPr>
      </p:pic>
      <p:sp>
        <p:nvSpPr>
          <p:cNvPr id="543" name="Google Shape;543;p12"/>
          <p:cNvSpPr txBox="1"/>
          <p:nvPr/>
        </p:nvSpPr>
        <p:spPr>
          <a:xfrm>
            <a:off x="1827212" y="6418862"/>
            <a:ext cx="42672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M. Meyer and R. G. Ross, “NASA Cryogenics Technical Discipline Team Updates Long-Life Space Cryocooler Flight Operating Experience Survey,”  Cold Facts 36 (5), 20 (2020).</a:t>
            </a:r>
            <a:endParaRPr/>
          </a:p>
        </p:txBody>
      </p:sp>
      <p:graphicFrame>
        <p:nvGraphicFramePr>
          <p:cNvPr id="544" name="Google Shape;544;p12"/>
          <p:cNvGraphicFramePr/>
          <p:nvPr/>
        </p:nvGraphicFramePr>
        <p:xfrm>
          <a:off x="3275012" y="4221908"/>
          <a:ext cx="3000000" cy="3000000"/>
        </p:xfrm>
        <a:graphic>
          <a:graphicData uri="http://schemas.openxmlformats.org/drawingml/2006/table">
            <a:tbl>
              <a:tblPr bandRow="1" firstRow="1">
                <a:noFill/>
                <a:tableStyleId>{E8F68F7B-4508-43EB-A928-C7DCF818E98E}</a:tableStyleId>
              </a:tblPr>
              <a:tblGrid>
                <a:gridCol w="1828075"/>
                <a:gridCol w="1145475"/>
              </a:tblGrid>
              <a:tr h="314550">
                <a:tc gridSpan="2">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Key Specifications</a:t>
                      </a:r>
                      <a:endParaRPr/>
                    </a:p>
                  </a:txBody>
                  <a:tcPr marT="45725" marB="45725" marR="91450" marL="91450">
                    <a:lnL cap="flat" cmpd="sng" w="12700">
                      <a:solidFill>
                        <a:srgbClr val="4E7798"/>
                      </a:solidFill>
                      <a:prstDash val="solid"/>
                      <a:round/>
                      <a:headEnd len="sm" w="sm" type="none"/>
                      <a:tailEnd len="sm" w="sm" type="none"/>
                    </a:lnL>
                    <a:lnR cap="flat" cmpd="sng" w="12700">
                      <a:solidFill>
                        <a:srgbClr val="4E7798"/>
                      </a:solidFill>
                      <a:prstDash val="solid"/>
                      <a:round/>
                      <a:headEnd len="sm" w="sm" type="none"/>
                      <a:tailEnd len="sm" w="sm" type="none"/>
                    </a:lnR>
                    <a:lnT cap="flat" cmpd="sng" w="12700">
                      <a:solidFill>
                        <a:srgbClr val="4E7798"/>
                      </a:solidFill>
                      <a:prstDash val="solid"/>
                      <a:round/>
                      <a:headEnd len="sm" w="sm" type="none"/>
                      <a:tailEnd len="sm" w="sm" type="none"/>
                    </a:lnT>
                    <a:solidFill>
                      <a:srgbClr val="4E7798"/>
                    </a:solidFill>
                  </a:tcPr>
                </a:tc>
                <a:tc hMerge="1"/>
              </a:tr>
              <a:tr h="314550">
                <a:tc>
                  <a:txBody>
                    <a:bodyPr/>
                    <a:lstStyle/>
                    <a:p>
                      <a:pPr indent="0" lvl="0" marL="0" marR="0" rtl="0" algn="l">
                        <a:spcBef>
                          <a:spcPts val="0"/>
                        </a:spcBef>
                        <a:spcAft>
                          <a:spcPts val="0"/>
                        </a:spcAft>
                        <a:buNone/>
                      </a:pPr>
                      <a:r>
                        <a:rPr b="1" lang="en-US" sz="1200" u="none" cap="none" strike="noStrike"/>
                        <a:t>Nominal lift at 77 K</a:t>
                      </a:r>
                      <a:endParaRPr/>
                    </a:p>
                  </a:txBody>
                  <a:tcPr marT="45725" marB="45725" marR="91450" marL="137150">
                    <a:lnL cap="flat" cmpd="sng" w="12700">
                      <a:solidFill>
                        <a:srgbClr val="4E7798"/>
                      </a:solidFill>
                      <a:prstDash val="solid"/>
                      <a:round/>
                      <a:headEnd len="sm" w="sm" type="none"/>
                      <a:tailEnd len="sm" w="sm" type="none"/>
                    </a:lnL>
                  </a:tcPr>
                </a:tc>
                <a:tc>
                  <a:txBody>
                    <a:bodyPr/>
                    <a:lstStyle/>
                    <a:p>
                      <a:pPr indent="0" lvl="0" marL="0" marR="0" rtl="0" algn="l">
                        <a:spcBef>
                          <a:spcPts val="0"/>
                        </a:spcBef>
                        <a:spcAft>
                          <a:spcPts val="0"/>
                        </a:spcAft>
                        <a:buNone/>
                      </a:pPr>
                      <a:r>
                        <a:rPr b="1" lang="en-US" sz="1200"/>
                        <a:t>11 W</a:t>
                      </a:r>
                      <a:endParaRPr/>
                    </a:p>
                  </a:txBody>
                  <a:tcPr marT="45725" marB="45725" marR="91450" marL="137150">
                    <a:lnR cap="flat" cmpd="sng" w="12700">
                      <a:solidFill>
                        <a:srgbClr val="4E7798"/>
                      </a:solidFill>
                      <a:prstDash val="solid"/>
                      <a:round/>
                      <a:headEnd len="sm" w="sm" type="none"/>
                      <a:tailEnd len="sm" w="sm" type="none"/>
                    </a:lnR>
                  </a:tcPr>
                </a:tc>
              </a:tr>
              <a:tr h="303500">
                <a:tc>
                  <a:txBody>
                    <a:bodyPr/>
                    <a:lstStyle/>
                    <a:p>
                      <a:pPr indent="0" lvl="0" marL="0" marR="0" rtl="0" algn="l">
                        <a:spcBef>
                          <a:spcPts val="0"/>
                        </a:spcBef>
                        <a:spcAft>
                          <a:spcPts val="0"/>
                        </a:spcAft>
                        <a:buNone/>
                      </a:pPr>
                      <a:r>
                        <a:rPr b="1" lang="en-US" sz="1200"/>
                        <a:t>Nominal input</a:t>
                      </a:r>
                      <a:endParaRPr/>
                    </a:p>
                  </a:txBody>
                  <a:tcPr marT="45725" marB="45725" marR="91450" marL="137150">
                    <a:lnL cap="flat" cmpd="sng" w="12700">
                      <a:solidFill>
                        <a:srgbClr val="4E7798"/>
                      </a:solidFill>
                      <a:prstDash val="solid"/>
                      <a:round/>
                      <a:headEnd len="sm" w="sm" type="none"/>
                      <a:tailEnd len="sm" w="sm" type="none"/>
                    </a:lnL>
                  </a:tcPr>
                </a:tc>
                <a:tc>
                  <a:txBody>
                    <a:bodyPr/>
                    <a:lstStyle/>
                    <a:p>
                      <a:pPr indent="0" lvl="0" marL="0" marR="0" rtl="0" algn="l">
                        <a:spcBef>
                          <a:spcPts val="0"/>
                        </a:spcBef>
                        <a:spcAft>
                          <a:spcPts val="0"/>
                        </a:spcAft>
                        <a:buNone/>
                      </a:pPr>
                      <a:r>
                        <a:rPr b="1" lang="en-US" sz="1200"/>
                        <a:t>160 W</a:t>
                      </a:r>
                      <a:endParaRPr/>
                    </a:p>
                  </a:txBody>
                  <a:tcPr marT="45725" marB="45725" marR="91450" marL="137150">
                    <a:lnR cap="flat" cmpd="sng" w="12700">
                      <a:solidFill>
                        <a:srgbClr val="4E7798"/>
                      </a:solidFill>
                      <a:prstDash val="solid"/>
                      <a:round/>
                      <a:headEnd len="sm" w="sm" type="none"/>
                      <a:tailEnd len="sm" w="sm" type="none"/>
                    </a:lnR>
                  </a:tcPr>
                </a:tc>
              </a:tr>
              <a:tr h="303500">
                <a:tc>
                  <a:txBody>
                    <a:bodyPr/>
                    <a:lstStyle/>
                    <a:p>
                      <a:pPr indent="0" lvl="0" marL="0" marR="0" rtl="0" algn="l">
                        <a:spcBef>
                          <a:spcPts val="0"/>
                        </a:spcBef>
                        <a:spcAft>
                          <a:spcPts val="0"/>
                        </a:spcAft>
                        <a:buNone/>
                      </a:pPr>
                      <a:r>
                        <a:rPr b="1" lang="en-US" sz="1200"/>
                        <a:t>Cooler mass</a:t>
                      </a:r>
                      <a:endParaRPr/>
                    </a:p>
                  </a:txBody>
                  <a:tcPr marT="45725" marB="45725" marR="91450" marL="137150">
                    <a:lnL cap="flat" cmpd="sng" w="12700">
                      <a:solidFill>
                        <a:srgbClr val="4E7798"/>
                      </a:solidFill>
                      <a:prstDash val="solid"/>
                      <a:round/>
                      <a:headEnd len="sm" w="sm" type="none"/>
                      <a:tailEnd len="sm" w="sm" type="none"/>
                    </a:lnL>
                  </a:tcPr>
                </a:tc>
                <a:tc>
                  <a:txBody>
                    <a:bodyPr/>
                    <a:lstStyle/>
                    <a:p>
                      <a:pPr indent="0" lvl="0" marL="0" marR="0" rtl="0" algn="l">
                        <a:spcBef>
                          <a:spcPts val="0"/>
                        </a:spcBef>
                        <a:spcAft>
                          <a:spcPts val="0"/>
                        </a:spcAft>
                        <a:buNone/>
                      </a:pPr>
                      <a:r>
                        <a:rPr b="1" lang="en-US" sz="1200"/>
                        <a:t>3.1 kg</a:t>
                      </a:r>
                      <a:endParaRPr/>
                    </a:p>
                  </a:txBody>
                  <a:tcPr marT="45725" marB="45725" marR="91450" marL="137150">
                    <a:lnR cap="flat" cmpd="sng" w="12700">
                      <a:solidFill>
                        <a:srgbClr val="4E7798"/>
                      </a:solidFill>
                      <a:prstDash val="solid"/>
                      <a:round/>
                      <a:headEnd len="sm" w="sm" type="none"/>
                      <a:tailEnd len="sm" w="sm" type="none"/>
                    </a:lnR>
                  </a:tcPr>
                </a:tc>
              </a:tr>
              <a:tr h="254925">
                <a:tc>
                  <a:txBody>
                    <a:bodyPr/>
                    <a:lstStyle/>
                    <a:p>
                      <a:pPr indent="0" lvl="0" marL="0" marR="0" rtl="0" algn="l">
                        <a:spcBef>
                          <a:spcPts val="0"/>
                        </a:spcBef>
                        <a:spcAft>
                          <a:spcPts val="0"/>
                        </a:spcAft>
                        <a:buNone/>
                      </a:pPr>
                      <a:r>
                        <a:rPr b="1" lang="en-US" sz="1200"/>
                        <a:t>Length</a:t>
                      </a:r>
                      <a:endParaRPr/>
                    </a:p>
                  </a:txBody>
                  <a:tcPr marT="45725" marB="45725" marR="91450" marL="137150">
                    <a:lnL cap="flat" cmpd="sng" w="12700">
                      <a:solidFill>
                        <a:srgbClr val="4E7798"/>
                      </a:solidFill>
                      <a:prstDash val="solid"/>
                      <a:round/>
                      <a:headEnd len="sm" w="sm" type="none"/>
                      <a:tailEnd len="sm" w="sm" type="none"/>
                    </a:lnL>
                  </a:tcPr>
                </a:tc>
                <a:tc>
                  <a:txBody>
                    <a:bodyPr/>
                    <a:lstStyle/>
                    <a:p>
                      <a:pPr indent="0" lvl="0" marL="0" marR="0" rtl="0" algn="l">
                        <a:spcBef>
                          <a:spcPts val="0"/>
                        </a:spcBef>
                        <a:spcAft>
                          <a:spcPts val="0"/>
                        </a:spcAft>
                        <a:buNone/>
                      </a:pPr>
                      <a:r>
                        <a:rPr b="1" lang="en-US" sz="1200"/>
                        <a:t>26.1 cm</a:t>
                      </a:r>
                      <a:endParaRPr/>
                    </a:p>
                  </a:txBody>
                  <a:tcPr marT="45725" marB="45725" marR="91450" marL="137150">
                    <a:lnR cap="flat" cmpd="sng" w="12700">
                      <a:solidFill>
                        <a:srgbClr val="4E7798"/>
                      </a:solidFill>
                      <a:prstDash val="solid"/>
                      <a:round/>
                      <a:headEnd len="sm" w="sm" type="none"/>
                      <a:tailEnd len="sm" w="sm" type="none"/>
                    </a:lnR>
                  </a:tcPr>
                </a:tc>
              </a:tr>
              <a:tr h="281950">
                <a:tc>
                  <a:txBody>
                    <a:bodyPr/>
                    <a:lstStyle/>
                    <a:p>
                      <a:pPr indent="0" lvl="0" marL="0" marR="0" rtl="0" algn="l">
                        <a:spcBef>
                          <a:spcPts val="0"/>
                        </a:spcBef>
                        <a:spcAft>
                          <a:spcPts val="0"/>
                        </a:spcAft>
                        <a:buNone/>
                      </a:pPr>
                      <a:r>
                        <a:rPr b="1" lang="en-US" sz="1200"/>
                        <a:t>MTTF</a:t>
                      </a:r>
                      <a:endParaRPr/>
                    </a:p>
                  </a:txBody>
                  <a:tcPr marT="45725" marB="45725" marR="91450" marL="137150">
                    <a:lnL cap="flat" cmpd="sng" w="12700">
                      <a:solidFill>
                        <a:srgbClr val="4E7798"/>
                      </a:solidFill>
                      <a:prstDash val="solid"/>
                      <a:round/>
                      <a:headEnd len="sm" w="sm" type="none"/>
                      <a:tailEnd len="sm" w="sm" type="none"/>
                    </a:lnL>
                    <a:lnB cap="flat" cmpd="sng" w="12700">
                      <a:solidFill>
                        <a:srgbClr val="4E7798"/>
                      </a:solidFill>
                      <a:prstDash val="solid"/>
                      <a:round/>
                      <a:headEnd len="sm" w="sm" type="none"/>
                      <a:tailEnd len="sm" w="sm" type="none"/>
                    </a:lnB>
                  </a:tcPr>
                </a:tc>
                <a:tc>
                  <a:txBody>
                    <a:bodyPr/>
                    <a:lstStyle/>
                    <a:p>
                      <a:pPr indent="0" lvl="0" marL="0" marR="0" rtl="0" algn="l">
                        <a:spcBef>
                          <a:spcPts val="0"/>
                        </a:spcBef>
                        <a:spcAft>
                          <a:spcPts val="0"/>
                        </a:spcAft>
                        <a:buNone/>
                      </a:pPr>
                      <a:r>
                        <a:rPr b="1" lang="en-US" sz="1200"/>
                        <a:t>&gt;200,000 hrs</a:t>
                      </a:r>
                      <a:endParaRPr b="1" sz="1200"/>
                    </a:p>
                  </a:txBody>
                  <a:tcPr marT="45725" marB="45725" marR="91450" marL="137150">
                    <a:lnR cap="flat" cmpd="sng" w="12700">
                      <a:solidFill>
                        <a:srgbClr val="4E7798"/>
                      </a:solidFill>
                      <a:prstDash val="solid"/>
                      <a:round/>
                      <a:headEnd len="sm" w="sm" type="none"/>
                      <a:tailEnd len="sm" w="sm" type="none"/>
                    </a:lnR>
                    <a:lnB cap="flat" cmpd="sng" w="12700">
                      <a:solidFill>
                        <a:srgbClr val="4E7798"/>
                      </a:solidFill>
                      <a:prstDash val="solid"/>
                      <a:round/>
                      <a:headEnd len="sm" w="sm" type="none"/>
                      <a:tailEnd len="sm" w="sm" type="none"/>
                    </a:lnB>
                  </a:tcPr>
                </a:tc>
              </a:tr>
            </a:tbl>
          </a:graphicData>
        </a:graphic>
      </p:graphicFrame>
      <p:sp>
        <p:nvSpPr>
          <p:cNvPr id="545" name="Google Shape;545;p12"/>
          <p:cNvSpPr txBox="1"/>
          <p:nvPr/>
        </p:nvSpPr>
        <p:spPr>
          <a:xfrm>
            <a:off x="1479185" y="2983158"/>
            <a:ext cx="42584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4"/>
                </a:solidFill>
                <a:latin typeface="Arial"/>
                <a:ea typeface="Arial"/>
                <a:cs typeface="Arial"/>
                <a:sym typeface="Arial"/>
              </a:rPr>
              <a:t>Example Stirling Cooler – CryoTel 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3"/>
          <p:cNvSpPr txBox="1"/>
          <p:nvPr>
            <p:ph type="title"/>
          </p:nvPr>
        </p:nvSpPr>
        <p:spPr>
          <a:xfrm>
            <a:off x="1889454" y="93056"/>
            <a:ext cx="8807483" cy="82768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100-W-Class Q-Switched Yb:YLF (995 nm)</a:t>
            </a:r>
            <a:endParaRPr i="1" sz="2400"/>
          </a:p>
        </p:txBody>
      </p:sp>
      <p:sp>
        <p:nvSpPr>
          <p:cNvPr id="552" name="Google Shape;552;p13"/>
          <p:cNvSpPr txBox="1"/>
          <p:nvPr/>
        </p:nvSpPr>
        <p:spPr>
          <a:xfrm>
            <a:off x="1526907" y="3856266"/>
            <a:ext cx="4410075" cy="2544535"/>
          </a:xfrm>
          <a:prstGeom prst="rect">
            <a:avLst/>
          </a:prstGeom>
          <a:noFill/>
          <a:ln>
            <a:noFill/>
          </a:ln>
        </p:spPr>
        <p:txBody>
          <a:bodyPr anchorCtr="0" anchor="t" bIns="0" lIns="0" spcFirstLastPara="1" rIns="0" wrap="square" tIns="0">
            <a:noAutofit/>
          </a:bodyPr>
          <a:lstStyle/>
          <a:p>
            <a:pPr indent="-106680" lvl="0" marL="347472" marR="0" rtl="0" algn="l">
              <a:lnSpc>
                <a:spcPct val="90000"/>
              </a:lnSpc>
              <a:spcBef>
                <a:spcPts val="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a:p>
            <a:pPr indent="-106680" lvl="0" marL="347472" marR="0" rtl="0" algn="l">
              <a:lnSpc>
                <a:spcPct val="90000"/>
              </a:lnSpc>
              <a:spcBef>
                <a:spcPts val="60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p:txBody>
      </p:sp>
      <p:sp>
        <p:nvSpPr>
          <p:cNvPr id="553" name="Google Shape;553;p13"/>
          <p:cNvSpPr txBox="1"/>
          <p:nvPr/>
        </p:nvSpPr>
        <p:spPr>
          <a:xfrm>
            <a:off x="1674812" y="1143001"/>
            <a:ext cx="4800599" cy="2069431"/>
          </a:xfrm>
          <a:prstGeom prst="rect">
            <a:avLst/>
          </a:prstGeom>
          <a:noFill/>
          <a:ln>
            <a:noFill/>
          </a:ln>
        </p:spPr>
        <p:txBody>
          <a:bodyPr anchorCtr="0" anchor="t" bIns="0" lIns="0" spcFirstLastPara="1" rIns="0" wrap="square" tIns="0">
            <a:noAutofit/>
          </a:bodyPr>
          <a:lstStyle/>
          <a:p>
            <a:pPr indent="-182880" lvl="0" marL="347472" marR="0" rtl="0" algn="l">
              <a:lnSpc>
                <a:spcPct val="100000"/>
              </a:lnSpc>
              <a:spcBef>
                <a:spcPts val="0"/>
              </a:spcBef>
              <a:spcAft>
                <a:spcPts val="0"/>
              </a:spcAft>
              <a:buClr>
                <a:schemeClr val="accent4"/>
              </a:buClr>
              <a:buSzPts val="1800"/>
              <a:buFont typeface="Arial"/>
              <a:buNone/>
            </a:pPr>
            <a:r>
              <a:rPr b="1" lang="en-US" sz="1800">
                <a:solidFill>
                  <a:schemeClr val="accent4"/>
                </a:solidFill>
                <a:latin typeface="Arial"/>
                <a:ea typeface="Arial"/>
                <a:cs typeface="Arial"/>
                <a:sym typeface="Arial"/>
              </a:rPr>
              <a:t>Proof-of-principle pulsed cryogenic Yb:YLF laser to demonstrate:</a:t>
            </a:r>
            <a:endParaRPr b="1" sz="1600">
              <a:solidFill>
                <a:schemeClr val="dk1"/>
              </a:solidFill>
              <a:latin typeface="Arial"/>
              <a:ea typeface="Arial"/>
              <a:cs typeface="Arial"/>
              <a:sym typeface="Arial"/>
            </a:endParaRPr>
          </a:p>
          <a:p>
            <a:pPr indent="-182880" lvl="0" marL="457200" marR="0" rtl="0" algn="l">
              <a:lnSpc>
                <a:spcPct val="100000"/>
              </a:lnSpc>
              <a:spcBef>
                <a:spcPts val="1200"/>
              </a:spcBef>
              <a:spcAft>
                <a:spcPts val="0"/>
              </a:spcAft>
              <a:buClr>
                <a:schemeClr val="dk1"/>
              </a:buClr>
              <a:buSzPts val="1600"/>
              <a:buFont typeface="Arial"/>
              <a:buChar char="•"/>
            </a:pPr>
            <a:r>
              <a:rPr b="1" lang="en-US" sz="1600">
                <a:solidFill>
                  <a:schemeClr val="dk1"/>
                </a:solidFill>
                <a:latin typeface="Arial"/>
                <a:ea typeface="Arial"/>
                <a:cs typeface="Arial"/>
                <a:sym typeface="Arial"/>
              </a:rPr>
              <a:t>Power scaling to 100-W level</a:t>
            </a:r>
            <a:endParaRPr/>
          </a:p>
          <a:p>
            <a:pPr indent="-182880" lvl="0" marL="457200" marR="0" rtl="0" algn="l">
              <a:lnSpc>
                <a:spcPct val="100000"/>
              </a:lnSpc>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Diffraction limited beam quality</a:t>
            </a:r>
            <a:endParaRPr/>
          </a:p>
          <a:p>
            <a:pPr indent="-182880" lvl="0" marL="457200" marR="0" rtl="0" algn="l">
              <a:lnSpc>
                <a:spcPct val="100000"/>
              </a:lnSpc>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ns-class pulses with short coherence length</a:t>
            </a:r>
            <a:endParaRPr/>
          </a:p>
          <a:p>
            <a:pPr indent="-182880" lvl="0" marL="457200" marR="0" rtl="0" algn="l">
              <a:lnSpc>
                <a:spcPct val="100000"/>
              </a:lnSpc>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Efficient operation</a:t>
            </a:r>
            <a:endParaRPr/>
          </a:p>
          <a:p>
            <a:pPr indent="-93980" lvl="0" marL="347472" marR="0" rtl="0" algn="l">
              <a:lnSpc>
                <a:spcPct val="100000"/>
              </a:lnSpc>
              <a:spcBef>
                <a:spcPts val="600"/>
              </a:spcBef>
              <a:spcAft>
                <a:spcPts val="0"/>
              </a:spcAft>
              <a:buClr>
                <a:schemeClr val="dk1"/>
              </a:buClr>
              <a:buSzPts val="1400"/>
              <a:buFont typeface="Arial"/>
              <a:buNone/>
            </a:pPr>
            <a:r>
              <a:t/>
            </a:r>
            <a:endParaRPr b="1" sz="1400">
              <a:solidFill>
                <a:schemeClr val="dk1"/>
              </a:solidFill>
              <a:latin typeface="Arial"/>
              <a:ea typeface="Arial"/>
              <a:cs typeface="Arial"/>
              <a:sym typeface="Arial"/>
            </a:endParaRPr>
          </a:p>
        </p:txBody>
      </p:sp>
      <p:pic>
        <p:nvPicPr>
          <p:cNvPr descr="C:\Documents and Settings\da21821\Desktop\CavityLayout_v2.png" id="554" name="Google Shape;554;p13"/>
          <p:cNvPicPr preferRelativeResize="0"/>
          <p:nvPr/>
        </p:nvPicPr>
        <p:blipFill rotWithShape="1">
          <a:blip r:embed="rId3">
            <a:alphaModFix/>
          </a:blip>
          <a:srcRect b="0" l="0" r="0" t="0"/>
          <a:stretch/>
        </p:blipFill>
        <p:spPr>
          <a:xfrm>
            <a:off x="6736585" y="1093788"/>
            <a:ext cx="3584575" cy="1878012"/>
          </a:xfrm>
          <a:prstGeom prst="rect">
            <a:avLst/>
          </a:prstGeom>
          <a:noFill/>
          <a:ln>
            <a:noFill/>
          </a:ln>
        </p:spPr>
      </p:pic>
      <p:sp>
        <p:nvSpPr>
          <p:cNvPr id="555" name="Google Shape;555;p13"/>
          <p:cNvSpPr txBox="1"/>
          <p:nvPr/>
        </p:nvSpPr>
        <p:spPr>
          <a:xfrm>
            <a:off x="1771244" y="3810260"/>
            <a:ext cx="4472876" cy="1635639"/>
          </a:xfrm>
          <a:prstGeom prst="rect">
            <a:avLst/>
          </a:prstGeom>
          <a:noFill/>
          <a:ln>
            <a:noFill/>
          </a:ln>
        </p:spPr>
        <p:txBody>
          <a:bodyPr anchorCtr="0" anchor="t" bIns="0" lIns="0" spcFirstLastPara="1" rIns="0" wrap="square" tIns="0">
            <a:noAutofit/>
          </a:bodyPr>
          <a:lstStyle/>
          <a:p>
            <a:pPr indent="-182880" lvl="0" marL="347472" marR="0" rtl="0" algn="l">
              <a:lnSpc>
                <a:spcPct val="100000"/>
              </a:lnSpc>
              <a:spcBef>
                <a:spcPts val="0"/>
              </a:spcBef>
              <a:spcAft>
                <a:spcPts val="0"/>
              </a:spcAft>
              <a:buClr>
                <a:srgbClr val="0234AC"/>
              </a:buClr>
              <a:buSzPts val="1600"/>
              <a:buFont typeface="Arial"/>
              <a:buChar char="•"/>
            </a:pPr>
            <a:r>
              <a:rPr b="1" lang="en-US" sz="1600">
                <a:solidFill>
                  <a:srgbClr val="0234AC"/>
                </a:solidFill>
                <a:latin typeface="Arial"/>
                <a:ea typeface="Arial"/>
                <a:cs typeface="Arial"/>
                <a:sym typeface="Arial"/>
              </a:rPr>
              <a:t>149 W</a:t>
            </a:r>
            <a:r>
              <a:rPr b="1" lang="en-US" sz="1600">
                <a:solidFill>
                  <a:schemeClr val="dk1"/>
                </a:solidFill>
                <a:latin typeface="Arial"/>
                <a:ea typeface="Arial"/>
                <a:cs typeface="Arial"/>
                <a:sym typeface="Arial"/>
              </a:rPr>
              <a:t> output at 10 kHz Q-switched PRF</a:t>
            </a:r>
            <a:endParaRPr/>
          </a:p>
          <a:p>
            <a:pPr indent="-182880" lvl="0" marL="347472" marR="0" rtl="0" algn="l">
              <a:lnSpc>
                <a:spcPct val="100000"/>
              </a:lnSpc>
              <a:spcBef>
                <a:spcPts val="600"/>
              </a:spcBef>
              <a:spcAft>
                <a:spcPts val="0"/>
              </a:spcAft>
              <a:buClr>
                <a:srgbClr val="0234AC"/>
              </a:buClr>
              <a:buSzPts val="1600"/>
              <a:buFont typeface="Arial"/>
              <a:buChar char="•"/>
            </a:pPr>
            <a:r>
              <a:rPr b="1" lang="en-US" sz="1600">
                <a:solidFill>
                  <a:srgbClr val="0234AC"/>
                </a:solidFill>
                <a:latin typeface="Arial"/>
                <a:ea typeface="Arial"/>
                <a:cs typeface="Arial"/>
                <a:sym typeface="Arial"/>
              </a:rPr>
              <a:t>M</a:t>
            </a:r>
            <a:r>
              <a:rPr b="1" baseline="30000" lang="en-US" sz="1600">
                <a:solidFill>
                  <a:srgbClr val="0234AC"/>
                </a:solidFill>
                <a:latin typeface="Arial"/>
                <a:ea typeface="Arial"/>
                <a:cs typeface="Arial"/>
                <a:sym typeface="Arial"/>
              </a:rPr>
              <a:t>2</a:t>
            </a:r>
            <a:r>
              <a:rPr b="1" lang="en-US" sz="1600">
                <a:solidFill>
                  <a:srgbClr val="0234AC"/>
                </a:solidFill>
                <a:latin typeface="Arial"/>
                <a:ea typeface="Arial"/>
                <a:cs typeface="Arial"/>
                <a:sym typeface="Arial"/>
              </a:rPr>
              <a:t> beam quality </a:t>
            </a:r>
            <a:r>
              <a:rPr b="1" lang="en-US" sz="1600">
                <a:solidFill>
                  <a:schemeClr val="dk1"/>
                </a:solidFill>
                <a:latin typeface="Arial"/>
                <a:ea typeface="Arial"/>
                <a:cs typeface="Arial"/>
                <a:sym typeface="Arial"/>
              </a:rPr>
              <a:t>of </a:t>
            </a:r>
            <a:r>
              <a:rPr b="1" lang="en-US" sz="1600">
                <a:solidFill>
                  <a:srgbClr val="0234AC"/>
                </a:solidFill>
                <a:latin typeface="Arial"/>
                <a:ea typeface="Arial"/>
                <a:cs typeface="Arial"/>
                <a:sym typeface="Arial"/>
              </a:rPr>
              <a:t>1.04</a:t>
            </a:r>
            <a:r>
              <a:rPr b="1" lang="en-US" sz="1600">
                <a:solidFill>
                  <a:schemeClr val="dk1"/>
                </a:solidFill>
                <a:latin typeface="Arial"/>
                <a:ea typeface="Arial"/>
                <a:cs typeface="Arial"/>
                <a:sym typeface="Arial"/>
              </a:rPr>
              <a:t> (at 143 W)</a:t>
            </a:r>
            <a:endParaRPr/>
          </a:p>
          <a:p>
            <a:pPr indent="-182880" lvl="0" marL="347472" marR="0" rtl="0" algn="l">
              <a:lnSpc>
                <a:spcPct val="100000"/>
              </a:lnSpc>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64 ns pulse duration at 100 W, 10 kHz</a:t>
            </a:r>
            <a:endParaRPr/>
          </a:p>
          <a:p>
            <a:pPr indent="-182880" lvl="1" marL="347472" marR="0" rtl="0" algn="l">
              <a:lnSpc>
                <a:spcPct val="100000"/>
              </a:lnSpc>
              <a:spcBef>
                <a:spcPts val="600"/>
              </a:spcBef>
              <a:spcAft>
                <a:spcPts val="0"/>
              </a:spcAft>
              <a:buClr>
                <a:schemeClr val="dk1"/>
              </a:buClr>
              <a:buSzPts val="1600"/>
              <a:buFont typeface="Arial"/>
              <a:buChar char="•"/>
            </a:pPr>
            <a:r>
              <a:rPr b="1" i="0" lang="en-US" sz="1600" u="none" cap="none" strike="noStrike">
                <a:solidFill>
                  <a:schemeClr val="dk1"/>
                </a:solidFill>
                <a:latin typeface="Arial"/>
                <a:ea typeface="Arial"/>
                <a:cs typeface="Arial"/>
                <a:sym typeface="Arial"/>
              </a:rPr>
              <a:t>0.11 W heat deposited per 1 W output CW</a:t>
            </a:r>
            <a:endParaRPr/>
          </a:p>
          <a:p>
            <a:pPr indent="-182880" lvl="0" marL="347472" marR="0" rtl="0" algn="l">
              <a:lnSpc>
                <a:spcPct val="100000"/>
              </a:lnSpc>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Minimal thermo-optic effects</a:t>
            </a:r>
            <a:endParaRPr/>
          </a:p>
          <a:p>
            <a:pPr indent="-106680" lvl="0" marL="347472" marR="0" rtl="0" algn="l">
              <a:lnSpc>
                <a:spcPct val="100000"/>
              </a:lnSpc>
              <a:spcBef>
                <a:spcPts val="60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p:txBody>
      </p:sp>
      <p:grpSp>
        <p:nvGrpSpPr>
          <p:cNvPr id="556" name="Google Shape;556;p13"/>
          <p:cNvGrpSpPr/>
          <p:nvPr/>
        </p:nvGrpSpPr>
        <p:grpSpPr>
          <a:xfrm>
            <a:off x="6704011" y="3286655"/>
            <a:ext cx="3617149" cy="2371233"/>
            <a:chOff x="228600" y="3657600"/>
            <a:chExt cx="3886200" cy="2547610"/>
          </a:xfrm>
        </p:grpSpPr>
        <p:pic>
          <p:nvPicPr>
            <p:cNvPr descr="C:\Documents and Settings\da21821\Desktop\YbYLF Performance.png" id="557" name="Google Shape;557;p13"/>
            <p:cNvPicPr preferRelativeResize="0"/>
            <p:nvPr/>
          </p:nvPicPr>
          <p:blipFill rotWithShape="1">
            <a:blip r:embed="rId4">
              <a:alphaModFix/>
            </a:blip>
            <a:srcRect b="0" l="14366" r="0" t="21343"/>
            <a:stretch/>
          </p:blipFill>
          <p:spPr>
            <a:xfrm>
              <a:off x="498505" y="3657600"/>
              <a:ext cx="3616295" cy="2279650"/>
            </a:xfrm>
            <a:prstGeom prst="rect">
              <a:avLst/>
            </a:prstGeom>
            <a:noFill/>
            <a:ln>
              <a:noFill/>
            </a:ln>
          </p:spPr>
        </p:pic>
        <p:pic>
          <p:nvPicPr>
            <p:cNvPr descr="C:\Documents and Settings\da21821\Desktop\Yb_YLF Qsw_102W.jpg" id="558" name="Google Shape;558;p13"/>
            <p:cNvPicPr preferRelativeResize="0"/>
            <p:nvPr/>
          </p:nvPicPr>
          <p:blipFill rotWithShape="1">
            <a:blip r:embed="rId5">
              <a:alphaModFix/>
            </a:blip>
            <a:srcRect b="20471" l="28277" r="20358" t="25671"/>
            <a:stretch/>
          </p:blipFill>
          <p:spPr>
            <a:xfrm>
              <a:off x="838200" y="3810000"/>
              <a:ext cx="966439" cy="990600"/>
            </a:xfrm>
            <a:prstGeom prst="rect">
              <a:avLst/>
            </a:prstGeom>
            <a:noFill/>
            <a:ln>
              <a:noFill/>
            </a:ln>
          </p:spPr>
        </p:pic>
        <p:sp>
          <p:nvSpPr>
            <p:cNvPr id="559" name="Google Shape;559;p13"/>
            <p:cNvSpPr txBox="1"/>
            <p:nvPr/>
          </p:nvSpPr>
          <p:spPr>
            <a:xfrm>
              <a:off x="1447800" y="5943600"/>
              <a:ext cx="200247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Absorbed Pump Power (W)</a:t>
              </a:r>
              <a:endParaRPr/>
            </a:p>
          </p:txBody>
        </p:sp>
        <p:sp>
          <p:nvSpPr>
            <p:cNvPr id="560" name="Google Shape;560;p13"/>
            <p:cNvSpPr txBox="1"/>
            <p:nvPr/>
          </p:nvSpPr>
          <p:spPr>
            <a:xfrm rot="-5400000">
              <a:off x="-326841" y="4670241"/>
              <a:ext cx="1372492"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Output Power (W)</a:t>
              </a:r>
              <a:endParaRPr/>
            </a:p>
          </p:txBody>
        </p:sp>
        <p:sp>
          <p:nvSpPr>
            <p:cNvPr id="561" name="Google Shape;561;p13"/>
            <p:cNvSpPr txBox="1"/>
            <p:nvPr/>
          </p:nvSpPr>
          <p:spPr>
            <a:xfrm>
              <a:off x="1353166" y="5461084"/>
              <a:ext cx="1632178"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rgbClr val="484848"/>
                  </a:solidFill>
                  <a:latin typeface="Arial"/>
                  <a:ea typeface="Arial"/>
                  <a:cs typeface="Arial"/>
                  <a:sym typeface="Arial"/>
                </a:rPr>
                <a:t>13 W Pump Threshold </a:t>
              </a:r>
              <a:endParaRPr/>
            </a:p>
          </p:txBody>
        </p:sp>
      </p:grpSp>
      <p:sp>
        <p:nvSpPr>
          <p:cNvPr id="562" name="Google Shape;562;p13"/>
          <p:cNvSpPr txBox="1"/>
          <p:nvPr/>
        </p:nvSpPr>
        <p:spPr>
          <a:xfrm>
            <a:off x="1674812" y="3319046"/>
            <a:ext cx="3796393" cy="369332"/>
          </a:xfrm>
          <a:prstGeom prst="rect">
            <a:avLst/>
          </a:prstGeom>
          <a:noFill/>
          <a:ln>
            <a:noFill/>
          </a:ln>
        </p:spPr>
        <p:txBody>
          <a:bodyPr anchorCtr="0" anchor="t" bIns="45700" lIns="91425" spcFirstLastPara="1" rIns="91425" wrap="square" tIns="45700">
            <a:spAutoFit/>
          </a:bodyPr>
          <a:lstStyle/>
          <a:p>
            <a:pPr indent="57150" lvl="0" marL="0" marR="0" rtl="0" algn="l">
              <a:spcBef>
                <a:spcPts val="0"/>
              </a:spcBef>
              <a:spcAft>
                <a:spcPts val="0"/>
              </a:spcAft>
              <a:buNone/>
            </a:pPr>
            <a:r>
              <a:rPr b="1" lang="en-US" sz="1800">
                <a:solidFill>
                  <a:schemeClr val="accent4"/>
                </a:solidFill>
                <a:latin typeface="Arial"/>
                <a:ea typeface="Arial"/>
                <a:cs typeface="Arial"/>
                <a:sym typeface="Arial"/>
              </a:rPr>
              <a:t>Performance Data</a:t>
            </a:r>
            <a:endParaRPr/>
          </a:p>
        </p:txBody>
      </p:sp>
      <p:sp>
        <p:nvSpPr>
          <p:cNvPr id="563" name="Google Shape;563;p13"/>
          <p:cNvSpPr/>
          <p:nvPr/>
        </p:nvSpPr>
        <p:spPr>
          <a:xfrm>
            <a:off x="1705614" y="5833625"/>
            <a:ext cx="8615546" cy="359250"/>
          </a:xfrm>
          <a:prstGeom prst="rect">
            <a:avLst/>
          </a:prstGeom>
          <a:solidFill>
            <a:srgbClr val="DEE5F6"/>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18287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Excellent performance and low thermal load sets stage for significant power scaling</a:t>
            </a:r>
            <a:endParaRPr/>
          </a:p>
        </p:txBody>
      </p:sp>
      <p:sp>
        <p:nvSpPr>
          <p:cNvPr id="564" name="Google Shape;564;p13"/>
          <p:cNvSpPr txBox="1"/>
          <p:nvPr/>
        </p:nvSpPr>
        <p:spPr>
          <a:xfrm>
            <a:off x="1784607" y="6522683"/>
            <a:ext cx="4942379"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dk1"/>
                </a:solidFill>
                <a:latin typeface="Arial"/>
                <a:ea typeface="Arial"/>
                <a:cs typeface="Arial"/>
                <a:sym typeface="Arial"/>
              </a:rPr>
              <a:t>D. E. Miller et al., Cryogenically cooled, 149-W, Q-switched, Yb:LiYF</a:t>
            </a:r>
            <a:r>
              <a:rPr baseline="-25000" lang="en-US" sz="800">
                <a:solidFill>
                  <a:schemeClr val="dk1"/>
                </a:solidFill>
                <a:latin typeface="Arial"/>
                <a:ea typeface="Arial"/>
                <a:cs typeface="Arial"/>
                <a:sym typeface="Arial"/>
              </a:rPr>
              <a:t>4</a:t>
            </a:r>
            <a:r>
              <a:rPr lang="en-US" sz="800">
                <a:solidFill>
                  <a:schemeClr val="dk1"/>
                </a:solidFill>
                <a:latin typeface="Arial"/>
                <a:ea typeface="Arial"/>
                <a:cs typeface="Arial"/>
                <a:sym typeface="Arial"/>
              </a:rPr>
              <a:t> Laser,” Opt. Lett. 38, 4260 (2013)</a:t>
            </a:r>
            <a:endParaRPr/>
          </a:p>
        </p:txBody>
      </p:sp>
      <p:cxnSp>
        <p:nvCxnSpPr>
          <p:cNvPr id="565" name="Google Shape;565;p13"/>
          <p:cNvCxnSpPr/>
          <p:nvPr/>
        </p:nvCxnSpPr>
        <p:spPr>
          <a:xfrm>
            <a:off x="1461091" y="3174125"/>
            <a:ext cx="9266643" cy="0"/>
          </a:xfrm>
          <a:prstGeom prst="straightConnector1">
            <a:avLst/>
          </a:prstGeom>
          <a:solidFill>
            <a:schemeClr val="accent1"/>
          </a:solidFill>
          <a:ln cap="flat" cmpd="sng" w="15875">
            <a:solidFill>
              <a:schemeClr val="accent4"/>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4"/>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Stirling-Cooled Tm:YLF at 815 nm</a:t>
            </a:r>
            <a:endParaRPr/>
          </a:p>
        </p:txBody>
      </p:sp>
      <p:sp>
        <p:nvSpPr>
          <p:cNvPr id="580" name="Google Shape;580;p14"/>
          <p:cNvSpPr txBox="1"/>
          <p:nvPr>
            <p:ph idx="1" type="body"/>
          </p:nvPr>
        </p:nvSpPr>
        <p:spPr>
          <a:xfrm>
            <a:off x="379412" y="1143975"/>
            <a:ext cx="6895893" cy="21326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en-US" sz="1600"/>
              <a:t>791-nm pumped Tm:YLF with excellent performance, &gt;30 W cw power at &gt;35% optical efficiency </a:t>
            </a:r>
            <a:endParaRPr/>
          </a:p>
          <a:p>
            <a:pPr indent="-228600" lvl="1" marL="514350" rtl="0" algn="l">
              <a:lnSpc>
                <a:spcPct val="90000"/>
              </a:lnSpc>
              <a:spcBef>
                <a:spcPts val="600"/>
              </a:spcBef>
              <a:spcAft>
                <a:spcPts val="0"/>
              </a:spcAft>
              <a:buClr>
                <a:schemeClr val="dk1"/>
              </a:buClr>
              <a:buSzPts val="1400"/>
              <a:buFont typeface="Arial"/>
              <a:buChar char="–"/>
            </a:pPr>
            <a:r>
              <a:rPr lang="en-US" sz="1400"/>
              <a:t>TEM</a:t>
            </a:r>
            <a:r>
              <a:rPr baseline="-25000" lang="en-US" sz="1400"/>
              <a:t>00</a:t>
            </a:r>
            <a:r>
              <a:rPr lang="en-US" sz="1400"/>
              <a:t> output</a:t>
            </a:r>
            <a:endParaRPr/>
          </a:p>
          <a:p>
            <a:pPr indent="-228600" lvl="1" marL="514350" rtl="0" algn="l">
              <a:lnSpc>
                <a:spcPct val="90000"/>
              </a:lnSpc>
              <a:spcBef>
                <a:spcPts val="600"/>
              </a:spcBef>
              <a:spcAft>
                <a:spcPts val="0"/>
              </a:spcAft>
              <a:buClr>
                <a:schemeClr val="dk1"/>
              </a:buClr>
              <a:buSzPts val="1400"/>
              <a:buFont typeface="Arial"/>
              <a:buChar char="–"/>
            </a:pPr>
            <a:r>
              <a:rPr lang="en-US" sz="1400"/>
              <a:t>Electrical-to-optical efficiency at highest pump power including power to Stirling cooler is 8.4%</a:t>
            </a:r>
            <a:endParaRPr/>
          </a:p>
          <a:p>
            <a:pPr indent="-228600" lvl="0" marL="228600" rtl="0" algn="l">
              <a:lnSpc>
                <a:spcPct val="100000"/>
              </a:lnSpc>
              <a:spcBef>
                <a:spcPts val="600"/>
              </a:spcBef>
              <a:spcAft>
                <a:spcPts val="0"/>
              </a:spcAft>
              <a:buClr>
                <a:schemeClr val="dk1"/>
              </a:buClr>
              <a:buSzPts val="1600"/>
              <a:buChar char="•"/>
            </a:pPr>
            <a:r>
              <a:rPr lang="en-US" sz="1600"/>
              <a:t>17.4 W Q-switched output power (pump-power limited) at 4 kHz pulse repetition frequency</a:t>
            </a:r>
            <a:endParaRPr/>
          </a:p>
          <a:p>
            <a:pPr indent="-228600" lvl="1" marL="514350" rtl="0" algn="l">
              <a:lnSpc>
                <a:spcPct val="100000"/>
              </a:lnSpc>
              <a:spcBef>
                <a:spcPts val="600"/>
              </a:spcBef>
              <a:spcAft>
                <a:spcPts val="0"/>
              </a:spcAft>
              <a:buClr>
                <a:schemeClr val="dk1"/>
              </a:buClr>
              <a:buSzPts val="1400"/>
              <a:buFont typeface="Arial"/>
              <a:buChar char="–"/>
            </a:pPr>
            <a:r>
              <a:rPr lang="en-US" sz="1400"/>
              <a:t>60-W incident pump power, 52-cm-long resonator, 90% R output coupler</a:t>
            </a:r>
            <a:endParaRPr/>
          </a:p>
        </p:txBody>
      </p:sp>
      <p:sp>
        <p:nvSpPr>
          <p:cNvPr id="581" name="Google Shape;581;p14"/>
          <p:cNvSpPr txBox="1"/>
          <p:nvPr/>
        </p:nvSpPr>
        <p:spPr>
          <a:xfrm>
            <a:off x="2428275" y="3370802"/>
            <a:ext cx="244169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CW Laser Performance</a:t>
            </a:r>
            <a:endParaRPr/>
          </a:p>
        </p:txBody>
      </p:sp>
      <p:pic>
        <p:nvPicPr>
          <p:cNvPr id="582" name="Google Shape;582;p14"/>
          <p:cNvPicPr preferRelativeResize="0"/>
          <p:nvPr/>
        </p:nvPicPr>
        <p:blipFill rotWithShape="1">
          <a:blip r:embed="rId3">
            <a:alphaModFix/>
          </a:blip>
          <a:srcRect b="0" l="0" r="0" t="0"/>
          <a:stretch/>
        </p:blipFill>
        <p:spPr>
          <a:xfrm>
            <a:off x="7908547" y="1461417"/>
            <a:ext cx="3336740" cy="1734939"/>
          </a:xfrm>
          <a:prstGeom prst="rect">
            <a:avLst/>
          </a:prstGeom>
          <a:noFill/>
          <a:ln>
            <a:noFill/>
          </a:ln>
        </p:spPr>
      </p:pic>
      <p:sp>
        <p:nvSpPr>
          <p:cNvPr id="583" name="Google Shape;583;p14"/>
          <p:cNvSpPr txBox="1"/>
          <p:nvPr/>
        </p:nvSpPr>
        <p:spPr>
          <a:xfrm>
            <a:off x="7635730" y="1094302"/>
            <a:ext cx="39853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Near-Field Beam at 19 W Output Power</a:t>
            </a:r>
            <a:endParaRPr/>
          </a:p>
        </p:txBody>
      </p:sp>
      <p:sp>
        <p:nvSpPr>
          <p:cNvPr id="584" name="Google Shape;584;p14"/>
          <p:cNvSpPr txBox="1"/>
          <p:nvPr/>
        </p:nvSpPr>
        <p:spPr>
          <a:xfrm>
            <a:off x="7959156" y="3501684"/>
            <a:ext cx="335700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Q-Switched Performance (4 kHz)</a:t>
            </a:r>
            <a:endParaRPr/>
          </a:p>
        </p:txBody>
      </p:sp>
      <p:grpSp>
        <p:nvGrpSpPr>
          <p:cNvPr id="585" name="Google Shape;585;p14"/>
          <p:cNvGrpSpPr/>
          <p:nvPr/>
        </p:nvGrpSpPr>
        <p:grpSpPr>
          <a:xfrm>
            <a:off x="7261590" y="3803953"/>
            <a:ext cx="4181853" cy="2451641"/>
            <a:chOff x="7261590" y="3854777"/>
            <a:chExt cx="4181853" cy="2610945"/>
          </a:xfrm>
        </p:grpSpPr>
        <p:pic>
          <p:nvPicPr>
            <p:cNvPr id="586" name="Google Shape;586;p14"/>
            <p:cNvPicPr preferRelativeResize="0"/>
            <p:nvPr/>
          </p:nvPicPr>
          <p:blipFill rotWithShape="1">
            <a:blip r:embed="rId4">
              <a:alphaModFix/>
            </a:blip>
            <a:srcRect b="5984" l="3518" r="0" t="0"/>
            <a:stretch/>
          </p:blipFill>
          <p:spPr>
            <a:xfrm>
              <a:off x="7889862" y="3854777"/>
              <a:ext cx="3484494" cy="2201698"/>
            </a:xfrm>
            <a:prstGeom prst="rect">
              <a:avLst/>
            </a:prstGeom>
            <a:noFill/>
            <a:ln>
              <a:noFill/>
            </a:ln>
          </p:spPr>
        </p:pic>
        <p:sp>
          <p:nvSpPr>
            <p:cNvPr id="587" name="Google Shape;587;p14"/>
            <p:cNvSpPr txBox="1"/>
            <p:nvPr/>
          </p:nvSpPr>
          <p:spPr>
            <a:xfrm>
              <a:off x="8654751" y="6195307"/>
              <a:ext cx="2041918" cy="2704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Incident Pump Power (W)</a:t>
              </a:r>
              <a:endParaRPr/>
            </a:p>
          </p:txBody>
        </p:sp>
        <p:sp>
          <p:nvSpPr>
            <p:cNvPr id="588" name="Google Shape;588;p14"/>
            <p:cNvSpPr txBox="1"/>
            <p:nvPr/>
          </p:nvSpPr>
          <p:spPr>
            <a:xfrm rot="-5400000">
              <a:off x="6606024" y="4773133"/>
              <a:ext cx="171124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Power (W)</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Pulse Width (x10, µs)</a:t>
              </a:r>
              <a:endParaRPr/>
            </a:p>
          </p:txBody>
        </p:sp>
        <p:sp>
          <p:nvSpPr>
            <p:cNvPr id="589" name="Google Shape;589;p14"/>
            <p:cNvSpPr txBox="1"/>
            <p:nvPr/>
          </p:nvSpPr>
          <p:spPr>
            <a:xfrm rot="-1985660">
              <a:off x="9752683" y="4408818"/>
              <a:ext cx="108199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0070C0"/>
                  </a:solidFill>
                  <a:latin typeface="Arial"/>
                  <a:ea typeface="Arial"/>
                  <a:cs typeface="Arial"/>
                  <a:sym typeface="Arial"/>
                </a:rPr>
                <a:t>output power</a:t>
              </a:r>
              <a:endParaRPr/>
            </a:p>
          </p:txBody>
        </p:sp>
        <p:sp>
          <p:nvSpPr>
            <p:cNvPr id="590" name="Google Shape;590;p14"/>
            <p:cNvSpPr txBox="1"/>
            <p:nvPr/>
          </p:nvSpPr>
          <p:spPr>
            <a:xfrm rot="-872979">
              <a:off x="10058470" y="4847668"/>
              <a:ext cx="137414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00B0F0"/>
                  </a:solidFill>
                  <a:latin typeface="Arial"/>
                  <a:ea typeface="Arial"/>
                  <a:cs typeface="Arial"/>
                  <a:sym typeface="Arial"/>
                </a:rPr>
                <a:t>transmitted pump</a:t>
              </a:r>
              <a:endParaRPr/>
            </a:p>
          </p:txBody>
        </p:sp>
        <p:sp>
          <p:nvSpPr>
            <p:cNvPr id="591" name="Google Shape;591;p14"/>
            <p:cNvSpPr txBox="1"/>
            <p:nvPr/>
          </p:nvSpPr>
          <p:spPr>
            <a:xfrm rot="844145">
              <a:off x="9896127" y="5455680"/>
              <a:ext cx="96374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FFC000"/>
                  </a:solidFill>
                  <a:latin typeface="Arial"/>
                  <a:ea typeface="Arial"/>
                  <a:cs typeface="Arial"/>
                  <a:sym typeface="Arial"/>
                </a:rPr>
                <a:t>pulse width</a:t>
              </a:r>
              <a:endParaRPr/>
            </a:p>
          </p:txBody>
        </p:sp>
      </p:grpSp>
      <p:grpSp>
        <p:nvGrpSpPr>
          <p:cNvPr id="592" name="Google Shape;592;p14"/>
          <p:cNvGrpSpPr/>
          <p:nvPr/>
        </p:nvGrpSpPr>
        <p:grpSpPr>
          <a:xfrm>
            <a:off x="1396540" y="3613997"/>
            <a:ext cx="4345236" cy="2641597"/>
            <a:chOff x="1266492" y="3581400"/>
            <a:chExt cx="4607015" cy="2641599"/>
          </a:xfrm>
        </p:grpSpPr>
        <p:pic>
          <p:nvPicPr>
            <p:cNvPr id="593" name="Google Shape;593;p14"/>
            <p:cNvPicPr preferRelativeResize="0"/>
            <p:nvPr/>
          </p:nvPicPr>
          <p:blipFill rotWithShape="1">
            <a:blip r:embed="rId5">
              <a:alphaModFix/>
            </a:blip>
            <a:srcRect b="0" l="0" r="0" t="0"/>
            <a:stretch/>
          </p:blipFill>
          <p:spPr>
            <a:xfrm>
              <a:off x="1266492" y="3581400"/>
              <a:ext cx="4305978" cy="2641599"/>
            </a:xfrm>
            <a:prstGeom prst="rect">
              <a:avLst/>
            </a:prstGeom>
            <a:noFill/>
            <a:ln>
              <a:noFill/>
            </a:ln>
          </p:spPr>
        </p:pic>
        <p:cxnSp>
          <p:nvCxnSpPr>
            <p:cNvPr id="594" name="Google Shape;594;p14"/>
            <p:cNvCxnSpPr/>
            <p:nvPr/>
          </p:nvCxnSpPr>
          <p:spPr>
            <a:xfrm>
              <a:off x="4834103" y="3905273"/>
              <a:ext cx="422109" cy="0"/>
            </a:xfrm>
            <a:prstGeom prst="straightConnector1">
              <a:avLst/>
            </a:prstGeom>
            <a:solidFill>
              <a:schemeClr val="accent1"/>
            </a:solidFill>
            <a:ln cap="flat" cmpd="sng" w="9525">
              <a:solidFill>
                <a:srgbClr val="00B050"/>
              </a:solidFill>
              <a:prstDash val="solid"/>
              <a:round/>
              <a:headEnd len="sm" w="sm" type="none"/>
              <a:tailEnd len="med" w="med" type="triangle"/>
            </a:ln>
          </p:spPr>
        </p:cxnSp>
        <p:sp>
          <p:nvSpPr>
            <p:cNvPr id="595" name="Google Shape;595;p14"/>
            <p:cNvSpPr txBox="1"/>
            <p:nvPr/>
          </p:nvSpPr>
          <p:spPr>
            <a:xfrm rot="-5400000">
              <a:off x="4830433" y="4559804"/>
              <a:ext cx="182453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Stirling Prime Power (W)</a:t>
              </a:r>
              <a:endParaRPr/>
            </a:p>
          </p:txBody>
        </p:sp>
        <p:cxnSp>
          <p:nvCxnSpPr>
            <p:cNvPr id="596" name="Google Shape;596;p14"/>
            <p:cNvCxnSpPr/>
            <p:nvPr/>
          </p:nvCxnSpPr>
          <p:spPr>
            <a:xfrm>
              <a:off x="2566414" y="5429273"/>
              <a:ext cx="22798" cy="0"/>
            </a:xfrm>
            <a:prstGeom prst="straightConnector1">
              <a:avLst/>
            </a:prstGeom>
            <a:solidFill>
              <a:schemeClr val="accent1"/>
            </a:solidFill>
            <a:ln cap="flat" cmpd="sng" w="9525">
              <a:solidFill>
                <a:srgbClr val="0070C0"/>
              </a:solidFill>
              <a:prstDash val="solid"/>
              <a:round/>
              <a:headEnd len="sm" w="sm" type="none"/>
              <a:tailEnd len="med" w="med" type="triangle"/>
            </a:ln>
          </p:spPr>
        </p:cxnSp>
        <p:cxnSp>
          <p:nvCxnSpPr>
            <p:cNvPr id="597" name="Google Shape;597;p14"/>
            <p:cNvCxnSpPr/>
            <p:nvPr/>
          </p:nvCxnSpPr>
          <p:spPr>
            <a:xfrm>
              <a:off x="2928878" y="5602267"/>
              <a:ext cx="22798" cy="0"/>
            </a:xfrm>
            <a:prstGeom prst="straightConnector1">
              <a:avLst/>
            </a:prstGeom>
            <a:solidFill>
              <a:schemeClr val="accent1"/>
            </a:solidFill>
            <a:ln cap="flat" cmpd="sng" w="9525">
              <a:solidFill>
                <a:srgbClr val="FF0000"/>
              </a:solidFill>
              <a:prstDash val="solid"/>
              <a:round/>
              <a:headEnd len="sm" w="sm" type="none"/>
              <a:tailEnd len="med" w="med" type="triangle"/>
            </a:ln>
          </p:spPr>
        </p:cxnSp>
        <p:sp>
          <p:nvSpPr>
            <p:cNvPr id="598" name="Google Shape;598;p14"/>
            <p:cNvSpPr txBox="1"/>
            <p:nvPr/>
          </p:nvSpPr>
          <p:spPr>
            <a:xfrm>
              <a:off x="1829017" y="3730282"/>
              <a:ext cx="1321674" cy="834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dk1"/>
                  </a:solidFill>
                  <a:latin typeface="Arial"/>
                  <a:ea typeface="Arial"/>
                  <a:cs typeface="Arial"/>
                  <a:sym typeface="Arial"/>
                </a:rPr>
                <a:t>79 K cold tip</a:t>
              </a:r>
              <a:endParaRPr/>
            </a:p>
            <a:p>
              <a:pPr indent="0" lvl="0" marL="0" marR="0" rtl="0" algn="l">
                <a:spcBef>
                  <a:spcPts val="0"/>
                </a:spcBef>
                <a:spcAft>
                  <a:spcPts val="0"/>
                </a:spcAft>
                <a:buNone/>
              </a:pPr>
              <a:r>
                <a:rPr b="1" lang="en-US" sz="1100">
                  <a:solidFill>
                    <a:schemeClr val="dk1"/>
                  </a:solidFill>
                  <a:latin typeface="Arial"/>
                  <a:ea typeface="Arial"/>
                  <a:cs typeface="Arial"/>
                  <a:sym typeface="Arial"/>
                </a:rPr>
                <a:t>90% R</a:t>
              </a:r>
              <a:endParaRPr/>
            </a:p>
            <a:p>
              <a:pPr indent="0" lvl="0" marL="0" marR="0" rtl="0" algn="l">
                <a:spcBef>
                  <a:spcPts val="0"/>
                </a:spcBef>
                <a:spcAft>
                  <a:spcPts val="0"/>
                </a:spcAft>
                <a:buNone/>
              </a:pPr>
              <a:r>
                <a:rPr b="1" lang="en-US" sz="1100">
                  <a:solidFill>
                    <a:schemeClr val="dk1"/>
                  </a:solidFill>
                  <a:latin typeface="Arial"/>
                  <a:ea typeface="Arial"/>
                  <a:cs typeface="Arial"/>
                  <a:sym typeface="Arial"/>
                </a:rPr>
                <a:t>Linear resonator</a:t>
              </a:r>
              <a:endParaRPr/>
            </a:p>
          </p:txBody>
        </p:sp>
        <p:sp>
          <p:nvSpPr>
            <p:cNvPr id="599" name="Google Shape;599;p14"/>
            <p:cNvSpPr/>
            <p:nvPr/>
          </p:nvSpPr>
          <p:spPr>
            <a:xfrm>
              <a:off x="2444135" y="5309531"/>
              <a:ext cx="221277"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00" name="Google Shape;600;p14"/>
            <p:cNvSpPr/>
            <p:nvPr/>
          </p:nvSpPr>
          <p:spPr>
            <a:xfrm>
              <a:off x="2836941" y="5457638"/>
              <a:ext cx="221277"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01" name="Google Shape;601;p14"/>
            <p:cNvSpPr txBox="1"/>
            <p:nvPr/>
          </p:nvSpPr>
          <p:spPr>
            <a:xfrm rot="-2623661">
              <a:off x="3286458" y="4837671"/>
              <a:ext cx="1748937" cy="2522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FF0000"/>
                  </a:solidFill>
                  <a:latin typeface="Arial"/>
                  <a:ea typeface="Arial"/>
                  <a:cs typeface="Arial"/>
                  <a:sym typeface="Arial"/>
                </a:rPr>
                <a:t>vs incident, 68% slope</a:t>
              </a:r>
              <a:endParaRPr/>
            </a:p>
          </p:txBody>
        </p:sp>
        <p:sp>
          <p:nvSpPr>
            <p:cNvPr id="602" name="Google Shape;602;p14"/>
            <p:cNvSpPr txBox="1"/>
            <p:nvPr/>
          </p:nvSpPr>
          <p:spPr>
            <a:xfrm rot="-2714591">
              <a:off x="2694696" y="4771394"/>
              <a:ext cx="178286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0070C0"/>
                  </a:solidFill>
                  <a:latin typeface="Arial"/>
                  <a:ea typeface="Arial"/>
                  <a:cs typeface="Arial"/>
                  <a:sym typeface="Arial"/>
                </a:rPr>
                <a:t>vs absorbed, 72% slope</a:t>
              </a:r>
              <a:endParaRPr/>
            </a:p>
          </p:txBody>
        </p:sp>
      </p:grpSp>
      <p:sp>
        <p:nvSpPr>
          <p:cNvPr id="603" name="Google Shape;603;p14"/>
          <p:cNvSpPr txBox="1"/>
          <p:nvPr/>
        </p:nvSpPr>
        <p:spPr>
          <a:xfrm>
            <a:off x="1708185" y="6507272"/>
            <a:ext cx="395012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dk1"/>
                </a:solidFill>
                <a:latin typeface="Arial"/>
                <a:ea typeface="Arial"/>
                <a:cs typeface="Arial"/>
                <a:sym typeface="Arial"/>
              </a:rPr>
              <a:t>T. Y. Fan et al, "High-Power Tm:LiYF</a:t>
            </a:r>
            <a:r>
              <a:rPr baseline="-25000" lang="en-US" sz="800">
                <a:solidFill>
                  <a:schemeClr val="dk1"/>
                </a:solidFill>
                <a:latin typeface="Arial"/>
                <a:ea typeface="Arial"/>
                <a:cs typeface="Arial"/>
                <a:sym typeface="Arial"/>
              </a:rPr>
              <a:t>4</a:t>
            </a:r>
            <a:r>
              <a:rPr lang="en-US" sz="800">
                <a:solidFill>
                  <a:schemeClr val="dk1"/>
                </a:solidFill>
                <a:latin typeface="Arial"/>
                <a:ea typeface="Arial"/>
                <a:cs typeface="Arial"/>
                <a:sym typeface="Arial"/>
              </a:rPr>
              <a:t> Laser at 815 nm,” ASSL-23, paper AW4A.2</a:t>
            </a:r>
            <a:endParaRPr/>
          </a:p>
        </p:txBody>
      </p:sp>
      <p:sp>
        <p:nvSpPr>
          <p:cNvPr id="604" name="Google Shape;604;p14"/>
          <p:cNvSpPr txBox="1"/>
          <p:nvPr/>
        </p:nvSpPr>
        <p:spPr>
          <a:xfrm>
            <a:off x="7666000" y="3808383"/>
            <a:ext cx="189704" cy="1384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900">
                <a:solidFill>
                  <a:schemeClr val="dk1"/>
                </a:solidFill>
                <a:latin typeface="Arial"/>
                <a:ea typeface="Arial"/>
                <a:cs typeface="Arial"/>
                <a:sym typeface="Arial"/>
              </a:rPr>
              <a:t>20</a:t>
            </a:r>
            <a:endParaRPr/>
          </a:p>
        </p:txBody>
      </p:sp>
      <p:sp>
        <p:nvSpPr>
          <p:cNvPr id="605" name="Google Shape;605;p14"/>
          <p:cNvSpPr txBox="1"/>
          <p:nvPr/>
        </p:nvSpPr>
        <p:spPr>
          <a:xfrm>
            <a:off x="7666000" y="4308096"/>
            <a:ext cx="189704" cy="1384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900">
                <a:solidFill>
                  <a:schemeClr val="dk1"/>
                </a:solidFill>
                <a:latin typeface="Arial"/>
                <a:ea typeface="Arial"/>
                <a:cs typeface="Arial"/>
                <a:sym typeface="Arial"/>
              </a:rPr>
              <a:t>15</a:t>
            </a:r>
            <a:endParaRPr/>
          </a:p>
        </p:txBody>
      </p:sp>
      <p:sp>
        <p:nvSpPr>
          <p:cNvPr id="606" name="Google Shape;606;p14"/>
          <p:cNvSpPr txBox="1"/>
          <p:nvPr/>
        </p:nvSpPr>
        <p:spPr>
          <a:xfrm>
            <a:off x="7666000" y="4794210"/>
            <a:ext cx="189704" cy="1384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900">
                <a:solidFill>
                  <a:schemeClr val="dk1"/>
                </a:solidFill>
                <a:latin typeface="Arial"/>
                <a:ea typeface="Arial"/>
                <a:cs typeface="Arial"/>
                <a:sym typeface="Arial"/>
              </a:rPr>
              <a:t>10</a:t>
            </a:r>
            <a:endParaRPr/>
          </a:p>
        </p:txBody>
      </p:sp>
      <p:sp>
        <p:nvSpPr>
          <p:cNvPr id="607" name="Google Shape;607;p14"/>
          <p:cNvSpPr txBox="1"/>
          <p:nvPr/>
        </p:nvSpPr>
        <p:spPr>
          <a:xfrm>
            <a:off x="7666000" y="5278517"/>
            <a:ext cx="189704" cy="1384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900">
                <a:solidFill>
                  <a:schemeClr val="dk1"/>
                </a:solidFill>
                <a:latin typeface="Arial"/>
                <a:ea typeface="Arial"/>
                <a:cs typeface="Arial"/>
                <a:sym typeface="Arial"/>
              </a:rPr>
              <a:t>5</a:t>
            </a:r>
            <a:endParaRPr/>
          </a:p>
        </p:txBody>
      </p:sp>
      <p:sp>
        <p:nvSpPr>
          <p:cNvPr id="608" name="Google Shape;608;p14"/>
          <p:cNvSpPr txBox="1"/>
          <p:nvPr/>
        </p:nvSpPr>
        <p:spPr>
          <a:xfrm>
            <a:off x="7666000" y="5770053"/>
            <a:ext cx="189704" cy="1384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900">
                <a:solidFill>
                  <a:schemeClr val="dk1"/>
                </a:solidFill>
                <a:latin typeface="Arial"/>
                <a:ea typeface="Arial"/>
                <a:cs typeface="Arial"/>
                <a:sym typeface="Arial"/>
              </a:rPr>
              <a:t>0</a:t>
            </a:r>
            <a:endParaRPr/>
          </a:p>
        </p:txBody>
      </p:sp>
      <p:sp>
        <p:nvSpPr>
          <p:cNvPr id="609" name="Google Shape;609;p14"/>
          <p:cNvSpPr txBox="1"/>
          <p:nvPr/>
        </p:nvSpPr>
        <p:spPr>
          <a:xfrm>
            <a:off x="7804659" y="5892836"/>
            <a:ext cx="189704" cy="1384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20</a:t>
            </a:r>
            <a:endParaRPr/>
          </a:p>
        </p:txBody>
      </p:sp>
      <p:sp>
        <p:nvSpPr>
          <p:cNvPr id="610" name="Google Shape;610;p14"/>
          <p:cNvSpPr txBox="1"/>
          <p:nvPr/>
        </p:nvSpPr>
        <p:spPr>
          <a:xfrm>
            <a:off x="8619667" y="5892836"/>
            <a:ext cx="189704" cy="1384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30</a:t>
            </a:r>
            <a:endParaRPr/>
          </a:p>
        </p:txBody>
      </p:sp>
      <p:sp>
        <p:nvSpPr>
          <p:cNvPr id="611" name="Google Shape;611;p14"/>
          <p:cNvSpPr txBox="1"/>
          <p:nvPr/>
        </p:nvSpPr>
        <p:spPr>
          <a:xfrm>
            <a:off x="9440097" y="5892836"/>
            <a:ext cx="189704" cy="1384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40</a:t>
            </a:r>
            <a:endParaRPr/>
          </a:p>
        </p:txBody>
      </p:sp>
      <p:sp>
        <p:nvSpPr>
          <p:cNvPr id="612" name="Google Shape;612;p14"/>
          <p:cNvSpPr txBox="1"/>
          <p:nvPr/>
        </p:nvSpPr>
        <p:spPr>
          <a:xfrm>
            <a:off x="10244263" y="5892836"/>
            <a:ext cx="189704" cy="1384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50</a:t>
            </a:r>
            <a:endParaRPr/>
          </a:p>
        </p:txBody>
      </p:sp>
      <p:sp>
        <p:nvSpPr>
          <p:cNvPr id="613" name="Google Shape;613;p14"/>
          <p:cNvSpPr txBox="1"/>
          <p:nvPr/>
        </p:nvSpPr>
        <p:spPr>
          <a:xfrm>
            <a:off x="11052044" y="5892836"/>
            <a:ext cx="189704" cy="1384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60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5"/>
          <p:cNvSpPr txBox="1"/>
          <p:nvPr>
            <p:ph type="title"/>
          </p:nvPr>
        </p:nvSpPr>
        <p:spPr>
          <a:xfrm>
            <a:off x="1255449" y="100584"/>
            <a:ext cx="10553963"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Direct-Pumped Cryogenic Ho</a:t>
            </a:r>
            <a:r>
              <a:rPr baseline="30000" lang="en-US"/>
              <a:t>3+</a:t>
            </a:r>
            <a:r>
              <a:rPr lang="en-US"/>
              <a:t> Lasers – Previous Work</a:t>
            </a:r>
            <a:endParaRPr/>
          </a:p>
        </p:txBody>
      </p:sp>
      <p:sp>
        <p:nvSpPr>
          <p:cNvPr id="619" name="Google Shape;619;p15"/>
          <p:cNvSpPr txBox="1"/>
          <p:nvPr>
            <p:ph idx="1" type="body"/>
          </p:nvPr>
        </p:nvSpPr>
        <p:spPr>
          <a:xfrm>
            <a:off x="303945" y="1191887"/>
            <a:ext cx="7275174" cy="3965105"/>
          </a:xfrm>
          <a:prstGeom prst="rect">
            <a:avLst/>
          </a:prstGeom>
          <a:noFill/>
          <a:ln>
            <a:noFill/>
          </a:ln>
        </p:spPr>
        <p:txBody>
          <a:bodyPr anchorCtr="0" anchor="t" bIns="45700" lIns="91425" spcFirstLastPara="1" rIns="91425" wrap="square" tIns="45700">
            <a:noAutofit/>
          </a:bodyPr>
          <a:lstStyle/>
          <a:p>
            <a:pPr indent="-174625" lvl="0" marL="174625" rtl="0" algn="l">
              <a:lnSpc>
                <a:spcPct val="90000"/>
              </a:lnSpc>
              <a:spcBef>
                <a:spcPts val="0"/>
              </a:spcBef>
              <a:spcAft>
                <a:spcPts val="0"/>
              </a:spcAft>
              <a:buClr>
                <a:schemeClr val="dk1"/>
              </a:buClr>
              <a:buSzPts val="1800"/>
              <a:buChar char="•"/>
            </a:pPr>
            <a:r>
              <a:rPr lang="en-US" sz="1800"/>
              <a:t>Liquid nitrogen-cooled Ho:YAG and Ho:YLF lasers have been demonstrated</a:t>
            </a:r>
            <a:endParaRPr/>
          </a:p>
          <a:p>
            <a:pPr indent="-174625" lvl="0" marL="174625" rtl="0" algn="l">
              <a:lnSpc>
                <a:spcPct val="90000"/>
              </a:lnSpc>
              <a:spcBef>
                <a:spcPts val="1200"/>
              </a:spcBef>
              <a:spcAft>
                <a:spcPts val="0"/>
              </a:spcAft>
              <a:buClr>
                <a:schemeClr val="dk1"/>
              </a:buClr>
              <a:buSzPts val="1800"/>
              <a:buChar char="•"/>
            </a:pPr>
            <a:r>
              <a:rPr lang="en-US" sz="1800"/>
              <a:t>Ho:YLF pumped at 1940 nm and oscillates at 2051 nm – high energy per pulse at low PRF with relatively poor optical efficiency</a:t>
            </a:r>
            <a:endParaRPr/>
          </a:p>
          <a:p>
            <a:pPr indent="-174625" lvl="0" marL="174625" rtl="0" algn="l">
              <a:lnSpc>
                <a:spcPct val="90000"/>
              </a:lnSpc>
              <a:spcBef>
                <a:spcPts val="1200"/>
              </a:spcBef>
              <a:spcAft>
                <a:spcPts val="0"/>
              </a:spcAft>
              <a:buClr>
                <a:schemeClr val="dk1"/>
              </a:buClr>
              <a:buSzPts val="1800"/>
              <a:buChar char="•"/>
            </a:pPr>
            <a:r>
              <a:rPr lang="en-US" sz="1800"/>
              <a:t>Ho:YAG pumped at 1907 nm with laser output at 2098 nm – excellent optical efficiency down to 200 Hz PRF</a:t>
            </a:r>
            <a:endParaRPr/>
          </a:p>
          <a:p>
            <a:pPr indent="-174625" lvl="0" marL="174625" rtl="0" algn="l">
              <a:lnSpc>
                <a:spcPct val="90000"/>
              </a:lnSpc>
              <a:spcBef>
                <a:spcPts val="1200"/>
              </a:spcBef>
              <a:spcAft>
                <a:spcPts val="0"/>
              </a:spcAft>
              <a:buClr>
                <a:schemeClr val="dk1"/>
              </a:buClr>
              <a:buSzPts val="1800"/>
              <a:buChar char="•"/>
            </a:pPr>
            <a:r>
              <a:rPr lang="en-US" sz="1800"/>
              <a:t>YLF has two attractive properties relative to YAG for space lidar transmitter</a:t>
            </a:r>
            <a:endParaRPr/>
          </a:p>
          <a:p>
            <a:pPr indent="-256032" lvl="1" marL="539496" rtl="0" algn="l">
              <a:lnSpc>
                <a:spcPct val="90000"/>
              </a:lnSpc>
              <a:spcBef>
                <a:spcPts val="600"/>
              </a:spcBef>
              <a:spcAft>
                <a:spcPts val="0"/>
              </a:spcAft>
              <a:buClr>
                <a:schemeClr val="dk1"/>
              </a:buClr>
              <a:buSzPts val="1600"/>
              <a:buFont typeface="Arial"/>
              <a:buChar char="–"/>
            </a:pPr>
            <a:r>
              <a:rPr lang="en-US" sz="1600"/>
              <a:t>YLF has longer upper-state lifetime, 14 ms vs 7 ms, which helps maintain high efficiency to lower PRF</a:t>
            </a:r>
            <a:endParaRPr/>
          </a:p>
          <a:p>
            <a:pPr indent="-256032" lvl="1" marL="539496" rtl="0" algn="l">
              <a:lnSpc>
                <a:spcPct val="90000"/>
              </a:lnSpc>
              <a:spcBef>
                <a:spcPts val="600"/>
              </a:spcBef>
              <a:spcAft>
                <a:spcPts val="0"/>
              </a:spcAft>
              <a:buClr>
                <a:schemeClr val="dk1"/>
              </a:buClr>
              <a:buSzPts val="1600"/>
              <a:buFont typeface="Arial"/>
              <a:buChar char="–"/>
            </a:pPr>
            <a:r>
              <a:rPr lang="en-US" sz="1600"/>
              <a:t>YLF has smaller quantum defect, 5.4% vs 9.1%, for less thermal load, and therefore less electrical drive, to Stirling cooler</a:t>
            </a:r>
            <a:endParaRPr/>
          </a:p>
        </p:txBody>
      </p:sp>
      <p:pic>
        <p:nvPicPr>
          <p:cNvPr id="620" name="Google Shape;620;p15"/>
          <p:cNvPicPr preferRelativeResize="0"/>
          <p:nvPr/>
        </p:nvPicPr>
        <p:blipFill rotWithShape="1">
          <a:blip r:embed="rId3">
            <a:alphaModFix/>
          </a:blip>
          <a:srcRect b="0" l="0" r="0" t="0"/>
          <a:stretch/>
        </p:blipFill>
        <p:spPr>
          <a:xfrm>
            <a:off x="7824813" y="1310948"/>
            <a:ext cx="4071751" cy="2253073"/>
          </a:xfrm>
          <a:prstGeom prst="rect">
            <a:avLst/>
          </a:prstGeom>
          <a:noFill/>
          <a:ln>
            <a:noFill/>
          </a:ln>
        </p:spPr>
      </p:pic>
      <p:sp>
        <p:nvSpPr>
          <p:cNvPr id="621" name="Google Shape;621;p15"/>
          <p:cNvSpPr txBox="1"/>
          <p:nvPr/>
        </p:nvSpPr>
        <p:spPr>
          <a:xfrm>
            <a:off x="8481084" y="1032921"/>
            <a:ext cx="275921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Ho:YLF – Fonnum et al (2013)</a:t>
            </a:r>
            <a:endParaRPr/>
          </a:p>
        </p:txBody>
      </p:sp>
      <p:sp>
        <p:nvSpPr>
          <p:cNvPr id="622" name="Google Shape;622;p15"/>
          <p:cNvSpPr txBox="1"/>
          <p:nvPr/>
        </p:nvSpPr>
        <p:spPr>
          <a:xfrm>
            <a:off x="1561285" y="6398240"/>
            <a:ext cx="62142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H. Fonnum et al., “550 mJ Q-switched cryogenic Ho:YLF oscillator pumped with a 100 W Tm:fiber laser, Opt. Lett. 38, 1884 (2013)</a:t>
            </a:r>
            <a:endParaRPr/>
          </a:p>
          <a:p>
            <a:pPr indent="0" lvl="0" marL="0" marR="0" rtl="0" algn="l">
              <a:spcBef>
                <a:spcPts val="0"/>
              </a:spcBef>
              <a:spcAft>
                <a:spcPts val="0"/>
              </a:spcAft>
              <a:buNone/>
            </a:pPr>
            <a:r>
              <a:rPr lang="en-US" sz="800">
                <a:solidFill>
                  <a:schemeClr val="dk1"/>
                </a:solidFill>
                <a:latin typeface="Arial"/>
                <a:ea typeface="Arial"/>
                <a:cs typeface="Arial"/>
                <a:sym typeface="Arial"/>
              </a:rPr>
              <a:t>M. Ganija et al., “Cryogenically cooled, Ho:YAG, Q‑switched laser,” Appl. Phys. B 126, 72 (2020)</a:t>
            </a:r>
            <a:endParaRPr/>
          </a:p>
        </p:txBody>
      </p:sp>
      <p:pic>
        <p:nvPicPr>
          <p:cNvPr id="623" name="Google Shape;623;p15"/>
          <p:cNvPicPr preferRelativeResize="0"/>
          <p:nvPr/>
        </p:nvPicPr>
        <p:blipFill rotWithShape="1">
          <a:blip r:embed="rId4">
            <a:alphaModFix/>
          </a:blip>
          <a:srcRect b="0" l="0" r="0" t="0"/>
          <a:stretch/>
        </p:blipFill>
        <p:spPr>
          <a:xfrm>
            <a:off x="7914209" y="3879782"/>
            <a:ext cx="3810001" cy="2443370"/>
          </a:xfrm>
          <a:prstGeom prst="rect">
            <a:avLst/>
          </a:prstGeom>
          <a:noFill/>
          <a:ln>
            <a:noFill/>
          </a:ln>
        </p:spPr>
      </p:pic>
      <p:sp>
        <p:nvSpPr>
          <p:cNvPr id="624" name="Google Shape;624;p15"/>
          <p:cNvSpPr txBox="1"/>
          <p:nvPr/>
        </p:nvSpPr>
        <p:spPr>
          <a:xfrm>
            <a:off x="8666001" y="3572005"/>
            <a:ext cx="257429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Ho:YAG – Ganija et al (2020)</a:t>
            </a:r>
            <a:endParaRPr/>
          </a:p>
        </p:txBody>
      </p:sp>
      <p:sp>
        <p:nvSpPr>
          <p:cNvPr id="625" name="Google Shape;625;p15"/>
          <p:cNvSpPr txBox="1"/>
          <p:nvPr/>
        </p:nvSpPr>
        <p:spPr>
          <a:xfrm>
            <a:off x="1312754" y="5342947"/>
            <a:ext cx="5257556" cy="646331"/>
          </a:xfrm>
          <a:prstGeom prst="rect">
            <a:avLst/>
          </a:prstGeom>
          <a:solidFill>
            <a:srgbClr val="DEE5F6"/>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Prior cryogenic laser work has demonstrated that basic principles should apply to Ho:YLF</a:t>
            </a:r>
            <a:endParaRPr b="1" sz="1600">
              <a:solidFill>
                <a:schemeClr val="dk1"/>
              </a:solidFill>
              <a:latin typeface="Arial"/>
              <a:ea typeface="Arial"/>
              <a:cs typeface="Arial"/>
              <a:sym typeface="Arial"/>
            </a:endParaRPr>
          </a:p>
        </p:txBody>
      </p:sp>
      <p:sp>
        <p:nvSpPr>
          <p:cNvPr id="626" name="Google Shape;626;p15"/>
          <p:cNvSpPr txBox="1"/>
          <p:nvPr/>
        </p:nvSpPr>
        <p:spPr>
          <a:xfrm>
            <a:off x="9170891" y="5501333"/>
            <a:ext cx="195117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M</a:t>
            </a:r>
            <a:r>
              <a:rPr b="1" baseline="30000" lang="en-US" sz="1200">
                <a:solidFill>
                  <a:schemeClr val="dk1"/>
                </a:solidFill>
                <a:latin typeface="Arial"/>
                <a:ea typeface="Arial"/>
                <a:cs typeface="Arial"/>
                <a:sym typeface="Arial"/>
              </a:rPr>
              <a:t>2</a:t>
            </a:r>
            <a:r>
              <a:rPr b="1" lang="en-US" sz="1200">
                <a:solidFill>
                  <a:schemeClr val="dk1"/>
                </a:solidFill>
                <a:latin typeface="Arial"/>
                <a:ea typeface="Arial"/>
                <a:cs typeface="Arial"/>
                <a:sym typeface="Arial"/>
              </a:rPr>
              <a:t> &lt; 1.15 at 27 W output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6"/>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Proof-of-Principle Stirling-Cooled, Cryogenic Ho:YLF</a:t>
            </a:r>
            <a:endParaRPr/>
          </a:p>
        </p:txBody>
      </p:sp>
      <p:pic>
        <p:nvPicPr>
          <p:cNvPr id="632" name="Google Shape;632;p16"/>
          <p:cNvPicPr preferRelativeResize="0"/>
          <p:nvPr>
            <p:ph idx="1" type="body"/>
          </p:nvPr>
        </p:nvPicPr>
        <p:blipFill rotWithShape="1">
          <a:blip r:embed="rId3">
            <a:alphaModFix/>
          </a:blip>
          <a:srcRect b="0" l="0" r="0" t="0"/>
          <a:stretch/>
        </p:blipFill>
        <p:spPr>
          <a:xfrm>
            <a:off x="7730911" y="1470718"/>
            <a:ext cx="3710505" cy="2280870"/>
          </a:xfrm>
          <a:prstGeom prst="rect">
            <a:avLst/>
          </a:prstGeom>
          <a:noFill/>
          <a:ln>
            <a:noFill/>
          </a:ln>
        </p:spPr>
      </p:pic>
      <p:sp>
        <p:nvSpPr>
          <p:cNvPr id="633" name="Google Shape;633;p16"/>
          <p:cNvSpPr txBox="1"/>
          <p:nvPr>
            <p:ph idx="2" type="body"/>
          </p:nvPr>
        </p:nvSpPr>
        <p:spPr>
          <a:xfrm>
            <a:off x="338468" y="1226613"/>
            <a:ext cx="7081181" cy="2224117"/>
          </a:xfrm>
          <a:prstGeom prst="rect">
            <a:avLst/>
          </a:prstGeom>
          <a:noFill/>
          <a:ln>
            <a:noFill/>
          </a:ln>
        </p:spPr>
        <p:txBody>
          <a:bodyPr anchorCtr="0" anchor="t" bIns="45700" lIns="91425" spcFirstLastPara="1" rIns="91425" wrap="square" tIns="45700">
            <a:noAutofit/>
          </a:bodyPr>
          <a:lstStyle/>
          <a:p>
            <a:pPr indent="-237743" lvl="0" marL="237743" rtl="0" algn="l">
              <a:lnSpc>
                <a:spcPct val="90000"/>
              </a:lnSpc>
              <a:spcBef>
                <a:spcPts val="0"/>
              </a:spcBef>
              <a:spcAft>
                <a:spcPts val="0"/>
              </a:spcAft>
              <a:buClr>
                <a:schemeClr val="dk1"/>
              </a:buClr>
              <a:buSzPts val="1800"/>
              <a:buFont typeface="Arial"/>
              <a:buChar char="•"/>
            </a:pPr>
            <a:r>
              <a:rPr lang="en-US" sz="1800"/>
              <a:t>Stirling-cooled Ho:YLF pumped by Tm-doped fiber amplifier</a:t>
            </a:r>
            <a:endParaRPr/>
          </a:p>
          <a:p>
            <a:pPr indent="-237743" lvl="0" marL="237743" rtl="0" algn="l">
              <a:lnSpc>
                <a:spcPct val="90000"/>
              </a:lnSpc>
              <a:spcBef>
                <a:spcPts val="1200"/>
              </a:spcBef>
              <a:spcAft>
                <a:spcPts val="0"/>
              </a:spcAft>
              <a:buClr>
                <a:schemeClr val="dk1"/>
              </a:buClr>
              <a:buSzPts val="1800"/>
              <a:buFont typeface="Arial"/>
              <a:buChar char="•"/>
            </a:pPr>
            <a:r>
              <a:rPr lang="en-US" sz="1800"/>
              <a:t>Gain cross section relative to 300 K is about doubled – saturation fluence/flux decreased by about half</a:t>
            </a:r>
            <a:endParaRPr/>
          </a:p>
          <a:p>
            <a:pPr indent="-237743" lvl="0" marL="237743" rtl="0" algn="l">
              <a:lnSpc>
                <a:spcPct val="90000"/>
              </a:lnSpc>
              <a:spcBef>
                <a:spcPts val="1200"/>
              </a:spcBef>
              <a:spcAft>
                <a:spcPts val="0"/>
              </a:spcAft>
              <a:buClr>
                <a:schemeClr val="dk1"/>
              </a:buClr>
              <a:buSzPts val="1800"/>
              <a:buFont typeface="Arial"/>
              <a:buChar char="•"/>
            </a:pPr>
            <a:r>
              <a:rPr lang="en-US" sz="1800"/>
              <a:t>0.3%-doped crystal, 25 mm long</a:t>
            </a:r>
            <a:endParaRPr/>
          </a:p>
          <a:p>
            <a:pPr indent="-237743" lvl="0" marL="237743" rtl="0" algn="l">
              <a:lnSpc>
                <a:spcPct val="90000"/>
              </a:lnSpc>
              <a:spcBef>
                <a:spcPts val="1200"/>
              </a:spcBef>
              <a:spcAft>
                <a:spcPts val="0"/>
              </a:spcAft>
              <a:buClr>
                <a:schemeClr val="dk1"/>
              </a:buClr>
              <a:buSzPts val="1800"/>
              <a:buFont typeface="Arial"/>
              <a:buChar char="•"/>
            </a:pPr>
            <a:r>
              <a:rPr lang="en-US" sz="1800"/>
              <a:t>CW operation at 85% slope efficiency and 83% optical efficiency relative to absorbed power – 77% of incident power is absorbed</a:t>
            </a:r>
            <a:endParaRPr/>
          </a:p>
        </p:txBody>
      </p:sp>
      <p:cxnSp>
        <p:nvCxnSpPr>
          <p:cNvPr id="634" name="Google Shape;634;p16"/>
          <p:cNvCxnSpPr/>
          <p:nvPr/>
        </p:nvCxnSpPr>
        <p:spPr>
          <a:xfrm flipH="1" rot="10800000">
            <a:off x="5785745" y="5230532"/>
            <a:ext cx="1328026" cy="493670"/>
          </a:xfrm>
          <a:prstGeom prst="straightConnector1">
            <a:avLst/>
          </a:prstGeom>
          <a:noFill/>
          <a:ln cap="flat" cmpd="sng" w="38100">
            <a:solidFill>
              <a:srgbClr val="FF0000"/>
            </a:solidFill>
            <a:prstDash val="solid"/>
            <a:round/>
            <a:headEnd len="med" w="med" type="triangle"/>
            <a:tailEnd len="sm" w="sm" type="none"/>
          </a:ln>
        </p:spPr>
      </p:cxnSp>
      <p:sp>
        <p:nvSpPr>
          <p:cNvPr id="635" name="Google Shape;635;p16"/>
          <p:cNvSpPr/>
          <p:nvPr/>
        </p:nvSpPr>
        <p:spPr>
          <a:xfrm rot="5400000">
            <a:off x="3720585" y="4821003"/>
            <a:ext cx="206933" cy="801096"/>
          </a:xfrm>
          <a:custGeom>
            <a:rect b="b" l="l" r="r" t="t"/>
            <a:pathLst>
              <a:path extrusionOk="0" h="21600" w="21600">
                <a:moveTo>
                  <a:pt x="0" y="0"/>
                </a:moveTo>
                <a:lnTo>
                  <a:pt x="10800" y="21600"/>
                </a:lnTo>
                <a:lnTo>
                  <a:pt x="21600" y="0"/>
                </a:lnTo>
                <a:lnTo>
                  <a:pt x="0" y="0"/>
                </a:lnTo>
                <a:close/>
              </a:path>
            </a:pathLst>
          </a:custGeom>
          <a:solidFill>
            <a:srgbClr val="F993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sp>
        <p:nvSpPr>
          <p:cNvPr id="636" name="Google Shape;636;p16"/>
          <p:cNvSpPr txBox="1"/>
          <p:nvPr/>
        </p:nvSpPr>
        <p:spPr>
          <a:xfrm>
            <a:off x="5994644" y="5648750"/>
            <a:ext cx="130750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Output Coupler R = 80%</a:t>
            </a:r>
            <a:endParaRPr/>
          </a:p>
        </p:txBody>
      </p:sp>
      <p:sp>
        <p:nvSpPr>
          <p:cNvPr id="637" name="Google Shape;637;p16"/>
          <p:cNvSpPr/>
          <p:nvPr/>
        </p:nvSpPr>
        <p:spPr>
          <a:xfrm flipH="1" rot="-5400000">
            <a:off x="4407189" y="4918005"/>
            <a:ext cx="215844" cy="590119"/>
          </a:xfrm>
          <a:prstGeom prst="rect">
            <a:avLst/>
          </a:prstGeom>
          <a:solidFill>
            <a:srgbClr val="F993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sp>
        <p:nvSpPr>
          <p:cNvPr id="638" name="Google Shape;638;p16"/>
          <p:cNvSpPr/>
          <p:nvPr/>
        </p:nvSpPr>
        <p:spPr>
          <a:xfrm rot="-5400000">
            <a:off x="5571965" y="4344941"/>
            <a:ext cx="211083" cy="1734663"/>
          </a:xfrm>
          <a:custGeom>
            <a:rect b="b" l="l" r="r" t="t"/>
            <a:pathLst>
              <a:path extrusionOk="0" h="21600" w="21600">
                <a:moveTo>
                  <a:pt x="0" y="0"/>
                </a:moveTo>
                <a:lnTo>
                  <a:pt x="10800" y="21600"/>
                </a:lnTo>
                <a:lnTo>
                  <a:pt x="21600" y="0"/>
                </a:lnTo>
                <a:lnTo>
                  <a:pt x="0" y="0"/>
                </a:lnTo>
                <a:close/>
              </a:path>
            </a:pathLst>
          </a:custGeom>
          <a:solidFill>
            <a:srgbClr val="F993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sp>
        <p:nvSpPr>
          <p:cNvPr id="639" name="Google Shape;639;p16"/>
          <p:cNvSpPr/>
          <p:nvPr/>
        </p:nvSpPr>
        <p:spPr>
          <a:xfrm rot="10800000">
            <a:off x="4784960" y="5028961"/>
            <a:ext cx="53961" cy="374552"/>
          </a:xfrm>
          <a:prstGeom prst="ellipse">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cxnSp>
        <p:nvCxnSpPr>
          <p:cNvPr id="640" name="Google Shape;640;p16"/>
          <p:cNvCxnSpPr/>
          <p:nvPr/>
        </p:nvCxnSpPr>
        <p:spPr>
          <a:xfrm rot="10800000">
            <a:off x="5344917" y="5211476"/>
            <a:ext cx="1734662" cy="0"/>
          </a:xfrm>
          <a:prstGeom prst="straightConnector1">
            <a:avLst/>
          </a:prstGeom>
          <a:noFill/>
          <a:ln cap="flat" cmpd="sng" w="38100">
            <a:solidFill>
              <a:srgbClr val="FF0000"/>
            </a:solidFill>
            <a:prstDash val="solid"/>
            <a:round/>
            <a:headEnd len="sm" w="sm" type="none"/>
            <a:tailEnd len="sm" w="sm" type="none"/>
          </a:ln>
        </p:spPr>
      </p:cxnSp>
      <p:sp>
        <p:nvSpPr>
          <p:cNvPr id="641" name="Google Shape;641;p16"/>
          <p:cNvSpPr/>
          <p:nvPr/>
        </p:nvSpPr>
        <p:spPr>
          <a:xfrm>
            <a:off x="5830580" y="5130817"/>
            <a:ext cx="601707" cy="194201"/>
          </a:xfrm>
          <a:prstGeom prst="rect">
            <a:avLst/>
          </a:prstGeom>
          <a:solidFill>
            <a:srgbClr val="00817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sp>
        <p:nvSpPr>
          <p:cNvPr id="642" name="Google Shape;642;p16"/>
          <p:cNvSpPr/>
          <p:nvPr/>
        </p:nvSpPr>
        <p:spPr>
          <a:xfrm>
            <a:off x="1901281" y="5013731"/>
            <a:ext cx="760496" cy="433602"/>
          </a:xfrm>
          <a:prstGeom prst="rect">
            <a:avLst/>
          </a:prstGeom>
          <a:solidFill>
            <a:srgbClr val="DCEDF8"/>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Tm Fiber Amplifier</a:t>
            </a:r>
            <a:endParaRPr/>
          </a:p>
        </p:txBody>
      </p:sp>
      <p:sp>
        <p:nvSpPr>
          <p:cNvPr id="643" name="Google Shape;643;p16"/>
          <p:cNvSpPr txBox="1"/>
          <p:nvPr/>
        </p:nvSpPr>
        <p:spPr>
          <a:xfrm>
            <a:off x="4524793" y="4475532"/>
            <a:ext cx="93866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Dichroic HR</a:t>
            </a:r>
            <a:endParaRPr/>
          </a:p>
        </p:txBody>
      </p:sp>
      <p:sp>
        <p:nvSpPr>
          <p:cNvPr id="644" name="Google Shape;644;p16"/>
          <p:cNvSpPr txBox="1"/>
          <p:nvPr/>
        </p:nvSpPr>
        <p:spPr>
          <a:xfrm>
            <a:off x="4999145" y="5705805"/>
            <a:ext cx="7986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2050 nm</a:t>
            </a:r>
            <a:endParaRPr/>
          </a:p>
          <a:p>
            <a:pPr indent="0" lvl="0" marL="0" marR="0" rtl="0" algn="ctr">
              <a:spcBef>
                <a:spcPts val="0"/>
              </a:spcBef>
              <a:spcAft>
                <a:spcPts val="0"/>
              </a:spcAft>
              <a:buNone/>
            </a:pPr>
            <a:r>
              <a:rPr b="1" lang="en-US" sz="1200">
                <a:solidFill>
                  <a:srgbClr val="FF0000"/>
                </a:solidFill>
                <a:latin typeface="Arial"/>
                <a:ea typeface="Arial"/>
                <a:cs typeface="Arial"/>
                <a:sym typeface="Arial"/>
              </a:rPr>
              <a:t> output</a:t>
            </a:r>
            <a:endParaRPr/>
          </a:p>
        </p:txBody>
      </p:sp>
      <p:cxnSp>
        <p:nvCxnSpPr>
          <p:cNvPr id="645" name="Google Shape;645;p16"/>
          <p:cNvCxnSpPr>
            <a:stCxn id="642" idx="3"/>
          </p:cNvCxnSpPr>
          <p:nvPr/>
        </p:nvCxnSpPr>
        <p:spPr>
          <a:xfrm>
            <a:off x="2661777" y="5230532"/>
            <a:ext cx="786600" cy="0"/>
          </a:xfrm>
          <a:prstGeom prst="straightConnector1">
            <a:avLst/>
          </a:prstGeom>
          <a:solidFill>
            <a:schemeClr val="accent1"/>
          </a:solidFill>
          <a:ln cap="flat" cmpd="sng" w="28575">
            <a:solidFill>
              <a:schemeClr val="dk1"/>
            </a:solidFill>
            <a:prstDash val="solid"/>
            <a:round/>
            <a:headEnd len="sm" w="sm" type="none"/>
            <a:tailEnd len="sm" w="sm" type="none"/>
          </a:ln>
        </p:spPr>
      </p:cxnSp>
      <p:sp>
        <p:nvSpPr>
          <p:cNvPr id="646" name="Google Shape;646;p16"/>
          <p:cNvSpPr/>
          <p:nvPr/>
        </p:nvSpPr>
        <p:spPr>
          <a:xfrm rot="10800000">
            <a:off x="4166090" y="5028961"/>
            <a:ext cx="53961" cy="374552"/>
          </a:xfrm>
          <a:prstGeom prst="ellipse">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399">
              <a:solidFill>
                <a:schemeClr val="dk1"/>
              </a:solidFill>
              <a:latin typeface="Arial"/>
              <a:ea typeface="Arial"/>
              <a:cs typeface="Arial"/>
              <a:sym typeface="Arial"/>
            </a:endParaRPr>
          </a:p>
        </p:txBody>
      </p:sp>
      <p:sp>
        <p:nvSpPr>
          <p:cNvPr id="647" name="Google Shape;647;p16"/>
          <p:cNvSpPr/>
          <p:nvPr/>
        </p:nvSpPr>
        <p:spPr>
          <a:xfrm>
            <a:off x="2831381" y="4856764"/>
            <a:ext cx="380901" cy="363406"/>
          </a:xfrm>
          <a:prstGeom prst="ellipse">
            <a:avLst/>
          </a:prstGeom>
          <a:noFill/>
          <a:ln cap="flat" cmpd="sng" w="28575">
            <a:solidFill>
              <a:schemeClr val="dk1"/>
            </a:solidFill>
            <a:prstDash val="solid"/>
            <a:round/>
            <a:headEnd len="sm" w="sm" type="none"/>
            <a:tailEnd len="sm" w="sm" type="none"/>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cxnSp>
        <p:nvCxnSpPr>
          <p:cNvPr id="648" name="Google Shape;648;p16"/>
          <p:cNvCxnSpPr/>
          <p:nvPr/>
        </p:nvCxnSpPr>
        <p:spPr>
          <a:xfrm rot="10800000">
            <a:off x="5317406" y="4766922"/>
            <a:ext cx="53960" cy="286887"/>
          </a:xfrm>
          <a:prstGeom prst="straightConnector1">
            <a:avLst/>
          </a:prstGeom>
          <a:noFill/>
          <a:ln cap="flat" cmpd="sng" w="28575">
            <a:solidFill>
              <a:schemeClr val="dk1"/>
            </a:solidFill>
            <a:prstDash val="solid"/>
            <a:round/>
            <a:headEnd len="med" w="med" type="triangle"/>
            <a:tailEnd len="sm" w="sm" type="none"/>
          </a:ln>
        </p:spPr>
      </p:cxnSp>
      <p:sp>
        <p:nvSpPr>
          <p:cNvPr id="649" name="Google Shape;649;p16"/>
          <p:cNvSpPr txBox="1"/>
          <p:nvPr/>
        </p:nvSpPr>
        <p:spPr>
          <a:xfrm flipH="1">
            <a:off x="5689389" y="5074995"/>
            <a:ext cx="845676" cy="261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lt1"/>
                </a:solidFill>
                <a:latin typeface="Arial"/>
                <a:ea typeface="Arial"/>
                <a:cs typeface="Arial"/>
                <a:sym typeface="Arial"/>
              </a:rPr>
              <a:t>Ho:YLF</a:t>
            </a:r>
            <a:endParaRPr b="1" sz="1100">
              <a:solidFill>
                <a:schemeClr val="lt1"/>
              </a:solidFill>
              <a:latin typeface="Arial"/>
              <a:ea typeface="Arial"/>
              <a:cs typeface="Arial"/>
              <a:sym typeface="Arial"/>
            </a:endParaRPr>
          </a:p>
        </p:txBody>
      </p:sp>
      <p:sp>
        <p:nvSpPr>
          <p:cNvPr id="650" name="Google Shape;650;p16"/>
          <p:cNvSpPr/>
          <p:nvPr/>
        </p:nvSpPr>
        <p:spPr>
          <a:xfrm rot="1578485">
            <a:off x="5667913" y="5286091"/>
            <a:ext cx="45707" cy="203036"/>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651" name="Google Shape;651;p16"/>
          <p:cNvSpPr txBox="1"/>
          <p:nvPr/>
        </p:nvSpPr>
        <p:spPr>
          <a:xfrm>
            <a:off x="4295330" y="3931711"/>
            <a:ext cx="12602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Stirling-cooled gain module</a:t>
            </a:r>
            <a:endParaRPr/>
          </a:p>
        </p:txBody>
      </p:sp>
      <p:cxnSp>
        <p:nvCxnSpPr>
          <p:cNvPr id="652" name="Google Shape;652;p16"/>
          <p:cNvCxnSpPr/>
          <p:nvPr/>
        </p:nvCxnSpPr>
        <p:spPr>
          <a:xfrm flipH="1" rot="10800000">
            <a:off x="5284229" y="5480158"/>
            <a:ext cx="313138" cy="134684"/>
          </a:xfrm>
          <a:prstGeom prst="straightConnector1">
            <a:avLst/>
          </a:prstGeom>
          <a:solidFill>
            <a:schemeClr val="accent1"/>
          </a:solidFill>
          <a:ln cap="flat" cmpd="sng" w="12700">
            <a:solidFill>
              <a:schemeClr val="dk1"/>
            </a:solidFill>
            <a:prstDash val="solid"/>
            <a:round/>
            <a:headEnd len="sm" w="sm" type="none"/>
            <a:tailEnd len="med" w="med" type="triangle"/>
          </a:ln>
        </p:spPr>
      </p:cxnSp>
      <p:pic>
        <p:nvPicPr>
          <p:cNvPr id="653" name="Google Shape;653;p16"/>
          <p:cNvPicPr preferRelativeResize="0"/>
          <p:nvPr/>
        </p:nvPicPr>
        <p:blipFill rotWithShape="1">
          <a:blip r:embed="rId4">
            <a:alphaModFix/>
          </a:blip>
          <a:srcRect b="0" l="0" r="0" t="0"/>
          <a:stretch/>
        </p:blipFill>
        <p:spPr>
          <a:xfrm>
            <a:off x="5555550" y="3603599"/>
            <a:ext cx="1140307" cy="1522187"/>
          </a:xfrm>
          <a:prstGeom prst="rect">
            <a:avLst/>
          </a:prstGeom>
          <a:noFill/>
          <a:ln>
            <a:noFill/>
          </a:ln>
        </p:spPr>
      </p:pic>
      <p:cxnSp>
        <p:nvCxnSpPr>
          <p:cNvPr id="654" name="Google Shape;654;p16"/>
          <p:cNvCxnSpPr>
            <a:stCxn id="640" idx="1"/>
            <a:endCxn id="650" idx="1"/>
          </p:cNvCxnSpPr>
          <p:nvPr/>
        </p:nvCxnSpPr>
        <p:spPr>
          <a:xfrm>
            <a:off x="5344780" y="5211580"/>
            <a:ext cx="325500" cy="165900"/>
          </a:xfrm>
          <a:prstGeom prst="straightConnector1">
            <a:avLst/>
          </a:prstGeom>
          <a:noFill/>
          <a:ln cap="flat" cmpd="sng" w="38100">
            <a:solidFill>
              <a:srgbClr val="FF0000"/>
            </a:solidFill>
            <a:prstDash val="solid"/>
            <a:round/>
            <a:headEnd len="sm" w="sm" type="none"/>
            <a:tailEnd len="sm" w="sm" type="none"/>
          </a:ln>
        </p:spPr>
      </p:cxnSp>
      <p:sp>
        <p:nvSpPr>
          <p:cNvPr id="655" name="Google Shape;655;p16"/>
          <p:cNvSpPr/>
          <p:nvPr/>
        </p:nvSpPr>
        <p:spPr>
          <a:xfrm rot="668421">
            <a:off x="5319874" y="5076622"/>
            <a:ext cx="45707" cy="301861"/>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656" name="Google Shape;656;p16"/>
          <p:cNvSpPr/>
          <p:nvPr/>
        </p:nvSpPr>
        <p:spPr>
          <a:xfrm rot="-394973">
            <a:off x="7099708" y="5084123"/>
            <a:ext cx="45707" cy="301861"/>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657" name="Google Shape;657;p16"/>
          <p:cNvSpPr/>
          <p:nvPr/>
        </p:nvSpPr>
        <p:spPr>
          <a:xfrm rot="-1124929">
            <a:off x="6564967" y="5300269"/>
            <a:ext cx="45707" cy="301861"/>
          </a:xfrm>
          <a:prstGeom prst="rect">
            <a:avLst/>
          </a:prstGeom>
          <a:solidFill>
            <a:schemeClr val="accent5"/>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658" name="Google Shape;658;p16"/>
          <p:cNvSpPr txBox="1"/>
          <p:nvPr/>
        </p:nvSpPr>
        <p:spPr>
          <a:xfrm>
            <a:off x="4940098" y="5449561"/>
            <a:ext cx="38985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HR</a:t>
            </a:r>
            <a:endParaRPr/>
          </a:p>
        </p:txBody>
      </p:sp>
      <p:sp>
        <p:nvSpPr>
          <p:cNvPr id="659" name="Google Shape;659;p16"/>
          <p:cNvSpPr txBox="1"/>
          <p:nvPr/>
        </p:nvSpPr>
        <p:spPr>
          <a:xfrm>
            <a:off x="6698492" y="4659653"/>
            <a:ext cx="74730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Dichroic HR</a:t>
            </a:r>
            <a:endParaRPr/>
          </a:p>
        </p:txBody>
      </p:sp>
      <p:sp>
        <p:nvSpPr>
          <p:cNvPr id="660" name="Google Shape;660;p16"/>
          <p:cNvSpPr/>
          <p:nvPr/>
        </p:nvSpPr>
        <p:spPr>
          <a:xfrm>
            <a:off x="6418989" y="5113135"/>
            <a:ext cx="48295" cy="229562"/>
          </a:xfrm>
          <a:prstGeom prst="triangle">
            <a:avLst>
              <a:gd fmla="val 5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Arial"/>
              <a:ea typeface="Arial"/>
              <a:cs typeface="Arial"/>
              <a:sym typeface="Arial"/>
            </a:endParaRPr>
          </a:p>
        </p:txBody>
      </p:sp>
      <p:cxnSp>
        <p:nvCxnSpPr>
          <p:cNvPr id="661" name="Google Shape;661;p16"/>
          <p:cNvCxnSpPr/>
          <p:nvPr/>
        </p:nvCxnSpPr>
        <p:spPr>
          <a:xfrm rot="10800000">
            <a:off x="6418989" y="5211476"/>
            <a:ext cx="125849" cy="0"/>
          </a:xfrm>
          <a:prstGeom prst="straightConnector1">
            <a:avLst/>
          </a:prstGeom>
          <a:noFill/>
          <a:ln cap="flat" cmpd="sng" w="38100">
            <a:solidFill>
              <a:srgbClr val="FF0000"/>
            </a:solidFill>
            <a:prstDash val="solid"/>
            <a:round/>
            <a:headEnd len="sm" w="sm" type="none"/>
            <a:tailEnd len="sm" w="sm" type="none"/>
          </a:ln>
        </p:spPr>
      </p:cxnSp>
      <p:sp>
        <p:nvSpPr>
          <p:cNvPr id="662" name="Google Shape;662;p16"/>
          <p:cNvSpPr/>
          <p:nvPr/>
        </p:nvSpPr>
        <p:spPr>
          <a:xfrm>
            <a:off x="569084" y="5011303"/>
            <a:ext cx="1056230" cy="433602"/>
          </a:xfrm>
          <a:prstGeom prst="rect">
            <a:avLst/>
          </a:prstGeom>
          <a:solidFill>
            <a:srgbClr val="DCEDF8"/>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DBR Tm Fiber Oscillator</a:t>
            </a:r>
            <a:endParaRPr/>
          </a:p>
        </p:txBody>
      </p:sp>
      <p:cxnSp>
        <p:nvCxnSpPr>
          <p:cNvPr id="663" name="Google Shape;663;p16"/>
          <p:cNvCxnSpPr>
            <a:stCxn id="662" idx="3"/>
            <a:endCxn id="642" idx="1"/>
          </p:cNvCxnSpPr>
          <p:nvPr/>
        </p:nvCxnSpPr>
        <p:spPr>
          <a:xfrm>
            <a:off x="1625314" y="5228104"/>
            <a:ext cx="276000" cy="2400"/>
          </a:xfrm>
          <a:prstGeom prst="straightConnector1">
            <a:avLst/>
          </a:prstGeom>
          <a:solidFill>
            <a:schemeClr val="accent1"/>
          </a:solidFill>
          <a:ln cap="flat" cmpd="sng" w="12700">
            <a:solidFill>
              <a:schemeClr val="dk1"/>
            </a:solidFill>
            <a:prstDash val="solid"/>
            <a:round/>
            <a:headEnd len="sm" w="sm" type="none"/>
            <a:tailEnd len="med" w="med" type="triangle"/>
          </a:ln>
        </p:spPr>
      </p:cxnSp>
      <p:sp>
        <p:nvSpPr>
          <p:cNvPr id="664" name="Google Shape;664;p16"/>
          <p:cNvSpPr txBox="1"/>
          <p:nvPr/>
        </p:nvSpPr>
        <p:spPr>
          <a:xfrm>
            <a:off x="3404838" y="4745259"/>
            <a:ext cx="72648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FA9398"/>
                </a:solidFill>
                <a:latin typeface="Arial"/>
                <a:ea typeface="Arial"/>
                <a:cs typeface="Arial"/>
                <a:sym typeface="Arial"/>
              </a:rPr>
              <a:t>1940</a:t>
            </a:r>
            <a:r>
              <a:rPr b="1" lang="en-US" sz="1000">
                <a:solidFill>
                  <a:srgbClr val="FA9398"/>
                </a:solidFill>
                <a:latin typeface="Arial"/>
                <a:ea typeface="Arial"/>
                <a:cs typeface="Arial"/>
                <a:sym typeface="Arial"/>
              </a:rPr>
              <a:t> nm</a:t>
            </a:r>
            <a:endParaRPr/>
          </a:p>
          <a:p>
            <a:pPr indent="0" lvl="0" marL="0" marR="0" rtl="0" algn="ctr">
              <a:spcBef>
                <a:spcPts val="0"/>
              </a:spcBef>
              <a:spcAft>
                <a:spcPts val="0"/>
              </a:spcAft>
              <a:buNone/>
            </a:pPr>
            <a:r>
              <a:rPr b="1" lang="en-US" sz="1000">
                <a:solidFill>
                  <a:srgbClr val="FA9398"/>
                </a:solidFill>
                <a:latin typeface="Arial"/>
                <a:ea typeface="Arial"/>
                <a:cs typeface="Arial"/>
                <a:sym typeface="Arial"/>
              </a:rPr>
              <a:t>pump</a:t>
            </a:r>
            <a:endParaRPr/>
          </a:p>
        </p:txBody>
      </p:sp>
      <p:sp>
        <p:nvSpPr>
          <p:cNvPr id="665" name="Google Shape;665;p16"/>
          <p:cNvSpPr txBox="1"/>
          <p:nvPr/>
        </p:nvSpPr>
        <p:spPr>
          <a:xfrm>
            <a:off x="1608554" y="6421703"/>
            <a:ext cx="16962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DBR: </a:t>
            </a:r>
            <a:r>
              <a:rPr lang="en-US" sz="800">
                <a:solidFill>
                  <a:schemeClr val="dk1"/>
                </a:solidFill>
                <a:latin typeface="Arial"/>
                <a:ea typeface="Arial"/>
                <a:cs typeface="Arial"/>
                <a:sym typeface="Arial"/>
              </a:rPr>
              <a:t>Distributed Bragg Reflector</a:t>
            </a:r>
            <a:endParaRPr/>
          </a:p>
          <a:p>
            <a:pPr indent="0" lvl="0" marL="0" marR="0" rtl="0" algn="l">
              <a:spcBef>
                <a:spcPts val="0"/>
              </a:spcBef>
              <a:spcAft>
                <a:spcPts val="0"/>
              </a:spcAft>
              <a:buNone/>
            </a:pPr>
            <a:r>
              <a:rPr b="1" lang="en-US" sz="800">
                <a:solidFill>
                  <a:schemeClr val="dk1"/>
                </a:solidFill>
                <a:latin typeface="Arial"/>
                <a:ea typeface="Arial"/>
                <a:cs typeface="Arial"/>
                <a:sym typeface="Arial"/>
              </a:rPr>
              <a:t>HR: </a:t>
            </a:r>
            <a:r>
              <a:rPr lang="en-US" sz="800">
                <a:solidFill>
                  <a:schemeClr val="dk1"/>
                </a:solidFill>
                <a:latin typeface="Arial"/>
                <a:ea typeface="Arial"/>
                <a:cs typeface="Arial"/>
                <a:sym typeface="Arial"/>
              </a:rPr>
              <a:t>High reflector</a:t>
            </a:r>
            <a:endParaRPr/>
          </a:p>
        </p:txBody>
      </p:sp>
      <p:sp>
        <p:nvSpPr>
          <p:cNvPr id="666" name="Google Shape;666;p16"/>
          <p:cNvSpPr txBox="1"/>
          <p:nvPr/>
        </p:nvSpPr>
        <p:spPr>
          <a:xfrm>
            <a:off x="8382565" y="1192548"/>
            <a:ext cx="305885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Absorption and Emission Spectra</a:t>
            </a:r>
            <a:endParaRPr/>
          </a:p>
        </p:txBody>
      </p:sp>
      <p:sp>
        <p:nvSpPr>
          <p:cNvPr id="667" name="Google Shape;667;p16"/>
          <p:cNvSpPr txBox="1"/>
          <p:nvPr/>
        </p:nvSpPr>
        <p:spPr>
          <a:xfrm>
            <a:off x="8830855" y="3797489"/>
            <a:ext cx="215796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CW Laser Performance</a:t>
            </a:r>
            <a:endParaRPr/>
          </a:p>
        </p:txBody>
      </p:sp>
      <p:grpSp>
        <p:nvGrpSpPr>
          <p:cNvPr id="668" name="Google Shape;668;p16"/>
          <p:cNvGrpSpPr/>
          <p:nvPr/>
        </p:nvGrpSpPr>
        <p:grpSpPr>
          <a:xfrm>
            <a:off x="8336506" y="4103707"/>
            <a:ext cx="3072990" cy="2103372"/>
            <a:chOff x="8336506" y="4103707"/>
            <a:chExt cx="3072990" cy="2103372"/>
          </a:xfrm>
        </p:grpSpPr>
        <p:pic>
          <p:nvPicPr>
            <p:cNvPr id="669" name="Google Shape;669;p16"/>
            <p:cNvPicPr preferRelativeResize="0"/>
            <p:nvPr/>
          </p:nvPicPr>
          <p:blipFill rotWithShape="1">
            <a:blip r:embed="rId5">
              <a:alphaModFix/>
            </a:blip>
            <a:srcRect b="0" l="0" r="0" t="0"/>
            <a:stretch/>
          </p:blipFill>
          <p:spPr>
            <a:xfrm>
              <a:off x="8336506" y="4103707"/>
              <a:ext cx="3072990" cy="2103372"/>
            </a:xfrm>
            <a:prstGeom prst="rect">
              <a:avLst/>
            </a:prstGeom>
            <a:noFill/>
            <a:ln>
              <a:noFill/>
            </a:ln>
          </p:spPr>
        </p:pic>
        <p:sp>
          <p:nvSpPr>
            <p:cNvPr id="670" name="Google Shape;670;p16"/>
            <p:cNvSpPr txBox="1"/>
            <p:nvPr/>
          </p:nvSpPr>
          <p:spPr>
            <a:xfrm rot="-1962903">
              <a:off x="9709719" y="4981732"/>
              <a:ext cx="814690" cy="2481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85% slope</a:t>
              </a:r>
              <a:endParaRPr/>
            </a:p>
          </p:txBody>
        </p:sp>
        <p:sp>
          <p:nvSpPr>
            <p:cNvPr id="671" name="Google Shape;671;p16"/>
            <p:cNvSpPr txBox="1"/>
            <p:nvPr/>
          </p:nvSpPr>
          <p:spPr>
            <a:xfrm>
              <a:off x="8685212" y="4195510"/>
              <a:ext cx="67839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T = 80 K</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7"/>
          <p:cNvSpPr/>
          <p:nvPr/>
        </p:nvSpPr>
        <p:spPr>
          <a:xfrm>
            <a:off x="6624079" y="2319549"/>
            <a:ext cx="5157404" cy="2692534"/>
          </a:xfrm>
          <a:prstGeom prst="rect">
            <a:avLst/>
          </a:prstGeom>
          <a:solidFill>
            <a:schemeClr val="lt1"/>
          </a:solidFill>
          <a:ln cap="flat" cmpd="sng" w="12700">
            <a:solidFill>
              <a:srgbClr val="A5A5A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86" name="Google Shape;686;p17"/>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Cryogenic Ho:YLF Efficiency Projection</a:t>
            </a:r>
            <a:endParaRPr/>
          </a:p>
        </p:txBody>
      </p:sp>
      <p:sp>
        <p:nvSpPr>
          <p:cNvPr id="687" name="Google Shape;687;p17"/>
          <p:cNvSpPr txBox="1"/>
          <p:nvPr>
            <p:ph idx="1" type="body"/>
          </p:nvPr>
        </p:nvSpPr>
        <p:spPr>
          <a:xfrm>
            <a:off x="369491" y="1245918"/>
            <a:ext cx="6152014" cy="4194047"/>
          </a:xfrm>
          <a:prstGeom prst="rect">
            <a:avLst/>
          </a:prstGeom>
          <a:noFill/>
          <a:ln>
            <a:noFill/>
          </a:ln>
        </p:spPr>
        <p:txBody>
          <a:bodyPr anchorCtr="0" anchor="t" bIns="45700" lIns="91425" spcFirstLastPara="1" rIns="91425" wrap="square" tIns="45700">
            <a:noAutofit/>
          </a:bodyPr>
          <a:lstStyle/>
          <a:p>
            <a:pPr indent="-231775" lvl="0" marL="231775" rtl="0" algn="l">
              <a:lnSpc>
                <a:spcPct val="90000"/>
              </a:lnSpc>
              <a:spcBef>
                <a:spcPts val="0"/>
              </a:spcBef>
              <a:spcAft>
                <a:spcPts val="0"/>
              </a:spcAft>
              <a:buClr>
                <a:schemeClr val="dk1"/>
              </a:buClr>
              <a:buSzPts val="1800"/>
              <a:buChar char="•"/>
            </a:pPr>
            <a:r>
              <a:rPr lang="en-US" sz="1800"/>
              <a:t>Electrical-to-optical efficiency of 9.3% projected with 40 W output at 2.05 µm and electrical inputs to pump diodes and Stirling</a:t>
            </a:r>
            <a:endParaRPr/>
          </a:p>
          <a:p>
            <a:pPr indent="-288924" lvl="1" marL="573088" rtl="0" algn="l">
              <a:lnSpc>
                <a:spcPct val="90000"/>
              </a:lnSpc>
              <a:spcBef>
                <a:spcPts val="600"/>
              </a:spcBef>
              <a:spcAft>
                <a:spcPts val="0"/>
              </a:spcAft>
              <a:buClr>
                <a:schemeClr val="dk1"/>
              </a:buClr>
              <a:buSzPts val="1600"/>
              <a:buFont typeface="Arial"/>
              <a:buChar char="–"/>
            </a:pPr>
            <a:r>
              <a:rPr lang="en-US" sz="1600"/>
              <a:t>430 W electrical input</a:t>
            </a:r>
            <a:endParaRPr/>
          </a:p>
          <a:p>
            <a:pPr indent="-288924" lvl="1" marL="573088" rtl="0" algn="l">
              <a:lnSpc>
                <a:spcPct val="90000"/>
              </a:lnSpc>
              <a:spcBef>
                <a:spcPts val="600"/>
              </a:spcBef>
              <a:spcAft>
                <a:spcPts val="0"/>
              </a:spcAft>
              <a:buClr>
                <a:schemeClr val="dk1"/>
              </a:buClr>
              <a:buSzPts val="1600"/>
              <a:buFont typeface="Arial"/>
              <a:buChar char="–"/>
            </a:pPr>
            <a:r>
              <a:rPr lang="en-US" sz="1600"/>
              <a:t>20 W residual light (fluorescence + pump)</a:t>
            </a:r>
            <a:endParaRPr/>
          </a:p>
          <a:p>
            <a:pPr indent="-288924" lvl="1" marL="573088" rtl="0" algn="l">
              <a:lnSpc>
                <a:spcPct val="90000"/>
              </a:lnSpc>
              <a:spcBef>
                <a:spcPts val="600"/>
              </a:spcBef>
              <a:spcAft>
                <a:spcPts val="0"/>
              </a:spcAft>
              <a:buClr>
                <a:schemeClr val="dk1"/>
              </a:buClr>
              <a:buSzPts val="1600"/>
              <a:buFont typeface="Arial"/>
              <a:buChar char="–"/>
            </a:pPr>
            <a:r>
              <a:rPr lang="en-US" sz="1600"/>
              <a:t>10 W heat to cryogenic reservoir; 370 W to 300 K reservoir</a:t>
            </a:r>
            <a:endParaRPr/>
          </a:p>
          <a:p>
            <a:pPr indent="-231775" lvl="0" marL="231775" rtl="0" algn="l">
              <a:lnSpc>
                <a:spcPct val="90000"/>
              </a:lnSpc>
              <a:spcBef>
                <a:spcPts val="1200"/>
              </a:spcBef>
              <a:spcAft>
                <a:spcPts val="0"/>
              </a:spcAft>
              <a:buClr>
                <a:schemeClr val="dk1"/>
              </a:buClr>
              <a:buSzPts val="1800"/>
              <a:buChar char="•"/>
            </a:pPr>
            <a:r>
              <a:rPr lang="en-US" sz="1800"/>
              <a:t>Key assumptions</a:t>
            </a:r>
            <a:endParaRPr/>
          </a:p>
          <a:p>
            <a:pPr indent="-230188" lvl="1" marL="514350" rtl="0" algn="l">
              <a:lnSpc>
                <a:spcPct val="90000"/>
              </a:lnSpc>
              <a:spcBef>
                <a:spcPts val="600"/>
              </a:spcBef>
              <a:spcAft>
                <a:spcPts val="0"/>
              </a:spcAft>
              <a:buClr>
                <a:schemeClr val="dk1"/>
              </a:buClr>
              <a:buSzPts val="1600"/>
              <a:buFont typeface="Arial"/>
              <a:buChar char="–"/>
            </a:pPr>
            <a:r>
              <a:rPr lang="en-US" sz="1600"/>
              <a:t>Optical efficiency same as cryo Ho:YAG demo at </a:t>
            </a:r>
            <a:br>
              <a:rPr lang="en-US" sz="1600"/>
            </a:br>
            <a:r>
              <a:rPr lang="en-US" sz="1600"/>
              <a:t>200 Hz PRF</a:t>
            </a:r>
            <a:endParaRPr/>
          </a:p>
          <a:p>
            <a:pPr indent="-230188" lvl="1" marL="514350" rtl="0" algn="l">
              <a:lnSpc>
                <a:spcPct val="90000"/>
              </a:lnSpc>
              <a:spcBef>
                <a:spcPts val="600"/>
              </a:spcBef>
              <a:spcAft>
                <a:spcPts val="0"/>
              </a:spcAft>
              <a:buClr>
                <a:schemeClr val="dk1"/>
              </a:buClr>
              <a:buSzPts val="1600"/>
              <a:buFont typeface="Arial"/>
              <a:buChar char="–"/>
            </a:pPr>
            <a:r>
              <a:rPr lang="en-US" sz="1600"/>
              <a:t>CryoTel CT performance</a:t>
            </a:r>
            <a:endParaRPr/>
          </a:p>
          <a:p>
            <a:pPr indent="-230188" lvl="1" marL="514350" rtl="0" algn="l">
              <a:lnSpc>
                <a:spcPct val="90000"/>
              </a:lnSpc>
              <a:spcBef>
                <a:spcPts val="600"/>
              </a:spcBef>
              <a:spcAft>
                <a:spcPts val="0"/>
              </a:spcAft>
              <a:buClr>
                <a:schemeClr val="dk1"/>
              </a:buClr>
              <a:buSzPts val="1600"/>
              <a:buFont typeface="Arial"/>
              <a:buChar char="–"/>
            </a:pPr>
            <a:r>
              <a:rPr lang="en-US" sz="1600"/>
              <a:t>25% Tm-fiber amp efficiency</a:t>
            </a:r>
            <a:endParaRPr/>
          </a:p>
          <a:p>
            <a:pPr indent="-230188" lvl="1" marL="514350" rtl="0" algn="l">
              <a:lnSpc>
                <a:spcPct val="90000"/>
              </a:lnSpc>
              <a:spcBef>
                <a:spcPts val="600"/>
              </a:spcBef>
              <a:spcAft>
                <a:spcPts val="0"/>
              </a:spcAft>
              <a:buClr>
                <a:schemeClr val="dk1"/>
              </a:buClr>
              <a:buSzPts val="1600"/>
              <a:buFont typeface="Arial"/>
              <a:buChar char="–"/>
            </a:pPr>
            <a:r>
              <a:rPr lang="en-US" sz="1600"/>
              <a:t>0.25 W cryogenic thermal load per W of Ho:YLF output</a:t>
            </a:r>
            <a:endParaRPr/>
          </a:p>
          <a:p>
            <a:pPr indent="-231775" lvl="0" marL="231775" rtl="0" algn="l">
              <a:lnSpc>
                <a:spcPct val="90000"/>
              </a:lnSpc>
              <a:spcBef>
                <a:spcPts val="1200"/>
              </a:spcBef>
              <a:spcAft>
                <a:spcPts val="0"/>
              </a:spcAft>
              <a:buClr>
                <a:schemeClr val="dk1"/>
              </a:buClr>
              <a:buSzPts val="1800"/>
              <a:buChar char="•"/>
            </a:pPr>
            <a:r>
              <a:rPr lang="en-US" sz="1800"/>
              <a:t>Some of these assumptions are conservative with upside to &gt;12% electrical efficiency</a:t>
            </a:r>
            <a:endParaRPr/>
          </a:p>
        </p:txBody>
      </p:sp>
      <p:sp>
        <p:nvSpPr>
          <p:cNvPr id="688" name="Google Shape;688;p17"/>
          <p:cNvSpPr/>
          <p:nvPr/>
        </p:nvSpPr>
        <p:spPr>
          <a:xfrm>
            <a:off x="8954990" y="3535905"/>
            <a:ext cx="838200" cy="304800"/>
          </a:xfrm>
          <a:prstGeom prst="rect">
            <a:avLst/>
          </a:prstGeom>
          <a:solidFill>
            <a:srgbClr val="DCEDF8"/>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Ho:YLF</a:t>
            </a:r>
            <a:endParaRPr b="1" i="0" sz="1200" u="none" cap="none" strike="noStrike">
              <a:solidFill>
                <a:schemeClr val="dk1"/>
              </a:solidFill>
              <a:latin typeface="Arial"/>
              <a:ea typeface="Arial"/>
              <a:cs typeface="Arial"/>
              <a:sym typeface="Arial"/>
            </a:endParaRPr>
          </a:p>
        </p:txBody>
      </p:sp>
      <p:cxnSp>
        <p:nvCxnSpPr>
          <p:cNvPr id="689" name="Google Shape;689;p17"/>
          <p:cNvCxnSpPr>
            <a:stCxn id="688" idx="3"/>
          </p:cNvCxnSpPr>
          <p:nvPr/>
        </p:nvCxnSpPr>
        <p:spPr>
          <a:xfrm>
            <a:off x="9793190" y="3688305"/>
            <a:ext cx="515100" cy="0"/>
          </a:xfrm>
          <a:prstGeom prst="straightConnector1">
            <a:avLst/>
          </a:prstGeom>
          <a:solidFill>
            <a:schemeClr val="accent1"/>
          </a:solidFill>
          <a:ln cap="flat" cmpd="sng" w="28575">
            <a:solidFill>
              <a:srgbClr val="FF0000"/>
            </a:solidFill>
            <a:prstDash val="solid"/>
            <a:round/>
            <a:headEnd len="sm" w="sm" type="none"/>
            <a:tailEnd len="lg" w="lg" type="triangle"/>
          </a:ln>
        </p:spPr>
      </p:cxnSp>
      <p:sp>
        <p:nvSpPr>
          <p:cNvPr id="690" name="Google Shape;690;p17"/>
          <p:cNvSpPr txBox="1"/>
          <p:nvPr/>
        </p:nvSpPr>
        <p:spPr>
          <a:xfrm>
            <a:off x="10327057" y="3562730"/>
            <a:ext cx="94448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40 W laser</a:t>
            </a:r>
            <a:endParaRPr/>
          </a:p>
          <a:p>
            <a:pPr indent="0" lvl="0" marL="0" marR="0" rtl="0" algn="ctr">
              <a:spcBef>
                <a:spcPts val="0"/>
              </a:spcBef>
              <a:spcAft>
                <a:spcPts val="0"/>
              </a:spcAft>
              <a:buNone/>
            </a:pPr>
            <a:r>
              <a:rPr b="1" lang="en-US" sz="1200">
                <a:solidFill>
                  <a:srgbClr val="FF0000"/>
                </a:solidFill>
                <a:latin typeface="Arial"/>
                <a:ea typeface="Arial"/>
                <a:cs typeface="Arial"/>
                <a:sym typeface="Arial"/>
              </a:rPr>
              <a:t>output</a:t>
            </a:r>
            <a:endParaRPr/>
          </a:p>
        </p:txBody>
      </p:sp>
      <p:sp>
        <p:nvSpPr>
          <p:cNvPr id="691" name="Google Shape;691;p17"/>
          <p:cNvSpPr/>
          <p:nvPr/>
        </p:nvSpPr>
        <p:spPr>
          <a:xfrm>
            <a:off x="8727762" y="2499728"/>
            <a:ext cx="1295400" cy="461578"/>
          </a:xfrm>
          <a:prstGeom prst="rect">
            <a:avLst/>
          </a:prstGeom>
          <a:solidFill>
            <a:srgbClr val="78FE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Cryocooler</a:t>
            </a:r>
            <a:endParaRPr b="1" i="0" sz="1200" u="none" cap="none" strike="noStrike">
              <a:solidFill>
                <a:schemeClr val="dk1"/>
              </a:solidFill>
              <a:latin typeface="Arial"/>
              <a:ea typeface="Arial"/>
              <a:cs typeface="Arial"/>
              <a:sym typeface="Arial"/>
            </a:endParaRPr>
          </a:p>
        </p:txBody>
      </p:sp>
      <p:cxnSp>
        <p:nvCxnSpPr>
          <p:cNvPr id="692" name="Google Shape;692;p17"/>
          <p:cNvCxnSpPr>
            <a:stCxn id="688" idx="0"/>
            <a:endCxn id="691" idx="2"/>
          </p:cNvCxnSpPr>
          <p:nvPr/>
        </p:nvCxnSpPr>
        <p:spPr>
          <a:xfrm flipH="1" rot="10800000">
            <a:off x="9374090" y="2961405"/>
            <a:ext cx="1500" cy="574500"/>
          </a:xfrm>
          <a:prstGeom prst="straightConnector1">
            <a:avLst/>
          </a:prstGeom>
          <a:solidFill>
            <a:schemeClr val="accent1"/>
          </a:solidFill>
          <a:ln cap="flat" cmpd="sng" w="12700">
            <a:solidFill>
              <a:schemeClr val="dk1"/>
            </a:solidFill>
            <a:prstDash val="dash"/>
            <a:round/>
            <a:headEnd len="sm" w="sm" type="none"/>
            <a:tailEnd len="med" w="med" type="triangle"/>
          </a:ln>
        </p:spPr>
      </p:cxnSp>
      <p:sp>
        <p:nvSpPr>
          <p:cNvPr id="693" name="Google Shape;693;p17"/>
          <p:cNvSpPr txBox="1"/>
          <p:nvPr/>
        </p:nvSpPr>
        <p:spPr>
          <a:xfrm>
            <a:off x="9329853" y="3009024"/>
            <a:ext cx="1328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10 W thermal (80 K reservoir)</a:t>
            </a:r>
            <a:endParaRPr/>
          </a:p>
        </p:txBody>
      </p:sp>
      <p:cxnSp>
        <p:nvCxnSpPr>
          <p:cNvPr id="694" name="Google Shape;694;p17"/>
          <p:cNvCxnSpPr>
            <a:endCxn id="691" idx="1"/>
          </p:cNvCxnSpPr>
          <p:nvPr/>
        </p:nvCxnSpPr>
        <p:spPr>
          <a:xfrm flipH="1" rot="10800000">
            <a:off x="8337162" y="2730517"/>
            <a:ext cx="390600" cy="6300"/>
          </a:xfrm>
          <a:prstGeom prst="straightConnector1">
            <a:avLst/>
          </a:prstGeom>
          <a:solidFill>
            <a:schemeClr val="accent1"/>
          </a:solidFill>
          <a:ln cap="flat" cmpd="sng" w="28575">
            <a:solidFill>
              <a:schemeClr val="dk1"/>
            </a:solidFill>
            <a:prstDash val="solid"/>
            <a:round/>
            <a:headEnd len="sm" w="sm" type="none"/>
            <a:tailEnd len="lg" w="lg" type="triangle"/>
          </a:ln>
        </p:spPr>
      </p:cxnSp>
      <p:sp>
        <p:nvSpPr>
          <p:cNvPr id="695" name="Google Shape;695;p17"/>
          <p:cNvSpPr txBox="1"/>
          <p:nvPr/>
        </p:nvSpPr>
        <p:spPr>
          <a:xfrm>
            <a:off x="7432362" y="2536179"/>
            <a:ext cx="9789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150 W electrical</a:t>
            </a:r>
            <a:endParaRPr/>
          </a:p>
        </p:txBody>
      </p:sp>
      <p:sp>
        <p:nvSpPr>
          <p:cNvPr id="696" name="Google Shape;696;p17"/>
          <p:cNvSpPr/>
          <p:nvPr/>
        </p:nvSpPr>
        <p:spPr>
          <a:xfrm>
            <a:off x="7612129" y="3440889"/>
            <a:ext cx="632834" cy="494832"/>
          </a:xfrm>
          <a:prstGeom prst="rect">
            <a:avLst/>
          </a:prstGeom>
          <a:solidFill>
            <a:srgbClr val="DCEDF8"/>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Arial"/>
                <a:ea typeface="Arial"/>
                <a:cs typeface="Arial"/>
                <a:sym typeface="Arial"/>
              </a:rPr>
              <a:t>Pump Laser</a:t>
            </a:r>
            <a:endParaRPr/>
          </a:p>
        </p:txBody>
      </p:sp>
      <p:cxnSp>
        <p:nvCxnSpPr>
          <p:cNvPr id="697" name="Google Shape;697;p17"/>
          <p:cNvCxnSpPr>
            <a:stCxn id="696" idx="3"/>
            <a:endCxn id="688" idx="1"/>
          </p:cNvCxnSpPr>
          <p:nvPr/>
        </p:nvCxnSpPr>
        <p:spPr>
          <a:xfrm>
            <a:off x="8244963" y="3688305"/>
            <a:ext cx="710100" cy="0"/>
          </a:xfrm>
          <a:prstGeom prst="straightConnector1">
            <a:avLst/>
          </a:prstGeom>
          <a:solidFill>
            <a:schemeClr val="accent1"/>
          </a:solidFill>
          <a:ln cap="flat" cmpd="sng" w="38100">
            <a:solidFill>
              <a:srgbClr val="00B050"/>
            </a:solidFill>
            <a:prstDash val="solid"/>
            <a:round/>
            <a:headEnd len="sm" w="sm" type="none"/>
            <a:tailEnd len="med" w="med" type="triangle"/>
          </a:ln>
        </p:spPr>
      </p:cxnSp>
      <p:sp>
        <p:nvSpPr>
          <p:cNvPr id="698" name="Google Shape;698;p17"/>
          <p:cNvSpPr txBox="1"/>
          <p:nvPr/>
        </p:nvSpPr>
        <p:spPr>
          <a:xfrm>
            <a:off x="8244963" y="3712976"/>
            <a:ext cx="6474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B050"/>
                </a:solidFill>
                <a:latin typeface="Arial"/>
                <a:ea typeface="Arial"/>
                <a:cs typeface="Arial"/>
                <a:sym typeface="Arial"/>
              </a:rPr>
              <a:t>70 W pump</a:t>
            </a:r>
            <a:endParaRPr/>
          </a:p>
          <a:p>
            <a:pPr indent="0" lvl="0" marL="0" marR="0" rtl="0" algn="ctr">
              <a:spcBef>
                <a:spcPts val="0"/>
              </a:spcBef>
              <a:spcAft>
                <a:spcPts val="0"/>
              </a:spcAft>
              <a:buNone/>
            </a:pPr>
            <a:r>
              <a:t/>
            </a:r>
            <a:endParaRPr b="1" sz="1200">
              <a:solidFill>
                <a:srgbClr val="FF0000"/>
              </a:solidFill>
              <a:latin typeface="Arial"/>
              <a:ea typeface="Arial"/>
              <a:cs typeface="Arial"/>
              <a:sym typeface="Arial"/>
            </a:endParaRPr>
          </a:p>
        </p:txBody>
      </p:sp>
      <p:sp>
        <p:nvSpPr>
          <p:cNvPr id="699" name="Google Shape;699;p17"/>
          <p:cNvSpPr txBox="1"/>
          <p:nvPr/>
        </p:nvSpPr>
        <p:spPr>
          <a:xfrm>
            <a:off x="6556233" y="3196637"/>
            <a:ext cx="111005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280 W electrical</a:t>
            </a:r>
            <a:endParaRPr/>
          </a:p>
        </p:txBody>
      </p:sp>
      <p:cxnSp>
        <p:nvCxnSpPr>
          <p:cNvPr id="700" name="Google Shape;700;p17"/>
          <p:cNvCxnSpPr>
            <a:endCxn id="696" idx="1"/>
          </p:cNvCxnSpPr>
          <p:nvPr/>
        </p:nvCxnSpPr>
        <p:spPr>
          <a:xfrm>
            <a:off x="7256029" y="3688305"/>
            <a:ext cx="356100" cy="0"/>
          </a:xfrm>
          <a:prstGeom prst="straightConnector1">
            <a:avLst/>
          </a:prstGeom>
          <a:solidFill>
            <a:schemeClr val="accent1"/>
          </a:solidFill>
          <a:ln cap="flat" cmpd="sng" w="38100">
            <a:solidFill>
              <a:schemeClr val="dk1"/>
            </a:solidFill>
            <a:prstDash val="solid"/>
            <a:round/>
            <a:headEnd len="sm" w="sm" type="none"/>
            <a:tailEnd len="med" w="med" type="triangle"/>
          </a:ln>
        </p:spPr>
      </p:cxnSp>
      <p:cxnSp>
        <p:nvCxnSpPr>
          <p:cNvPr id="701" name="Google Shape;701;p17"/>
          <p:cNvCxnSpPr>
            <a:stCxn id="688" idx="2"/>
          </p:cNvCxnSpPr>
          <p:nvPr/>
        </p:nvCxnSpPr>
        <p:spPr>
          <a:xfrm>
            <a:off x="9374090" y="3840705"/>
            <a:ext cx="0" cy="433800"/>
          </a:xfrm>
          <a:prstGeom prst="straightConnector1">
            <a:avLst/>
          </a:prstGeom>
          <a:solidFill>
            <a:schemeClr val="accent1"/>
          </a:solidFill>
          <a:ln cap="flat" cmpd="sng" w="19050">
            <a:solidFill>
              <a:srgbClr val="00B0F0"/>
            </a:solidFill>
            <a:prstDash val="dash"/>
            <a:round/>
            <a:headEnd len="sm" w="sm" type="none"/>
            <a:tailEnd len="med" w="med" type="triangle"/>
          </a:ln>
        </p:spPr>
      </p:cxnSp>
      <p:sp>
        <p:nvSpPr>
          <p:cNvPr id="702" name="Google Shape;702;p17"/>
          <p:cNvSpPr txBox="1"/>
          <p:nvPr/>
        </p:nvSpPr>
        <p:spPr>
          <a:xfrm>
            <a:off x="8727762" y="4287082"/>
            <a:ext cx="216237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B0F0"/>
                </a:solidFill>
                <a:latin typeface="Arial"/>
                <a:ea typeface="Arial"/>
                <a:cs typeface="Arial"/>
                <a:sym typeface="Arial"/>
              </a:rPr>
              <a:t>20 W fluorescence and pump (300 K reservoir)</a:t>
            </a:r>
            <a:endParaRPr/>
          </a:p>
        </p:txBody>
      </p:sp>
      <p:cxnSp>
        <p:nvCxnSpPr>
          <p:cNvPr id="703" name="Google Shape;703;p17"/>
          <p:cNvCxnSpPr>
            <a:stCxn id="691" idx="3"/>
          </p:cNvCxnSpPr>
          <p:nvPr/>
        </p:nvCxnSpPr>
        <p:spPr>
          <a:xfrm>
            <a:off x="10023162" y="2730517"/>
            <a:ext cx="416100" cy="0"/>
          </a:xfrm>
          <a:prstGeom prst="straightConnector1">
            <a:avLst/>
          </a:prstGeom>
          <a:solidFill>
            <a:schemeClr val="accent1"/>
          </a:solidFill>
          <a:ln cap="flat" cmpd="sng" w="28575">
            <a:solidFill>
              <a:schemeClr val="dk1"/>
            </a:solidFill>
            <a:prstDash val="dash"/>
            <a:round/>
            <a:headEnd len="sm" w="sm" type="none"/>
            <a:tailEnd len="lg" w="lg" type="triangle"/>
          </a:ln>
        </p:spPr>
      </p:cxnSp>
      <p:sp>
        <p:nvSpPr>
          <p:cNvPr id="704" name="Google Shape;704;p17"/>
          <p:cNvSpPr txBox="1"/>
          <p:nvPr/>
        </p:nvSpPr>
        <p:spPr>
          <a:xfrm>
            <a:off x="10308302" y="2523500"/>
            <a:ext cx="14884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160 W thermal (300 K reservoir)</a:t>
            </a:r>
            <a:endParaRPr/>
          </a:p>
        </p:txBody>
      </p:sp>
      <p:cxnSp>
        <p:nvCxnSpPr>
          <p:cNvPr id="705" name="Google Shape;705;p17"/>
          <p:cNvCxnSpPr>
            <a:stCxn id="696" idx="2"/>
          </p:cNvCxnSpPr>
          <p:nvPr/>
        </p:nvCxnSpPr>
        <p:spPr>
          <a:xfrm>
            <a:off x="7928546" y="3935721"/>
            <a:ext cx="0" cy="466800"/>
          </a:xfrm>
          <a:prstGeom prst="straightConnector1">
            <a:avLst/>
          </a:prstGeom>
          <a:solidFill>
            <a:schemeClr val="accent1"/>
          </a:solidFill>
          <a:ln cap="flat" cmpd="sng" w="38100">
            <a:solidFill>
              <a:schemeClr val="dk1"/>
            </a:solidFill>
            <a:prstDash val="dash"/>
            <a:round/>
            <a:headEnd len="sm" w="sm" type="none"/>
            <a:tailEnd len="med" w="med" type="triangle"/>
          </a:ln>
        </p:spPr>
      </p:cxnSp>
      <p:sp>
        <p:nvSpPr>
          <p:cNvPr id="706" name="Google Shape;706;p17"/>
          <p:cNvSpPr txBox="1"/>
          <p:nvPr/>
        </p:nvSpPr>
        <p:spPr>
          <a:xfrm>
            <a:off x="7207717" y="4430553"/>
            <a:ext cx="143005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210 W thermal (300 K reservoir)</a:t>
            </a:r>
            <a:endParaRPr/>
          </a:p>
        </p:txBody>
      </p:sp>
      <p:sp>
        <p:nvSpPr>
          <p:cNvPr id="707" name="Google Shape;707;p17"/>
          <p:cNvSpPr txBox="1"/>
          <p:nvPr/>
        </p:nvSpPr>
        <p:spPr>
          <a:xfrm>
            <a:off x="6814769" y="1924331"/>
            <a:ext cx="47542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Block Diagram of Power Flow Accounting</a:t>
            </a:r>
            <a:endParaRPr/>
          </a:p>
        </p:txBody>
      </p:sp>
      <p:sp>
        <p:nvSpPr>
          <p:cNvPr id="708" name="Google Shape;708;p17"/>
          <p:cNvSpPr txBox="1"/>
          <p:nvPr/>
        </p:nvSpPr>
        <p:spPr>
          <a:xfrm>
            <a:off x="1302105" y="5829720"/>
            <a:ext cx="9175476" cy="338554"/>
          </a:xfrm>
          <a:prstGeom prst="rect">
            <a:avLst/>
          </a:prstGeom>
          <a:solidFill>
            <a:srgbClr val="DEE5F6"/>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Cryogenic Ho:YLF offers path to &gt;2X electrical efficiency compared with 300 K Ho:XXX</a:t>
            </a:r>
            <a:endParaRPr b="1" sz="16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8"/>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Summary</a:t>
            </a:r>
            <a:endParaRPr/>
          </a:p>
        </p:txBody>
      </p:sp>
      <p:sp>
        <p:nvSpPr>
          <p:cNvPr id="714" name="Google Shape;714;p18"/>
          <p:cNvSpPr txBox="1"/>
          <p:nvPr>
            <p:ph idx="1" type="body"/>
          </p:nvPr>
        </p:nvSpPr>
        <p:spPr>
          <a:xfrm>
            <a:off x="633819" y="1267968"/>
            <a:ext cx="10921187" cy="4828032"/>
          </a:xfrm>
          <a:prstGeom prst="rect">
            <a:avLst/>
          </a:prstGeom>
          <a:noFill/>
          <a:ln>
            <a:noFill/>
          </a:ln>
        </p:spPr>
        <p:txBody>
          <a:bodyPr anchorCtr="0" anchor="t" bIns="45700" lIns="91425" spcFirstLastPara="1" rIns="91425" wrap="square" tIns="45700">
            <a:noAutofit/>
          </a:bodyPr>
          <a:lstStyle/>
          <a:p>
            <a:pPr indent="-237743" lvl="0" marL="237743" rtl="0" algn="l">
              <a:lnSpc>
                <a:spcPct val="100000"/>
              </a:lnSpc>
              <a:spcBef>
                <a:spcPts val="0"/>
              </a:spcBef>
              <a:spcAft>
                <a:spcPts val="0"/>
              </a:spcAft>
              <a:buClr>
                <a:schemeClr val="dk1"/>
              </a:buClr>
              <a:buSzPts val="2000"/>
              <a:buChar char="•"/>
            </a:pPr>
            <a:r>
              <a:rPr lang="en-US"/>
              <a:t>Cryogenic Ho:YLF offers a large step change in transmitter performance relative to current 2-µm transmitter technology by virtue of fundamentally better materials properties and provides a path to space-based transmitter</a:t>
            </a:r>
            <a:endParaRPr/>
          </a:p>
          <a:p>
            <a:pPr indent="-256032" lvl="1" marL="539496" rtl="0" algn="l">
              <a:lnSpc>
                <a:spcPct val="100000"/>
              </a:lnSpc>
              <a:spcBef>
                <a:spcPts val="1800"/>
              </a:spcBef>
              <a:spcAft>
                <a:spcPts val="0"/>
              </a:spcAft>
              <a:buClr>
                <a:schemeClr val="dk1"/>
              </a:buClr>
              <a:buSzPts val="1800"/>
              <a:buFont typeface="Arial"/>
              <a:buChar char="–"/>
            </a:pPr>
            <a:r>
              <a:rPr lang="en-US"/>
              <a:t>Better average power scalability (&gt;10X), better energy per pulse capability (lower E</a:t>
            </a:r>
            <a:r>
              <a:rPr baseline="-25000" lang="en-US"/>
              <a:t>sat</a:t>
            </a:r>
            <a:r>
              <a:rPr lang="en-US"/>
              <a:t>), higher electrical-to-optical efficiency (&gt;2X, including power to the cryocooler)</a:t>
            </a:r>
            <a:endParaRPr/>
          </a:p>
          <a:p>
            <a:pPr indent="-256032" lvl="1" marL="539496" rtl="0" algn="l">
              <a:lnSpc>
                <a:spcPct val="100000"/>
              </a:lnSpc>
              <a:spcBef>
                <a:spcPts val="1800"/>
              </a:spcBef>
              <a:spcAft>
                <a:spcPts val="0"/>
              </a:spcAft>
              <a:buClr>
                <a:schemeClr val="dk1"/>
              </a:buClr>
              <a:buSzPts val="1800"/>
              <a:buFont typeface="Arial"/>
              <a:buChar char="–"/>
            </a:pPr>
            <a:r>
              <a:rPr lang="en-US"/>
              <a:t>Leverages mature Stirling cooler technology</a:t>
            </a:r>
            <a:endParaRPr/>
          </a:p>
          <a:p>
            <a:pPr indent="-237743" lvl="0" marL="237743" rtl="0" algn="l">
              <a:lnSpc>
                <a:spcPct val="100000"/>
              </a:lnSpc>
              <a:spcBef>
                <a:spcPts val="1800"/>
              </a:spcBef>
              <a:spcAft>
                <a:spcPts val="0"/>
              </a:spcAft>
              <a:buClr>
                <a:schemeClr val="dk1"/>
              </a:buClr>
              <a:buSzPts val="2000"/>
              <a:buChar char="•"/>
            </a:pPr>
            <a:r>
              <a:rPr lang="en-US"/>
              <a:t>Demonstrations of cryocooled lasers (Yb:YLF, Tm:YLF, Ho:XXX) support this notion and validate the fundamental laser physics</a:t>
            </a:r>
            <a:endParaRPr/>
          </a:p>
          <a:p>
            <a:pPr indent="-237743" lvl="0" marL="237743" rtl="0" algn="l">
              <a:lnSpc>
                <a:spcPct val="100000"/>
              </a:lnSpc>
              <a:spcBef>
                <a:spcPts val="1800"/>
              </a:spcBef>
              <a:spcAft>
                <a:spcPts val="0"/>
              </a:spcAft>
              <a:buClr>
                <a:schemeClr val="dk1"/>
              </a:buClr>
              <a:buSzPts val="2000"/>
              <a:buChar char="•"/>
            </a:pPr>
            <a:r>
              <a:rPr lang="en-US"/>
              <a:t>Ongoing developments in Tm-doped fibers for pumps and other front-end technology offer further improvements to transmitter technology in push to space</a:t>
            </a:r>
            <a:endParaRPr/>
          </a:p>
          <a:p>
            <a:pPr indent="-237743" lvl="0" marL="237743" rtl="0" algn="l">
              <a:lnSpc>
                <a:spcPct val="100000"/>
              </a:lnSpc>
              <a:spcBef>
                <a:spcPts val="1800"/>
              </a:spcBef>
              <a:spcAft>
                <a:spcPts val="0"/>
              </a:spcAft>
              <a:buClr>
                <a:schemeClr val="dk1"/>
              </a:buClr>
              <a:buSzPts val="2000"/>
              <a:buChar char="•"/>
            </a:pPr>
            <a:r>
              <a:rPr lang="en-US"/>
              <a:t>Next step: implement Tm-fiber-pumped cryogenic Ho:YLF laser for coherent Doppler wind lidar transmitter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1255449" y="100584"/>
            <a:ext cx="10197550"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Directly Pumped 2-µm Lasers for Doppler Wind Lidar</a:t>
            </a:r>
            <a:endParaRPr/>
          </a:p>
        </p:txBody>
      </p:sp>
      <p:sp>
        <p:nvSpPr>
          <p:cNvPr id="91" name="Google Shape;91;p2"/>
          <p:cNvSpPr txBox="1"/>
          <p:nvPr>
            <p:ph idx="1" type="body"/>
          </p:nvPr>
        </p:nvSpPr>
        <p:spPr>
          <a:xfrm>
            <a:off x="531812" y="1219200"/>
            <a:ext cx="10921187" cy="4501896"/>
          </a:xfrm>
          <a:prstGeom prst="rect">
            <a:avLst/>
          </a:prstGeom>
          <a:noFill/>
          <a:ln>
            <a:noFill/>
          </a:ln>
        </p:spPr>
        <p:txBody>
          <a:bodyPr anchorCtr="0" anchor="t" bIns="45700" lIns="91425" spcFirstLastPara="1" rIns="91425" wrap="square" tIns="45700">
            <a:noAutofit/>
          </a:bodyPr>
          <a:lstStyle/>
          <a:p>
            <a:pPr indent="-237743" lvl="0" marL="237743" rtl="0" algn="l">
              <a:lnSpc>
                <a:spcPct val="90000"/>
              </a:lnSpc>
              <a:spcBef>
                <a:spcPts val="0"/>
              </a:spcBef>
              <a:spcAft>
                <a:spcPts val="0"/>
              </a:spcAft>
              <a:buClr>
                <a:schemeClr val="dk1"/>
              </a:buClr>
              <a:buSzPts val="1800"/>
              <a:buFont typeface="Arial"/>
              <a:buChar char="•"/>
            </a:pPr>
            <a:r>
              <a:rPr lang="en-US" sz="1800"/>
              <a:t>One transmitter approach is Tm-fiber-laser-pumped Ho</a:t>
            </a:r>
            <a:r>
              <a:rPr baseline="30000" lang="en-US" sz="1800"/>
              <a:t>3+</a:t>
            </a:r>
            <a:r>
              <a:rPr lang="en-US" sz="1800"/>
              <a:t>:XXX (YLF, LLF, YAG)</a:t>
            </a:r>
            <a:endParaRPr/>
          </a:p>
          <a:p>
            <a:pPr indent="-237743" lvl="0" marL="237743" rtl="0" algn="l">
              <a:lnSpc>
                <a:spcPct val="90000"/>
              </a:lnSpc>
              <a:spcBef>
                <a:spcPts val="1200"/>
              </a:spcBef>
              <a:spcAft>
                <a:spcPts val="0"/>
              </a:spcAft>
              <a:buClr>
                <a:schemeClr val="dk1"/>
              </a:buClr>
              <a:buSzPts val="1800"/>
              <a:buFont typeface="Arial"/>
              <a:buChar char="•"/>
            </a:pPr>
            <a:r>
              <a:rPr lang="en-US" sz="1800"/>
              <a:t>There are key limitations for space-based lidar for 300 K Ho</a:t>
            </a:r>
            <a:r>
              <a:rPr baseline="30000" lang="en-US" sz="1800"/>
              <a:t>3+</a:t>
            </a:r>
            <a:r>
              <a:rPr lang="en-US" sz="1800"/>
              <a:t>:XXX</a:t>
            </a:r>
            <a:endParaRPr/>
          </a:p>
          <a:p>
            <a:pPr indent="-256032" lvl="1" marL="539496" rtl="0" algn="l">
              <a:lnSpc>
                <a:spcPct val="90000"/>
              </a:lnSpc>
              <a:spcBef>
                <a:spcPts val="600"/>
              </a:spcBef>
              <a:spcAft>
                <a:spcPts val="0"/>
              </a:spcAft>
              <a:buClr>
                <a:schemeClr val="dk1"/>
              </a:buClr>
              <a:buSzPts val="1600"/>
              <a:buFont typeface="Arial"/>
              <a:buChar char="–"/>
            </a:pPr>
            <a:r>
              <a:rPr lang="en-US" sz="1600"/>
              <a:t>Average power</a:t>
            </a:r>
            <a:endParaRPr/>
          </a:p>
          <a:p>
            <a:pPr indent="-256032" lvl="1" marL="539496" rtl="0" algn="l">
              <a:lnSpc>
                <a:spcPct val="90000"/>
              </a:lnSpc>
              <a:spcBef>
                <a:spcPts val="600"/>
              </a:spcBef>
              <a:spcAft>
                <a:spcPts val="0"/>
              </a:spcAft>
              <a:buClr>
                <a:schemeClr val="dk1"/>
              </a:buClr>
              <a:buSzPts val="1600"/>
              <a:buFont typeface="Arial"/>
              <a:buChar char="–"/>
            </a:pPr>
            <a:r>
              <a:rPr lang="en-US" sz="1600"/>
              <a:t>Energy per pulse, particularly since at fixed average power, lower pulse repetition frequency (PRF), i. e., higher energy per pulse, is desired for coherent detection</a:t>
            </a:r>
            <a:endParaRPr/>
          </a:p>
          <a:p>
            <a:pPr indent="-256032" lvl="1" marL="539496" rtl="0" algn="l">
              <a:lnSpc>
                <a:spcPct val="90000"/>
              </a:lnSpc>
              <a:spcBef>
                <a:spcPts val="600"/>
              </a:spcBef>
              <a:spcAft>
                <a:spcPts val="0"/>
              </a:spcAft>
              <a:buClr>
                <a:schemeClr val="dk1"/>
              </a:buClr>
              <a:buSzPts val="1600"/>
              <a:buFont typeface="Arial"/>
              <a:buChar char="–"/>
            </a:pPr>
            <a:r>
              <a:rPr lang="en-US" sz="1600"/>
              <a:t>Efficiency</a:t>
            </a:r>
            <a:endParaRPr/>
          </a:p>
          <a:p>
            <a:pPr indent="-237743" lvl="0" marL="237743" rtl="0" algn="l">
              <a:lnSpc>
                <a:spcPct val="90000"/>
              </a:lnSpc>
              <a:spcBef>
                <a:spcPts val="1200"/>
              </a:spcBef>
              <a:spcAft>
                <a:spcPts val="0"/>
              </a:spcAft>
              <a:buClr>
                <a:schemeClr val="dk1"/>
              </a:buClr>
              <a:buSzPts val="1800"/>
              <a:buFont typeface="Arial"/>
              <a:buChar char="•"/>
            </a:pPr>
            <a:r>
              <a:rPr lang="en-US" sz="1800"/>
              <a:t>Cryogenic cooling (nominal 80 K) of Ho</a:t>
            </a:r>
            <a:r>
              <a:rPr baseline="30000" lang="en-US" sz="1800"/>
              <a:t>3+</a:t>
            </a:r>
            <a:r>
              <a:rPr lang="en-US" sz="1800"/>
              <a:t>-doped crystals offers path forward</a:t>
            </a:r>
            <a:endParaRPr/>
          </a:p>
          <a:p>
            <a:pPr indent="-256032" lvl="1" marL="539496" rtl="0" algn="l">
              <a:lnSpc>
                <a:spcPct val="90000"/>
              </a:lnSpc>
              <a:spcBef>
                <a:spcPts val="600"/>
              </a:spcBef>
              <a:spcAft>
                <a:spcPts val="0"/>
              </a:spcAft>
              <a:buClr>
                <a:schemeClr val="dk1"/>
              </a:buClr>
              <a:buSzPts val="1600"/>
              <a:buFont typeface="Arial"/>
              <a:buChar char="–"/>
            </a:pPr>
            <a:r>
              <a:rPr lang="en-US" sz="1600"/>
              <a:t>Excellent average power scalability because of vastly improved thermo-optic properties of crystalline materials compared with 300 K</a:t>
            </a:r>
            <a:endParaRPr/>
          </a:p>
          <a:p>
            <a:pPr indent="-256032" lvl="1" marL="539496" rtl="0" algn="l">
              <a:lnSpc>
                <a:spcPct val="90000"/>
              </a:lnSpc>
              <a:spcBef>
                <a:spcPts val="600"/>
              </a:spcBef>
              <a:spcAft>
                <a:spcPts val="0"/>
              </a:spcAft>
              <a:buClr>
                <a:schemeClr val="dk1"/>
              </a:buClr>
              <a:buSzPts val="1600"/>
              <a:buFont typeface="Arial"/>
              <a:buChar char="–"/>
            </a:pPr>
            <a:r>
              <a:rPr lang="en-US" sz="1600"/>
              <a:t>Better energy-per-pulse performance because of lower saturation fluence for better extraction efficiency and lower risk of optical damage</a:t>
            </a:r>
            <a:endParaRPr/>
          </a:p>
          <a:p>
            <a:pPr indent="-256032" lvl="1" marL="539496" rtl="0" algn="l">
              <a:lnSpc>
                <a:spcPct val="90000"/>
              </a:lnSpc>
              <a:spcBef>
                <a:spcPts val="600"/>
              </a:spcBef>
              <a:spcAft>
                <a:spcPts val="0"/>
              </a:spcAft>
              <a:buClr>
                <a:schemeClr val="dk1"/>
              </a:buClr>
              <a:buSzPts val="1600"/>
              <a:buFont typeface="Arial"/>
              <a:buChar char="–"/>
            </a:pPr>
            <a:r>
              <a:rPr lang="en-US" sz="1600"/>
              <a:t>Excellent optical efficiency, near quantum-limited performance, by virtue of the transition becoming nearly ideal four-level laser and lower saturation flux/fluence at 80 K</a:t>
            </a:r>
            <a:endParaRPr/>
          </a:p>
          <a:p>
            <a:pPr indent="-256032" lvl="1" marL="539496" rtl="0" algn="l">
              <a:lnSpc>
                <a:spcPct val="90000"/>
              </a:lnSpc>
              <a:spcBef>
                <a:spcPts val="600"/>
              </a:spcBef>
              <a:spcAft>
                <a:spcPts val="0"/>
              </a:spcAft>
              <a:buClr>
                <a:schemeClr val="dk1"/>
              </a:buClr>
              <a:buSzPts val="1600"/>
              <a:buFont typeface="Arial"/>
              <a:buChar char="–"/>
            </a:pPr>
            <a:r>
              <a:rPr lang="en-US" sz="1600"/>
              <a:t>High electrical efficiency enabled by high optical efficiency and efficient, space-qualified Stirling coolers</a:t>
            </a:r>
            <a:endParaRPr/>
          </a:p>
        </p:txBody>
      </p:sp>
      <p:sp>
        <p:nvSpPr>
          <p:cNvPr id="92" name="Google Shape;92;p2"/>
          <p:cNvSpPr txBox="1"/>
          <p:nvPr/>
        </p:nvSpPr>
        <p:spPr>
          <a:xfrm>
            <a:off x="2132012" y="5583936"/>
            <a:ext cx="7924800" cy="584775"/>
          </a:xfrm>
          <a:prstGeom prst="rect">
            <a:avLst/>
          </a:prstGeom>
          <a:solidFill>
            <a:srgbClr val="DEE5F6"/>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Initial proof-of-principle demonstration of directly pumped, cryogenically cooled Ho:YLF shows the promise of this approach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Overview of Technology:</a:t>
            </a:r>
            <a:br>
              <a:rPr lang="en-US"/>
            </a:br>
            <a:r>
              <a:rPr lang="en-US"/>
              <a:t>Laser Pumping a Laser Pumping a Laser</a:t>
            </a:r>
            <a:endParaRPr/>
          </a:p>
        </p:txBody>
      </p:sp>
      <p:sp>
        <p:nvSpPr>
          <p:cNvPr id="98" name="Google Shape;98;p3"/>
          <p:cNvSpPr txBox="1"/>
          <p:nvPr/>
        </p:nvSpPr>
        <p:spPr>
          <a:xfrm>
            <a:off x="836886" y="1403368"/>
            <a:ext cx="2929994" cy="873093"/>
          </a:xfrm>
          <a:prstGeom prst="rect">
            <a:avLst/>
          </a:prstGeom>
          <a:gradFill>
            <a:gsLst>
              <a:gs pos="0">
                <a:srgbClr val="FFC3C4"/>
              </a:gs>
              <a:gs pos="100000">
                <a:srgbClr val="FFE1E2"/>
              </a:gs>
            </a:gsLst>
            <a:lin ang="16200000" scaled="0"/>
          </a:gradFill>
          <a:ln cap="flat" cmpd="sng" w="15875">
            <a:solidFill>
              <a:srgbClr val="C00000"/>
            </a:solidFill>
            <a:prstDash val="solid"/>
            <a:round/>
            <a:headEnd len="sm" w="sm" type="none"/>
            <a:tailEnd len="sm" w="sm" type="none"/>
          </a:ln>
        </p:spPr>
        <p:txBody>
          <a:bodyPr anchorCtr="0" anchor="ctr" bIns="45700" lIns="91425" spcFirstLastPara="1" rIns="91425" wrap="square" tIns="91425">
            <a:noAutofit/>
          </a:bodyPr>
          <a:lstStyle/>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Diode pump lasers</a:t>
            </a:r>
            <a:endParaRPr/>
          </a:p>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793 nm</a:t>
            </a:r>
            <a:endParaRPr/>
          </a:p>
        </p:txBody>
      </p:sp>
      <p:sp>
        <p:nvSpPr>
          <p:cNvPr id="99" name="Google Shape;99;p3"/>
          <p:cNvSpPr txBox="1"/>
          <p:nvPr/>
        </p:nvSpPr>
        <p:spPr>
          <a:xfrm>
            <a:off x="4580158" y="1403368"/>
            <a:ext cx="2929994" cy="873093"/>
          </a:xfrm>
          <a:prstGeom prst="rect">
            <a:avLst/>
          </a:prstGeom>
          <a:gradFill>
            <a:gsLst>
              <a:gs pos="0">
                <a:srgbClr val="D5EBFF"/>
              </a:gs>
              <a:gs pos="100000">
                <a:srgbClr val="E7F2FF"/>
              </a:gs>
            </a:gsLst>
            <a:lin ang="16200000" scaled="0"/>
          </a:gradFill>
          <a:ln cap="flat" cmpd="sng" w="15875">
            <a:solidFill>
              <a:srgbClr val="0070C0"/>
            </a:solidFill>
            <a:prstDash val="solid"/>
            <a:round/>
            <a:headEnd len="sm" w="sm" type="none"/>
            <a:tailEnd len="sm" w="sm" type="none"/>
          </a:ln>
        </p:spPr>
        <p:txBody>
          <a:bodyPr anchorCtr="0" anchor="ctr" bIns="45700" lIns="91425" spcFirstLastPara="1" rIns="91425" wrap="square" tIns="91425">
            <a:noAutofit/>
          </a:bodyPr>
          <a:lstStyle/>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Tm:fiber laser</a:t>
            </a:r>
            <a:endParaRPr/>
          </a:p>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1940 nm</a:t>
            </a:r>
            <a:endParaRPr/>
          </a:p>
        </p:txBody>
      </p:sp>
      <p:sp>
        <p:nvSpPr>
          <p:cNvPr id="100" name="Google Shape;100;p3"/>
          <p:cNvSpPr txBox="1"/>
          <p:nvPr/>
        </p:nvSpPr>
        <p:spPr>
          <a:xfrm>
            <a:off x="8323430" y="1403368"/>
            <a:ext cx="2929994" cy="873093"/>
          </a:xfrm>
          <a:prstGeom prst="rect">
            <a:avLst/>
          </a:prstGeom>
          <a:gradFill>
            <a:gsLst>
              <a:gs pos="0">
                <a:srgbClr val="D5F5BE"/>
              </a:gs>
              <a:gs pos="100000">
                <a:srgbClr val="EAFADE"/>
              </a:gs>
            </a:gsLst>
            <a:lin ang="16200000" scaled="0"/>
          </a:gradFill>
          <a:ln cap="flat" cmpd="sng" w="15875">
            <a:solidFill>
              <a:srgbClr val="005700"/>
            </a:solidFill>
            <a:prstDash val="solid"/>
            <a:round/>
            <a:headEnd len="sm" w="sm" type="none"/>
            <a:tailEnd len="sm" w="sm" type="none"/>
          </a:ln>
        </p:spPr>
        <p:txBody>
          <a:bodyPr anchorCtr="0" anchor="ctr" bIns="45700" lIns="91425" spcFirstLastPara="1" rIns="91425" wrap="square" tIns="91425">
            <a:noAutofit/>
          </a:bodyPr>
          <a:lstStyle/>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Ho:YLF crystal laser</a:t>
            </a:r>
            <a:endParaRPr/>
          </a:p>
          <a:p>
            <a:pPr indent="0" lvl="1" marL="0" marR="0" rtl="0" algn="ctr">
              <a:lnSpc>
                <a:spcPct val="100050"/>
              </a:lnSpc>
              <a:spcBef>
                <a:spcPts val="0"/>
              </a:spcBef>
              <a:spcAft>
                <a:spcPts val="0"/>
              </a:spcAft>
              <a:buClr>
                <a:srgbClr val="000000"/>
              </a:buClr>
              <a:buSzPts val="1999"/>
              <a:buFont typeface="Arial"/>
              <a:buNone/>
            </a:pPr>
            <a:r>
              <a:rPr b="1" i="0" lang="en-US" sz="1999" u="none" cap="none" strike="noStrike">
                <a:solidFill>
                  <a:srgbClr val="000000"/>
                </a:solidFill>
                <a:latin typeface="Arial"/>
                <a:ea typeface="Arial"/>
                <a:cs typeface="Arial"/>
                <a:sym typeface="Arial"/>
              </a:rPr>
              <a:t>2050 nm</a:t>
            </a:r>
            <a:endParaRPr/>
          </a:p>
        </p:txBody>
      </p:sp>
      <p:cxnSp>
        <p:nvCxnSpPr>
          <p:cNvPr id="101" name="Google Shape;101;p3"/>
          <p:cNvCxnSpPr>
            <a:stCxn id="98" idx="3"/>
            <a:endCxn id="99" idx="1"/>
          </p:cNvCxnSpPr>
          <p:nvPr/>
        </p:nvCxnSpPr>
        <p:spPr>
          <a:xfrm>
            <a:off x="3766880" y="1839915"/>
            <a:ext cx="813300" cy="0"/>
          </a:xfrm>
          <a:prstGeom prst="straightConnector1">
            <a:avLst/>
          </a:prstGeom>
          <a:noFill/>
          <a:ln cap="flat" cmpd="sng" w="47625">
            <a:solidFill>
              <a:srgbClr val="FF0000"/>
            </a:solidFill>
            <a:prstDash val="solid"/>
            <a:round/>
            <a:headEnd len="sm" w="sm" type="none"/>
            <a:tailEnd len="lg" w="lg" type="triangle"/>
          </a:ln>
        </p:spPr>
      </p:cxnSp>
      <p:cxnSp>
        <p:nvCxnSpPr>
          <p:cNvPr id="102" name="Google Shape;102;p3"/>
          <p:cNvCxnSpPr>
            <a:stCxn id="99" idx="3"/>
            <a:endCxn id="100" idx="1"/>
          </p:cNvCxnSpPr>
          <p:nvPr/>
        </p:nvCxnSpPr>
        <p:spPr>
          <a:xfrm>
            <a:off x="7510152" y="1839915"/>
            <a:ext cx="813300" cy="0"/>
          </a:xfrm>
          <a:prstGeom prst="straightConnector1">
            <a:avLst/>
          </a:prstGeom>
          <a:noFill/>
          <a:ln cap="flat" cmpd="sng" w="47625">
            <a:solidFill>
              <a:srgbClr val="0070C0"/>
            </a:solidFill>
            <a:prstDash val="solid"/>
            <a:round/>
            <a:headEnd len="sm" w="sm" type="none"/>
            <a:tailEnd len="lg" w="lg" type="triangle"/>
          </a:ln>
        </p:spPr>
      </p:cxnSp>
      <p:sp>
        <p:nvSpPr>
          <p:cNvPr id="103" name="Google Shape;103;p3"/>
          <p:cNvSpPr txBox="1"/>
          <p:nvPr>
            <p:ph idx="1" type="body"/>
          </p:nvPr>
        </p:nvSpPr>
        <p:spPr>
          <a:xfrm>
            <a:off x="912812" y="2362200"/>
            <a:ext cx="3152757" cy="159348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750"/>
              <a:buFont typeface="Arial"/>
              <a:buChar char="•"/>
            </a:pPr>
            <a:r>
              <a:rPr lang="en-US" sz="1400"/>
              <a:t>Efficient conversion of DC</a:t>
            </a:r>
            <a:br>
              <a:rPr lang="en-US" sz="1400"/>
            </a:br>
            <a:r>
              <a:rPr lang="en-US" sz="1400"/>
              <a:t>to cw optical power</a:t>
            </a:r>
            <a:br>
              <a:rPr lang="en-US" sz="1400"/>
            </a:br>
            <a:r>
              <a:rPr lang="en-US" sz="1400"/>
              <a:t>(35 → 53%)</a:t>
            </a:r>
            <a:endParaRPr/>
          </a:p>
          <a:p>
            <a:pPr indent="-342900" lvl="0" marL="342900" rtl="0" algn="l">
              <a:lnSpc>
                <a:spcPct val="100000"/>
              </a:lnSpc>
              <a:spcBef>
                <a:spcPts val="600"/>
              </a:spcBef>
              <a:spcAft>
                <a:spcPts val="0"/>
              </a:spcAft>
              <a:buClr>
                <a:schemeClr val="dk1"/>
              </a:buClr>
              <a:buSzPts val="1750"/>
              <a:buFont typeface="Arial"/>
              <a:buChar char="•"/>
            </a:pPr>
            <a:r>
              <a:rPr lang="en-US" sz="1400"/>
              <a:t>Highly multimode</a:t>
            </a:r>
            <a:endParaRPr/>
          </a:p>
          <a:p>
            <a:pPr indent="-342900" lvl="0" marL="342900" rtl="0" algn="l">
              <a:lnSpc>
                <a:spcPct val="100000"/>
              </a:lnSpc>
              <a:spcBef>
                <a:spcPts val="600"/>
              </a:spcBef>
              <a:spcAft>
                <a:spcPts val="0"/>
              </a:spcAft>
              <a:buClr>
                <a:schemeClr val="dk1"/>
              </a:buClr>
              <a:buSzPts val="1750"/>
              <a:buFont typeface="Arial"/>
              <a:buChar char="•"/>
            </a:pPr>
            <a:r>
              <a:rPr lang="en-US" sz="1400"/>
              <a:t>Output in fiber format </a:t>
            </a:r>
            <a:endParaRPr/>
          </a:p>
          <a:p>
            <a:pPr indent="-141274" lvl="1" marL="539588" rtl="0" algn="l">
              <a:lnSpc>
                <a:spcPct val="100000"/>
              </a:lnSpc>
              <a:spcBef>
                <a:spcPts val="600"/>
              </a:spcBef>
              <a:spcAft>
                <a:spcPts val="0"/>
              </a:spcAft>
              <a:buClr>
                <a:schemeClr val="dk1"/>
              </a:buClr>
              <a:buSzPts val="1799"/>
              <a:buFont typeface="Arial"/>
              <a:buNone/>
            </a:pPr>
            <a:r>
              <a:t/>
            </a:r>
            <a:endParaRPr/>
          </a:p>
        </p:txBody>
      </p:sp>
      <p:sp>
        <p:nvSpPr>
          <p:cNvPr id="104" name="Google Shape;104;p3"/>
          <p:cNvSpPr txBox="1"/>
          <p:nvPr/>
        </p:nvSpPr>
        <p:spPr>
          <a:xfrm>
            <a:off x="4575200" y="2366120"/>
            <a:ext cx="3152757" cy="1932440"/>
          </a:xfrm>
          <a:prstGeom prst="rect">
            <a:avLst/>
          </a:prstGeom>
          <a:noFill/>
          <a:ln>
            <a:noFill/>
          </a:ln>
        </p:spPr>
        <p:txBody>
          <a:bodyPr anchorCtr="0" anchor="t" bIns="45700" lIns="91425" spcFirstLastPara="1" rIns="91425" wrap="square" tIns="45700">
            <a:noAutofit/>
          </a:bodyPr>
          <a:lstStyle/>
          <a:p>
            <a:pPr indent="-233363" lvl="0" marL="233363" marR="0" rtl="0" algn="l">
              <a:lnSpc>
                <a:spcPct val="100000"/>
              </a:lnSpc>
              <a:spcBef>
                <a:spcPts val="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Efficient conversion of pump</a:t>
            </a:r>
            <a:br>
              <a:rPr b="1" lang="en-US" sz="1400">
                <a:solidFill>
                  <a:srgbClr val="000000"/>
                </a:solidFill>
                <a:latin typeface="Arial"/>
                <a:ea typeface="Arial"/>
                <a:cs typeface="Arial"/>
                <a:sym typeface="Arial"/>
              </a:rPr>
            </a:br>
            <a:r>
              <a:rPr b="1" lang="en-US" sz="1400">
                <a:solidFill>
                  <a:srgbClr val="000000"/>
                </a:solidFill>
                <a:latin typeface="Arial"/>
                <a:ea typeface="Arial"/>
                <a:cs typeface="Arial"/>
                <a:sym typeface="Arial"/>
              </a:rPr>
              <a:t>to output( 55% → 75%)</a:t>
            </a:r>
            <a:endParaRPr/>
          </a:p>
          <a:p>
            <a:pPr indent="-233363" lvl="0" marL="233363" marR="0" rtl="0" algn="l">
              <a:lnSpc>
                <a:spcPct val="100000"/>
              </a:lnSpc>
              <a:spcBef>
                <a:spcPts val="60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Single mode</a:t>
            </a:r>
            <a:endParaRPr/>
          </a:p>
          <a:p>
            <a:pPr indent="-233363" lvl="0" marL="233363" marR="0" rtl="0" algn="l">
              <a:lnSpc>
                <a:spcPct val="100000"/>
              </a:lnSpc>
              <a:spcBef>
                <a:spcPts val="60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ns pulse energy limited by nonlinear effects to mJ levels</a:t>
            </a:r>
            <a:endParaRPr/>
          </a:p>
          <a:p>
            <a:pPr indent="-141351" lvl="1" marL="539750" marR="0" rtl="0" algn="l">
              <a:lnSpc>
                <a:spcPct val="100000"/>
              </a:lnSpc>
              <a:spcBef>
                <a:spcPts val="600"/>
              </a:spcBef>
              <a:spcAft>
                <a:spcPts val="0"/>
              </a:spcAft>
              <a:buClr>
                <a:schemeClr val="dk1"/>
              </a:buClr>
              <a:buSzPts val="1799"/>
              <a:buFont typeface="Arial"/>
              <a:buNone/>
            </a:pPr>
            <a:r>
              <a:t/>
            </a:r>
            <a:endParaRPr b="1" i="0" sz="1799" u="none" cap="none" strike="noStrike">
              <a:solidFill>
                <a:srgbClr val="000000"/>
              </a:solidFill>
              <a:latin typeface="Arial"/>
              <a:ea typeface="Arial"/>
              <a:cs typeface="Arial"/>
              <a:sym typeface="Arial"/>
            </a:endParaRPr>
          </a:p>
        </p:txBody>
      </p:sp>
      <p:sp>
        <p:nvSpPr>
          <p:cNvPr id="105" name="Google Shape;105;p3"/>
          <p:cNvSpPr txBox="1"/>
          <p:nvPr/>
        </p:nvSpPr>
        <p:spPr>
          <a:xfrm>
            <a:off x="8380412" y="2371850"/>
            <a:ext cx="3152757" cy="2086513"/>
          </a:xfrm>
          <a:prstGeom prst="rect">
            <a:avLst/>
          </a:prstGeom>
          <a:noFill/>
          <a:ln>
            <a:noFill/>
          </a:ln>
        </p:spPr>
        <p:txBody>
          <a:bodyPr anchorCtr="0" anchor="t" bIns="45700" lIns="91425" spcFirstLastPara="1" rIns="91425" wrap="square" tIns="45700">
            <a:noAutofit/>
          </a:bodyPr>
          <a:lstStyle/>
          <a:p>
            <a:pPr indent="-233363" lvl="0" marL="233363" marR="0" rtl="0" algn="l">
              <a:lnSpc>
                <a:spcPct val="100000"/>
              </a:lnSpc>
              <a:spcBef>
                <a:spcPts val="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High energy storage</a:t>
            </a:r>
            <a:br>
              <a:rPr b="1" lang="en-US" sz="1400">
                <a:solidFill>
                  <a:srgbClr val="000000"/>
                </a:solidFill>
                <a:latin typeface="Arial"/>
                <a:ea typeface="Arial"/>
                <a:cs typeface="Arial"/>
                <a:sym typeface="Arial"/>
              </a:rPr>
            </a:br>
            <a:r>
              <a:rPr b="1" lang="en-US" sz="1400">
                <a:solidFill>
                  <a:srgbClr val="000000"/>
                </a:solidFill>
                <a:latin typeface="Arial"/>
                <a:ea typeface="Arial"/>
                <a:cs typeface="Arial"/>
                <a:sym typeface="Arial"/>
              </a:rPr>
              <a:t>(15 ms lifetime)</a:t>
            </a:r>
            <a:endParaRPr/>
          </a:p>
          <a:p>
            <a:pPr indent="-233363" lvl="0" marL="233363" marR="0" rtl="0" algn="l">
              <a:lnSpc>
                <a:spcPct val="100000"/>
              </a:lnSpc>
              <a:spcBef>
                <a:spcPts val="60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Demonstrated ns-duration pulses &gt; 150 mJ, &gt; 100 W average powers</a:t>
            </a:r>
            <a:endParaRPr/>
          </a:p>
          <a:p>
            <a:pPr indent="-233363" lvl="0" marL="233363" marR="0" rtl="0" algn="l">
              <a:lnSpc>
                <a:spcPct val="100000"/>
              </a:lnSpc>
              <a:spcBef>
                <a:spcPts val="60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50% optical conversion, upside 90% with cryogenic cooling</a:t>
            </a:r>
            <a:endParaRPr/>
          </a:p>
          <a:p>
            <a:pPr indent="-233363" lvl="0" marL="233363" marR="0" rtl="0" algn="l">
              <a:lnSpc>
                <a:spcPct val="100000"/>
              </a:lnSpc>
              <a:spcBef>
                <a:spcPts val="600"/>
              </a:spcBef>
              <a:spcAft>
                <a:spcPts val="0"/>
              </a:spcAft>
              <a:buClr>
                <a:srgbClr val="000000"/>
              </a:buClr>
              <a:buSzPts val="1400"/>
              <a:buFont typeface="Arial"/>
              <a:buChar char="•"/>
            </a:pPr>
            <a:r>
              <a:rPr b="1" lang="en-US" sz="1400">
                <a:solidFill>
                  <a:srgbClr val="000000"/>
                </a:solidFill>
                <a:latin typeface="Arial"/>
                <a:ea typeface="Arial"/>
                <a:cs typeface="Arial"/>
                <a:sym typeface="Arial"/>
              </a:rPr>
              <a:t>“Eyesafer” wavelength</a:t>
            </a:r>
            <a:endParaRPr/>
          </a:p>
        </p:txBody>
      </p:sp>
      <p:grpSp>
        <p:nvGrpSpPr>
          <p:cNvPr id="106" name="Google Shape;106;p3"/>
          <p:cNvGrpSpPr/>
          <p:nvPr/>
        </p:nvGrpSpPr>
        <p:grpSpPr>
          <a:xfrm>
            <a:off x="4029890" y="3804868"/>
            <a:ext cx="3820920" cy="2426434"/>
            <a:chOff x="4018046" y="3882222"/>
            <a:chExt cx="3820920" cy="2426434"/>
          </a:xfrm>
        </p:grpSpPr>
        <p:pic>
          <p:nvPicPr>
            <p:cNvPr id="107" name="Google Shape;107;p3"/>
            <p:cNvPicPr preferRelativeResize="0"/>
            <p:nvPr/>
          </p:nvPicPr>
          <p:blipFill rotWithShape="1">
            <a:blip r:embed="rId3">
              <a:alphaModFix/>
            </a:blip>
            <a:srcRect b="11905" l="15659" r="11981" t="5433"/>
            <a:stretch/>
          </p:blipFill>
          <p:spPr>
            <a:xfrm>
              <a:off x="4950372" y="4078013"/>
              <a:ext cx="2811999" cy="1861281"/>
            </a:xfrm>
            <a:prstGeom prst="rect">
              <a:avLst/>
            </a:prstGeom>
            <a:noFill/>
            <a:ln>
              <a:noFill/>
            </a:ln>
          </p:spPr>
        </p:pic>
        <p:sp>
          <p:nvSpPr>
            <p:cNvPr id="108" name="Google Shape;108;p3"/>
            <p:cNvSpPr txBox="1"/>
            <p:nvPr/>
          </p:nvSpPr>
          <p:spPr>
            <a:xfrm rot="-5400000">
              <a:off x="3446896" y="4818029"/>
              <a:ext cx="15424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Absorption / Emission</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Cross Section, cm</a:t>
              </a:r>
              <a:r>
                <a:rPr b="1" baseline="30000" lang="en-US" sz="1000">
                  <a:solidFill>
                    <a:schemeClr val="dk1"/>
                  </a:solidFill>
                  <a:latin typeface="Arial"/>
                  <a:ea typeface="Arial"/>
                  <a:cs typeface="Arial"/>
                  <a:sym typeface="Arial"/>
                </a:rPr>
                <a:t>2</a:t>
              </a:r>
              <a:endParaRPr/>
            </a:p>
          </p:txBody>
        </p:sp>
        <p:sp>
          <p:nvSpPr>
            <p:cNvPr id="109" name="Google Shape;109;p3"/>
            <p:cNvSpPr txBox="1"/>
            <p:nvPr/>
          </p:nvSpPr>
          <p:spPr>
            <a:xfrm>
              <a:off x="4540786" y="4066888"/>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2.5E−20</a:t>
              </a:r>
              <a:endParaRPr b="1" baseline="30000" sz="800">
                <a:solidFill>
                  <a:schemeClr val="dk1"/>
                </a:solidFill>
                <a:latin typeface="Arial"/>
                <a:ea typeface="Arial"/>
                <a:cs typeface="Arial"/>
                <a:sym typeface="Arial"/>
              </a:endParaRPr>
            </a:p>
          </p:txBody>
        </p:sp>
        <p:sp>
          <p:nvSpPr>
            <p:cNvPr id="110" name="Google Shape;110;p3"/>
            <p:cNvSpPr txBox="1"/>
            <p:nvPr/>
          </p:nvSpPr>
          <p:spPr>
            <a:xfrm>
              <a:off x="4540786" y="4413580"/>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2.0E−20</a:t>
              </a:r>
              <a:endParaRPr b="1" baseline="30000" sz="800">
                <a:solidFill>
                  <a:schemeClr val="dk1"/>
                </a:solidFill>
                <a:latin typeface="Arial"/>
                <a:ea typeface="Arial"/>
                <a:cs typeface="Arial"/>
                <a:sym typeface="Arial"/>
              </a:endParaRPr>
            </a:p>
          </p:txBody>
        </p:sp>
        <p:sp>
          <p:nvSpPr>
            <p:cNvPr id="111" name="Google Shape;111;p3"/>
            <p:cNvSpPr txBox="1"/>
            <p:nvPr/>
          </p:nvSpPr>
          <p:spPr>
            <a:xfrm>
              <a:off x="4540786" y="4766772"/>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1.5E−20</a:t>
              </a:r>
              <a:endParaRPr b="1" baseline="30000" sz="800">
                <a:solidFill>
                  <a:schemeClr val="dk1"/>
                </a:solidFill>
                <a:latin typeface="Arial"/>
                <a:ea typeface="Arial"/>
                <a:cs typeface="Arial"/>
                <a:sym typeface="Arial"/>
              </a:endParaRPr>
            </a:p>
          </p:txBody>
        </p:sp>
        <p:sp>
          <p:nvSpPr>
            <p:cNvPr id="112" name="Google Shape;112;p3"/>
            <p:cNvSpPr txBox="1"/>
            <p:nvPr/>
          </p:nvSpPr>
          <p:spPr>
            <a:xfrm>
              <a:off x="4540786" y="5126724"/>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1.0E−20</a:t>
              </a:r>
              <a:endParaRPr b="1" baseline="30000" sz="800">
                <a:solidFill>
                  <a:schemeClr val="dk1"/>
                </a:solidFill>
                <a:latin typeface="Arial"/>
                <a:ea typeface="Arial"/>
                <a:cs typeface="Arial"/>
                <a:sym typeface="Arial"/>
              </a:endParaRPr>
            </a:p>
          </p:txBody>
        </p:sp>
        <p:sp>
          <p:nvSpPr>
            <p:cNvPr id="113" name="Google Shape;113;p3"/>
            <p:cNvSpPr txBox="1"/>
            <p:nvPr/>
          </p:nvSpPr>
          <p:spPr>
            <a:xfrm>
              <a:off x="4540786" y="5478699"/>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5.0E−21</a:t>
              </a:r>
              <a:endParaRPr b="1" baseline="30000" sz="800">
                <a:solidFill>
                  <a:schemeClr val="dk1"/>
                </a:solidFill>
                <a:latin typeface="Arial"/>
                <a:ea typeface="Arial"/>
                <a:cs typeface="Arial"/>
                <a:sym typeface="Arial"/>
              </a:endParaRPr>
            </a:p>
          </p:txBody>
        </p:sp>
        <p:sp>
          <p:nvSpPr>
            <p:cNvPr id="114" name="Google Shape;114;p3"/>
            <p:cNvSpPr txBox="1"/>
            <p:nvPr/>
          </p:nvSpPr>
          <p:spPr>
            <a:xfrm>
              <a:off x="4540786" y="5816184"/>
              <a:ext cx="38792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0.0E+00</a:t>
              </a:r>
              <a:endParaRPr b="1" baseline="30000" sz="800">
                <a:solidFill>
                  <a:schemeClr val="dk1"/>
                </a:solidFill>
                <a:latin typeface="Arial"/>
                <a:ea typeface="Arial"/>
                <a:cs typeface="Arial"/>
                <a:sym typeface="Arial"/>
              </a:endParaRPr>
            </a:p>
          </p:txBody>
        </p:sp>
        <p:sp>
          <p:nvSpPr>
            <p:cNvPr id="115" name="Google Shape;115;p3"/>
            <p:cNvSpPr txBox="1"/>
            <p:nvPr/>
          </p:nvSpPr>
          <p:spPr>
            <a:xfrm>
              <a:off x="4869265" y="5939324"/>
              <a:ext cx="23083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1800</a:t>
              </a:r>
              <a:endParaRPr b="1" baseline="30000" sz="800">
                <a:solidFill>
                  <a:schemeClr val="dk1"/>
                </a:solidFill>
                <a:latin typeface="Arial"/>
                <a:ea typeface="Arial"/>
                <a:cs typeface="Arial"/>
                <a:sym typeface="Arial"/>
              </a:endParaRPr>
            </a:p>
          </p:txBody>
        </p:sp>
        <p:sp>
          <p:nvSpPr>
            <p:cNvPr id="116" name="Google Shape;116;p3"/>
            <p:cNvSpPr txBox="1"/>
            <p:nvPr/>
          </p:nvSpPr>
          <p:spPr>
            <a:xfrm>
              <a:off x="5265794" y="5939324"/>
              <a:ext cx="23083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1850</a:t>
              </a:r>
              <a:endParaRPr b="1" baseline="30000" sz="800">
                <a:solidFill>
                  <a:schemeClr val="dk1"/>
                </a:solidFill>
                <a:latin typeface="Arial"/>
                <a:ea typeface="Arial"/>
                <a:cs typeface="Arial"/>
                <a:sym typeface="Arial"/>
              </a:endParaRPr>
            </a:p>
          </p:txBody>
        </p:sp>
        <p:sp>
          <p:nvSpPr>
            <p:cNvPr id="117" name="Google Shape;117;p3"/>
            <p:cNvSpPr txBox="1"/>
            <p:nvPr/>
          </p:nvSpPr>
          <p:spPr>
            <a:xfrm>
              <a:off x="5651489" y="5939324"/>
              <a:ext cx="23083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1900</a:t>
              </a:r>
              <a:endParaRPr b="1" baseline="30000" sz="800">
                <a:solidFill>
                  <a:schemeClr val="dk1"/>
                </a:solidFill>
                <a:latin typeface="Arial"/>
                <a:ea typeface="Arial"/>
                <a:cs typeface="Arial"/>
                <a:sym typeface="Arial"/>
              </a:endParaRPr>
            </a:p>
          </p:txBody>
        </p:sp>
        <p:sp>
          <p:nvSpPr>
            <p:cNvPr id="118" name="Google Shape;118;p3"/>
            <p:cNvSpPr txBox="1"/>
            <p:nvPr/>
          </p:nvSpPr>
          <p:spPr>
            <a:xfrm>
              <a:off x="6048018" y="5939324"/>
              <a:ext cx="23083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1950</a:t>
              </a:r>
              <a:endParaRPr b="1" baseline="30000" sz="800">
                <a:solidFill>
                  <a:schemeClr val="dk1"/>
                </a:solidFill>
                <a:latin typeface="Arial"/>
                <a:ea typeface="Arial"/>
                <a:cs typeface="Arial"/>
                <a:sym typeface="Arial"/>
              </a:endParaRPr>
            </a:p>
          </p:txBody>
        </p:sp>
        <p:sp>
          <p:nvSpPr>
            <p:cNvPr id="119" name="Google Shape;119;p3"/>
            <p:cNvSpPr txBox="1"/>
            <p:nvPr/>
          </p:nvSpPr>
          <p:spPr>
            <a:xfrm>
              <a:off x="6429379" y="5939324"/>
              <a:ext cx="23083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2000</a:t>
              </a:r>
              <a:endParaRPr b="1" baseline="30000" sz="800">
                <a:solidFill>
                  <a:schemeClr val="dk1"/>
                </a:solidFill>
                <a:latin typeface="Arial"/>
                <a:ea typeface="Arial"/>
                <a:cs typeface="Arial"/>
                <a:sym typeface="Arial"/>
              </a:endParaRPr>
            </a:p>
          </p:txBody>
        </p:sp>
        <p:sp>
          <p:nvSpPr>
            <p:cNvPr id="120" name="Google Shape;120;p3"/>
            <p:cNvSpPr txBox="1"/>
            <p:nvPr/>
          </p:nvSpPr>
          <p:spPr>
            <a:xfrm>
              <a:off x="6825908" y="5939324"/>
              <a:ext cx="23083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2050</a:t>
              </a:r>
              <a:endParaRPr b="1" baseline="30000" sz="800">
                <a:solidFill>
                  <a:schemeClr val="dk1"/>
                </a:solidFill>
                <a:latin typeface="Arial"/>
                <a:ea typeface="Arial"/>
                <a:cs typeface="Arial"/>
                <a:sym typeface="Arial"/>
              </a:endParaRPr>
            </a:p>
          </p:txBody>
        </p:sp>
        <p:sp>
          <p:nvSpPr>
            <p:cNvPr id="121" name="Google Shape;121;p3"/>
            <p:cNvSpPr txBox="1"/>
            <p:nvPr/>
          </p:nvSpPr>
          <p:spPr>
            <a:xfrm>
              <a:off x="7211603" y="5939324"/>
              <a:ext cx="23083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2100</a:t>
              </a:r>
              <a:endParaRPr b="1" baseline="30000" sz="800">
                <a:solidFill>
                  <a:schemeClr val="dk1"/>
                </a:solidFill>
                <a:latin typeface="Arial"/>
                <a:ea typeface="Arial"/>
                <a:cs typeface="Arial"/>
                <a:sym typeface="Arial"/>
              </a:endParaRPr>
            </a:p>
          </p:txBody>
        </p:sp>
        <p:sp>
          <p:nvSpPr>
            <p:cNvPr id="122" name="Google Shape;122;p3"/>
            <p:cNvSpPr txBox="1"/>
            <p:nvPr/>
          </p:nvSpPr>
          <p:spPr>
            <a:xfrm>
              <a:off x="7608132" y="5939324"/>
              <a:ext cx="23083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2150</a:t>
              </a:r>
              <a:endParaRPr b="1" baseline="30000" sz="800">
                <a:solidFill>
                  <a:schemeClr val="dk1"/>
                </a:solidFill>
                <a:latin typeface="Arial"/>
                <a:ea typeface="Arial"/>
                <a:cs typeface="Arial"/>
                <a:sym typeface="Arial"/>
              </a:endParaRPr>
            </a:p>
          </p:txBody>
        </p:sp>
        <p:sp>
          <p:nvSpPr>
            <p:cNvPr id="123" name="Google Shape;123;p3"/>
            <p:cNvSpPr txBox="1"/>
            <p:nvPr/>
          </p:nvSpPr>
          <p:spPr>
            <a:xfrm>
              <a:off x="5759446" y="6062435"/>
              <a:ext cx="116570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Wavelength, nm</a:t>
              </a:r>
              <a:endParaRPr b="1" baseline="30000" sz="1000">
                <a:solidFill>
                  <a:schemeClr val="dk1"/>
                </a:solidFill>
                <a:latin typeface="Arial"/>
                <a:ea typeface="Arial"/>
                <a:cs typeface="Arial"/>
                <a:sym typeface="Arial"/>
              </a:endParaRPr>
            </a:p>
          </p:txBody>
        </p:sp>
        <p:sp>
          <p:nvSpPr>
            <p:cNvPr id="124" name="Google Shape;124;p3"/>
            <p:cNvSpPr txBox="1"/>
            <p:nvPr/>
          </p:nvSpPr>
          <p:spPr>
            <a:xfrm>
              <a:off x="6679969" y="3882222"/>
              <a:ext cx="52450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C00000"/>
                  </a:solidFill>
                  <a:latin typeface="Arial"/>
                  <a:ea typeface="Arial"/>
                  <a:cs typeface="Arial"/>
                  <a:sym typeface="Arial"/>
                </a:rPr>
                <a:t>Laser</a:t>
              </a:r>
              <a:endParaRPr b="1" baseline="30000" sz="1000">
                <a:solidFill>
                  <a:srgbClr val="C00000"/>
                </a:solidFill>
                <a:latin typeface="Arial"/>
                <a:ea typeface="Arial"/>
                <a:cs typeface="Arial"/>
                <a:sym typeface="Arial"/>
              </a:endParaRPr>
            </a:p>
          </p:txBody>
        </p:sp>
        <p:grpSp>
          <p:nvGrpSpPr>
            <p:cNvPr id="125" name="Google Shape;125;p3"/>
            <p:cNvGrpSpPr/>
            <p:nvPr/>
          </p:nvGrpSpPr>
          <p:grpSpPr>
            <a:xfrm>
              <a:off x="5063155" y="4244809"/>
              <a:ext cx="626525" cy="338554"/>
              <a:chOff x="8110097" y="4894406"/>
              <a:chExt cx="626525" cy="338554"/>
            </a:xfrm>
          </p:grpSpPr>
          <p:sp>
            <p:nvSpPr>
              <p:cNvPr id="126" name="Google Shape;126;p3"/>
              <p:cNvSpPr/>
              <p:nvPr/>
            </p:nvSpPr>
            <p:spPr>
              <a:xfrm>
                <a:off x="8110097" y="4901260"/>
                <a:ext cx="610336" cy="32301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27" name="Google Shape;127;p3"/>
              <p:cNvSpPr txBox="1"/>
              <p:nvPr/>
            </p:nvSpPr>
            <p:spPr>
              <a:xfrm>
                <a:off x="8242576" y="4894406"/>
                <a:ext cx="49404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chemeClr val="dk1"/>
                    </a:solidFill>
                    <a:latin typeface="Arial"/>
                    <a:ea typeface="Arial"/>
                    <a:cs typeface="Arial"/>
                    <a:sym typeface="Arial"/>
                  </a:rPr>
                  <a:t>Pi-abs</a:t>
                </a:r>
                <a:endParaRPr/>
              </a:p>
              <a:p>
                <a:pPr indent="0" lvl="0" marL="0" marR="0" rtl="0" algn="l">
                  <a:spcBef>
                    <a:spcPts val="0"/>
                  </a:spcBef>
                  <a:spcAft>
                    <a:spcPts val="0"/>
                  </a:spcAft>
                  <a:buNone/>
                </a:pPr>
                <a:r>
                  <a:rPr b="1" lang="en-US" sz="800">
                    <a:solidFill>
                      <a:schemeClr val="dk1"/>
                    </a:solidFill>
                    <a:latin typeface="Arial"/>
                    <a:ea typeface="Arial"/>
                    <a:cs typeface="Arial"/>
                    <a:sym typeface="Arial"/>
                  </a:rPr>
                  <a:t>Pi-em</a:t>
                </a:r>
                <a:endParaRPr b="1" sz="800">
                  <a:solidFill>
                    <a:schemeClr val="dk1"/>
                  </a:solidFill>
                  <a:latin typeface="Arial"/>
                  <a:ea typeface="Arial"/>
                  <a:cs typeface="Arial"/>
                  <a:sym typeface="Arial"/>
                </a:endParaRPr>
              </a:p>
            </p:txBody>
          </p:sp>
          <p:cxnSp>
            <p:nvCxnSpPr>
              <p:cNvPr id="128" name="Google Shape;128;p3"/>
              <p:cNvCxnSpPr/>
              <p:nvPr/>
            </p:nvCxnSpPr>
            <p:spPr>
              <a:xfrm>
                <a:off x="8170251" y="5125532"/>
                <a:ext cx="122038" cy="0"/>
              </a:xfrm>
              <a:prstGeom prst="straightConnector1">
                <a:avLst/>
              </a:prstGeom>
              <a:solidFill>
                <a:schemeClr val="accent1"/>
              </a:solidFill>
              <a:ln cap="flat" cmpd="sng" w="12700">
                <a:solidFill>
                  <a:srgbClr val="FF0000"/>
                </a:solidFill>
                <a:prstDash val="solid"/>
                <a:round/>
                <a:headEnd len="sm" w="sm" type="none"/>
                <a:tailEnd len="sm" w="sm" type="none"/>
              </a:ln>
            </p:spPr>
          </p:cxnSp>
          <p:cxnSp>
            <p:nvCxnSpPr>
              <p:cNvPr id="129" name="Google Shape;129;p3"/>
              <p:cNvCxnSpPr/>
              <p:nvPr/>
            </p:nvCxnSpPr>
            <p:spPr>
              <a:xfrm>
                <a:off x="8170251" y="5001790"/>
                <a:ext cx="122038" cy="0"/>
              </a:xfrm>
              <a:prstGeom prst="straightConnector1">
                <a:avLst/>
              </a:prstGeom>
              <a:solidFill>
                <a:schemeClr val="accent1"/>
              </a:solidFill>
              <a:ln cap="flat" cmpd="sng" w="12700">
                <a:solidFill>
                  <a:srgbClr val="0000FF"/>
                </a:solidFill>
                <a:prstDash val="solid"/>
                <a:round/>
                <a:headEnd len="sm" w="sm" type="none"/>
                <a:tailEnd len="sm" w="sm" type="none"/>
              </a:ln>
            </p:spPr>
          </p:cxnSp>
        </p:grpSp>
        <p:sp>
          <p:nvSpPr>
            <p:cNvPr id="130" name="Google Shape;130;p3"/>
            <p:cNvSpPr/>
            <p:nvPr/>
          </p:nvSpPr>
          <p:spPr>
            <a:xfrm>
              <a:off x="5845099" y="4629310"/>
              <a:ext cx="400111" cy="1480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31" name="Google Shape;131;p3"/>
            <p:cNvSpPr txBox="1"/>
            <p:nvPr/>
          </p:nvSpPr>
          <p:spPr>
            <a:xfrm>
              <a:off x="5788408" y="4565774"/>
              <a:ext cx="54053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0234AC"/>
                  </a:solidFill>
                  <a:latin typeface="Arial"/>
                  <a:ea typeface="Arial"/>
                  <a:cs typeface="Arial"/>
                  <a:sym typeface="Arial"/>
                </a:rPr>
                <a:t>Pump</a:t>
              </a:r>
              <a:endParaRPr b="1" baseline="30000" sz="1000">
                <a:solidFill>
                  <a:srgbClr val="0234AC"/>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1255449" y="100584"/>
            <a:ext cx="10325363"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sz="2399"/>
              <a:t>Prior Tm:Fiber-Pumped Ho:YLF Technology:</a:t>
            </a:r>
            <a:br>
              <a:rPr lang="en-US" sz="2399"/>
            </a:br>
            <a:r>
              <a:rPr lang="en-US" sz="2399"/>
              <a:t>High-Energy, kHz-Rate, 20 nsec Pulses, &gt;100 W Average, D.L. BQ</a:t>
            </a:r>
            <a:endParaRPr/>
          </a:p>
        </p:txBody>
      </p:sp>
      <p:pic>
        <p:nvPicPr>
          <p:cNvPr id="137" name="Google Shape;137;p4"/>
          <p:cNvPicPr preferRelativeResize="0"/>
          <p:nvPr/>
        </p:nvPicPr>
        <p:blipFill rotWithShape="1">
          <a:blip r:embed="rId3">
            <a:alphaModFix/>
          </a:blip>
          <a:srcRect b="8039" l="0" r="0" t="0"/>
          <a:stretch/>
        </p:blipFill>
        <p:spPr>
          <a:xfrm>
            <a:off x="2496212" y="3773069"/>
            <a:ext cx="6747125" cy="2447563"/>
          </a:xfrm>
          <a:prstGeom prst="rect">
            <a:avLst/>
          </a:prstGeom>
          <a:noFill/>
          <a:ln>
            <a:noFill/>
          </a:ln>
        </p:spPr>
      </p:pic>
      <p:pic>
        <p:nvPicPr>
          <p:cNvPr id="138" name="Google Shape;138;p4"/>
          <p:cNvPicPr preferRelativeResize="0"/>
          <p:nvPr/>
        </p:nvPicPr>
        <p:blipFill rotWithShape="1">
          <a:blip r:embed="rId4">
            <a:alphaModFix/>
          </a:blip>
          <a:srcRect b="0" l="0" r="0" t="0"/>
          <a:stretch/>
        </p:blipFill>
        <p:spPr>
          <a:xfrm>
            <a:off x="5955315" y="4212106"/>
            <a:ext cx="4047813" cy="1896486"/>
          </a:xfrm>
          <a:prstGeom prst="rect">
            <a:avLst/>
          </a:prstGeom>
          <a:noFill/>
          <a:ln>
            <a:noFill/>
          </a:ln>
        </p:spPr>
      </p:pic>
      <p:grpSp>
        <p:nvGrpSpPr>
          <p:cNvPr id="139" name="Google Shape;139;p4"/>
          <p:cNvGrpSpPr/>
          <p:nvPr/>
        </p:nvGrpSpPr>
        <p:grpSpPr>
          <a:xfrm>
            <a:off x="2962546" y="1178922"/>
            <a:ext cx="6894751" cy="2707277"/>
            <a:chOff x="3275746" y="1178923"/>
            <a:chExt cx="5967590" cy="2343220"/>
          </a:xfrm>
        </p:grpSpPr>
        <p:pic>
          <p:nvPicPr>
            <p:cNvPr id="140" name="Google Shape;140;p4"/>
            <p:cNvPicPr preferRelativeResize="0"/>
            <p:nvPr/>
          </p:nvPicPr>
          <p:blipFill rotWithShape="1">
            <a:blip r:embed="rId5">
              <a:alphaModFix/>
            </a:blip>
            <a:srcRect b="0" l="0" r="0" t="0"/>
            <a:stretch/>
          </p:blipFill>
          <p:spPr>
            <a:xfrm>
              <a:off x="3275746" y="1178924"/>
              <a:ext cx="5967590" cy="2343219"/>
            </a:xfrm>
            <a:prstGeom prst="rect">
              <a:avLst/>
            </a:prstGeom>
            <a:noFill/>
            <a:ln>
              <a:noFill/>
            </a:ln>
          </p:spPr>
        </p:pic>
        <p:pic>
          <p:nvPicPr>
            <p:cNvPr id="141" name="Google Shape;141;p4"/>
            <p:cNvPicPr preferRelativeResize="0"/>
            <p:nvPr/>
          </p:nvPicPr>
          <p:blipFill rotWithShape="1">
            <a:blip r:embed="rId6">
              <a:alphaModFix/>
            </a:blip>
            <a:srcRect b="0" l="0" r="0" t="0"/>
            <a:stretch/>
          </p:blipFill>
          <p:spPr>
            <a:xfrm>
              <a:off x="8294818" y="1178923"/>
              <a:ext cx="870309" cy="870309"/>
            </a:xfrm>
            <a:prstGeom prst="rect">
              <a:avLst/>
            </a:prstGeom>
            <a:noFill/>
            <a:ln>
              <a:noFill/>
            </a:ln>
          </p:spPr>
        </p:pic>
      </p:grpSp>
      <p:sp>
        <p:nvSpPr>
          <p:cNvPr id="142" name="Google Shape;142;p4"/>
          <p:cNvSpPr txBox="1"/>
          <p:nvPr/>
        </p:nvSpPr>
        <p:spPr>
          <a:xfrm>
            <a:off x="8499949" y="3573014"/>
            <a:ext cx="166744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Courtesy Alex Dergachev,</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formerly Q-Peak, Inc.</a:t>
            </a:r>
            <a:endParaRPr/>
          </a:p>
        </p:txBody>
      </p:sp>
      <p:sp>
        <p:nvSpPr>
          <p:cNvPr id="143" name="Google Shape;143;p4"/>
          <p:cNvSpPr txBox="1"/>
          <p:nvPr/>
        </p:nvSpPr>
        <p:spPr>
          <a:xfrm>
            <a:off x="354837" y="4813931"/>
            <a:ext cx="2141375" cy="307697"/>
          </a:xfrm>
          <a:prstGeom prst="rect">
            <a:avLst/>
          </a:prstGeom>
          <a:solidFill>
            <a:srgbClr val="FFB3B3"/>
          </a:solidFill>
          <a:ln cap="flat" cmpd="sng" w="9525">
            <a:solidFill>
              <a:srgbClr val="C0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8% wall-plug efficiency</a:t>
            </a:r>
            <a:endParaRPr/>
          </a:p>
        </p:txBody>
      </p:sp>
      <p:sp>
        <p:nvSpPr>
          <p:cNvPr id="144" name="Google Shape;144;p4"/>
          <p:cNvSpPr txBox="1"/>
          <p:nvPr/>
        </p:nvSpPr>
        <p:spPr>
          <a:xfrm>
            <a:off x="10255516" y="4468032"/>
            <a:ext cx="1582076" cy="1384634"/>
          </a:xfrm>
          <a:prstGeom prst="rect">
            <a:avLst/>
          </a:prstGeom>
          <a:solidFill>
            <a:srgbClr val="FFB3B3"/>
          </a:solidFill>
          <a:ln cap="flat" cmpd="sng" w="9525">
            <a:solidFill>
              <a:srgbClr val="C0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Pave:</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17 W at 100 Hz</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70 W at 500 Hz</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105 W at  kHz</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CW 115 W</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@360W of pump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Complete System Design Provides Flexible Formats</a:t>
            </a:r>
            <a:endParaRPr/>
          </a:p>
        </p:txBody>
      </p:sp>
      <p:grpSp>
        <p:nvGrpSpPr>
          <p:cNvPr id="150" name="Google Shape;150;p5"/>
          <p:cNvGrpSpPr/>
          <p:nvPr/>
        </p:nvGrpSpPr>
        <p:grpSpPr>
          <a:xfrm>
            <a:off x="5601406" y="1321322"/>
            <a:ext cx="4394686" cy="2382379"/>
            <a:chOff x="5593987" y="1214529"/>
            <a:chExt cx="4395831" cy="2383000"/>
          </a:xfrm>
        </p:grpSpPr>
        <p:pic>
          <p:nvPicPr>
            <p:cNvPr id="151" name="Google Shape;151;p5"/>
            <p:cNvPicPr preferRelativeResize="0"/>
            <p:nvPr/>
          </p:nvPicPr>
          <p:blipFill rotWithShape="1">
            <a:blip r:embed="rId3">
              <a:alphaModFix/>
            </a:blip>
            <a:srcRect b="9274" l="0" r="0" t="0"/>
            <a:stretch/>
          </p:blipFill>
          <p:spPr>
            <a:xfrm>
              <a:off x="5593987" y="1214529"/>
              <a:ext cx="4395831" cy="2283273"/>
            </a:xfrm>
            <a:prstGeom prst="rect">
              <a:avLst/>
            </a:prstGeom>
            <a:noFill/>
            <a:ln>
              <a:noFill/>
            </a:ln>
          </p:spPr>
        </p:pic>
        <p:sp>
          <p:nvSpPr>
            <p:cNvPr id="152" name="Google Shape;152;p5"/>
            <p:cNvSpPr/>
            <p:nvPr/>
          </p:nvSpPr>
          <p:spPr>
            <a:xfrm>
              <a:off x="6898541" y="2942209"/>
              <a:ext cx="816154" cy="655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grpSp>
      <p:pic>
        <p:nvPicPr>
          <p:cNvPr id="153" name="Google Shape;153;p5"/>
          <p:cNvPicPr preferRelativeResize="0"/>
          <p:nvPr/>
        </p:nvPicPr>
        <p:blipFill rotWithShape="1">
          <a:blip r:embed="rId4">
            <a:alphaModFix/>
          </a:blip>
          <a:srcRect b="0" l="0" r="0" t="0"/>
          <a:stretch/>
        </p:blipFill>
        <p:spPr>
          <a:xfrm>
            <a:off x="6266002" y="4450229"/>
            <a:ext cx="2727799" cy="1348424"/>
          </a:xfrm>
          <a:prstGeom prst="rect">
            <a:avLst/>
          </a:prstGeom>
          <a:noFill/>
          <a:ln>
            <a:noFill/>
          </a:ln>
        </p:spPr>
      </p:pic>
      <p:sp>
        <p:nvSpPr>
          <p:cNvPr id="154" name="Google Shape;154;p5"/>
          <p:cNvSpPr/>
          <p:nvPr/>
        </p:nvSpPr>
        <p:spPr>
          <a:xfrm>
            <a:off x="5120193" y="4059157"/>
            <a:ext cx="190450" cy="655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155" name="Google Shape;155;p5"/>
          <p:cNvSpPr/>
          <p:nvPr/>
        </p:nvSpPr>
        <p:spPr>
          <a:xfrm>
            <a:off x="5902703" y="4074689"/>
            <a:ext cx="389924" cy="4103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cxnSp>
        <p:nvCxnSpPr>
          <p:cNvPr id="156" name="Google Shape;156;p5"/>
          <p:cNvCxnSpPr/>
          <p:nvPr/>
        </p:nvCxnSpPr>
        <p:spPr>
          <a:xfrm>
            <a:off x="8369461" y="5334988"/>
            <a:ext cx="0" cy="497021"/>
          </a:xfrm>
          <a:prstGeom prst="straightConnector1">
            <a:avLst/>
          </a:prstGeom>
          <a:noFill/>
          <a:ln cap="flat" cmpd="sng" w="47625">
            <a:solidFill>
              <a:srgbClr val="C00000"/>
            </a:solidFill>
            <a:prstDash val="solid"/>
            <a:round/>
            <a:headEnd len="sm" w="sm" type="none"/>
            <a:tailEnd len="med" w="med" type="triangle"/>
          </a:ln>
        </p:spPr>
      </p:cxnSp>
      <p:cxnSp>
        <p:nvCxnSpPr>
          <p:cNvPr id="157" name="Google Shape;157;p5"/>
          <p:cNvCxnSpPr/>
          <p:nvPr/>
        </p:nvCxnSpPr>
        <p:spPr>
          <a:xfrm>
            <a:off x="8378337" y="3595418"/>
            <a:ext cx="0" cy="1118296"/>
          </a:xfrm>
          <a:prstGeom prst="straightConnector1">
            <a:avLst/>
          </a:prstGeom>
          <a:noFill/>
          <a:ln cap="flat" cmpd="sng" w="22225">
            <a:solidFill>
              <a:srgbClr val="C00000"/>
            </a:solidFill>
            <a:prstDash val="solid"/>
            <a:round/>
            <a:headEnd len="sm" w="sm" type="none"/>
            <a:tailEnd len="med" w="med" type="triangle"/>
          </a:ln>
        </p:spPr>
      </p:cxnSp>
      <p:cxnSp>
        <p:nvCxnSpPr>
          <p:cNvPr id="158" name="Google Shape;158;p5"/>
          <p:cNvCxnSpPr/>
          <p:nvPr/>
        </p:nvCxnSpPr>
        <p:spPr>
          <a:xfrm flipH="1" rot="10800000">
            <a:off x="5142711" y="3381745"/>
            <a:ext cx="2907239" cy="1"/>
          </a:xfrm>
          <a:prstGeom prst="straightConnector1">
            <a:avLst/>
          </a:prstGeom>
          <a:noFill/>
          <a:ln cap="flat" cmpd="sng" w="22225">
            <a:solidFill>
              <a:srgbClr val="FF0000"/>
            </a:solidFill>
            <a:prstDash val="solid"/>
            <a:round/>
            <a:headEnd len="sm" w="sm" type="none"/>
            <a:tailEnd len="med" w="med" type="triangle"/>
          </a:ln>
        </p:spPr>
      </p:cxnSp>
      <p:sp>
        <p:nvSpPr>
          <p:cNvPr id="159" name="Google Shape;159;p5"/>
          <p:cNvSpPr txBox="1"/>
          <p:nvPr/>
        </p:nvSpPr>
        <p:spPr>
          <a:xfrm>
            <a:off x="1764594" y="4106219"/>
            <a:ext cx="1812846" cy="261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1938 nm FBG seed laser</a:t>
            </a:r>
            <a:endParaRPr/>
          </a:p>
        </p:txBody>
      </p:sp>
      <p:sp>
        <p:nvSpPr>
          <p:cNvPr id="160" name="Google Shape;160;p5"/>
          <p:cNvSpPr txBox="1"/>
          <p:nvPr/>
        </p:nvSpPr>
        <p:spPr>
          <a:xfrm>
            <a:off x="6776421" y="1077171"/>
            <a:ext cx="2703884" cy="261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High-gain Ho:YLF mid-stage amplifier</a:t>
            </a:r>
            <a:endParaRPr/>
          </a:p>
        </p:txBody>
      </p:sp>
      <p:sp>
        <p:nvSpPr>
          <p:cNvPr id="161" name="Google Shape;161;p5"/>
          <p:cNvSpPr txBox="1"/>
          <p:nvPr/>
        </p:nvSpPr>
        <p:spPr>
          <a:xfrm>
            <a:off x="6599556" y="4140650"/>
            <a:ext cx="1764767" cy="261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Ho:YLF power amplifier</a:t>
            </a:r>
            <a:endParaRPr/>
          </a:p>
        </p:txBody>
      </p:sp>
      <p:sp>
        <p:nvSpPr>
          <p:cNvPr id="162" name="Google Shape;162;p5"/>
          <p:cNvSpPr txBox="1"/>
          <p:nvPr/>
        </p:nvSpPr>
        <p:spPr>
          <a:xfrm>
            <a:off x="3629755" y="3911369"/>
            <a:ext cx="2098104" cy="261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Tm:fiber amplifier 200-600 W</a:t>
            </a:r>
            <a:endParaRPr/>
          </a:p>
        </p:txBody>
      </p:sp>
      <p:sp>
        <p:nvSpPr>
          <p:cNvPr id="163" name="Google Shape;163;p5"/>
          <p:cNvSpPr txBox="1"/>
          <p:nvPr/>
        </p:nvSpPr>
        <p:spPr>
          <a:xfrm>
            <a:off x="7376883" y="5881699"/>
            <a:ext cx="2130158" cy="3076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2050 nm pulsed output</a:t>
            </a:r>
            <a:endParaRPr/>
          </a:p>
        </p:txBody>
      </p:sp>
      <p:sp>
        <p:nvSpPr>
          <p:cNvPr id="164" name="Google Shape;164;p5"/>
          <p:cNvSpPr txBox="1"/>
          <p:nvPr/>
        </p:nvSpPr>
        <p:spPr>
          <a:xfrm>
            <a:off x="9828212" y="1570661"/>
            <a:ext cx="1663804" cy="6000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45-db gain</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50 kW peak power out</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seen in past work</a:t>
            </a:r>
            <a:endParaRPr/>
          </a:p>
        </p:txBody>
      </p:sp>
      <p:sp>
        <p:nvSpPr>
          <p:cNvPr id="165" name="Google Shape;165;p5"/>
          <p:cNvSpPr txBox="1"/>
          <p:nvPr/>
        </p:nvSpPr>
        <p:spPr>
          <a:xfrm>
            <a:off x="9325798" y="4614274"/>
            <a:ext cx="1719895" cy="7692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Cryo cooling an option</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with 90% efficiency</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and efficient operation</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at high pulse energies</a:t>
            </a:r>
            <a:endParaRPr/>
          </a:p>
        </p:txBody>
      </p:sp>
      <p:sp>
        <p:nvSpPr>
          <p:cNvPr id="166" name="Google Shape;166;p5"/>
          <p:cNvSpPr txBox="1"/>
          <p:nvPr/>
        </p:nvSpPr>
        <p:spPr>
          <a:xfrm>
            <a:off x="3937663" y="5468582"/>
            <a:ext cx="1652587" cy="430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Spiral in MIT LL fibers</a:t>
            </a:r>
            <a:br>
              <a:rPr b="1" lang="en-US" sz="1100">
                <a:solidFill>
                  <a:schemeClr val="dk1"/>
                </a:solidFill>
                <a:latin typeface="Arial"/>
                <a:ea typeface="Arial"/>
                <a:cs typeface="Arial"/>
                <a:sym typeface="Arial"/>
              </a:rPr>
            </a:br>
            <a:r>
              <a:rPr b="1" lang="en-US" sz="1100">
                <a:solidFill>
                  <a:schemeClr val="dk1"/>
                </a:solidFill>
                <a:latin typeface="Arial"/>
                <a:ea typeface="Arial"/>
                <a:cs typeface="Arial"/>
                <a:sym typeface="Arial"/>
              </a:rPr>
              <a:t>for higher efficiency</a:t>
            </a:r>
            <a:endParaRPr/>
          </a:p>
        </p:txBody>
      </p:sp>
      <p:pic>
        <p:nvPicPr>
          <p:cNvPr id="167" name="Google Shape;167;p5"/>
          <p:cNvPicPr preferRelativeResize="0"/>
          <p:nvPr/>
        </p:nvPicPr>
        <p:blipFill rotWithShape="1">
          <a:blip r:embed="rId5">
            <a:alphaModFix/>
          </a:blip>
          <a:srcRect b="0" l="0" r="0" t="0"/>
          <a:stretch/>
        </p:blipFill>
        <p:spPr>
          <a:xfrm>
            <a:off x="1430291" y="4313439"/>
            <a:ext cx="4924249" cy="911780"/>
          </a:xfrm>
          <a:prstGeom prst="rect">
            <a:avLst/>
          </a:prstGeom>
          <a:noFill/>
          <a:ln>
            <a:noFill/>
          </a:ln>
        </p:spPr>
      </p:pic>
      <p:sp>
        <p:nvSpPr>
          <p:cNvPr id="168" name="Google Shape;168;p5"/>
          <p:cNvSpPr txBox="1"/>
          <p:nvPr/>
        </p:nvSpPr>
        <p:spPr>
          <a:xfrm>
            <a:off x="9908988" y="2223517"/>
            <a:ext cx="2034226"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dk1"/>
                </a:solidFill>
                <a:latin typeface="Arial"/>
                <a:ea typeface="Arial"/>
                <a:cs typeface="Arial"/>
                <a:sym typeface="Arial"/>
              </a:rPr>
              <a:t>A. Dergachev, "45-dB, Compact, Single-Frequency, 2-µm Amplifier," in Lasers, Sources, and Related Photonic Devices, OSA Technical Digest (CD) (Optica Publishing Group, 2012), paper FTh4A.2.</a:t>
            </a:r>
            <a:endParaRPr/>
          </a:p>
        </p:txBody>
      </p:sp>
      <p:sp>
        <p:nvSpPr>
          <p:cNvPr id="169" name="Google Shape;169;p5"/>
          <p:cNvSpPr txBox="1"/>
          <p:nvPr/>
        </p:nvSpPr>
        <p:spPr>
          <a:xfrm>
            <a:off x="5865078" y="2485361"/>
            <a:ext cx="681277" cy="123111"/>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Tm-fiber laser</a:t>
            </a:r>
            <a:endParaRPr/>
          </a:p>
        </p:txBody>
      </p:sp>
      <p:grpSp>
        <p:nvGrpSpPr>
          <p:cNvPr id="170" name="Google Shape;170;p5"/>
          <p:cNvGrpSpPr/>
          <p:nvPr/>
        </p:nvGrpSpPr>
        <p:grpSpPr>
          <a:xfrm>
            <a:off x="148624" y="1528939"/>
            <a:ext cx="5016834" cy="2279608"/>
            <a:chOff x="148624" y="1528939"/>
            <a:chExt cx="5016834" cy="2279608"/>
          </a:xfrm>
        </p:grpSpPr>
        <p:grpSp>
          <p:nvGrpSpPr>
            <p:cNvPr id="171" name="Google Shape;171;p5"/>
            <p:cNvGrpSpPr/>
            <p:nvPr/>
          </p:nvGrpSpPr>
          <p:grpSpPr>
            <a:xfrm>
              <a:off x="2038507" y="1528939"/>
              <a:ext cx="3126951" cy="2279608"/>
              <a:chOff x="2039038" y="1528444"/>
              <a:chExt cx="3127766" cy="2280202"/>
            </a:xfrm>
          </p:grpSpPr>
          <p:pic>
            <p:nvPicPr>
              <p:cNvPr id="172" name="Google Shape;172;p5"/>
              <p:cNvPicPr preferRelativeResize="0"/>
              <p:nvPr/>
            </p:nvPicPr>
            <p:blipFill rotWithShape="1">
              <a:blip r:embed="rId6">
                <a:alphaModFix/>
              </a:blip>
              <a:srcRect b="0" l="0" r="0" t="0"/>
              <a:stretch/>
            </p:blipFill>
            <p:spPr>
              <a:xfrm>
                <a:off x="2039038" y="1870259"/>
                <a:ext cx="3011895" cy="918545"/>
              </a:xfrm>
              <a:prstGeom prst="rect">
                <a:avLst/>
              </a:prstGeom>
              <a:noFill/>
              <a:ln>
                <a:noFill/>
              </a:ln>
            </p:spPr>
          </p:pic>
          <p:pic>
            <p:nvPicPr>
              <p:cNvPr id="173" name="Google Shape;173;p5"/>
              <p:cNvPicPr preferRelativeResize="0"/>
              <p:nvPr/>
            </p:nvPicPr>
            <p:blipFill rotWithShape="1">
              <a:blip r:embed="rId7">
                <a:alphaModFix/>
              </a:blip>
              <a:srcRect b="0" l="0" r="0" t="0"/>
              <a:stretch/>
            </p:blipFill>
            <p:spPr>
              <a:xfrm>
                <a:off x="3719745" y="2890101"/>
                <a:ext cx="1344407" cy="918545"/>
              </a:xfrm>
              <a:prstGeom prst="rect">
                <a:avLst/>
              </a:prstGeom>
              <a:noFill/>
              <a:ln>
                <a:noFill/>
              </a:ln>
            </p:spPr>
          </p:pic>
          <p:sp>
            <p:nvSpPr>
              <p:cNvPr id="174" name="Google Shape;174;p5"/>
              <p:cNvSpPr/>
              <p:nvPr/>
            </p:nvSpPr>
            <p:spPr>
              <a:xfrm>
                <a:off x="3062797" y="3145855"/>
                <a:ext cx="648070" cy="443883"/>
              </a:xfrm>
              <a:prstGeom prst="rect">
                <a:avLst/>
              </a:prstGeom>
              <a:solidFill>
                <a:srgbClr val="DEE8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Pulsed</a:t>
                </a:r>
                <a:endParaRPr/>
              </a:p>
              <a:p>
                <a:pPr indent="0" lvl="0" marL="0" marR="0" rtl="0" algn="ctr">
                  <a:spcBef>
                    <a:spcPts val="0"/>
                  </a:spcBef>
                  <a:spcAft>
                    <a:spcPts val="0"/>
                  </a:spcAft>
                  <a:buNone/>
                </a:pPr>
                <a:r>
                  <a:rPr b="1" lang="en-US" sz="800">
                    <a:solidFill>
                      <a:schemeClr val="dk1"/>
                    </a:solidFill>
                    <a:latin typeface="Arial"/>
                    <a:ea typeface="Arial"/>
                    <a:cs typeface="Arial"/>
                    <a:sym typeface="Arial"/>
                  </a:rPr>
                  <a:t>diode</a:t>
                </a:r>
                <a:endParaRPr/>
              </a:p>
            </p:txBody>
          </p:sp>
          <p:cxnSp>
            <p:nvCxnSpPr>
              <p:cNvPr id="175" name="Google Shape;175;p5"/>
              <p:cNvCxnSpPr/>
              <p:nvPr/>
            </p:nvCxnSpPr>
            <p:spPr>
              <a:xfrm>
                <a:off x="4982772" y="2359319"/>
                <a:ext cx="148520" cy="1023078"/>
              </a:xfrm>
              <a:prstGeom prst="bentConnector2">
                <a:avLst/>
              </a:prstGeom>
              <a:noFill/>
              <a:ln cap="flat" cmpd="sng" w="15875">
                <a:solidFill>
                  <a:srgbClr val="FF0000"/>
                </a:solidFill>
                <a:prstDash val="dash"/>
                <a:round/>
                <a:headEnd len="sm" w="sm" type="none"/>
                <a:tailEnd len="sm" w="sm" type="none"/>
              </a:ln>
            </p:spPr>
          </p:cxnSp>
          <p:cxnSp>
            <p:nvCxnSpPr>
              <p:cNvPr id="176" name="Google Shape;176;p5"/>
              <p:cNvCxnSpPr>
                <a:stCxn id="173" idx="3"/>
                <a:endCxn id="173" idx="3"/>
              </p:cNvCxnSpPr>
              <p:nvPr/>
            </p:nvCxnSpPr>
            <p:spPr>
              <a:xfrm>
                <a:off x="5064152" y="3349374"/>
                <a:ext cx="0" cy="0"/>
              </a:xfrm>
              <a:prstGeom prst="straightConnector1">
                <a:avLst/>
              </a:prstGeom>
              <a:noFill/>
              <a:ln cap="flat" cmpd="sng" w="12700">
                <a:solidFill>
                  <a:schemeClr val="dk1"/>
                </a:solidFill>
                <a:prstDash val="solid"/>
                <a:round/>
                <a:headEnd len="sm" w="sm" type="none"/>
                <a:tailEnd len="sm" w="sm" type="none"/>
              </a:ln>
            </p:spPr>
          </p:cxnSp>
          <p:cxnSp>
            <p:nvCxnSpPr>
              <p:cNvPr id="177" name="Google Shape;177;p5"/>
              <p:cNvCxnSpPr/>
              <p:nvPr/>
            </p:nvCxnSpPr>
            <p:spPr>
              <a:xfrm>
                <a:off x="4953740" y="3373519"/>
                <a:ext cx="213064" cy="0"/>
              </a:xfrm>
              <a:prstGeom prst="straightConnector1">
                <a:avLst/>
              </a:prstGeom>
              <a:noFill/>
              <a:ln cap="flat" cmpd="sng" w="19050">
                <a:solidFill>
                  <a:srgbClr val="FF0000"/>
                </a:solidFill>
                <a:prstDash val="dash"/>
                <a:round/>
                <a:headEnd len="sm" w="sm" type="none"/>
                <a:tailEnd len="sm" w="sm" type="none"/>
              </a:ln>
            </p:spPr>
          </p:cxnSp>
          <p:sp>
            <p:nvSpPr>
              <p:cNvPr id="178" name="Google Shape;178;p5"/>
              <p:cNvSpPr txBox="1"/>
              <p:nvPr/>
            </p:nvSpPr>
            <p:spPr>
              <a:xfrm>
                <a:off x="2507113" y="1528444"/>
                <a:ext cx="1939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2050 nm modulated seeds</a:t>
                </a:r>
                <a:endParaRPr/>
              </a:p>
            </p:txBody>
          </p:sp>
        </p:grpSp>
        <p:sp>
          <p:nvSpPr>
            <p:cNvPr id="179" name="Google Shape;179;p5"/>
            <p:cNvSpPr txBox="1"/>
            <p:nvPr/>
          </p:nvSpPr>
          <p:spPr>
            <a:xfrm>
              <a:off x="1306432" y="3146685"/>
              <a:ext cx="1662202" cy="430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Easy to implement, </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poor linewidth control</a:t>
              </a:r>
              <a:endParaRPr/>
            </a:p>
          </p:txBody>
        </p:sp>
        <p:sp>
          <p:nvSpPr>
            <p:cNvPr id="180" name="Google Shape;180;p5"/>
            <p:cNvSpPr txBox="1"/>
            <p:nvPr/>
          </p:nvSpPr>
          <p:spPr>
            <a:xfrm>
              <a:off x="148624" y="2008464"/>
              <a:ext cx="1755152" cy="6000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More complex, but</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narrow linewidth suited</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for coherent systems</a:t>
              </a:r>
              <a:endParaRPr/>
            </a:p>
          </p:txBody>
        </p:sp>
        <p:sp>
          <p:nvSpPr>
            <p:cNvPr id="181" name="Google Shape;181;p5"/>
            <p:cNvSpPr txBox="1"/>
            <p:nvPr/>
          </p:nvSpPr>
          <p:spPr>
            <a:xfrm>
              <a:off x="2238833" y="1931583"/>
              <a:ext cx="520975" cy="246221"/>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Tm:silica</a:t>
              </a:r>
              <a:endParaRPr b="1" sz="800">
                <a:solidFill>
                  <a:schemeClr val="dk1"/>
                </a:solidFill>
                <a:latin typeface="Arial"/>
                <a:ea typeface="Arial"/>
                <a:cs typeface="Arial"/>
                <a:sym typeface="Arial"/>
              </a:endParaRPr>
            </a:p>
            <a:p>
              <a:pPr indent="0" lvl="0" marL="0" marR="0" rtl="0" algn="ctr">
                <a:spcBef>
                  <a:spcPts val="0"/>
                </a:spcBef>
                <a:spcAft>
                  <a:spcPts val="0"/>
                </a:spcAft>
                <a:buNone/>
              </a:pPr>
              <a:r>
                <a:rPr b="1" lang="en-US" sz="800">
                  <a:solidFill>
                    <a:schemeClr val="dk1"/>
                  </a:solidFill>
                  <a:latin typeface="Arial"/>
                  <a:ea typeface="Arial"/>
                  <a:cs typeface="Arial"/>
                  <a:sym typeface="Arial"/>
                </a:rPr>
                <a:t>fiber, 2-cm</a:t>
              </a:r>
              <a:endParaRPr/>
            </a:p>
          </p:txBody>
        </p:sp>
        <p:sp>
          <p:nvSpPr>
            <p:cNvPr id="182" name="Google Shape;182;p5"/>
            <p:cNvSpPr txBox="1"/>
            <p:nvPr/>
          </p:nvSpPr>
          <p:spPr>
            <a:xfrm>
              <a:off x="2076810" y="2166508"/>
              <a:ext cx="147477" cy="123111"/>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HR</a:t>
              </a:r>
              <a:endParaRPr/>
            </a:p>
          </p:txBody>
        </p:sp>
        <p:sp>
          <p:nvSpPr>
            <p:cNvPr id="183" name="Google Shape;183;p5"/>
            <p:cNvSpPr txBox="1"/>
            <p:nvPr/>
          </p:nvSpPr>
          <p:spPr>
            <a:xfrm>
              <a:off x="2743635" y="2166508"/>
              <a:ext cx="147477" cy="123111"/>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PR</a:t>
              </a:r>
              <a:endParaRPr/>
            </a:p>
          </p:txBody>
        </p:sp>
        <p:sp>
          <p:nvSpPr>
            <p:cNvPr id="184" name="Google Shape;184;p5"/>
            <p:cNvSpPr txBox="1"/>
            <p:nvPr/>
          </p:nvSpPr>
          <p:spPr>
            <a:xfrm>
              <a:off x="2085734" y="2467096"/>
              <a:ext cx="812723" cy="230832"/>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50">
                  <a:solidFill>
                    <a:schemeClr val="dk1"/>
                  </a:solidFill>
                  <a:latin typeface="Arial"/>
                  <a:ea typeface="Arial"/>
                  <a:cs typeface="Arial"/>
                  <a:sym typeface="Arial"/>
                </a:rPr>
                <a:t>Distributed Bragg</a:t>
              </a:r>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gratings</a:t>
              </a:r>
              <a:endParaRPr/>
            </a:p>
          </p:txBody>
        </p:sp>
        <p:sp>
          <p:nvSpPr>
            <p:cNvPr id="185" name="Google Shape;185;p5"/>
            <p:cNvSpPr txBox="1"/>
            <p:nvPr/>
          </p:nvSpPr>
          <p:spPr>
            <a:xfrm>
              <a:off x="3175095" y="2280406"/>
              <a:ext cx="495328" cy="123111"/>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Modulator</a:t>
              </a:r>
              <a:endParaRPr/>
            </a:p>
          </p:txBody>
        </p:sp>
        <p:sp>
          <p:nvSpPr>
            <p:cNvPr id="186" name="Google Shape;186;p5"/>
            <p:cNvSpPr txBox="1"/>
            <p:nvPr/>
          </p:nvSpPr>
          <p:spPr>
            <a:xfrm>
              <a:off x="3965485" y="2120847"/>
              <a:ext cx="761427" cy="461665"/>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50">
                  <a:solidFill>
                    <a:schemeClr val="dk1"/>
                  </a:solidFill>
                  <a:latin typeface="Arial"/>
                  <a:ea typeface="Arial"/>
                  <a:cs typeface="Arial"/>
                  <a:sym typeface="Arial"/>
                </a:rPr>
                <a:t>High-gain,</a:t>
              </a:r>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long-wavelength</a:t>
              </a:r>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Tm:fiber</a:t>
              </a:r>
              <a:endParaRPr b="1" sz="750">
                <a:solidFill>
                  <a:schemeClr val="dk1"/>
                </a:solidFill>
                <a:latin typeface="Arial"/>
                <a:ea typeface="Arial"/>
                <a:cs typeface="Arial"/>
                <a:sym typeface="Arial"/>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preamplifier</a:t>
              </a:r>
              <a:endParaRPr/>
            </a:p>
          </p:txBody>
        </p:sp>
        <p:sp>
          <p:nvSpPr>
            <p:cNvPr id="187" name="Google Shape;187;p5"/>
            <p:cNvSpPr txBox="1"/>
            <p:nvPr/>
          </p:nvSpPr>
          <p:spPr>
            <a:xfrm>
              <a:off x="3984321" y="3143673"/>
              <a:ext cx="761427" cy="461665"/>
            </a:xfrm>
            <a:prstGeom prst="rect">
              <a:avLst/>
            </a:prstGeom>
            <a:solidFill>
              <a:srgbClr val="EEF2FA"/>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50">
                  <a:solidFill>
                    <a:schemeClr val="dk1"/>
                  </a:solidFill>
                  <a:latin typeface="Arial"/>
                  <a:ea typeface="Arial"/>
                  <a:cs typeface="Arial"/>
                  <a:sym typeface="Arial"/>
                </a:rPr>
                <a:t>High-gain,</a:t>
              </a:r>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long-wavelength</a:t>
              </a:r>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Tm:fiber</a:t>
              </a:r>
              <a:endParaRPr b="1" sz="750">
                <a:solidFill>
                  <a:schemeClr val="dk1"/>
                </a:solidFill>
                <a:latin typeface="Arial"/>
                <a:ea typeface="Arial"/>
                <a:cs typeface="Arial"/>
                <a:sym typeface="Arial"/>
              </a:endParaRPr>
            </a:p>
            <a:p>
              <a:pPr indent="0" lvl="0" marL="0" marR="0" rtl="0" algn="ctr">
                <a:spcBef>
                  <a:spcPts val="0"/>
                </a:spcBef>
                <a:spcAft>
                  <a:spcPts val="0"/>
                </a:spcAft>
                <a:buNone/>
              </a:pPr>
              <a:r>
                <a:rPr b="1" lang="en-US" sz="750">
                  <a:solidFill>
                    <a:schemeClr val="dk1"/>
                  </a:solidFill>
                  <a:latin typeface="Arial"/>
                  <a:ea typeface="Arial"/>
                  <a:cs typeface="Arial"/>
                  <a:sym typeface="Arial"/>
                </a:rPr>
                <a:t>preamplifier</a:t>
              </a:r>
              <a:endParaRPr/>
            </a:p>
          </p:txBody>
        </p:sp>
        <p:cxnSp>
          <p:nvCxnSpPr>
            <p:cNvPr id="188" name="Google Shape;188;p5"/>
            <p:cNvCxnSpPr/>
            <p:nvPr/>
          </p:nvCxnSpPr>
          <p:spPr>
            <a:xfrm flipH="1" rot="10800000">
              <a:off x="2734421" y="2391915"/>
              <a:ext cx="82920" cy="78204"/>
            </a:xfrm>
            <a:prstGeom prst="straightConnector1">
              <a:avLst/>
            </a:prstGeom>
            <a:solidFill>
              <a:schemeClr val="accent1"/>
            </a:solidFill>
            <a:ln cap="flat" cmpd="sng" w="12700">
              <a:solidFill>
                <a:schemeClr val="dk1"/>
              </a:solidFill>
              <a:prstDash val="solid"/>
              <a:round/>
              <a:headEnd len="sm" w="sm" type="none"/>
              <a:tailEnd len="sm" w="sm" type="triangle"/>
            </a:ln>
          </p:spPr>
        </p:cxnSp>
        <p:cxnSp>
          <p:nvCxnSpPr>
            <p:cNvPr id="189" name="Google Shape;189;p5"/>
            <p:cNvCxnSpPr/>
            <p:nvPr/>
          </p:nvCxnSpPr>
          <p:spPr>
            <a:xfrm rot="10800000">
              <a:off x="2169623" y="2395446"/>
              <a:ext cx="75953" cy="74673"/>
            </a:xfrm>
            <a:prstGeom prst="straightConnector1">
              <a:avLst/>
            </a:prstGeom>
            <a:solidFill>
              <a:schemeClr val="accent1"/>
            </a:solidFill>
            <a:ln cap="flat" cmpd="sng" w="12700">
              <a:solidFill>
                <a:schemeClr val="dk1"/>
              </a:solidFill>
              <a:prstDash val="solid"/>
              <a:round/>
              <a:headEnd len="sm" w="sm" type="none"/>
              <a:tailEnd len="sm" w="sm" type="triangl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2039-nm DBR Design, Results and Future Work</a:t>
            </a:r>
            <a:endParaRPr/>
          </a:p>
        </p:txBody>
      </p:sp>
      <p:pic>
        <p:nvPicPr>
          <p:cNvPr id="195" name="Google Shape;195;p6"/>
          <p:cNvPicPr preferRelativeResize="0"/>
          <p:nvPr/>
        </p:nvPicPr>
        <p:blipFill rotWithShape="1">
          <a:blip r:embed="rId3">
            <a:alphaModFix/>
          </a:blip>
          <a:srcRect b="0" l="0" r="0" t="0"/>
          <a:stretch/>
        </p:blipFill>
        <p:spPr>
          <a:xfrm>
            <a:off x="379412" y="1105505"/>
            <a:ext cx="5116078" cy="2600619"/>
          </a:xfrm>
          <a:prstGeom prst="rect">
            <a:avLst/>
          </a:prstGeom>
          <a:noFill/>
          <a:ln>
            <a:noFill/>
          </a:ln>
        </p:spPr>
      </p:pic>
      <p:sp>
        <p:nvSpPr>
          <p:cNvPr id="196" name="Google Shape;196;p6"/>
          <p:cNvSpPr/>
          <p:nvPr/>
        </p:nvSpPr>
        <p:spPr>
          <a:xfrm>
            <a:off x="9110465" y="1326012"/>
            <a:ext cx="2670148" cy="733126"/>
          </a:xfrm>
          <a:prstGeom prst="rect">
            <a:avLst/>
          </a:prstGeom>
          <a:gradFill>
            <a:gsLst>
              <a:gs pos="0">
                <a:srgbClr val="DCEDF8"/>
              </a:gs>
              <a:gs pos="20000">
                <a:srgbClr val="DCEDF8"/>
              </a:gs>
              <a:gs pos="100000">
                <a:srgbClr val="ECF5FB"/>
              </a:gs>
            </a:gsLst>
            <a:lin ang="16200000" scaled="0"/>
          </a:gradFill>
          <a:ln cap="flat" cmpd="sng" w="12700">
            <a:solidFill>
              <a:srgbClr val="3B74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New assembly with 2051-nm FBGs to be built</a:t>
            </a:r>
            <a:endParaRPr/>
          </a:p>
        </p:txBody>
      </p:sp>
      <p:sp>
        <p:nvSpPr>
          <p:cNvPr id="197" name="Google Shape;197;p6"/>
          <p:cNvSpPr/>
          <p:nvPr/>
        </p:nvSpPr>
        <p:spPr>
          <a:xfrm>
            <a:off x="3519434" y="3001252"/>
            <a:ext cx="1920296" cy="597577"/>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98" name="Google Shape;198;p6"/>
          <p:cNvSpPr/>
          <p:nvPr/>
        </p:nvSpPr>
        <p:spPr>
          <a:xfrm>
            <a:off x="803891" y="3021497"/>
            <a:ext cx="1816582" cy="56523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nvGrpSpPr>
          <p:cNvPr id="199" name="Google Shape;199;p6"/>
          <p:cNvGrpSpPr/>
          <p:nvPr/>
        </p:nvGrpSpPr>
        <p:grpSpPr>
          <a:xfrm>
            <a:off x="8358440" y="3925296"/>
            <a:ext cx="3435264" cy="2338720"/>
            <a:chOff x="8358440" y="3925296"/>
            <a:chExt cx="3435264" cy="2338720"/>
          </a:xfrm>
        </p:grpSpPr>
        <p:pic>
          <p:nvPicPr>
            <p:cNvPr id="200" name="Google Shape;200;p6"/>
            <p:cNvPicPr preferRelativeResize="0"/>
            <p:nvPr/>
          </p:nvPicPr>
          <p:blipFill rotWithShape="1">
            <a:blip r:embed="rId4">
              <a:alphaModFix/>
            </a:blip>
            <a:srcRect b="14285" l="14204" r="5086" t="968"/>
            <a:stretch/>
          </p:blipFill>
          <p:spPr>
            <a:xfrm>
              <a:off x="8893048" y="3961043"/>
              <a:ext cx="2900656" cy="1950917"/>
            </a:xfrm>
            <a:prstGeom prst="rect">
              <a:avLst/>
            </a:prstGeom>
            <a:noFill/>
            <a:ln>
              <a:noFill/>
            </a:ln>
          </p:spPr>
        </p:pic>
        <p:sp>
          <p:nvSpPr>
            <p:cNvPr id="201" name="Google Shape;201;p6"/>
            <p:cNvSpPr/>
            <p:nvPr/>
          </p:nvSpPr>
          <p:spPr>
            <a:xfrm>
              <a:off x="8932597" y="3993582"/>
              <a:ext cx="2814084" cy="187381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202" name="Google Shape;202;p6"/>
            <p:cNvSpPr txBox="1"/>
            <p:nvPr/>
          </p:nvSpPr>
          <p:spPr>
            <a:xfrm>
              <a:off x="9942640" y="6017795"/>
              <a:ext cx="9300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Time (msec)</a:t>
              </a:r>
              <a:endParaRPr b="1" baseline="30000" sz="1000">
                <a:solidFill>
                  <a:schemeClr val="dk1"/>
                </a:solidFill>
                <a:latin typeface="Arial"/>
                <a:ea typeface="Arial"/>
                <a:cs typeface="Arial"/>
                <a:sym typeface="Arial"/>
              </a:endParaRPr>
            </a:p>
          </p:txBody>
        </p:sp>
        <p:sp>
          <p:nvSpPr>
            <p:cNvPr id="203" name="Google Shape;203;p6"/>
            <p:cNvSpPr txBox="1"/>
            <p:nvPr/>
          </p:nvSpPr>
          <p:spPr>
            <a:xfrm>
              <a:off x="10277830" y="5902622"/>
              <a:ext cx="144270"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0.4</a:t>
              </a:r>
              <a:endParaRPr b="1" baseline="30000" sz="800">
                <a:solidFill>
                  <a:schemeClr val="dk1"/>
                </a:solidFill>
                <a:latin typeface="Arial"/>
                <a:ea typeface="Arial"/>
                <a:cs typeface="Arial"/>
                <a:sym typeface="Arial"/>
              </a:endParaRPr>
            </a:p>
          </p:txBody>
        </p:sp>
        <p:sp>
          <p:nvSpPr>
            <p:cNvPr id="204" name="Google Shape;204;p6"/>
            <p:cNvSpPr txBox="1"/>
            <p:nvPr/>
          </p:nvSpPr>
          <p:spPr>
            <a:xfrm rot="-5400000">
              <a:off x="7799312" y="4827869"/>
              <a:ext cx="136447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Signal (normalized)</a:t>
              </a:r>
              <a:endParaRPr b="1" baseline="30000" sz="1000">
                <a:solidFill>
                  <a:schemeClr val="dk1"/>
                </a:solidFill>
                <a:latin typeface="Arial"/>
                <a:ea typeface="Arial"/>
                <a:cs typeface="Arial"/>
                <a:sym typeface="Arial"/>
              </a:endParaRPr>
            </a:p>
          </p:txBody>
        </p:sp>
        <p:sp>
          <p:nvSpPr>
            <p:cNvPr id="205" name="Google Shape;205;p6"/>
            <p:cNvSpPr txBox="1"/>
            <p:nvPr/>
          </p:nvSpPr>
          <p:spPr>
            <a:xfrm>
              <a:off x="9793241" y="5902622"/>
              <a:ext cx="144270"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0.2</a:t>
              </a:r>
              <a:endParaRPr b="1" baseline="30000" sz="800">
                <a:solidFill>
                  <a:schemeClr val="dk1"/>
                </a:solidFill>
                <a:latin typeface="Arial"/>
                <a:ea typeface="Arial"/>
                <a:cs typeface="Arial"/>
                <a:sym typeface="Arial"/>
              </a:endParaRPr>
            </a:p>
          </p:txBody>
        </p:sp>
        <p:sp>
          <p:nvSpPr>
            <p:cNvPr id="206" name="Google Shape;206;p6"/>
            <p:cNvSpPr txBox="1"/>
            <p:nvPr/>
          </p:nvSpPr>
          <p:spPr>
            <a:xfrm>
              <a:off x="8853581" y="5902622"/>
              <a:ext cx="177934"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-0.2</a:t>
              </a:r>
              <a:endParaRPr b="1" baseline="30000" sz="800">
                <a:solidFill>
                  <a:schemeClr val="dk1"/>
                </a:solidFill>
                <a:latin typeface="Arial"/>
                <a:ea typeface="Arial"/>
                <a:cs typeface="Arial"/>
                <a:sym typeface="Arial"/>
              </a:endParaRPr>
            </a:p>
          </p:txBody>
        </p:sp>
        <p:sp>
          <p:nvSpPr>
            <p:cNvPr id="207" name="Google Shape;207;p6"/>
            <p:cNvSpPr txBox="1"/>
            <p:nvPr/>
          </p:nvSpPr>
          <p:spPr>
            <a:xfrm>
              <a:off x="9368788" y="5902622"/>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sp>
          <p:nvSpPr>
            <p:cNvPr id="208" name="Google Shape;208;p6"/>
            <p:cNvSpPr txBox="1"/>
            <p:nvPr/>
          </p:nvSpPr>
          <p:spPr>
            <a:xfrm>
              <a:off x="10745565" y="5902622"/>
              <a:ext cx="144270"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0.6</a:t>
              </a:r>
              <a:endParaRPr b="1" baseline="30000" sz="800">
                <a:solidFill>
                  <a:schemeClr val="dk1"/>
                </a:solidFill>
                <a:latin typeface="Arial"/>
                <a:ea typeface="Arial"/>
                <a:cs typeface="Arial"/>
                <a:sym typeface="Arial"/>
              </a:endParaRPr>
            </a:p>
          </p:txBody>
        </p:sp>
        <p:sp>
          <p:nvSpPr>
            <p:cNvPr id="209" name="Google Shape;209;p6"/>
            <p:cNvSpPr txBox="1"/>
            <p:nvPr/>
          </p:nvSpPr>
          <p:spPr>
            <a:xfrm>
              <a:off x="11209086" y="5902622"/>
              <a:ext cx="144270"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0.8</a:t>
              </a:r>
              <a:endParaRPr b="1" baseline="30000" sz="800">
                <a:solidFill>
                  <a:schemeClr val="dk1"/>
                </a:solidFill>
                <a:latin typeface="Arial"/>
                <a:ea typeface="Arial"/>
                <a:cs typeface="Arial"/>
                <a:sym typeface="Arial"/>
              </a:endParaRPr>
            </a:p>
          </p:txBody>
        </p:sp>
        <p:sp>
          <p:nvSpPr>
            <p:cNvPr id="210" name="Google Shape;210;p6"/>
            <p:cNvSpPr txBox="1"/>
            <p:nvPr/>
          </p:nvSpPr>
          <p:spPr>
            <a:xfrm>
              <a:off x="11715888" y="5902622"/>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a:t>
              </a:r>
              <a:endParaRPr b="1" baseline="30000" sz="800">
                <a:solidFill>
                  <a:schemeClr val="dk1"/>
                </a:solidFill>
                <a:latin typeface="Arial"/>
                <a:ea typeface="Arial"/>
                <a:cs typeface="Arial"/>
                <a:sym typeface="Arial"/>
              </a:endParaRPr>
            </a:p>
          </p:txBody>
        </p:sp>
        <p:sp>
          <p:nvSpPr>
            <p:cNvPr id="211" name="Google Shape;211;p6"/>
            <p:cNvSpPr txBox="1"/>
            <p:nvPr/>
          </p:nvSpPr>
          <p:spPr>
            <a:xfrm>
              <a:off x="8820990" y="5771993"/>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sp>
          <p:nvSpPr>
            <p:cNvPr id="212" name="Google Shape;212;p6"/>
            <p:cNvSpPr txBox="1"/>
            <p:nvPr/>
          </p:nvSpPr>
          <p:spPr>
            <a:xfrm>
              <a:off x="8619011" y="5333756"/>
              <a:ext cx="25968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0.005</a:t>
              </a:r>
              <a:endParaRPr b="1" baseline="30000" sz="800">
                <a:solidFill>
                  <a:schemeClr val="dk1"/>
                </a:solidFill>
                <a:latin typeface="Arial"/>
                <a:ea typeface="Arial"/>
                <a:cs typeface="Arial"/>
                <a:sym typeface="Arial"/>
              </a:endParaRPr>
            </a:p>
          </p:txBody>
        </p:sp>
        <p:sp>
          <p:nvSpPr>
            <p:cNvPr id="213" name="Google Shape;213;p6"/>
            <p:cNvSpPr txBox="1"/>
            <p:nvPr/>
          </p:nvSpPr>
          <p:spPr>
            <a:xfrm>
              <a:off x="8676720" y="4860765"/>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0.01</a:t>
              </a:r>
              <a:endParaRPr b="1" baseline="30000" sz="800">
                <a:solidFill>
                  <a:schemeClr val="dk1"/>
                </a:solidFill>
                <a:latin typeface="Arial"/>
                <a:ea typeface="Arial"/>
                <a:cs typeface="Arial"/>
                <a:sym typeface="Arial"/>
              </a:endParaRPr>
            </a:p>
          </p:txBody>
        </p:sp>
        <p:sp>
          <p:nvSpPr>
            <p:cNvPr id="214" name="Google Shape;214;p6"/>
            <p:cNvSpPr txBox="1"/>
            <p:nvPr/>
          </p:nvSpPr>
          <p:spPr>
            <a:xfrm>
              <a:off x="8619011" y="4394073"/>
              <a:ext cx="259687"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0.015</a:t>
              </a:r>
              <a:endParaRPr b="1" baseline="30000" sz="800">
                <a:solidFill>
                  <a:schemeClr val="dk1"/>
                </a:solidFill>
                <a:latin typeface="Arial"/>
                <a:ea typeface="Arial"/>
                <a:cs typeface="Arial"/>
                <a:sym typeface="Arial"/>
              </a:endParaRPr>
            </a:p>
          </p:txBody>
        </p:sp>
        <p:sp>
          <p:nvSpPr>
            <p:cNvPr id="215" name="Google Shape;215;p6"/>
            <p:cNvSpPr txBox="1"/>
            <p:nvPr/>
          </p:nvSpPr>
          <p:spPr>
            <a:xfrm>
              <a:off x="8676720" y="3925296"/>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0.02</a:t>
              </a:r>
              <a:endParaRPr b="1" baseline="30000" sz="800">
                <a:solidFill>
                  <a:schemeClr val="dk1"/>
                </a:solidFill>
                <a:latin typeface="Arial"/>
                <a:ea typeface="Arial"/>
                <a:cs typeface="Arial"/>
                <a:sym typeface="Arial"/>
              </a:endParaRPr>
            </a:p>
          </p:txBody>
        </p:sp>
      </p:grpSp>
      <p:grpSp>
        <p:nvGrpSpPr>
          <p:cNvPr id="216" name="Google Shape;216;p6"/>
          <p:cNvGrpSpPr/>
          <p:nvPr/>
        </p:nvGrpSpPr>
        <p:grpSpPr>
          <a:xfrm>
            <a:off x="4556441" y="3897911"/>
            <a:ext cx="3478708" cy="2366105"/>
            <a:chOff x="4556441" y="3897911"/>
            <a:chExt cx="3478708" cy="2366105"/>
          </a:xfrm>
        </p:grpSpPr>
        <p:pic>
          <p:nvPicPr>
            <p:cNvPr id="217" name="Google Shape;217;p6"/>
            <p:cNvPicPr preferRelativeResize="0"/>
            <p:nvPr/>
          </p:nvPicPr>
          <p:blipFill rotWithShape="1">
            <a:blip r:embed="rId5">
              <a:alphaModFix/>
            </a:blip>
            <a:srcRect b="10802" l="10427" r="5204" t="1139"/>
            <a:stretch/>
          </p:blipFill>
          <p:spPr>
            <a:xfrm>
              <a:off x="4959672" y="3897911"/>
              <a:ext cx="3008671" cy="2014086"/>
            </a:xfrm>
            <a:prstGeom prst="rect">
              <a:avLst/>
            </a:prstGeom>
            <a:noFill/>
            <a:ln>
              <a:noFill/>
            </a:ln>
          </p:spPr>
        </p:pic>
        <p:sp>
          <p:nvSpPr>
            <p:cNvPr id="218" name="Google Shape;218;p6"/>
            <p:cNvSpPr/>
            <p:nvPr/>
          </p:nvSpPr>
          <p:spPr>
            <a:xfrm>
              <a:off x="5006175" y="3993582"/>
              <a:ext cx="2883325" cy="187381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219" name="Google Shape;219;p6"/>
            <p:cNvSpPr txBox="1"/>
            <p:nvPr/>
          </p:nvSpPr>
          <p:spPr>
            <a:xfrm>
              <a:off x="5846002" y="6017795"/>
              <a:ext cx="12170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Wavelength (nm)</a:t>
              </a:r>
              <a:endParaRPr b="1" baseline="30000" sz="1000">
                <a:solidFill>
                  <a:schemeClr val="dk1"/>
                </a:solidFill>
                <a:latin typeface="Arial"/>
                <a:ea typeface="Arial"/>
                <a:cs typeface="Arial"/>
                <a:sym typeface="Arial"/>
              </a:endParaRPr>
            </a:p>
          </p:txBody>
        </p:sp>
        <p:sp>
          <p:nvSpPr>
            <p:cNvPr id="220" name="Google Shape;220;p6"/>
            <p:cNvSpPr txBox="1"/>
            <p:nvPr/>
          </p:nvSpPr>
          <p:spPr>
            <a:xfrm>
              <a:off x="6293080"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2038.9</a:t>
              </a:r>
              <a:endParaRPr b="1" baseline="30000" sz="800">
                <a:solidFill>
                  <a:schemeClr val="dk1"/>
                </a:solidFill>
                <a:latin typeface="Arial"/>
                <a:ea typeface="Arial"/>
                <a:cs typeface="Arial"/>
                <a:sym typeface="Arial"/>
              </a:endParaRPr>
            </a:p>
          </p:txBody>
        </p:sp>
        <p:sp>
          <p:nvSpPr>
            <p:cNvPr id="221" name="Google Shape;221;p6"/>
            <p:cNvSpPr txBox="1"/>
            <p:nvPr/>
          </p:nvSpPr>
          <p:spPr>
            <a:xfrm rot="-5400000">
              <a:off x="4216925" y="4827869"/>
              <a:ext cx="92525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Signal (mW)</a:t>
              </a:r>
              <a:endParaRPr b="1" baseline="30000" sz="1000">
                <a:solidFill>
                  <a:schemeClr val="dk1"/>
                </a:solidFill>
                <a:latin typeface="Arial"/>
                <a:ea typeface="Arial"/>
                <a:cs typeface="Arial"/>
                <a:sym typeface="Arial"/>
              </a:endParaRPr>
            </a:p>
          </p:txBody>
        </p:sp>
        <p:sp>
          <p:nvSpPr>
            <p:cNvPr id="222" name="Google Shape;222;p6"/>
            <p:cNvSpPr txBox="1"/>
            <p:nvPr/>
          </p:nvSpPr>
          <p:spPr>
            <a:xfrm>
              <a:off x="6817138" y="5902622"/>
              <a:ext cx="23083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2039</a:t>
              </a:r>
              <a:endParaRPr b="1" baseline="30000" sz="800">
                <a:solidFill>
                  <a:schemeClr val="dk1"/>
                </a:solidFill>
                <a:latin typeface="Arial"/>
                <a:ea typeface="Arial"/>
                <a:cs typeface="Arial"/>
                <a:sym typeface="Arial"/>
              </a:endParaRPr>
            </a:p>
          </p:txBody>
        </p:sp>
        <p:sp>
          <p:nvSpPr>
            <p:cNvPr id="223" name="Google Shape;223;p6"/>
            <p:cNvSpPr txBox="1"/>
            <p:nvPr/>
          </p:nvSpPr>
          <p:spPr>
            <a:xfrm>
              <a:off x="7717753"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2039.2</a:t>
              </a:r>
              <a:endParaRPr b="1" baseline="30000" sz="800">
                <a:solidFill>
                  <a:schemeClr val="dk1"/>
                </a:solidFill>
                <a:latin typeface="Arial"/>
                <a:ea typeface="Arial"/>
                <a:cs typeface="Arial"/>
                <a:sym typeface="Arial"/>
              </a:endParaRPr>
            </a:p>
          </p:txBody>
        </p:sp>
        <p:sp>
          <p:nvSpPr>
            <p:cNvPr id="224" name="Google Shape;224;p6"/>
            <p:cNvSpPr txBox="1"/>
            <p:nvPr/>
          </p:nvSpPr>
          <p:spPr>
            <a:xfrm>
              <a:off x="7224736"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2039.1</a:t>
              </a:r>
              <a:endParaRPr b="1" baseline="30000" sz="800">
                <a:solidFill>
                  <a:schemeClr val="dk1"/>
                </a:solidFill>
                <a:latin typeface="Arial"/>
                <a:ea typeface="Arial"/>
                <a:cs typeface="Arial"/>
                <a:sym typeface="Arial"/>
              </a:endParaRPr>
            </a:p>
          </p:txBody>
        </p:sp>
        <p:sp>
          <p:nvSpPr>
            <p:cNvPr id="225" name="Google Shape;225;p6"/>
            <p:cNvSpPr txBox="1"/>
            <p:nvPr/>
          </p:nvSpPr>
          <p:spPr>
            <a:xfrm>
              <a:off x="5828387"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2038.8</a:t>
              </a:r>
              <a:endParaRPr b="1" baseline="30000" sz="800">
                <a:solidFill>
                  <a:schemeClr val="dk1"/>
                </a:solidFill>
                <a:latin typeface="Arial"/>
                <a:ea typeface="Arial"/>
                <a:cs typeface="Arial"/>
                <a:sym typeface="Arial"/>
              </a:endParaRPr>
            </a:p>
          </p:txBody>
        </p:sp>
        <p:sp>
          <p:nvSpPr>
            <p:cNvPr id="226" name="Google Shape;226;p6"/>
            <p:cNvSpPr txBox="1"/>
            <p:nvPr/>
          </p:nvSpPr>
          <p:spPr>
            <a:xfrm>
              <a:off x="5331156"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2038.7</a:t>
              </a:r>
              <a:endParaRPr b="1" baseline="30000" sz="800">
                <a:solidFill>
                  <a:schemeClr val="dk1"/>
                </a:solidFill>
                <a:latin typeface="Arial"/>
                <a:ea typeface="Arial"/>
                <a:cs typeface="Arial"/>
                <a:sym typeface="Arial"/>
              </a:endParaRPr>
            </a:p>
          </p:txBody>
        </p:sp>
        <p:sp>
          <p:nvSpPr>
            <p:cNvPr id="227" name="Google Shape;227;p6"/>
            <p:cNvSpPr txBox="1"/>
            <p:nvPr/>
          </p:nvSpPr>
          <p:spPr>
            <a:xfrm>
              <a:off x="4859208" y="5902622"/>
              <a:ext cx="31739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2038.6</a:t>
              </a:r>
              <a:endParaRPr b="1" baseline="30000" sz="800">
                <a:solidFill>
                  <a:schemeClr val="dk1"/>
                </a:solidFill>
                <a:latin typeface="Arial"/>
                <a:ea typeface="Arial"/>
                <a:cs typeface="Arial"/>
                <a:sym typeface="Arial"/>
              </a:endParaRPr>
            </a:p>
          </p:txBody>
        </p:sp>
        <p:sp>
          <p:nvSpPr>
            <p:cNvPr id="228" name="Google Shape;228;p6"/>
            <p:cNvSpPr txBox="1"/>
            <p:nvPr/>
          </p:nvSpPr>
          <p:spPr>
            <a:xfrm>
              <a:off x="4881064" y="5771993"/>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sp>
          <p:nvSpPr>
            <p:cNvPr id="229" name="Google Shape;229;p6"/>
            <p:cNvSpPr txBox="1"/>
            <p:nvPr/>
          </p:nvSpPr>
          <p:spPr>
            <a:xfrm>
              <a:off x="4794502" y="5433020"/>
              <a:ext cx="144270"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0.5</a:t>
              </a:r>
              <a:endParaRPr b="1" baseline="30000" sz="800">
                <a:solidFill>
                  <a:schemeClr val="dk1"/>
                </a:solidFill>
                <a:latin typeface="Arial"/>
                <a:ea typeface="Arial"/>
                <a:cs typeface="Arial"/>
                <a:sym typeface="Arial"/>
              </a:endParaRPr>
            </a:p>
          </p:txBody>
        </p:sp>
        <p:sp>
          <p:nvSpPr>
            <p:cNvPr id="230" name="Google Shape;230;p6"/>
            <p:cNvSpPr txBox="1"/>
            <p:nvPr/>
          </p:nvSpPr>
          <p:spPr>
            <a:xfrm>
              <a:off x="4794502" y="5074338"/>
              <a:ext cx="144270"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1.0</a:t>
              </a:r>
              <a:endParaRPr b="1" baseline="30000" sz="800">
                <a:solidFill>
                  <a:schemeClr val="dk1"/>
                </a:solidFill>
                <a:latin typeface="Arial"/>
                <a:ea typeface="Arial"/>
                <a:cs typeface="Arial"/>
                <a:sym typeface="Arial"/>
              </a:endParaRPr>
            </a:p>
          </p:txBody>
        </p:sp>
        <p:sp>
          <p:nvSpPr>
            <p:cNvPr id="231" name="Google Shape;231;p6"/>
            <p:cNvSpPr txBox="1"/>
            <p:nvPr/>
          </p:nvSpPr>
          <p:spPr>
            <a:xfrm>
              <a:off x="4794502" y="4685931"/>
              <a:ext cx="144270"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1.5</a:t>
              </a:r>
              <a:endParaRPr b="1" baseline="30000" sz="800">
                <a:solidFill>
                  <a:schemeClr val="dk1"/>
                </a:solidFill>
                <a:latin typeface="Arial"/>
                <a:ea typeface="Arial"/>
                <a:cs typeface="Arial"/>
                <a:sym typeface="Arial"/>
              </a:endParaRPr>
            </a:p>
          </p:txBody>
        </p:sp>
        <p:sp>
          <p:nvSpPr>
            <p:cNvPr id="232" name="Google Shape;232;p6"/>
            <p:cNvSpPr txBox="1"/>
            <p:nvPr/>
          </p:nvSpPr>
          <p:spPr>
            <a:xfrm>
              <a:off x="4794502" y="4299749"/>
              <a:ext cx="144270"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2.0</a:t>
              </a:r>
              <a:endParaRPr b="1" baseline="30000" sz="800">
                <a:solidFill>
                  <a:schemeClr val="dk1"/>
                </a:solidFill>
                <a:latin typeface="Arial"/>
                <a:ea typeface="Arial"/>
                <a:cs typeface="Arial"/>
                <a:sym typeface="Arial"/>
              </a:endParaRPr>
            </a:p>
          </p:txBody>
        </p:sp>
        <p:sp>
          <p:nvSpPr>
            <p:cNvPr id="233" name="Google Shape;233;p6"/>
            <p:cNvSpPr txBox="1"/>
            <p:nvPr/>
          </p:nvSpPr>
          <p:spPr>
            <a:xfrm>
              <a:off x="4794502" y="3933146"/>
              <a:ext cx="144270"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2.5</a:t>
              </a:r>
              <a:endParaRPr b="1" baseline="30000" sz="800">
                <a:solidFill>
                  <a:schemeClr val="dk1"/>
                </a:solidFill>
                <a:latin typeface="Arial"/>
                <a:ea typeface="Arial"/>
                <a:cs typeface="Arial"/>
                <a:sym typeface="Arial"/>
              </a:endParaRPr>
            </a:p>
          </p:txBody>
        </p:sp>
      </p:grpSp>
      <p:grpSp>
        <p:nvGrpSpPr>
          <p:cNvPr id="234" name="Google Shape;234;p6"/>
          <p:cNvGrpSpPr/>
          <p:nvPr/>
        </p:nvGrpSpPr>
        <p:grpSpPr>
          <a:xfrm>
            <a:off x="434429" y="3933146"/>
            <a:ext cx="3652268" cy="2330870"/>
            <a:chOff x="434429" y="3933146"/>
            <a:chExt cx="3652268" cy="2330870"/>
          </a:xfrm>
        </p:grpSpPr>
        <p:pic>
          <p:nvPicPr>
            <p:cNvPr id="235" name="Google Shape;235;p6"/>
            <p:cNvPicPr preferRelativeResize="0"/>
            <p:nvPr/>
          </p:nvPicPr>
          <p:blipFill rotWithShape="1">
            <a:blip r:embed="rId6">
              <a:alphaModFix/>
            </a:blip>
            <a:srcRect b="13100" l="11779" r="1416" t="1272"/>
            <a:stretch/>
          </p:blipFill>
          <p:spPr>
            <a:xfrm>
              <a:off x="969036" y="3953274"/>
              <a:ext cx="3117660" cy="1958686"/>
            </a:xfrm>
            <a:prstGeom prst="rect">
              <a:avLst/>
            </a:prstGeom>
            <a:noFill/>
            <a:ln>
              <a:noFill/>
            </a:ln>
          </p:spPr>
        </p:pic>
        <p:sp>
          <p:nvSpPr>
            <p:cNvPr id="236" name="Google Shape;236;p6"/>
            <p:cNvSpPr/>
            <p:nvPr/>
          </p:nvSpPr>
          <p:spPr>
            <a:xfrm>
              <a:off x="1008475" y="3993582"/>
              <a:ext cx="3021809" cy="187381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237" name="Google Shape;237;p6"/>
            <p:cNvSpPr txBox="1"/>
            <p:nvPr/>
          </p:nvSpPr>
          <p:spPr>
            <a:xfrm>
              <a:off x="2752083" y="4860765"/>
              <a:ext cx="20197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0.01</a:t>
              </a:r>
              <a:endParaRPr b="1" baseline="30000" sz="800">
                <a:solidFill>
                  <a:schemeClr val="dk1"/>
                </a:solidFill>
                <a:latin typeface="Arial"/>
                <a:ea typeface="Arial"/>
                <a:cs typeface="Arial"/>
                <a:sym typeface="Arial"/>
              </a:endParaRPr>
            </a:p>
          </p:txBody>
        </p:sp>
        <p:sp>
          <p:nvSpPr>
            <p:cNvPr id="238" name="Google Shape;238;p6"/>
            <p:cNvSpPr txBox="1"/>
            <p:nvPr/>
          </p:nvSpPr>
          <p:spPr>
            <a:xfrm rot="-5400000">
              <a:off x="-145538" y="4781844"/>
              <a:ext cx="1406154"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Pump Transmission</a:t>
              </a:r>
              <a:endParaRPr b="1" baseline="30000" sz="1000">
                <a:solidFill>
                  <a:schemeClr val="dk1"/>
                </a:solidFill>
                <a:latin typeface="Arial"/>
                <a:ea typeface="Arial"/>
                <a:cs typeface="Arial"/>
                <a:sym typeface="Arial"/>
              </a:endParaRPr>
            </a:p>
          </p:txBody>
        </p:sp>
        <p:sp>
          <p:nvSpPr>
            <p:cNvPr id="239" name="Google Shape;239;p6"/>
            <p:cNvSpPr txBox="1"/>
            <p:nvPr/>
          </p:nvSpPr>
          <p:spPr>
            <a:xfrm>
              <a:off x="883780" y="5771993"/>
              <a:ext cx="5770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sp>
          <p:nvSpPr>
            <p:cNvPr id="240" name="Google Shape;240;p6"/>
            <p:cNvSpPr txBox="1"/>
            <p:nvPr/>
          </p:nvSpPr>
          <p:spPr>
            <a:xfrm>
              <a:off x="792409" y="5433020"/>
              <a:ext cx="149079"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5%</a:t>
              </a:r>
              <a:endParaRPr b="1" baseline="30000" sz="800">
                <a:solidFill>
                  <a:schemeClr val="dk1"/>
                </a:solidFill>
                <a:latin typeface="Arial"/>
                <a:ea typeface="Arial"/>
                <a:cs typeface="Arial"/>
                <a:sym typeface="Arial"/>
              </a:endParaRPr>
            </a:p>
          </p:txBody>
        </p:sp>
        <p:sp>
          <p:nvSpPr>
            <p:cNvPr id="241" name="Google Shape;241;p6"/>
            <p:cNvSpPr txBox="1"/>
            <p:nvPr/>
          </p:nvSpPr>
          <p:spPr>
            <a:xfrm>
              <a:off x="734700" y="5074338"/>
              <a:ext cx="20678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10%</a:t>
              </a:r>
              <a:endParaRPr b="1" baseline="30000" sz="800">
                <a:solidFill>
                  <a:schemeClr val="dk1"/>
                </a:solidFill>
                <a:latin typeface="Arial"/>
                <a:ea typeface="Arial"/>
                <a:cs typeface="Arial"/>
                <a:sym typeface="Arial"/>
              </a:endParaRPr>
            </a:p>
          </p:txBody>
        </p:sp>
        <p:sp>
          <p:nvSpPr>
            <p:cNvPr id="242" name="Google Shape;242;p6"/>
            <p:cNvSpPr txBox="1"/>
            <p:nvPr/>
          </p:nvSpPr>
          <p:spPr>
            <a:xfrm>
              <a:off x="734700" y="4685931"/>
              <a:ext cx="20678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15%</a:t>
              </a:r>
              <a:endParaRPr b="1" baseline="30000" sz="800">
                <a:solidFill>
                  <a:schemeClr val="dk1"/>
                </a:solidFill>
                <a:latin typeface="Arial"/>
                <a:ea typeface="Arial"/>
                <a:cs typeface="Arial"/>
                <a:sym typeface="Arial"/>
              </a:endParaRPr>
            </a:p>
          </p:txBody>
        </p:sp>
        <p:sp>
          <p:nvSpPr>
            <p:cNvPr id="243" name="Google Shape;243;p6"/>
            <p:cNvSpPr txBox="1"/>
            <p:nvPr/>
          </p:nvSpPr>
          <p:spPr>
            <a:xfrm>
              <a:off x="734700" y="4299749"/>
              <a:ext cx="20678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20%</a:t>
              </a:r>
              <a:endParaRPr b="1" baseline="30000" sz="800">
                <a:solidFill>
                  <a:schemeClr val="dk1"/>
                </a:solidFill>
                <a:latin typeface="Arial"/>
                <a:ea typeface="Arial"/>
                <a:cs typeface="Arial"/>
                <a:sym typeface="Arial"/>
              </a:endParaRPr>
            </a:p>
          </p:txBody>
        </p:sp>
        <p:sp>
          <p:nvSpPr>
            <p:cNvPr id="244" name="Google Shape;244;p6"/>
            <p:cNvSpPr txBox="1"/>
            <p:nvPr/>
          </p:nvSpPr>
          <p:spPr>
            <a:xfrm>
              <a:off x="734700" y="3933146"/>
              <a:ext cx="206788" cy="123111"/>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800">
                  <a:solidFill>
                    <a:schemeClr val="dk1"/>
                  </a:solidFill>
                  <a:latin typeface="Arial"/>
                  <a:ea typeface="Arial"/>
                  <a:cs typeface="Arial"/>
                  <a:sym typeface="Arial"/>
                </a:rPr>
                <a:t>25%</a:t>
              </a:r>
              <a:endParaRPr b="1" baseline="30000" sz="800">
                <a:solidFill>
                  <a:schemeClr val="dk1"/>
                </a:solidFill>
                <a:latin typeface="Arial"/>
                <a:ea typeface="Arial"/>
                <a:cs typeface="Arial"/>
                <a:sym typeface="Arial"/>
              </a:endParaRPr>
            </a:p>
          </p:txBody>
        </p:sp>
        <p:sp>
          <p:nvSpPr>
            <p:cNvPr id="245" name="Google Shape;245;p6"/>
            <p:cNvSpPr txBox="1"/>
            <p:nvPr/>
          </p:nvSpPr>
          <p:spPr>
            <a:xfrm>
              <a:off x="1876048" y="6017795"/>
              <a:ext cx="1316386"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Diode Power (mW)</a:t>
              </a:r>
              <a:endParaRPr b="1" baseline="30000" sz="1000">
                <a:solidFill>
                  <a:schemeClr val="dk1"/>
                </a:solidFill>
                <a:latin typeface="Arial"/>
                <a:ea typeface="Arial"/>
                <a:cs typeface="Arial"/>
                <a:sym typeface="Arial"/>
              </a:endParaRPr>
            </a:p>
          </p:txBody>
        </p:sp>
        <p:sp>
          <p:nvSpPr>
            <p:cNvPr id="246" name="Google Shape;246;p6"/>
            <p:cNvSpPr txBox="1"/>
            <p:nvPr/>
          </p:nvSpPr>
          <p:spPr>
            <a:xfrm>
              <a:off x="2140625" y="5902622"/>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10</a:t>
              </a:r>
              <a:endParaRPr b="1" baseline="30000" sz="800">
                <a:solidFill>
                  <a:schemeClr val="dk1"/>
                </a:solidFill>
                <a:latin typeface="Arial"/>
                <a:ea typeface="Arial"/>
                <a:cs typeface="Arial"/>
                <a:sym typeface="Arial"/>
              </a:endParaRPr>
            </a:p>
          </p:txBody>
        </p:sp>
        <p:sp>
          <p:nvSpPr>
            <p:cNvPr id="247" name="Google Shape;247;p6"/>
            <p:cNvSpPr txBox="1"/>
            <p:nvPr/>
          </p:nvSpPr>
          <p:spPr>
            <a:xfrm>
              <a:off x="2755844" y="5902622"/>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15</a:t>
              </a:r>
              <a:endParaRPr b="1" baseline="30000" sz="800">
                <a:solidFill>
                  <a:schemeClr val="dk1"/>
                </a:solidFill>
                <a:latin typeface="Arial"/>
                <a:ea typeface="Arial"/>
                <a:cs typeface="Arial"/>
                <a:sym typeface="Arial"/>
              </a:endParaRPr>
            </a:p>
          </p:txBody>
        </p:sp>
        <p:sp>
          <p:nvSpPr>
            <p:cNvPr id="248" name="Google Shape;248;p6"/>
            <p:cNvSpPr txBox="1"/>
            <p:nvPr/>
          </p:nvSpPr>
          <p:spPr>
            <a:xfrm>
              <a:off x="3375277" y="5902622"/>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20</a:t>
              </a:r>
              <a:endParaRPr b="1" baseline="30000" sz="800">
                <a:solidFill>
                  <a:schemeClr val="dk1"/>
                </a:solidFill>
                <a:latin typeface="Arial"/>
                <a:ea typeface="Arial"/>
                <a:cs typeface="Arial"/>
                <a:sym typeface="Arial"/>
              </a:endParaRPr>
            </a:p>
          </p:txBody>
        </p:sp>
        <p:sp>
          <p:nvSpPr>
            <p:cNvPr id="249" name="Google Shape;249;p6"/>
            <p:cNvSpPr txBox="1"/>
            <p:nvPr/>
          </p:nvSpPr>
          <p:spPr>
            <a:xfrm>
              <a:off x="3969426" y="5902622"/>
              <a:ext cx="115416"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25</a:t>
              </a:r>
              <a:endParaRPr b="1" baseline="30000" sz="800">
                <a:solidFill>
                  <a:schemeClr val="dk1"/>
                </a:solidFill>
                <a:latin typeface="Arial"/>
                <a:ea typeface="Arial"/>
                <a:cs typeface="Arial"/>
                <a:sym typeface="Arial"/>
              </a:endParaRPr>
            </a:p>
          </p:txBody>
        </p:sp>
        <p:sp>
          <p:nvSpPr>
            <p:cNvPr id="250" name="Google Shape;250;p6"/>
            <p:cNvSpPr txBox="1"/>
            <p:nvPr/>
          </p:nvSpPr>
          <p:spPr>
            <a:xfrm>
              <a:off x="1587971" y="5902622"/>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5</a:t>
              </a:r>
              <a:endParaRPr b="1" baseline="30000" sz="800">
                <a:solidFill>
                  <a:schemeClr val="dk1"/>
                </a:solidFill>
                <a:latin typeface="Arial"/>
                <a:ea typeface="Arial"/>
                <a:cs typeface="Arial"/>
                <a:sym typeface="Arial"/>
              </a:endParaRPr>
            </a:p>
          </p:txBody>
        </p:sp>
        <p:sp>
          <p:nvSpPr>
            <p:cNvPr id="251" name="Google Shape;251;p6"/>
            <p:cNvSpPr txBox="1"/>
            <p:nvPr/>
          </p:nvSpPr>
          <p:spPr>
            <a:xfrm>
              <a:off x="972752" y="5902622"/>
              <a:ext cx="57708"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800">
                  <a:solidFill>
                    <a:schemeClr val="dk1"/>
                  </a:solidFill>
                  <a:latin typeface="Arial"/>
                  <a:ea typeface="Arial"/>
                  <a:cs typeface="Arial"/>
                  <a:sym typeface="Arial"/>
                </a:rPr>
                <a:t>0</a:t>
              </a:r>
              <a:endParaRPr b="1" baseline="30000" sz="800">
                <a:solidFill>
                  <a:schemeClr val="dk1"/>
                </a:solidFill>
                <a:latin typeface="Arial"/>
                <a:ea typeface="Arial"/>
                <a:cs typeface="Arial"/>
                <a:sym typeface="Arial"/>
              </a:endParaRPr>
            </a:p>
          </p:txBody>
        </p:sp>
      </p:grpSp>
      <p:grpSp>
        <p:nvGrpSpPr>
          <p:cNvPr id="252" name="Google Shape;252;p6"/>
          <p:cNvGrpSpPr/>
          <p:nvPr/>
        </p:nvGrpSpPr>
        <p:grpSpPr>
          <a:xfrm>
            <a:off x="9046451" y="2161693"/>
            <a:ext cx="2762960" cy="1500894"/>
            <a:chOff x="9046451" y="2161693"/>
            <a:chExt cx="2762960" cy="1500894"/>
          </a:xfrm>
        </p:grpSpPr>
        <p:sp>
          <p:nvSpPr>
            <p:cNvPr id="253" name="Google Shape;253;p6"/>
            <p:cNvSpPr txBox="1"/>
            <p:nvPr/>
          </p:nvSpPr>
          <p:spPr>
            <a:xfrm rot="-5400000">
              <a:off x="8543749" y="2664395"/>
              <a:ext cx="1236236"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Arial"/>
                  <a:ea typeface="Arial"/>
                  <a:cs typeface="Arial"/>
                  <a:sym typeface="Arial"/>
                </a:rPr>
                <a:t>Insertion Loss (dB)</a:t>
              </a:r>
              <a:endParaRPr b="1" baseline="30000" sz="900">
                <a:solidFill>
                  <a:schemeClr val="dk1"/>
                </a:solidFill>
                <a:latin typeface="Arial"/>
                <a:ea typeface="Arial"/>
                <a:cs typeface="Arial"/>
                <a:sym typeface="Arial"/>
              </a:endParaRPr>
            </a:p>
          </p:txBody>
        </p:sp>
        <p:pic>
          <p:nvPicPr>
            <p:cNvPr id="254" name="Google Shape;254;p6"/>
            <p:cNvPicPr preferRelativeResize="0"/>
            <p:nvPr/>
          </p:nvPicPr>
          <p:blipFill rotWithShape="1">
            <a:blip r:embed="rId7">
              <a:alphaModFix/>
            </a:blip>
            <a:srcRect b="50975" l="7648" r="1407" t="7522"/>
            <a:stretch/>
          </p:blipFill>
          <p:spPr>
            <a:xfrm>
              <a:off x="9456637" y="2283407"/>
              <a:ext cx="2352774" cy="1034575"/>
            </a:xfrm>
            <a:prstGeom prst="rect">
              <a:avLst/>
            </a:prstGeom>
            <a:noFill/>
            <a:ln>
              <a:noFill/>
            </a:ln>
          </p:spPr>
        </p:pic>
        <p:sp>
          <p:nvSpPr>
            <p:cNvPr id="255" name="Google Shape;255;p6"/>
            <p:cNvSpPr/>
            <p:nvPr/>
          </p:nvSpPr>
          <p:spPr>
            <a:xfrm>
              <a:off x="9472019" y="2304348"/>
              <a:ext cx="2323649" cy="99048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256" name="Google Shape;256;p6"/>
            <p:cNvSpPr txBox="1"/>
            <p:nvPr/>
          </p:nvSpPr>
          <p:spPr>
            <a:xfrm>
              <a:off x="10071287" y="3431755"/>
              <a:ext cx="111440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Arial"/>
                  <a:ea typeface="Arial"/>
                  <a:cs typeface="Arial"/>
                  <a:sym typeface="Arial"/>
                </a:rPr>
                <a:t>Wavelength (nm)</a:t>
              </a:r>
              <a:endParaRPr b="1" baseline="30000" sz="900">
                <a:solidFill>
                  <a:schemeClr val="dk1"/>
                </a:solidFill>
                <a:latin typeface="Arial"/>
                <a:ea typeface="Arial"/>
                <a:cs typeface="Arial"/>
                <a:sym typeface="Arial"/>
              </a:endParaRPr>
            </a:p>
          </p:txBody>
        </p:sp>
        <p:sp>
          <p:nvSpPr>
            <p:cNvPr id="257" name="Google Shape;257;p6"/>
            <p:cNvSpPr txBox="1"/>
            <p:nvPr/>
          </p:nvSpPr>
          <p:spPr>
            <a:xfrm>
              <a:off x="10534191"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2051</a:t>
              </a:r>
              <a:endParaRPr b="1" baseline="30000" sz="700">
                <a:solidFill>
                  <a:schemeClr val="dk1"/>
                </a:solidFill>
                <a:latin typeface="Arial"/>
                <a:ea typeface="Arial"/>
                <a:cs typeface="Arial"/>
                <a:sym typeface="Arial"/>
              </a:endParaRPr>
            </a:p>
          </p:txBody>
        </p:sp>
        <p:sp>
          <p:nvSpPr>
            <p:cNvPr id="258" name="Google Shape;258;p6"/>
            <p:cNvSpPr txBox="1"/>
            <p:nvPr/>
          </p:nvSpPr>
          <p:spPr>
            <a:xfrm>
              <a:off x="10211672"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2050</a:t>
              </a:r>
              <a:endParaRPr b="1" baseline="30000" sz="700">
                <a:solidFill>
                  <a:schemeClr val="dk1"/>
                </a:solidFill>
                <a:latin typeface="Arial"/>
                <a:ea typeface="Arial"/>
                <a:cs typeface="Arial"/>
                <a:sym typeface="Arial"/>
              </a:endParaRPr>
            </a:p>
          </p:txBody>
        </p:sp>
        <p:sp>
          <p:nvSpPr>
            <p:cNvPr id="259" name="Google Shape;259;p6"/>
            <p:cNvSpPr txBox="1"/>
            <p:nvPr/>
          </p:nvSpPr>
          <p:spPr>
            <a:xfrm>
              <a:off x="9859117"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2049</a:t>
              </a:r>
              <a:endParaRPr b="1" baseline="30000" sz="700">
                <a:solidFill>
                  <a:schemeClr val="dk1"/>
                </a:solidFill>
                <a:latin typeface="Arial"/>
                <a:ea typeface="Arial"/>
                <a:cs typeface="Arial"/>
                <a:sym typeface="Arial"/>
              </a:endParaRPr>
            </a:p>
          </p:txBody>
        </p:sp>
        <p:sp>
          <p:nvSpPr>
            <p:cNvPr id="260" name="Google Shape;260;p6"/>
            <p:cNvSpPr txBox="1"/>
            <p:nvPr/>
          </p:nvSpPr>
          <p:spPr>
            <a:xfrm>
              <a:off x="9536600"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2048</a:t>
              </a:r>
              <a:endParaRPr b="1" baseline="30000" sz="700">
                <a:solidFill>
                  <a:schemeClr val="dk1"/>
                </a:solidFill>
                <a:latin typeface="Arial"/>
                <a:ea typeface="Arial"/>
                <a:cs typeface="Arial"/>
                <a:sym typeface="Arial"/>
              </a:endParaRPr>
            </a:p>
          </p:txBody>
        </p:sp>
        <p:sp>
          <p:nvSpPr>
            <p:cNvPr id="261" name="Google Shape;261;p6"/>
            <p:cNvSpPr txBox="1"/>
            <p:nvPr/>
          </p:nvSpPr>
          <p:spPr>
            <a:xfrm>
              <a:off x="11542846"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2054</a:t>
              </a:r>
              <a:endParaRPr b="1" baseline="30000" sz="700">
                <a:solidFill>
                  <a:schemeClr val="dk1"/>
                </a:solidFill>
                <a:latin typeface="Arial"/>
                <a:ea typeface="Arial"/>
                <a:cs typeface="Arial"/>
                <a:sym typeface="Arial"/>
              </a:endParaRPr>
            </a:p>
          </p:txBody>
        </p:sp>
        <p:sp>
          <p:nvSpPr>
            <p:cNvPr id="262" name="Google Shape;262;p6"/>
            <p:cNvSpPr txBox="1"/>
            <p:nvPr/>
          </p:nvSpPr>
          <p:spPr>
            <a:xfrm>
              <a:off x="11190291"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2053</a:t>
              </a:r>
              <a:endParaRPr b="1" baseline="30000" sz="700">
                <a:solidFill>
                  <a:schemeClr val="dk1"/>
                </a:solidFill>
                <a:latin typeface="Arial"/>
                <a:ea typeface="Arial"/>
                <a:cs typeface="Arial"/>
                <a:sym typeface="Arial"/>
              </a:endParaRPr>
            </a:p>
          </p:txBody>
        </p:sp>
        <p:sp>
          <p:nvSpPr>
            <p:cNvPr id="263" name="Google Shape;263;p6"/>
            <p:cNvSpPr txBox="1"/>
            <p:nvPr/>
          </p:nvSpPr>
          <p:spPr>
            <a:xfrm>
              <a:off x="10867774" y="3331588"/>
              <a:ext cx="198772"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2052</a:t>
              </a:r>
              <a:endParaRPr b="1" baseline="30000" sz="700">
                <a:solidFill>
                  <a:schemeClr val="dk1"/>
                </a:solidFill>
                <a:latin typeface="Arial"/>
                <a:ea typeface="Arial"/>
                <a:cs typeface="Arial"/>
                <a:sym typeface="Arial"/>
              </a:endParaRPr>
            </a:p>
          </p:txBody>
        </p:sp>
        <p:sp>
          <p:nvSpPr>
            <p:cNvPr id="264" name="Google Shape;264;p6"/>
            <p:cNvSpPr txBox="1"/>
            <p:nvPr/>
          </p:nvSpPr>
          <p:spPr>
            <a:xfrm>
              <a:off x="9625298" y="2385194"/>
              <a:ext cx="80342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rgbClr val="2D69A1"/>
                  </a:solidFill>
                  <a:latin typeface="Arial"/>
                  <a:ea typeface="Arial"/>
                  <a:cs typeface="Arial"/>
                  <a:sym typeface="Arial"/>
                </a:rPr>
                <a:t>Grating</a:t>
              </a:r>
              <a:endParaRPr/>
            </a:p>
            <a:p>
              <a:pPr indent="0" lvl="0" marL="0" marR="0" rtl="0" algn="ctr">
                <a:spcBef>
                  <a:spcPts val="0"/>
                </a:spcBef>
                <a:spcAft>
                  <a:spcPts val="0"/>
                </a:spcAft>
                <a:buNone/>
              </a:pPr>
              <a:r>
                <a:rPr b="1" lang="en-US" sz="1000">
                  <a:solidFill>
                    <a:srgbClr val="2D69A1"/>
                  </a:solidFill>
                  <a:latin typeface="Arial"/>
                  <a:ea typeface="Arial"/>
                  <a:cs typeface="Arial"/>
                  <a:sym typeface="Arial"/>
                </a:rPr>
                <a:t>Reflection</a:t>
              </a:r>
              <a:endParaRPr/>
            </a:p>
            <a:p>
              <a:pPr indent="0" lvl="0" marL="0" marR="0" rtl="0" algn="ctr">
                <a:spcBef>
                  <a:spcPts val="0"/>
                </a:spcBef>
                <a:spcAft>
                  <a:spcPts val="0"/>
                </a:spcAft>
                <a:buNone/>
              </a:pPr>
              <a:r>
                <a:rPr b="1" lang="en-US" sz="1000">
                  <a:solidFill>
                    <a:srgbClr val="2D69A1"/>
                  </a:solidFill>
                  <a:latin typeface="Arial"/>
                  <a:ea typeface="Arial"/>
                  <a:cs typeface="Arial"/>
                  <a:sym typeface="Arial"/>
                </a:rPr>
                <a:t>Spectrum</a:t>
              </a:r>
              <a:endParaRPr b="1" baseline="30000" sz="1000">
                <a:solidFill>
                  <a:srgbClr val="2D69A1"/>
                </a:solidFill>
                <a:latin typeface="Arial"/>
                <a:ea typeface="Arial"/>
                <a:cs typeface="Arial"/>
                <a:sym typeface="Arial"/>
              </a:endParaRPr>
            </a:p>
          </p:txBody>
        </p:sp>
        <p:sp>
          <p:nvSpPr>
            <p:cNvPr id="265" name="Google Shape;265;p6"/>
            <p:cNvSpPr txBox="1"/>
            <p:nvPr/>
          </p:nvSpPr>
          <p:spPr>
            <a:xfrm>
              <a:off x="9307869" y="2775540"/>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-20</a:t>
              </a:r>
              <a:endParaRPr b="1" baseline="30000" sz="700">
                <a:solidFill>
                  <a:schemeClr val="dk1"/>
                </a:solidFill>
                <a:latin typeface="Arial"/>
                <a:ea typeface="Arial"/>
                <a:cs typeface="Arial"/>
                <a:sym typeface="Arial"/>
              </a:endParaRPr>
            </a:p>
          </p:txBody>
        </p:sp>
        <p:sp>
          <p:nvSpPr>
            <p:cNvPr id="266" name="Google Shape;266;p6"/>
            <p:cNvSpPr txBox="1"/>
            <p:nvPr/>
          </p:nvSpPr>
          <p:spPr>
            <a:xfrm>
              <a:off x="9307869" y="2642442"/>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-15</a:t>
              </a:r>
              <a:endParaRPr b="1" baseline="30000" sz="700">
                <a:solidFill>
                  <a:schemeClr val="dk1"/>
                </a:solidFill>
                <a:latin typeface="Arial"/>
                <a:ea typeface="Arial"/>
                <a:cs typeface="Arial"/>
                <a:sym typeface="Arial"/>
              </a:endParaRPr>
            </a:p>
          </p:txBody>
        </p:sp>
        <p:sp>
          <p:nvSpPr>
            <p:cNvPr id="267" name="Google Shape;267;p6"/>
            <p:cNvSpPr txBox="1"/>
            <p:nvPr/>
          </p:nvSpPr>
          <p:spPr>
            <a:xfrm>
              <a:off x="9307869" y="2514530"/>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-10</a:t>
              </a:r>
              <a:endParaRPr b="1" baseline="30000" sz="700">
                <a:solidFill>
                  <a:schemeClr val="dk1"/>
                </a:solidFill>
                <a:latin typeface="Arial"/>
                <a:ea typeface="Arial"/>
                <a:cs typeface="Arial"/>
                <a:sym typeface="Arial"/>
              </a:endParaRPr>
            </a:p>
          </p:txBody>
        </p:sp>
        <p:sp>
          <p:nvSpPr>
            <p:cNvPr id="268" name="Google Shape;268;p6"/>
            <p:cNvSpPr txBox="1"/>
            <p:nvPr/>
          </p:nvSpPr>
          <p:spPr>
            <a:xfrm>
              <a:off x="9357562" y="2395260"/>
              <a:ext cx="8015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-5</a:t>
              </a:r>
              <a:endParaRPr b="1" baseline="30000" sz="700">
                <a:solidFill>
                  <a:schemeClr val="dk1"/>
                </a:solidFill>
                <a:latin typeface="Arial"/>
                <a:ea typeface="Arial"/>
                <a:cs typeface="Arial"/>
                <a:sym typeface="Arial"/>
              </a:endParaRPr>
            </a:p>
          </p:txBody>
        </p:sp>
        <p:sp>
          <p:nvSpPr>
            <p:cNvPr id="269" name="Google Shape;269;p6"/>
            <p:cNvSpPr txBox="1"/>
            <p:nvPr/>
          </p:nvSpPr>
          <p:spPr>
            <a:xfrm>
              <a:off x="9388019" y="2248333"/>
              <a:ext cx="4969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a:t>
              </a:r>
              <a:endParaRPr b="1" baseline="30000" sz="700">
                <a:solidFill>
                  <a:schemeClr val="dk1"/>
                </a:solidFill>
                <a:latin typeface="Arial"/>
                <a:ea typeface="Arial"/>
                <a:cs typeface="Arial"/>
                <a:sym typeface="Arial"/>
              </a:endParaRPr>
            </a:p>
          </p:txBody>
        </p:sp>
        <p:sp>
          <p:nvSpPr>
            <p:cNvPr id="270" name="Google Shape;270;p6"/>
            <p:cNvSpPr txBox="1"/>
            <p:nvPr/>
          </p:nvSpPr>
          <p:spPr>
            <a:xfrm>
              <a:off x="9307869" y="2916482"/>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-25</a:t>
              </a:r>
              <a:endParaRPr b="1" baseline="30000" sz="700">
                <a:solidFill>
                  <a:schemeClr val="dk1"/>
                </a:solidFill>
                <a:latin typeface="Arial"/>
                <a:ea typeface="Arial"/>
                <a:cs typeface="Arial"/>
                <a:sym typeface="Arial"/>
              </a:endParaRPr>
            </a:p>
          </p:txBody>
        </p:sp>
        <p:sp>
          <p:nvSpPr>
            <p:cNvPr id="271" name="Google Shape;271;p6"/>
            <p:cNvSpPr txBox="1"/>
            <p:nvPr/>
          </p:nvSpPr>
          <p:spPr>
            <a:xfrm>
              <a:off x="9307869" y="3049580"/>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-30</a:t>
              </a:r>
              <a:endParaRPr b="1" baseline="30000" sz="700">
                <a:solidFill>
                  <a:schemeClr val="dk1"/>
                </a:solidFill>
                <a:latin typeface="Arial"/>
                <a:ea typeface="Arial"/>
                <a:cs typeface="Arial"/>
                <a:sym typeface="Arial"/>
              </a:endParaRPr>
            </a:p>
          </p:txBody>
        </p:sp>
        <p:sp>
          <p:nvSpPr>
            <p:cNvPr id="272" name="Google Shape;272;p6"/>
            <p:cNvSpPr txBox="1"/>
            <p:nvPr/>
          </p:nvSpPr>
          <p:spPr>
            <a:xfrm>
              <a:off x="9307869" y="3177493"/>
              <a:ext cx="129843"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-35</a:t>
              </a:r>
              <a:endParaRPr b="1" baseline="30000" sz="700">
                <a:solidFill>
                  <a:schemeClr val="dk1"/>
                </a:solidFill>
                <a:latin typeface="Arial"/>
                <a:ea typeface="Arial"/>
                <a:cs typeface="Arial"/>
                <a:sym typeface="Arial"/>
              </a:endParaRPr>
            </a:p>
          </p:txBody>
        </p:sp>
      </p:grpSp>
      <p:grpSp>
        <p:nvGrpSpPr>
          <p:cNvPr id="273" name="Google Shape;273;p6"/>
          <p:cNvGrpSpPr/>
          <p:nvPr/>
        </p:nvGrpSpPr>
        <p:grpSpPr>
          <a:xfrm>
            <a:off x="5659118" y="1277057"/>
            <a:ext cx="3215335" cy="2387785"/>
            <a:chOff x="5659119" y="1277057"/>
            <a:chExt cx="3215335" cy="2387785"/>
          </a:xfrm>
        </p:grpSpPr>
        <p:pic>
          <p:nvPicPr>
            <p:cNvPr id="274" name="Google Shape;274;p6"/>
            <p:cNvPicPr preferRelativeResize="0"/>
            <p:nvPr/>
          </p:nvPicPr>
          <p:blipFill rotWithShape="1">
            <a:blip r:embed="rId8">
              <a:alphaModFix/>
            </a:blip>
            <a:srcRect b="13984" l="13711" r="4595" t="7013"/>
            <a:stretch/>
          </p:blipFill>
          <p:spPr>
            <a:xfrm>
              <a:off x="6177887" y="1310184"/>
              <a:ext cx="2565780" cy="2007797"/>
            </a:xfrm>
            <a:prstGeom prst="rect">
              <a:avLst/>
            </a:prstGeom>
            <a:noFill/>
            <a:ln>
              <a:noFill/>
            </a:ln>
          </p:spPr>
        </p:pic>
        <p:sp>
          <p:nvSpPr>
            <p:cNvPr id="275" name="Google Shape;275;p6"/>
            <p:cNvSpPr/>
            <p:nvPr/>
          </p:nvSpPr>
          <p:spPr>
            <a:xfrm>
              <a:off x="6198989" y="1334095"/>
              <a:ext cx="2502099" cy="195699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276" name="Google Shape;276;p6"/>
            <p:cNvSpPr txBox="1"/>
            <p:nvPr/>
          </p:nvSpPr>
          <p:spPr>
            <a:xfrm>
              <a:off x="7088019" y="3434010"/>
              <a:ext cx="755335"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Arial"/>
                  <a:ea typeface="Arial"/>
                  <a:cs typeface="Arial"/>
                  <a:sym typeface="Arial"/>
                </a:rPr>
                <a:t>Time (sec)</a:t>
              </a:r>
              <a:endParaRPr b="1" baseline="30000" sz="900">
                <a:solidFill>
                  <a:schemeClr val="dk1"/>
                </a:solidFill>
                <a:latin typeface="Arial"/>
                <a:ea typeface="Arial"/>
                <a:cs typeface="Arial"/>
                <a:sym typeface="Arial"/>
              </a:endParaRPr>
            </a:p>
          </p:txBody>
        </p:sp>
        <p:sp>
          <p:nvSpPr>
            <p:cNvPr id="277" name="Google Shape;277;p6"/>
            <p:cNvSpPr txBox="1"/>
            <p:nvPr/>
          </p:nvSpPr>
          <p:spPr>
            <a:xfrm>
              <a:off x="7313680"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6.0E-04</a:t>
              </a:r>
              <a:endParaRPr b="1" baseline="30000" sz="700">
                <a:solidFill>
                  <a:schemeClr val="dk1"/>
                </a:solidFill>
                <a:latin typeface="Arial"/>
                <a:ea typeface="Arial"/>
                <a:cs typeface="Arial"/>
                <a:sym typeface="Arial"/>
              </a:endParaRPr>
            </a:p>
          </p:txBody>
        </p:sp>
        <p:sp>
          <p:nvSpPr>
            <p:cNvPr id="278" name="Google Shape;278;p6"/>
            <p:cNvSpPr txBox="1"/>
            <p:nvPr/>
          </p:nvSpPr>
          <p:spPr>
            <a:xfrm>
              <a:off x="6893984"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4.0E-04</a:t>
              </a:r>
              <a:endParaRPr b="1" baseline="30000" sz="700">
                <a:solidFill>
                  <a:schemeClr val="dk1"/>
                </a:solidFill>
                <a:latin typeface="Arial"/>
                <a:ea typeface="Arial"/>
                <a:cs typeface="Arial"/>
                <a:sym typeface="Arial"/>
              </a:endParaRPr>
            </a:p>
          </p:txBody>
        </p:sp>
        <p:sp>
          <p:nvSpPr>
            <p:cNvPr id="279" name="Google Shape;279;p6"/>
            <p:cNvSpPr txBox="1"/>
            <p:nvPr/>
          </p:nvSpPr>
          <p:spPr>
            <a:xfrm>
              <a:off x="6463573"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2.0E-04</a:t>
              </a:r>
              <a:endParaRPr b="1" baseline="30000" sz="700">
                <a:solidFill>
                  <a:schemeClr val="dk1"/>
                </a:solidFill>
                <a:latin typeface="Arial"/>
                <a:ea typeface="Arial"/>
                <a:cs typeface="Arial"/>
                <a:sym typeface="Arial"/>
              </a:endParaRPr>
            </a:p>
          </p:txBody>
        </p:sp>
        <p:sp>
          <p:nvSpPr>
            <p:cNvPr id="280" name="Google Shape;280;p6"/>
            <p:cNvSpPr txBox="1"/>
            <p:nvPr/>
          </p:nvSpPr>
          <p:spPr>
            <a:xfrm>
              <a:off x="6058165"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0.0E-04</a:t>
              </a:r>
              <a:endParaRPr b="1" baseline="30000" sz="700">
                <a:solidFill>
                  <a:schemeClr val="dk1"/>
                </a:solidFill>
                <a:latin typeface="Arial"/>
                <a:ea typeface="Arial"/>
                <a:cs typeface="Arial"/>
                <a:sym typeface="Arial"/>
              </a:endParaRPr>
            </a:p>
          </p:txBody>
        </p:sp>
        <p:sp>
          <p:nvSpPr>
            <p:cNvPr id="281" name="Google Shape;281;p6"/>
            <p:cNvSpPr txBox="1"/>
            <p:nvPr/>
          </p:nvSpPr>
          <p:spPr>
            <a:xfrm>
              <a:off x="8560264"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1.2E-03</a:t>
              </a:r>
              <a:endParaRPr b="1" baseline="30000" sz="700">
                <a:solidFill>
                  <a:schemeClr val="dk1"/>
                </a:solidFill>
                <a:latin typeface="Arial"/>
                <a:ea typeface="Arial"/>
                <a:cs typeface="Arial"/>
                <a:sym typeface="Arial"/>
              </a:endParaRPr>
            </a:p>
          </p:txBody>
        </p:sp>
        <p:sp>
          <p:nvSpPr>
            <p:cNvPr id="282" name="Google Shape;282;p6"/>
            <p:cNvSpPr txBox="1"/>
            <p:nvPr/>
          </p:nvSpPr>
          <p:spPr>
            <a:xfrm>
              <a:off x="8140568"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1.0E-03</a:t>
              </a:r>
              <a:endParaRPr b="1" baseline="30000" sz="700">
                <a:solidFill>
                  <a:schemeClr val="dk1"/>
                </a:solidFill>
                <a:latin typeface="Arial"/>
                <a:ea typeface="Arial"/>
                <a:cs typeface="Arial"/>
                <a:sym typeface="Arial"/>
              </a:endParaRPr>
            </a:p>
          </p:txBody>
        </p:sp>
        <p:sp>
          <p:nvSpPr>
            <p:cNvPr id="283" name="Google Shape;283;p6"/>
            <p:cNvSpPr txBox="1"/>
            <p:nvPr/>
          </p:nvSpPr>
          <p:spPr>
            <a:xfrm>
              <a:off x="7710157" y="3333843"/>
              <a:ext cx="314190" cy="10772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8.0E-04</a:t>
              </a:r>
              <a:endParaRPr b="1" baseline="30000" sz="700">
                <a:solidFill>
                  <a:schemeClr val="dk1"/>
                </a:solidFill>
                <a:latin typeface="Arial"/>
                <a:ea typeface="Arial"/>
                <a:cs typeface="Arial"/>
                <a:sym typeface="Arial"/>
              </a:endParaRPr>
            </a:p>
          </p:txBody>
        </p:sp>
        <p:sp>
          <p:nvSpPr>
            <p:cNvPr id="284" name="Google Shape;284;p6"/>
            <p:cNvSpPr txBox="1"/>
            <p:nvPr/>
          </p:nvSpPr>
          <p:spPr>
            <a:xfrm rot="-5400000">
              <a:off x="5252596" y="2212177"/>
              <a:ext cx="104387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Arial"/>
                  <a:ea typeface="Arial"/>
                  <a:cs typeface="Arial"/>
                  <a:sym typeface="Arial"/>
                </a:rPr>
                <a:t>Signal Level (V)</a:t>
              </a:r>
              <a:endParaRPr b="1" baseline="30000" sz="900">
                <a:solidFill>
                  <a:schemeClr val="dk1"/>
                </a:solidFill>
                <a:latin typeface="Arial"/>
                <a:ea typeface="Arial"/>
                <a:cs typeface="Arial"/>
                <a:sym typeface="Arial"/>
              </a:endParaRPr>
            </a:p>
          </p:txBody>
        </p:sp>
        <p:sp>
          <p:nvSpPr>
            <p:cNvPr id="285" name="Google Shape;285;p6"/>
            <p:cNvSpPr txBox="1"/>
            <p:nvPr/>
          </p:nvSpPr>
          <p:spPr>
            <a:xfrm>
              <a:off x="5925926" y="2443031"/>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0.008</a:t>
              </a:r>
              <a:endParaRPr b="1" baseline="30000" sz="700">
                <a:solidFill>
                  <a:schemeClr val="dk1"/>
                </a:solidFill>
                <a:latin typeface="Arial"/>
                <a:ea typeface="Arial"/>
                <a:cs typeface="Arial"/>
                <a:sym typeface="Arial"/>
              </a:endParaRPr>
            </a:p>
          </p:txBody>
        </p:sp>
        <p:sp>
          <p:nvSpPr>
            <p:cNvPr id="286" name="Google Shape;286;p6"/>
            <p:cNvSpPr txBox="1"/>
            <p:nvPr/>
          </p:nvSpPr>
          <p:spPr>
            <a:xfrm>
              <a:off x="5975618" y="2248702"/>
              <a:ext cx="174728"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0.01</a:t>
              </a:r>
              <a:endParaRPr b="1" baseline="30000" sz="700">
                <a:solidFill>
                  <a:schemeClr val="dk1"/>
                </a:solidFill>
                <a:latin typeface="Arial"/>
                <a:ea typeface="Arial"/>
                <a:cs typeface="Arial"/>
                <a:sym typeface="Arial"/>
              </a:endParaRPr>
            </a:p>
          </p:txBody>
        </p:sp>
        <p:sp>
          <p:nvSpPr>
            <p:cNvPr id="287" name="Google Shape;287;p6"/>
            <p:cNvSpPr txBox="1"/>
            <p:nvPr/>
          </p:nvSpPr>
          <p:spPr>
            <a:xfrm>
              <a:off x="5925926" y="2054373"/>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0.012</a:t>
              </a:r>
              <a:endParaRPr b="1" baseline="30000" sz="700">
                <a:solidFill>
                  <a:schemeClr val="dk1"/>
                </a:solidFill>
                <a:latin typeface="Arial"/>
                <a:ea typeface="Arial"/>
                <a:cs typeface="Arial"/>
                <a:sym typeface="Arial"/>
              </a:endParaRPr>
            </a:p>
          </p:txBody>
        </p:sp>
        <p:sp>
          <p:nvSpPr>
            <p:cNvPr id="288" name="Google Shape;288;p6"/>
            <p:cNvSpPr txBox="1"/>
            <p:nvPr/>
          </p:nvSpPr>
          <p:spPr>
            <a:xfrm>
              <a:off x="5925926" y="1860044"/>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0.014</a:t>
              </a:r>
              <a:endParaRPr b="1" baseline="30000" sz="700">
                <a:solidFill>
                  <a:schemeClr val="dk1"/>
                </a:solidFill>
                <a:latin typeface="Arial"/>
                <a:ea typeface="Arial"/>
                <a:cs typeface="Arial"/>
                <a:sym typeface="Arial"/>
              </a:endParaRPr>
            </a:p>
          </p:txBody>
        </p:sp>
        <p:sp>
          <p:nvSpPr>
            <p:cNvPr id="289" name="Google Shape;289;p6"/>
            <p:cNvSpPr txBox="1"/>
            <p:nvPr/>
          </p:nvSpPr>
          <p:spPr>
            <a:xfrm>
              <a:off x="5925926" y="1665715"/>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0.016</a:t>
              </a:r>
              <a:endParaRPr b="1" baseline="30000" sz="700">
                <a:solidFill>
                  <a:schemeClr val="dk1"/>
                </a:solidFill>
                <a:latin typeface="Arial"/>
                <a:ea typeface="Arial"/>
                <a:cs typeface="Arial"/>
                <a:sym typeface="Arial"/>
              </a:endParaRPr>
            </a:p>
          </p:txBody>
        </p:sp>
        <p:sp>
          <p:nvSpPr>
            <p:cNvPr id="290" name="Google Shape;290;p6"/>
            <p:cNvSpPr txBox="1"/>
            <p:nvPr/>
          </p:nvSpPr>
          <p:spPr>
            <a:xfrm>
              <a:off x="5925926" y="1471386"/>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0.018</a:t>
              </a:r>
              <a:endParaRPr b="1" baseline="30000" sz="700">
                <a:solidFill>
                  <a:schemeClr val="dk1"/>
                </a:solidFill>
                <a:latin typeface="Arial"/>
                <a:ea typeface="Arial"/>
                <a:cs typeface="Arial"/>
                <a:sym typeface="Arial"/>
              </a:endParaRPr>
            </a:p>
          </p:txBody>
        </p:sp>
        <p:sp>
          <p:nvSpPr>
            <p:cNvPr id="291" name="Google Shape;291;p6"/>
            <p:cNvSpPr txBox="1"/>
            <p:nvPr/>
          </p:nvSpPr>
          <p:spPr>
            <a:xfrm>
              <a:off x="5975618" y="1277057"/>
              <a:ext cx="174728"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0.02</a:t>
              </a:r>
              <a:endParaRPr b="1" baseline="30000" sz="700">
                <a:solidFill>
                  <a:schemeClr val="dk1"/>
                </a:solidFill>
                <a:latin typeface="Arial"/>
                <a:ea typeface="Arial"/>
                <a:cs typeface="Arial"/>
                <a:sym typeface="Arial"/>
              </a:endParaRPr>
            </a:p>
          </p:txBody>
        </p:sp>
        <p:sp>
          <p:nvSpPr>
            <p:cNvPr id="292" name="Google Shape;292;p6"/>
            <p:cNvSpPr txBox="1"/>
            <p:nvPr/>
          </p:nvSpPr>
          <p:spPr>
            <a:xfrm>
              <a:off x="5925926" y="2637360"/>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0.006</a:t>
              </a:r>
              <a:endParaRPr b="1" baseline="30000" sz="700">
                <a:solidFill>
                  <a:schemeClr val="dk1"/>
                </a:solidFill>
                <a:latin typeface="Arial"/>
                <a:ea typeface="Arial"/>
                <a:cs typeface="Arial"/>
                <a:sym typeface="Arial"/>
              </a:endParaRPr>
            </a:p>
          </p:txBody>
        </p:sp>
        <p:sp>
          <p:nvSpPr>
            <p:cNvPr id="293" name="Google Shape;293;p6"/>
            <p:cNvSpPr txBox="1"/>
            <p:nvPr/>
          </p:nvSpPr>
          <p:spPr>
            <a:xfrm>
              <a:off x="5925926" y="2831689"/>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0.004</a:t>
              </a:r>
              <a:endParaRPr b="1" baseline="30000" sz="700">
                <a:solidFill>
                  <a:schemeClr val="dk1"/>
                </a:solidFill>
                <a:latin typeface="Arial"/>
                <a:ea typeface="Arial"/>
                <a:cs typeface="Arial"/>
                <a:sym typeface="Arial"/>
              </a:endParaRPr>
            </a:p>
          </p:txBody>
        </p:sp>
        <p:sp>
          <p:nvSpPr>
            <p:cNvPr id="294" name="Google Shape;294;p6"/>
            <p:cNvSpPr txBox="1"/>
            <p:nvPr/>
          </p:nvSpPr>
          <p:spPr>
            <a:xfrm>
              <a:off x="5925926" y="3026018"/>
              <a:ext cx="22442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0.002</a:t>
              </a:r>
              <a:endParaRPr b="1" baseline="30000" sz="700">
                <a:solidFill>
                  <a:schemeClr val="dk1"/>
                </a:solidFill>
                <a:latin typeface="Arial"/>
                <a:ea typeface="Arial"/>
                <a:cs typeface="Arial"/>
                <a:sym typeface="Arial"/>
              </a:endParaRPr>
            </a:p>
          </p:txBody>
        </p:sp>
        <p:sp>
          <p:nvSpPr>
            <p:cNvPr id="295" name="Google Shape;295;p6"/>
            <p:cNvSpPr txBox="1"/>
            <p:nvPr/>
          </p:nvSpPr>
          <p:spPr>
            <a:xfrm>
              <a:off x="6100652" y="3220349"/>
              <a:ext cx="49694"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700">
                  <a:solidFill>
                    <a:schemeClr val="dk1"/>
                  </a:solidFill>
                  <a:latin typeface="Arial"/>
                  <a:ea typeface="Arial"/>
                  <a:cs typeface="Arial"/>
                  <a:sym typeface="Arial"/>
                </a:rPr>
                <a:t>0</a:t>
              </a:r>
              <a:endParaRPr b="1" baseline="30000" sz="700">
                <a:solidFill>
                  <a:schemeClr val="dk1"/>
                </a:solidFill>
                <a:latin typeface="Arial"/>
                <a:ea typeface="Arial"/>
                <a:cs typeface="Arial"/>
                <a:sym typeface="Arial"/>
              </a:endParaRPr>
            </a:p>
          </p:txBody>
        </p:sp>
        <p:grpSp>
          <p:nvGrpSpPr>
            <p:cNvPr id="296" name="Google Shape;296;p6"/>
            <p:cNvGrpSpPr/>
            <p:nvPr/>
          </p:nvGrpSpPr>
          <p:grpSpPr>
            <a:xfrm>
              <a:off x="6293080" y="1384779"/>
              <a:ext cx="1306157" cy="420876"/>
              <a:chOff x="4423335" y="1365136"/>
              <a:chExt cx="1306157" cy="420876"/>
            </a:xfrm>
          </p:grpSpPr>
          <p:sp>
            <p:nvSpPr>
              <p:cNvPr id="297" name="Google Shape;297;p6"/>
              <p:cNvSpPr/>
              <p:nvPr/>
            </p:nvSpPr>
            <p:spPr>
              <a:xfrm>
                <a:off x="4423335" y="1365136"/>
                <a:ext cx="1306157" cy="42087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nvGrpSpPr>
              <p:cNvPr id="298" name="Google Shape;298;p6"/>
              <p:cNvGrpSpPr/>
              <p:nvPr/>
            </p:nvGrpSpPr>
            <p:grpSpPr>
              <a:xfrm>
                <a:off x="4477859" y="1390663"/>
                <a:ext cx="1213786" cy="367871"/>
                <a:chOff x="4477859" y="1390663"/>
                <a:chExt cx="1213786" cy="367871"/>
              </a:xfrm>
            </p:grpSpPr>
            <p:sp>
              <p:nvSpPr>
                <p:cNvPr id="299" name="Google Shape;299;p6"/>
                <p:cNvSpPr txBox="1"/>
                <p:nvPr/>
              </p:nvSpPr>
              <p:spPr>
                <a:xfrm>
                  <a:off x="4587661" y="1390663"/>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10 mA</a:t>
                  </a:r>
                  <a:endParaRPr b="1" baseline="30000" sz="600">
                    <a:solidFill>
                      <a:schemeClr val="dk1"/>
                    </a:solidFill>
                    <a:latin typeface="Arial Narrow"/>
                    <a:ea typeface="Arial Narrow"/>
                    <a:cs typeface="Arial Narrow"/>
                    <a:sym typeface="Arial Narrow"/>
                  </a:endParaRPr>
                </a:p>
              </p:txBody>
            </p:sp>
            <p:sp>
              <p:nvSpPr>
                <p:cNvPr id="300" name="Google Shape;300;p6"/>
                <p:cNvSpPr txBox="1"/>
                <p:nvPr/>
              </p:nvSpPr>
              <p:spPr>
                <a:xfrm>
                  <a:off x="4587661" y="1481154"/>
                  <a:ext cx="2420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12.5 mA</a:t>
                  </a:r>
                  <a:endParaRPr b="1" baseline="30000" sz="600">
                    <a:solidFill>
                      <a:schemeClr val="dk1"/>
                    </a:solidFill>
                    <a:latin typeface="Arial Narrow"/>
                    <a:ea typeface="Arial Narrow"/>
                    <a:cs typeface="Arial Narrow"/>
                    <a:sym typeface="Arial Narrow"/>
                  </a:endParaRPr>
                </a:p>
              </p:txBody>
            </p:sp>
            <p:sp>
              <p:nvSpPr>
                <p:cNvPr id="301" name="Google Shape;301;p6"/>
                <p:cNvSpPr txBox="1"/>
                <p:nvPr/>
              </p:nvSpPr>
              <p:spPr>
                <a:xfrm>
                  <a:off x="4587661" y="1571646"/>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15 mA</a:t>
                  </a:r>
                  <a:endParaRPr b="1" baseline="30000" sz="600">
                    <a:solidFill>
                      <a:schemeClr val="dk1"/>
                    </a:solidFill>
                    <a:latin typeface="Arial Narrow"/>
                    <a:ea typeface="Arial Narrow"/>
                    <a:cs typeface="Arial Narrow"/>
                    <a:sym typeface="Arial Narrow"/>
                  </a:endParaRPr>
                </a:p>
              </p:txBody>
            </p:sp>
            <p:sp>
              <p:nvSpPr>
                <p:cNvPr id="302" name="Google Shape;302;p6"/>
                <p:cNvSpPr txBox="1"/>
                <p:nvPr/>
              </p:nvSpPr>
              <p:spPr>
                <a:xfrm>
                  <a:off x="4587661" y="1662137"/>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20 mA</a:t>
                  </a:r>
                  <a:endParaRPr b="1" baseline="30000" sz="600">
                    <a:solidFill>
                      <a:schemeClr val="dk1"/>
                    </a:solidFill>
                    <a:latin typeface="Arial Narrow"/>
                    <a:ea typeface="Arial Narrow"/>
                    <a:cs typeface="Arial Narrow"/>
                    <a:sym typeface="Arial Narrow"/>
                  </a:endParaRPr>
                </a:p>
              </p:txBody>
            </p:sp>
            <p:cxnSp>
              <p:nvCxnSpPr>
                <p:cNvPr id="303" name="Google Shape;303;p6"/>
                <p:cNvCxnSpPr/>
                <p:nvPr/>
              </p:nvCxnSpPr>
              <p:spPr>
                <a:xfrm rot="10800000">
                  <a:off x="4477859" y="1441999"/>
                  <a:ext cx="82977" cy="0"/>
                </a:xfrm>
                <a:prstGeom prst="straightConnector1">
                  <a:avLst/>
                </a:prstGeom>
                <a:solidFill>
                  <a:schemeClr val="accent1"/>
                </a:solidFill>
                <a:ln cap="flat" cmpd="sng" w="12700">
                  <a:solidFill>
                    <a:srgbClr val="4A6FB2"/>
                  </a:solidFill>
                  <a:prstDash val="solid"/>
                  <a:round/>
                  <a:headEnd len="sm" w="sm" type="none"/>
                  <a:tailEnd len="sm" w="sm" type="none"/>
                </a:ln>
              </p:spPr>
            </p:cxnSp>
            <p:cxnSp>
              <p:nvCxnSpPr>
                <p:cNvPr id="304" name="Google Shape;304;p6"/>
                <p:cNvCxnSpPr/>
                <p:nvPr/>
              </p:nvCxnSpPr>
              <p:spPr>
                <a:xfrm rot="10800000">
                  <a:off x="4477859" y="1531465"/>
                  <a:ext cx="82977" cy="0"/>
                </a:xfrm>
                <a:prstGeom prst="straightConnector1">
                  <a:avLst/>
                </a:prstGeom>
                <a:solidFill>
                  <a:schemeClr val="accent1"/>
                </a:solidFill>
                <a:ln cap="flat" cmpd="sng" w="12700">
                  <a:solidFill>
                    <a:srgbClr val="DE874B"/>
                  </a:solidFill>
                  <a:prstDash val="solid"/>
                  <a:round/>
                  <a:headEnd len="sm" w="sm" type="none"/>
                  <a:tailEnd len="sm" w="sm" type="none"/>
                </a:ln>
              </p:spPr>
            </p:cxnSp>
            <p:cxnSp>
              <p:nvCxnSpPr>
                <p:cNvPr id="305" name="Google Shape;305;p6"/>
                <p:cNvCxnSpPr/>
                <p:nvPr/>
              </p:nvCxnSpPr>
              <p:spPr>
                <a:xfrm rot="10800000">
                  <a:off x="4477859" y="1620931"/>
                  <a:ext cx="82977" cy="0"/>
                </a:xfrm>
                <a:prstGeom prst="straightConnector1">
                  <a:avLst/>
                </a:prstGeom>
                <a:solidFill>
                  <a:schemeClr val="accent1"/>
                </a:solidFill>
                <a:ln cap="flat" cmpd="sng" w="12700">
                  <a:solidFill>
                    <a:srgbClr val="A6A6A6"/>
                  </a:solidFill>
                  <a:prstDash val="solid"/>
                  <a:round/>
                  <a:headEnd len="sm" w="sm" type="none"/>
                  <a:tailEnd len="sm" w="sm" type="none"/>
                </a:ln>
              </p:spPr>
            </p:cxnSp>
            <p:cxnSp>
              <p:nvCxnSpPr>
                <p:cNvPr id="306" name="Google Shape;306;p6"/>
                <p:cNvCxnSpPr/>
                <p:nvPr/>
              </p:nvCxnSpPr>
              <p:spPr>
                <a:xfrm rot="10800000">
                  <a:off x="4477859" y="1710396"/>
                  <a:ext cx="82977" cy="0"/>
                </a:xfrm>
                <a:prstGeom prst="straightConnector1">
                  <a:avLst/>
                </a:prstGeom>
                <a:solidFill>
                  <a:schemeClr val="accent1"/>
                </a:solidFill>
                <a:ln cap="flat" cmpd="sng" w="12700">
                  <a:solidFill>
                    <a:srgbClr val="F2C135"/>
                  </a:solidFill>
                  <a:prstDash val="solid"/>
                  <a:round/>
                  <a:headEnd len="sm" w="sm" type="none"/>
                  <a:tailEnd len="sm" w="sm" type="none"/>
                </a:ln>
              </p:spPr>
            </p:cxnSp>
            <p:sp>
              <p:nvSpPr>
                <p:cNvPr id="307" name="Google Shape;307;p6"/>
                <p:cNvSpPr txBox="1"/>
                <p:nvPr/>
              </p:nvSpPr>
              <p:spPr>
                <a:xfrm>
                  <a:off x="5001065" y="1393732"/>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25 mA</a:t>
                  </a:r>
                  <a:endParaRPr b="1" baseline="30000" sz="600">
                    <a:solidFill>
                      <a:schemeClr val="dk1"/>
                    </a:solidFill>
                    <a:latin typeface="Arial Narrow"/>
                    <a:ea typeface="Arial Narrow"/>
                    <a:cs typeface="Arial Narrow"/>
                    <a:sym typeface="Arial Narrow"/>
                  </a:endParaRPr>
                </a:p>
              </p:txBody>
            </p:sp>
            <p:sp>
              <p:nvSpPr>
                <p:cNvPr id="308" name="Google Shape;308;p6"/>
                <p:cNvSpPr txBox="1"/>
                <p:nvPr/>
              </p:nvSpPr>
              <p:spPr>
                <a:xfrm>
                  <a:off x="5001065" y="1484223"/>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30 mA</a:t>
                  </a:r>
                  <a:endParaRPr b="1" baseline="30000" sz="600">
                    <a:solidFill>
                      <a:schemeClr val="dk1"/>
                    </a:solidFill>
                    <a:latin typeface="Arial Narrow"/>
                    <a:ea typeface="Arial Narrow"/>
                    <a:cs typeface="Arial Narrow"/>
                    <a:sym typeface="Arial Narrow"/>
                  </a:endParaRPr>
                </a:p>
              </p:txBody>
            </p:sp>
            <p:sp>
              <p:nvSpPr>
                <p:cNvPr id="309" name="Google Shape;309;p6"/>
                <p:cNvSpPr txBox="1"/>
                <p:nvPr/>
              </p:nvSpPr>
              <p:spPr>
                <a:xfrm>
                  <a:off x="5001065" y="1574715"/>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40 mA</a:t>
                  </a:r>
                  <a:endParaRPr b="1" baseline="30000" sz="600">
                    <a:solidFill>
                      <a:schemeClr val="dk1"/>
                    </a:solidFill>
                    <a:latin typeface="Arial Narrow"/>
                    <a:ea typeface="Arial Narrow"/>
                    <a:cs typeface="Arial Narrow"/>
                    <a:sym typeface="Arial Narrow"/>
                  </a:endParaRPr>
                </a:p>
              </p:txBody>
            </p:sp>
            <p:sp>
              <p:nvSpPr>
                <p:cNvPr id="310" name="Google Shape;310;p6"/>
                <p:cNvSpPr txBox="1"/>
                <p:nvPr/>
              </p:nvSpPr>
              <p:spPr>
                <a:xfrm>
                  <a:off x="5001065" y="1665206"/>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50 mA</a:t>
                  </a:r>
                  <a:endParaRPr b="1" baseline="30000" sz="600">
                    <a:solidFill>
                      <a:schemeClr val="dk1"/>
                    </a:solidFill>
                    <a:latin typeface="Arial Narrow"/>
                    <a:ea typeface="Arial Narrow"/>
                    <a:cs typeface="Arial Narrow"/>
                    <a:sym typeface="Arial Narrow"/>
                  </a:endParaRPr>
                </a:p>
              </p:txBody>
            </p:sp>
            <p:cxnSp>
              <p:nvCxnSpPr>
                <p:cNvPr id="311" name="Google Shape;311;p6"/>
                <p:cNvCxnSpPr/>
                <p:nvPr/>
              </p:nvCxnSpPr>
              <p:spPr>
                <a:xfrm rot="10800000">
                  <a:off x="4894513" y="1440965"/>
                  <a:ext cx="82977" cy="0"/>
                </a:xfrm>
                <a:prstGeom prst="straightConnector1">
                  <a:avLst/>
                </a:prstGeom>
                <a:solidFill>
                  <a:schemeClr val="accent1"/>
                </a:solidFill>
                <a:ln cap="flat" cmpd="sng" w="12700">
                  <a:solidFill>
                    <a:srgbClr val="9BBEDE"/>
                  </a:solidFill>
                  <a:prstDash val="solid"/>
                  <a:round/>
                  <a:headEnd len="sm" w="sm" type="none"/>
                  <a:tailEnd len="sm" w="sm" type="none"/>
                </a:ln>
              </p:spPr>
            </p:cxnSp>
            <p:cxnSp>
              <p:nvCxnSpPr>
                <p:cNvPr id="312" name="Google Shape;312;p6"/>
                <p:cNvCxnSpPr/>
                <p:nvPr/>
              </p:nvCxnSpPr>
              <p:spPr>
                <a:xfrm rot="10800000">
                  <a:off x="4894513" y="1530431"/>
                  <a:ext cx="82977" cy="0"/>
                </a:xfrm>
                <a:prstGeom prst="straightConnector1">
                  <a:avLst/>
                </a:prstGeom>
                <a:solidFill>
                  <a:schemeClr val="accent1"/>
                </a:solidFill>
                <a:ln cap="flat" cmpd="sng" w="12700">
                  <a:solidFill>
                    <a:srgbClr val="8EB873"/>
                  </a:solidFill>
                  <a:prstDash val="solid"/>
                  <a:round/>
                  <a:headEnd len="sm" w="sm" type="none"/>
                  <a:tailEnd len="sm" w="sm" type="none"/>
                </a:ln>
              </p:spPr>
            </p:cxnSp>
            <p:cxnSp>
              <p:nvCxnSpPr>
                <p:cNvPr id="313" name="Google Shape;313;p6"/>
                <p:cNvCxnSpPr/>
                <p:nvPr/>
              </p:nvCxnSpPr>
              <p:spPr>
                <a:xfrm rot="10800000">
                  <a:off x="4894513" y="1619897"/>
                  <a:ext cx="82977" cy="0"/>
                </a:xfrm>
                <a:prstGeom prst="straightConnector1">
                  <a:avLst/>
                </a:prstGeom>
                <a:solidFill>
                  <a:schemeClr val="accent1"/>
                </a:solidFill>
                <a:ln cap="flat" cmpd="sng" w="12700">
                  <a:solidFill>
                    <a:srgbClr val="2D456F"/>
                  </a:solidFill>
                  <a:prstDash val="solid"/>
                  <a:round/>
                  <a:headEnd len="sm" w="sm" type="none"/>
                  <a:tailEnd len="sm" w="sm" type="none"/>
                </a:ln>
              </p:spPr>
            </p:cxnSp>
            <p:cxnSp>
              <p:nvCxnSpPr>
                <p:cNvPr id="314" name="Google Shape;314;p6"/>
                <p:cNvCxnSpPr/>
                <p:nvPr/>
              </p:nvCxnSpPr>
              <p:spPr>
                <a:xfrm rot="10800000">
                  <a:off x="4894513" y="1709362"/>
                  <a:ext cx="82977" cy="0"/>
                </a:xfrm>
                <a:prstGeom prst="straightConnector1">
                  <a:avLst/>
                </a:prstGeom>
                <a:solidFill>
                  <a:schemeClr val="accent1"/>
                </a:solidFill>
                <a:ln cap="flat" cmpd="sng" w="12700">
                  <a:solidFill>
                    <a:srgbClr val="95522A"/>
                  </a:solidFill>
                  <a:prstDash val="solid"/>
                  <a:round/>
                  <a:headEnd len="sm" w="sm" type="none"/>
                  <a:tailEnd len="sm" w="sm" type="none"/>
                </a:ln>
              </p:spPr>
            </p:cxnSp>
            <p:sp>
              <p:nvSpPr>
                <p:cNvPr id="315" name="Google Shape;315;p6"/>
                <p:cNvSpPr txBox="1"/>
                <p:nvPr/>
              </p:nvSpPr>
              <p:spPr>
                <a:xfrm>
                  <a:off x="5374250" y="1394725"/>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60 mA</a:t>
                  </a:r>
                  <a:endParaRPr b="1" baseline="30000" sz="600">
                    <a:solidFill>
                      <a:schemeClr val="dk1"/>
                    </a:solidFill>
                    <a:latin typeface="Arial Narrow"/>
                    <a:ea typeface="Arial Narrow"/>
                    <a:cs typeface="Arial Narrow"/>
                    <a:sym typeface="Arial Narrow"/>
                  </a:endParaRPr>
                </a:p>
              </p:txBody>
            </p:sp>
            <p:sp>
              <p:nvSpPr>
                <p:cNvPr id="316" name="Google Shape;316;p6"/>
                <p:cNvSpPr txBox="1"/>
                <p:nvPr/>
              </p:nvSpPr>
              <p:spPr>
                <a:xfrm>
                  <a:off x="5374250" y="1485216"/>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70 mA</a:t>
                  </a:r>
                  <a:endParaRPr b="1" baseline="30000" sz="600">
                    <a:solidFill>
                      <a:schemeClr val="dk1"/>
                    </a:solidFill>
                    <a:latin typeface="Arial Narrow"/>
                    <a:ea typeface="Arial Narrow"/>
                    <a:cs typeface="Arial Narrow"/>
                    <a:sym typeface="Arial Narrow"/>
                  </a:endParaRPr>
                </a:p>
              </p:txBody>
            </p:sp>
            <p:sp>
              <p:nvSpPr>
                <p:cNvPr id="317" name="Google Shape;317;p6"/>
                <p:cNvSpPr txBox="1"/>
                <p:nvPr/>
              </p:nvSpPr>
              <p:spPr>
                <a:xfrm>
                  <a:off x="5374250" y="1575708"/>
                  <a:ext cx="189154"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75 mA</a:t>
                  </a:r>
                  <a:endParaRPr b="1" baseline="30000" sz="600">
                    <a:solidFill>
                      <a:schemeClr val="dk1"/>
                    </a:solidFill>
                    <a:latin typeface="Arial Narrow"/>
                    <a:ea typeface="Arial Narrow"/>
                    <a:cs typeface="Arial Narrow"/>
                    <a:sym typeface="Arial Narrow"/>
                  </a:endParaRPr>
                </a:p>
              </p:txBody>
            </p:sp>
            <p:sp>
              <p:nvSpPr>
                <p:cNvPr id="318" name="Google Shape;318;p6"/>
                <p:cNvSpPr txBox="1"/>
                <p:nvPr/>
              </p:nvSpPr>
              <p:spPr>
                <a:xfrm>
                  <a:off x="5374250" y="1666201"/>
                  <a:ext cx="317395" cy="9233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
                      <a:solidFill>
                        <a:schemeClr val="dk1"/>
                      </a:solidFill>
                      <a:latin typeface="Arial Narrow"/>
                      <a:ea typeface="Arial Narrow"/>
                      <a:cs typeface="Arial Narrow"/>
                      <a:sym typeface="Arial Narrow"/>
                    </a:rPr>
                    <a:t>75 Ma lase</a:t>
                  </a:r>
                  <a:endParaRPr b="1" baseline="30000" sz="600">
                    <a:solidFill>
                      <a:schemeClr val="dk1"/>
                    </a:solidFill>
                    <a:latin typeface="Arial Narrow"/>
                    <a:ea typeface="Arial Narrow"/>
                    <a:cs typeface="Arial Narrow"/>
                    <a:sym typeface="Arial Narrow"/>
                  </a:endParaRPr>
                </a:p>
              </p:txBody>
            </p:sp>
            <p:cxnSp>
              <p:nvCxnSpPr>
                <p:cNvPr id="319" name="Google Shape;319;p6"/>
                <p:cNvCxnSpPr/>
                <p:nvPr/>
              </p:nvCxnSpPr>
              <p:spPr>
                <a:xfrm rot="10800000">
                  <a:off x="5268358" y="1437855"/>
                  <a:ext cx="82977" cy="0"/>
                </a:xfrm>
                <a:prstGeom prst="straightConnector1">
                  <a:avLst/>
                </a:prstGeom>
                <a:solidFill>
                  <a:schemeClr val="accent1"/>
                </a:solidFill>
                <a:ln cap="flat" cmpd="sng" w="12700">
                  <a:solidFill>
                    <a:srgbClr val="656565"/>
                  </a:solidFill>
                  <a:prstDash val="solid"/>
                  <a:round/>
                  <a:headEnd len="sm" w="sm" type="none"/>
                  <a:tailEnd len="sm" w="sm" type="none"/>
                </a:ln>
              </p:spPr>
            </p:cxnSp>
            <p:cxnSp>
              <p:nvCxnSpPr>
                <p:cNvPr id="320" name="Google Shape;320;p6"/>
                <p:cNvCxnSpPr/>
                <p:nvPr/>
              </p:nvCxnSpPr>
              <p:spPr>
                <a:xfrm rot="10800000">
                  <a:off x="5268358" y="1527321"/>
                  <a:ext cx="82977" cy="0"/>
                </a:xfrm>
                <a:prstGeom prst="straightConnector1">
                  <a:avLst/>
                </a:prstGeom>
                <a:solidFill>
                  <a:schemeClr val="accent1"/>
                </a:solidFill>
                <a:ln cap="flat" cmpd="sng" w="12700">
                  <a:solidFill>
                    <a:srgbClr val="967928"/>
                  </a:solidFill>
                  <a:prstDash val="solid"/>
                  <a:round/>
                  <a:headEnd len="sm" w="sm" type="none"/>
                  <a:tailEnd len="sm" w="sm" type="none"/>
                </a:ln>
              </p:spPr>
            </p:cxnSp>
            <p:cxnSp>
              <p:nvCxnSpPr>
                <p:cNvPr id="321" name="Google Shape;321;p6"/>
                <p:cNvCxnSpPr/>
                <p:nvPr/>
              </p:nvCxnSpPr>
              <p:spPr>
                <a:xfrm rot="10800000">
                  <a:off x="5268358" y="1616787"/>
                  <a:ext cx="82977" cy="0"/>
                </a:xfrm>
                <a:prstGeom prst="straightConnector1">
                  <a:avLst/>
                </a:prstGeom>
                <a:solidFill>
                  <a:schemeClr val="accent1"/>
                </a:solidFill>
                <a:ln cap="flat" cmpd="sng" w="12700">
                  <a:solidFill>
                    <a:srgbClr val="356289"/>
                  </a:solidFill>
                  <a:prstDash val="solid"/>
                  <a:round/>
                  <a:headEnd len="sm" w="sm" type="none"/>
                  <a:tailEnd len="sm" w="sm" type="none"/>
                </a:ln>
              </p:spPr>
            </p:cxnSp>
            <p:cxnSp>
              <p:nvCxnSpPr>
                <p:cNvPr id="322" name="Google Shape;322;p6"/>
                <p:cNvCxnSpPr/>
                <p:nvPr/>
              </p:nvCxnSpPr>
              <p:spPr>
                <a:xfrm rot="10800000">
                  <a:off x="5268358" y="1706256"/>
                  <a:ext cx="82977" cy="0"/>
                </a:xfrm>
                <a:prstGeom prst="straightConnector1">
                  <a:avLst/>
                </a:prstGeom>
                <a:solidFill>
                  <a:schemeClr val="accent1"/>
                </a:solidFill>
                <a:ln cap="flat" cmpd="sng" w="12700">
                  <a:solidFill>
                    <a:srgbClr val="698359"/>
                  </a:solidFill>
                  <a:prstDash val="solid"/>
                  <a:round/>
                  <a:headEnd len="sm" w="sm" type="none"/>
                  <a:tailEnd len="sm" w="sm" type="none"/>
                </a:ln>
              </p:spPr>
            </p:cxnSp>
          </p:gr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
          <p:cNvSpPr/>
          <p:nvPr/>
        </p:nvSpPr>
        <p:spPr>
          <a:xfrm>
            <a:off x="563216" y="1270054"/>
            <a:ext cx="5587951" cy="1564814"/>
          </a:xfrm>
          <a:prstGeom prst="rect">
            <a:avLst/>
          </a:prstGeom>
          <a:solidFill>
            <a:schemeClr val="lt1"/>
          </a:solidFill>
          <a:ln cap="flat" cmpd="sng" w="9525">
            <a:solidFill>
              <a:srgbClr val="A5A5A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328" name="Google Shape;328;p7"/>
          <p:cNvSpPr txBox="1"/>
          <p:nvPr>
            <p:ph type="title"/>
          </p:nvPr>
        </p:nvSpPr>
        <p:spPr>
          <a:xfrm>
            <a:off x="1255449" y="100584"/>
            <a:ext cx="10020563"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High-Gain, Long-Wavelength Preamplifier (HGLWP)</a:t>
            </a:r>
            <a:endParaRPr/>
          </a:p>
        </p:txBody>
      </p:sp>
      <p:pic>
        <p:nvPicPr>
          <p:cNvPr id="329" name="Google Shape;329;p7"/>
          <p:cNvPicPr preferRelativeResize="0"/>
          <p:nvPr/>
        </p:nvPicPr>
        <p:blipFill rotWithShape="1">
          <a:blip r:embed="rId3">
            <a:alphaModFix/>
          </a:blip>
          <a:srcRect b="994" l="664" r="663" t="995"/>
          <a:stretch/>
        </p:blipFill>
        <p:spPr>
          <a:xfrm>
            <a:off x="6551611" y="3219046"/>
            <a:ext cx="4206283" cy="2887990"/>
          </a:xfrm>
          <a:prstGeom prst="rect">
            <a:avLst/>
          </a:prstGeom>
          <a:noFill/>
          <a:ln>
            <a:noFill/>
          </a:ln>
        </p:spPr>
      </p:pic>
      <p:pic>
        <p:nvPicPr>
          <p:cNvPr id="330" name="Google Shape;330;p7"/>
          <p:cNvPicPr preferRelativeResize="0"/>
          <p:nvPr/>
        </p:nvPicPr>
        <p:blipFill rotWithShape="1">
          <a:blip r:embed="rId4">
            <a:alphaModFix/>
          </a:blip>
          <a:srcRect b="0" l="0" r="0" t="0"/>
          <a:stretch/>
        </p:blipFill>
        <p:spPr>
          <a:xfrm>
            <a:off x="6936606" y="1269071"/>
            <a:ext cx="3610348" cy="1565798"/>
          </a:xfrm>
          <a:prstGeom prst="rect">
            <a:avLst/>
          </a:prstGeom>
          <a:noFill/>
          <a:ln>
            <a:noFill/>
          </a:ln>
        </p:spPr>
      </p:pic>
      <p:sp>
        <p:nvSpPr>
          <p:cNvPr id="331" name="Google Shape;331;p7"/>
          <p:cNvSpPr/>
          <p:nvPr/>
        </p:nvSpPr>
        <p:spPr>
          <a:xfrm>
            <a:off x="10725536" y="3886080"/>
            <a:ext cx="1190610" cy="1209360"/>
          </a:xfrm>
          <a:prstGeom prst="rect">
            <a:avLst/>
          </a:prstGeom>
          <a:gradFill>
            <a:gsLst>
              <a:gs pos="0">
                <a:srgbClr val="DCEDF8"/>
              </a:gs>
              <a:gs pos="20000">
                <a:srgbClr val="DCEDF8"/>
              </a:gs>
              <a:gs pos="100000">
                <a:srgbClr val="ECF5FB"/>
              </a:gs>
            </a:gsLst>
            <a:lin ang="16200000" scaled="0"/>
          </a:gradFill>
          <a:ln cap="flat" cmpd="sng" w="12700">
            <a:solidFill>
              <a:srgbClr val="3B74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Maximum cw gain:</a:t>
            </a:r>
            <a:endParaRPr/>
          </a:p>
          <a:p>
            <a:pPr indent="0" lvl="0" marL="0" marR="0" rtl="0" algn="ctr">
              <a:spcBef>
                <a:spcPts val="600"/>
              </a:spcBef>
              <a:spcAft>
                <a:spcPts val="0"/>
              </a:spcAft>
              <a:buNone/>
            </a:pPr>
            <a:r>
              <a:rPr b="1" lang="en-US" sz="1600">
                <a:solidFill>
                  <a:schemeClr val="dk1"/>
                </a:solidFill>
                <a:latin typeface="Arial"/>
                <a:ea typeface="Arial"/>
                <a:cs typeface="Arial"/>
                <a:sym typeface="Arial"/>
              </a:rPr>
              <a:t>28 dB at 2049 nm</a:t>
            </a:r>
            <a:endParaRPr/>
          </a:p>
        </p:txBody>
      </p:sp>
      <p:pic>
        <p:nvPicPr>
          <p:cNvPr id="332" name="Google Shape;332;p7"/>
          <p:cNvPicPr preferRelativeResize="0"/>
          <p:nvPr/>
        </p:nvPicPr>
        <p:blipFill rotWithShape="1">
          <a:blip r:embed="rId5">
            <a:alphaModFix/>
          </a:blip>
          <a:srcRect b="824" l="698" r="23228" t="825"/>
          <a:stretch/>
        </p:blipFill>
        <p:spPr>
          <a:xfrm>
            <a:off x="345041" y="3226904"/>
            <a:ext cx="2695186" cy="2524539"/>
          </a:xfrm>
          <a:prstGeom prst="rect">
            <a:avLst/>
          </a:prstGeom>
          <a:noFill/>
          <a:ln>
            <a:noFill/>
          </a:ln>
        </p:spPr>
      </p:pic>
      <p:sp>
        <p:nvSpPr>
          <p:cNvPr id="333" name="Google Shape;333;p7"/>
          <p:cNvSpPr txBox="1"/>
          <p:nvPr/>
        </p:nvSpPr>
        <p:spPr>
          <a:xfrm>
            <a:off x="2072584" y="5819622"/>
            <a:ext cx="225414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US Patent 9,4665,939 B2</a:t>
            </a:r>
            <a:endParaRPr/>
          </a:p>
        </p:txBody>
      </p:sp>
      <p:grpSp>
        <p:nvGrpSpPr>
          <p:cNvPr id="334" name="Google Shape;334;p7"/>
          <p:cNvGrpSpPr/>
          <p:nvPr/>
        </p:nvGrpSpPr>
        <p:grpSpPr>
          <a:xfrm>
            <a:off x="811100" y="1321924"/>
            <a:ext cx="5092182" cy="1459818"/>
            <a:chOff x="698687" y="1353193"/>
            <a:chExt cx="5092182" cy="1459818"/>
          </a:xfrm>
        </p:grpSpPr>
        <p:pic>
          <p:nvPicPr>
            <p:cNvPr id="335" name="Google Shape;335;p7"/>
            <p:cNvPicPr preferRelativeResize="0"/>
            <p:nvPr/>
          </p:nvPicPr>
          <p:blipFill rotWithShape="1">
            <a:blip r:embed="rId6">
              <a:alphaModFix/>
            </a:blip>
            <a:srcRect b="23653" l="0" r="0" t="0"/>
            <a:stretch/>
          </p:blipFill>
          <p:spPr>
            <a:xfrm>
              <a:off x="698687" y="1353193"/>
              <a:ext cx="5092182" cy="1394221"/>
            </a:xfrm>
            <a:prstGeom prst="rect">
              <a:avLst/>
            </a:prstGeom>
            <a:noFill/>
            <a:ln>
              <a:noFill/>
            </a:ln>
          </p:spPr>
        </p:pic>
        <p:sp>
          <p:nvSpPr>
            <p:cNvPr id="336" name="Google Shape;336;p7"/>
            <p:cNvSpPr/>
            <p:nvPr/>
          </p:nvSpPr>
          <p:spPr>
            <a:xfrm>
              <a:off x="3284454" y="2484492"/>
              <a:ext cx="297297" cy="31479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pic>
          <p:nvPicPr>
            <p:cNvPr id="337" name="Google Shape;337;p7"/>
            <p:cNvPicPr preferRelativeResize="0"/>
            <p:nvPr/>
          </p:nvPicPr>
          <p:blipFill rotWithShape="1">
            <a:blip r:embed="rId6">
              <a:alphaModFix/>
            </a:blip>
            <a:srcRect b="15576" l="43112" r="35938" t="69579"/>
            <a:stretch/>
          </p:blipFill>
          <p:spPr>
            <a:xfrm>
              <a:off x="2894012" y="2353872"/>
              <a:ext cx="1066800" cy="271089"/>
            </a:xfrm>
            <a:prstGeom prst="rect">
              <a:avLst/>
            </a:prstGeom>
            <a:noFill/>
            <a:ln>
              <a:noFill/>
            </a:ln>
          </p:spPr>
        </p:pic>
        <p:pic>
          <p:nvPicPr>
            <p:cNvPr id="338" name="Google Shape;338;p7"/>
            <p:cNvPicPr preferRelativeResize="0"/>
            <p:nvPr/>
          </p:nvPicPr>
          <p:blipFill rotWithShape="1">
            <a:blip r:embed="rId6">
              <a:alphaModFix/>
            </a:blip>
            <a:srcRect b="0" l="43112" r="35938" t="87838"/>
            <a:stretch/>
          </p:blipFill>
          <p:spPr>
            <a:xfrm>
              <a:off x="2894012" y="2590928"/>
              <a:ext cx="1066800" cy="222083"/>
            </a:xfrm>
            <a:prstGeom prst="rect">
              <a:avLst/>
            </a:prstGeom>
            <a:noFill/>
            <a:ln>
              <a:noFill/>
            </a:ln>
          </p:spPr>
        </p:pic>
      </p:grpSp>
      <p:grpSp>
        <p:nvGrpSpPr>
          <p:cNvPr id="339" name="Google Shape;339;p7"/>
          <p:cNvGrpSpPr/>
          <p:nvPr/>
        </p:nvGrpSpPr>
        <p:grpSpPr>
          <a:xfrm>
            <a:off x="998111" y="4476468"/>
            <a:ext cx="636583" cy="724735"/>
            <a:chOff x="-790697" y="2544894"/>
            <a:chExt cx="573381" cy="652781"/>
          </a:xfrm>
        </p:grpSpPr>
        <p:sp>
          <p:nvSpPr>
            <p:cNvPr id="340" name="Google Shape;340;p7"/>
            <p:cNvSpPr/>
            <p:nvPr/>
          </p:nvSpPr>
          <p:spPr>
            <a:xfrm>
              <a:off x="-790697" y="2544894"/>
              <a:ext cx="573381" cy="65278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nvGrpSpPr>
            <p:cNvPr id="341" name="Google Shape;341;p7"/>
            <p:cNvGrpSpPr/>
            <p:nvPr/>
          </p:nvGrpSpPr>
          <p:grpSpPr>
            <a:xfrm>
              <a:off x="-741220" y="2813101"/>
              <a:ext cx="453789" cy="338745"/>
              <a:chOff x="-757937" y="2809136"/>
              <a:chExt cx="518300" cy="386902"/>
            </a:xfrm>
          </p:grpSpPr>
          <p:pic>
            <p:nvPicPr>
              <p:cNvPr id="342" name="Google Shape;342;p7"/>
              <p:cNvPicPr preferRelativeResize="0"/>
              <p:nvPr/>
            </p:nvPicPr>
            <p:blipFill rotWithShape="1">
              <a:blip r:embed="rId5">
                <a:alphaModFix/>
              </a:blip>
              <a:srcRect b="58133" l="79167" r="3446" t="35485"/>
              <a:stretch/>
            </p:blipFill>
            <p:spPr>
              <a:xfrm>
                <a:off x="-757937" y="2809136"/>
                <a:ext cx="518300" cy="137814"/>
              </a:xfrm>
              <a:prstGeom prst="rect">
                <a:avLst/>
              </a:prstGeom>
              <a:noFill/>
              <a:ln>
                <a:noFill/>
              </a:ln>
            </p:spPr>
          </p:pic>
          <p:pic>
            <p:nvPicPr>
              <p:cNvPr id="343" name="Google Shape;343;p7"/>
              <p:cNvPicPr preferRelativeResize="0"/>
              <p:nvPr/>
            </p:nvPicPr>
            <p:blipFill rotWithShape="1">
              <a:blip r:embed="rId5">
                <a:alphaModFix/>
              </a:blip>
              <a:srcRect b="49016" l="79167" r="3446" t="46182"/>
              <a:stretch/>
            </p:blipFill>
            <p:spPr>
              <a:xfrm>
                <a:off x="-757937" y="2955425"/>
                <a:ext cx="518300" cy="103719"/>
              </a:xfrm>
              <a:prstGeom prst="rect">
                <a:avLst/>
              </a:prstGeom>
              <a:noFill/>
              <a:ln>
                <a:noFill/>
              </a:ln>
            </p:spPr>
          </p:pic>
          <p:pic>
            <p:nvPicPr>
              <p:cNvPr id="344" name="Google Shape;344;p7"/>
              <p:cNvPicPr preferRelativeResize="0"/>
              <p:nvPr/>
            </p:nvPicPr>
            <p:blipFill rotWithShape="1">
              <a:blip r:embed="rId5">
                <a:alphaModFix/>
              </a:blip>
              <a:srcRect b="38373" l="79167" r="3446" t="57138"/>
              <a:stretch/>
            </p:blipFill>
            <p:spPr>
              <a:xfrm>
                <a:off x="-757937" y="3099081"/>
                <a:ext cx="518300" cy="96957"/>
              </a:xfrm>
              <a:prstGeom prst="rect">
                <a:avLst/>
              </a:prstGeom>
              <a:noFill/>
              <a:ln>
                <a:noFill/>
              </a:ln>
            </p:spPr>
          </p:pic>
        </p:grpSp>
        <p:sp>
          <p:nvSpPr>
            <p:cNvPr id="345" name="Google Shape;345;p7"/>
            <p:cNvSpPr txBox="1"/>
            <p:nvPr/>
          </p:nvSpPr>
          <p:spPr>
            <a:xfrm>
              <a:off x="-776915" y="2580174"/>
              <a:ext cx="556256"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00">
                  <a:solidFill>
                    <a:schemeClr val="dk1"/>
                  </a:solidFill>
                  <a:latin typeface="Arial"/>
                  <a:ea typeface="Arial"/>
                  <a:cs typeface="Arial"/>
                  <a:sym typeface="Arial"/>
                </a:rPr>
                <a:t>Pump</a:t>
              </a:r>
              <a:endParaRPr/>
            </a:p>
            <a:p>
              <a:pPr indent="0" lvl="0" marL="0" marR="0" rtl="0" algn="ctr">
                <a:spcBef>
                  <a:spcPts val="0"/>
                </a:spcBef>
                <a:spcAft>
                  <a:spcPts val="0"/>
                </a:spcAft>
                <a:buNone/>
              </a:pPr>
              <a:r>
                <a:rPr b="1" lang="en-US" sz="700">
                  <a:solidFill>
                    <a:schemeClr val="dk1"/>
                  </a:solidFill>
                  <a:latin typeface="Arial"/>
                  <a:ea typeface="Arial"/>
                  <a:cs typeface="Arial"/>
                  <a:sym typeface="Arial"/>
                </a:rPr>
                <a:t>Wavelength</a:t>
              </a:r>
              <a:endParaRPr/>
            </a:p>
          </p:txBody>
        </p:sp>
      </p:grpSp>
      <p:pic>
        <p:nvPicPr>
          <p:cNvPr id="346" name="Google Shape;346;p7"/>
          <p:cNvPicPr preferRelativeResize="0"/>
          <p:nvPr/>
        </p:nvPicPr>
        <p:blipFill rotWithShape="1">
          <a:blip r:embed="rId7">
            <a:alphaModFix/>
          </a:blip>
          <a:srcRect b="0" l="0" r="4552" t="0"/>
          <a:stretch/>
        </p:blipFill>
        <p:spPr>
          <a:xfrm>
            <a:off x="3289300" y="3273286"/>
            <a:ext cx="2861867" cy="2441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8"/>
          <p:cNvSpPr txBox="1"/>
          <p:nvPr>
            <p:ph type="title"/>
          </p:nvPr>
        </p:nvSpPr>
        <p:spPr>
          <a:xfrm>
            <a:off x="1253797" y="98637"/>
            <a:ext cx="10416178" cy="815763"/>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HGLWP Output at 2049 nm, ASE (no input)</a:t>
            </a:r>
            <a:br>
              <a:rPr lang="en-US"/>
            </a:br>
            <a:r>
              <a:rPr lang="en-US"/>
              <a:t>Spectra and Pulsed Data</a:t>
            </a:r>
            <a:endParaRPr/>
          </a:p>
        </p:txBody>
      </p:sp>
      <p:sp>
        <p:nvSpPr>
          <p:cNvPr id="353" name="Google Shape;353;p8"/>
          <p:cNvSpPr txBox="1"/>
          <p:nvPr/>
        </p:nvSpPr>
        <p:spPr>
          <a:xfrm>
            <a:off x="621690" y="1738311"/>
            <a:ext cx="1304825" cy="9538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2 mW in</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530 mW out</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&gt; 30 dB SNR </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2.4 W pump</a:t>
            </a:r>
            <a:endParaRPr/>
          </a:p>
        </p:txBody>
      </p:sp>
      <p:sp>
        <p:nvSpPr>
          <p:cNvPr id="354" name="Google Shape;354;p8"/>
          <p:cNvSpPr txBox="1"/>
          <p:nvPr/>
        </p:nvSpPr>
        <p:spPr>
          <a:xfrm>
            <a:off x="455220" y="4363632"/>
            <a:ext cx="1605855" cy="7384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No input, </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11 mW total out </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2.4 W pump</a:t>
            </a:r>
            <a:endParaRPr/>
          </a:p>
        </p:txBody>
      </p:sp>
      <p:sp>
        <p:nvSpPr>
          <p:cNvPr id="355" name="Google Shape;355;p8"/>
          <p:cNvSpPr/>
          <p:nvPr/>
        </p:nvSpPr>
        <p:spPr>
          <a:xfrm>
            <a:off x="9817485" y="2924815"/>
            <a:ext cx="2028529" cy="1418347"/>
          </a:xfrm>
          <a:prstGeom prst="rect">
            <a:avLst/>
          </a:prstGeom>
          <a:gradFill>
            <a:gsLst>
              <a:gs pos="0">
                <a:srgbClr val="DCEDF8"/>
              </a:gs>
              <a:gs pos="20000">
                <a:srgbClr val="DCEDF8"/>
              </a:gs>
              <a:gs pos="100000">
                <a:srgbClr val="ECF5FB"/>
              </a:gs>
            </a:gsLst>
            <a:lin ang="16200000" scaled="0"/>
          </a:gradFill>
          <a:ln cap="flat" cmpd="sng" w="12700">
            <a:solidFill>
              <a:srgbClr val="3B74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At 10 ns PW, 1 MHz PRR (1% D.C.)</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51 mW average output power</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5.1 W peak power</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 34 dB gain @ 2 mW peak in</a:t>
            </a:r>
            <a:endParaRPr/>
          </a:p>
        </p:txBody>
      </p:sp>
      <p:grpSp>
        <p:nvGrpSpPr>
          <p:cNvPr id="356" name="Google Shape;356;p8"/>
          <p:cNvGrpSpPr/>
          <p:nvPr/>
        </p:nvGrpSpPr>
        <p:grpSpPr>
          <a:xfrm>
            <a:off x="2036834" y="1243750"/>
            <a:ext cx="3469535" cy="2344923"/>
            <a:chOff x="2036834" y="1243750"/>
            <a:chExt cx="3469535" cy="2344923"/>
          </a:xfrm>
        </p:grpSpPr>
        <p:grpSp>
          <p:nvGrpSpPr>
            <p:cNvPr id="357" name="Google Shape;357;p8"/>
            <p:cNvGrpSpPr/>
            <p:nvPr/>
          </p:nvGrpSpPr>
          <p:grpSpPr>
            <a:xfrm>
              <a:off x="2036834" y="1243750"/>
              <a:ext cx="3469535" cy="2344923"/>
              <a:chOff x="2036834" y="1243750"/>
              <a:chExt cx="3469535" cy="2344923"/>
            </a:xfrm>
          </p:grpSpPr>
          <p:pic>
            <p:nvPicPr>
              <p:cNvPr id="358" name="Google Shape;358;p8"/>
              <p:cNvPicPr preferRelativeResize="0"/>
              <p:nvPr/>
            </p:nvPicPr>
            <p:blipFill rotWithShape="1">
              <a:blip r:embed="rId3">
                <a:alphaModFix/>
              </a:blip>
              <a:srcRect b="1169" l="5212" r="1169" t="1169"/>
              <a:stretch/>
            </p:blipFill>
            <p:spPr>
              <a:xfrm>
                <a:off x="2234628" y="1243750"/>
                <a:ext cx="3271741" cy="2344923"/>
              </a:xfrm>
              <a:prstGeom prst="rect">
                <a:avLst/>
              </a:prstGeom>
              <a:noFill/>
              <a:ln>
                <a:noFill/>
              </a:ln>
            </p:spPr>
          </p:pic>
          <p:pic>
            <p:nvPicPr>
              <p:cNvPr id="359" name="Google Shape;359;p8"/>
              <p:cNvPicPr preferRelativeResize="0"/>
              <p:nvPr/>
            </p:nvPicPr>
            <p:blipFill rotWithShape="1">
              <a:blip r:embed="rId3">
                <a:alphaModFix/>
              </a:blip>
              <a:srcRect b="1169" l="1169" r="94347" t="1169"/>
              <a:stretch/>
            </p:blipFill>
            <p:spPr>
              <a:xfrm>
                <a:off x="2036834" y="1243750"/>
                <a:ext cx="156699" cy="2344923"/>
              </a:xfrm>
              <a:prstGeom prst="rect">
                <a:avLst/>
              </a:prstGeom>
              <a:noFill/>
              <a:ln>
                <a:noFill/>
              </a:ln>
            </p:spPr>
          </p:pic>
        </p:grpSp>
        <p:sp>
          <p:nvSpPr>
            <p:cNvPr id="360" name="Google Shape;360;p8"/>
            <p:cNvSpPr/>
            <p:nvPr/>
          </p:nvSpPr>
          <p:spPr>
            <a:xfrm>
              <a:off x="2465239" y="1296734"/>
              <a:ext cx="2928457" cy="1964766"/>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grpSp>
        <p:nvGrpSpPr>
          <p:cNvPr id="361" name="Google Shape;361;p8"/>
          <p:cNvGrpSpPr/>
          <p:nvPr/>
        </p:nvGrpSpPr>
        <p:grpSpPr>
          <a:xfrm>
            <a:off x="2051714" y="3781542"/>
            <a:ext cx="3447327" cy="2373523"/>
            <a:chOff x="2051714" y="3781542"/>
            <a:chExt cx="3447327" cy="2373523"/>
          </a:xfrm>
        </p:grpSpPr>
        <p:pic>
          <p:nvPicPr>
            <p:cNvPr id="362" name="Google Shape;362;p8"/>
            <p:cNvPicPr preferRelativeResize="0"/>
            <p:nvPr/>
          </p:nvPicPr>
          <p:blipFill rotWithShape="1">
            <a:blip r:embed="rId4">
              <a:alphaModFix/>
            </a:blip>
            <a:srcRect b="1461" l="1461" r="1461" t="1461"/>
            <a:stretch/>
          </p:blipFill>
          <p:spPr>
            <a:xfrm>
              <a:off x="2051714" y="3781542"/>
              <a:ext cx="3447327" cy="2373523"/>
            </a:xfrm>
            <a:prstGeom prst="rect">
              <a:avLst/>
            </a:prstGeom>
            <a:noFill/>
            <a:ln>
              <a:noFill/>
            </a:ln>
          </p:spPr>
        </p:pic>
        <p:sp>
          <p:nvSpPr>
            <p:cNvPr id="363" name="Google Shape;363;p8"/>
            <p:cNvSpPr/>
            <p:nvPr/>
          </p:nvSpPr>
          <p:spPr>
            <a:xfrm>
              <a:off x="2465239" y="3820814"/>
              <a:ext cx="2928457" cy="2006905"/>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grpSp>
        <p:nvGrpSpPr>
          <p:cNvPr id="364" name="Google Shape;364;p8"/>
          <p:cNvGrpSpPr/>
          <p:nvPr/>
        </p:nvGrpSpPr>
        <p:grpSpPr>
          <a:xfrm>
            <a:off x="5959522" y="1238866"/>
            <a:ext cx="3454655" cy="2557790"/>
            <a:chOff x="5959522" y="1238866"/>
            <a:chExt cx="3454655" cy="2557790"/>
          </a:xfrm>
        </p:grpSpPr>
        <p:pic>
          <p:nvPicPr>
            <p:cNvPr id="365" name="Google Shape;365;p8"/>
            <p:cNvPicPr preferRelativeResize="0"/>
            <p:nvPr/>
          </p:nvPicPr>
          <p:blipFill rotWithShape="1">
            <a:blip r:embed="rId5">
              <a:alphaModFix/>
            </a:blip>
            <a:srcRect b="868" l="868" r="868" t="868"/>
            <a:stretch/>
          </p:blipFill>
          <p:spPr>
            <a:xfrm>
              <a:off x="5959522" y="1238866"/>
              <a:ext cx="3454655" cy="2557790"/>
            </a:xfrm>
            <a:prstGeom prst="rect">
              <a:avLst/>
            </a:prstGeom>
            <a:noFill/>
            <a:ln>
              <a:noFill/>
            </a:ln>
          </p:spPr>
        </p:pic>
        <p:sp>
          <p:nvSpPr>
            <p:cNvPr id="366" name="Google Shape;366;p8"/>
            <p:cNvSpPr/>
            <p:nvPr/>
          </p:nvSpPr>
          <p:spPr>
            <a:xfrm>
              <a:off x="6413594" y="1296734"/>
              <a:ext cx="2898960" cy="1964766"/>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grpSp>
        <p:nvGrpSpPr>
          <p:cNvPr id="367" name="Google Shape;367;p8"/>
          <p:cNvGrpSpPr/>
          <p:nvPr/>
        </p:nvGrpSpPr>
        <p:grpSpPr>
          <a:xfrm>
            <a:off x="5925933" y="3772443"/>
            <a:ext cx="3469574" cy="2324196"/>
            <a:chOff x="5925933" y="3772443"/>
            <a:chExt cx="3469574" cy="2324196"/>
          </a:xfrm>
        </p:grpSpPr>
        <p:grpSp>
          <p:nvGrpSpPr>
            <p:cNvPr id="368" name="Google Shape;368;p8"/>
            <p:cNvGrpSpPr/>
            <p:nvPr/>
          </p:nvGrpSpPr>
          <p:grpSpPr>
            <a:xfrm>
              <a:off x="5925933" y="3772443"/>
              <a:ext cx="3469574" cy="2324196"/>
              <a:chOff x="5925933" y="3772443"/>
              <a:chExt cx="3469574" cy="2324196"/>
            </a:xfrm>
          </p:grpSpPr>
          <p:pic>
            <p:nvPicPr>
              <p:cNvPr id="369" name="Google Shape;369;p8"/>
              <p:cNvPicPr preferRelativeResize="0"/>
              <p:nvPr/>
            </p:nvPicPr>
            <p:blipFill rotWithShape="1">
              <a:blip r:embed="rId6">
                <a:alphaModFix/>
              </a:blip>
              <a:srcRect b="0" l="6170" r="0" t="0"/>
              <a:stretch/>
            </p:blipFill>
            <p:spPr>
              <a:xfrm>
                <a:off x="6236412" y="3772443"/>
                <a:ext cx="3159095" cy="2324196"/>
              </a:xfrm>
              <a:prstGeom prst="rect">
                <a:avLst/>
              </a:prstGeom>
              <a:noFill/>
              <a:ln>
                <a:noFill/>
              </a:ln>
            </p:spPr>
          </p:pic>
          <p:pic>
            <p:nvPicPr>
              <p:cNvPr id="370" name="Google Shape;370;p8"/>
              <p:cNvPicPr preferRelativeResize="0"/>
              <p:nvPr/>
            </p:nvPicPr>
            <p:blipFill rotWithShape="1">
              <a:blip r:embed="rId6">
                <a:alphaModFix/>
              </a:blip>
              <a:srcRect b="0" l="0" r="93525" t="0"/>
              <a:stretch/>
            </p:blipFill>
            <p:spPr>
              <a:xfrm>
                <a:off x="5925933" y="3772443"/>
                <a:ext cx="218013" cy="2324196"/>
              </a:xfrm>
              <a:prstGeom prst="rect">
                <a:avLst/>
              </a:prstGeom>
              <a:noFill/>
              <a:ln>
                <a:noFill/>
              </a:ln>
            </p:spPr>
          </p:pic>
        </p:grpSp>
        <p:sp>
          <p:nvSpPr>
            <p:cNvPr id="371" name="Google Shape;371;p8"/>
            <p:cNvSpPr/>
            <p:nvPr/>
          </p:nvSpPr>
          <p:spPr>
            <a:xfrm>
              <a:off x="6413594" y="3820814"/>
              <a:ext cx="2898960" cy="2006905"/>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1" i="0" sz="1400" u="none" cap="none" strike="noStrike">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9"/>
          <p:cNvSpPr txBox="1"/>
          <p:nvPr>
            <p:ph type="title"/>
          </p:nvPr>
        </p:nvSpPr>
        <p:spPr>
          <a:xfrm>
            <a:off x="1255449" y="100584"/>
            <a:ext cx="9677927" cy="813816"/>
          </a:xfrm>
          <a:prstGeom prst="rect">
            <a:avLst/>
          </a:prstGeom>
          <a:noFill/>
          <a:ln>
            <a:noFill/>
          </a:ln>
        </p:spPr>
        <p:txBody>
          <a:bodyPr anchorCtr="0" anchor="ctr" bIns="46025" lIns="92050" spcFirstLastPara="1" rIns="92050" wrap="square" tIns="46025">
            <a:noAutofit/>
          </a:bodyPr>
          <a:lstStyle/>
          <a:p>
            <a:pPr indent="0" lvl="0" marL="0" rtl="0" algn="ctr">
              <a:lnSpc>
                <a:spcPct val="100000"/>
              </a:lnSpc>
              <a:spcBef>
                <a:spcPts val="0"/>
              </a:spcBef>
              <a:spcAft>
                <a:spcPts val="0"/>
              </a:spcAft>
              <a:buNone/>
            </a:pPr>
            <a:r>
              <a:rPr lang="en-US"/>
              <a:t>Tm:Fiber Laser Efficiencies: </a:t>
            </a:r>
            <a:br>
              <a:rPr lang="en-US"/>
            </a:br>
            <a:r>
              <a:rPr lang="en-US"/>
              <a:t>Improved by Vapor-Phase Al (Tm) Doping</a:t>
            </a:r>
            <a:endParaRPr/>
          </a:p>
        </p:txBody>
      </p:sp>
      <p:pic>
        <p:nvPicPr>
          <p:cNvPr id="378" name="Google Shape;378;p9"/>
          <p:cNvPicPr preferRelativeResize="0"/>
          <p:nvPr/>
        </p:nvPicPr>
        <p:blipFill rotWithShape="1">
          <a:blip r:embed="rId3">
            <a:alphaModFix/>
          </a:blip>
          <a:srcRect b="0" l="0" r="0" t="0"/>
          <a:stretch/>
        </p:blipFill>
        <p:spPr>
          <a:xfrm>
            <a:off x="7077833" y="1555813"/>
            <a:ext cx="4502979" cy="1056725"/>
          </a:xfrm>
          <a:prstGeom prst="rect">
            <a:avLst/>
          </a:prstGeom>
          <a:noFill/>
          <a:ln>
            <a:noFill/>
          </a:ln>
        </p:spPr>
      </p:pic>
      <p:pic>
        <p:nvPicPr>
          <p:cNvPr id="379" name="Google Shape;379;p9"/>
          <p:cNvPicPr preferRelativeResize="0"/>
          <p:nvPr/>
        </p:nvPicPr>
        <p:blipFill rotWithShape="1">
          <a:blip r:embed="rId4">
            <a:alphaModFix/>
          </a:blip>
          <a:srcRect b="0" l="0" r="0" t="0"/>
          <a:stretch/>
        </p:blipFill>
        <p:spPr>
          <a:xfrm>
            <a:off x="7176207" y="2742644"/>
            <a:ext cx="3619202" cy="190400"/>
          </a:xfrm>
          <a:prstGeom prst="rect">
            <a:avLst/>
          </a:prstGeom>
          <a:noFill/>
          <a:ln>
            <a:noFill/>
          </a:ln>
        </p:spPr>
      </p:pic>
      <p:sp>
        <p:nvSpPr>
          <p:cNvPr id="380" name="Google Shape;380;p9"/>
          <p:cNvSpPr/>
          <p:nvPr/>
        </p:nvSpPr>
        <p:spPr>
          <a:xfrm>
            <a:off x="7060479" y="3181918"/>
            <a:ext cx="4276104" cy="1068814"/>
          </a:xfrm>
          <a:prstGeom prst="rect">
            <a:avLst/>
          </a:prstGeom>
          <a:gradFill>
            <a:gsLst>
              <a:gs pos="0">
                <a:srgbClr val="DCEDF8"/>
              </a:gs>
              <a:gs pos="20000">
                <a:srgbClr val="DCEDF8"/>
              </a:gs>
              <a:gs pos="100000">
                <a:srgbClr val="ECF5FB"/>
              </a:gs>
            </a:gsLst>
            <a:lin ang="16200000" scaled="0"/>
          </a:gradFill>
          <a:ln cap="flat" cmpd="sng" w="12700">
            <a:solidFill>
              <a:srgbClr val="3B74B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Results suggest that fiber fabrication technology as well as doping level have an impact on optical-optical efficiency</a:t>
            </a:r>
            <a:endParaRPr/>
          </a:p>
        </p:txBody>
      </p:sp>
      <p:grpSp>
        <p:nvGrpSpPr>
          <p:cNvPr id="381" name="Google Shape;381;p9"/>
          <p:cNvGrpSpPr/>
          <p:nvPr/>
        </p:nvGrpSpPr>
        <p:grpSpPr>
          <a:xfrm>
            <a:off x="623783" y="1431603"/>
            <a:ext cx="5927829" cy="4431730"/>
            <a:chOff x="457374" y="1210017"/>
            <a:chExt cx="6520611" cy="4874903"/>
          </a:xfrm>
        </p:grpSpPr>
        <p:pic>
          <p:nvPicPr>
            <p:cNvPr id="382" name="Google Shape;382;p9"/>
            <p:cNvPicPr preferRelativeResize="0"/>
            <p:nvPr/>
          </p:nvPicPr>
          <p:blipFill rotWithShape="1">
            <a:blip r:embed="rId5">
              <a:alphaModFix/>
            </a:blip>
            <a:srcRect b="0" l="9091" r="0" t="0"/>
            <a:stretch/>
          </p:blipFill>
          <p:spPr>
            <a:xfrm>
              <a:off x="875725" y="1210017"/>
              <a:ext cx="6102260" cy="4874903"/>
            </a:xfrm>
            <a:prstGeom prst="rect">
              <a:avLst/>
            </a:prstGeom>
            <a:noFill/>
            <a:ln>
              <a:noFill/>
            </a:ln>
          </p:spPr>
        </p:pic>
        <p:sp>
          <p:nvSpPr>
            <p:cNvPr id="383" name="Google Shape;383;p9"/>
            <p:cNvSpPr txBox="1"/>
            <p:nvPr/>
          </p:nvSpPr>
          <p:spPr>
            <a:xfrm>
              <a:off x="1979612" y="4724400"/>
              <a:ext cx="422737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Arial"/>
                  <a:ea typeface="Arial"/>
                  <a:cs typeface="Arial"/>
                  <a:sym typeface="Arial"/>
                </a:rPr>
                <a:t>All efficiencies corrected for 2039-nm operation</a:t>
              </a:r>
              <a:endParaRPr/>
            </a:p>
            <a:p>
              <a:pPr indent="0" lvl="0" marL="0" marR="0" rtl="0" algn="ctr">
                <a:spcBef>
                  <a:spcPts val="0"/>
                </a:spcBef>
                <a:spcAft>
                  <a:spcPts val="0"/>
                </a:spcAft>
                <a:buNone/>
              </a:pPr>
              <a:r>
                <a:rPr b="1" i="1" lang="en-US" sz="1400">
                  <a:solidFill>
                    <a:srgbClr val="FF0000"/>
                  </a:solidFill>
                  <a:latin typeface="Arial"/>
                  <a:ea typeface="Arial"/>
                  <a:cs typeface="Arial"/>
                  <a:sym typeface="Arial"/>
                </a:rPr>
                <a:t>Operation at 1938 nm 1.05x higher (76%)</a:t>
              </a:r>
              <a:endParaRPr/>
            </a:p>
          </p:txBody>
        </p:sp>
        <p:pic>
          <p:nvPicPr>
            <p:cNvPr id="384" name="Google Shape;384;p9"/>
            <p:cNvPicPr preferRelativeResize="0"/>
            <p:nvPr/>
          </p:nvPicPr>
          <p:blipFill rotWithShape="1">
            <a:blip r:embed="rId5">
              <a:alphaModFix/>
            </a:blip>
            <a:srcRect b="27052" l="4990" r="91000" t="16207"/>
            <a:stretch/>
          </p:blipFill>
          <p:spPr>
            <a:xfrm>
              <a:off x="457374" y="2000090"/>
              <a:ext cx="269181" cy="2766062"/>
            </a:xfrm>
            <a:prstGeom prst="rect">
              <a:avLst/>
            </a:prstGeom>
            <a:noFill/>
            <a:ln>
              <a:noFill/>
            </a:ln>
          </p:spPr>
        </p:pic>
      </p:grpSp>
      <p:sp>
        <p:nvSpPr>
          <p:cNvPr id="385" name="Google Shape;385;p9"/>
          <p:cNvSpPr/>
          <p:nvPr/>
        </p:nvSpPr>
        <p:spPr>
          <a:xfrm>
            <a:off x="7060479" y="4493786"/>
            <a:ext cx="4276104" cy="1068814"/>
          </a:xfrm>
          <a:prstGeom prst="rect">
            <a:avLst/>
          </a:prstGeom>
          <a:gradFill>
            <a:gsLst>
              <a:gs pos="0">
                <a:srgbClr val="DCEDF8"/>
              </a:gs>
              <a:gs pos="20000">
                <a:srgbClr val="DCEDF8"/>
              </a:gs>
              <a:gs pos="100000">
                <a:srgbClr val="ECF5FB"/>
              </a:gs>
            </a:gsLst>
            <a:lin ang="16200000" scaled="0"/>
          </a:gradFill>
          <a:ln cap="flat" cmpd="sng" w="12700">
            <a:solidFill>
              <a:srgbClr val="3B74B3"/>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1938 nm pump laser in this work uses 41% efficient pump diodes and commercial fiber with 45% slope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incoln_2012_v16x9">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2025-01-08T15:00:12Z</dcterms:created>
  <dc:creator>Fan, Tso Yee - 0882 - MITLL</dc:creator>
</cp:coreProperties>
</file>