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7" r:id="rId2"/>
    <p:sldId id="303" r:id="rId3"/>
    <p:sldId id="305" r:id="rId4"/>
    <p:sldId id="306" r:id="rId5"/>
    <p:sldId id="270" r:id="rId6"/>
    <p:sldId id="285" r:id="rId7"/>
    <p:sldId id="269" r:id="rId8"/>
    <p:sldId id="282" r:id="rId9"/>
    <p:sldId id="286" r:id="rId10"/>
    <p:sldId id="289" r:id="rId11"/>
    <p:sldId id="290" r:id="rId12"/>
    <p:sldId id="287" r:id="rId13"/>
    <p:sldId id="291" r:id="rId14"/>
    <p:sldId id="297" r:id="rId15"/>
    <p:sldId id="296" r:id="rId16"/>
    <p:sldId id="300" r:id="rId17"/>
    <p:sldId id="294" r:id="rId18"/>
    <p:sldId id="298" r:id="rId19"/>
    <p:sldId id="299" r:id="rId20"/>
    <p:sldId id="535" r:id="rId21"/>
    <p:sldId id="295" r:id="rId22"/>
    <p:sldId id="533" r:id="rId23"/>
    <p:sldId id="534" r:id="rId24"/>
    <p:sldId id="288" r:id="rId25"/>
    <p:sldId id="281" r:id="rId26"/>
    <p:sldId id="307" r:id="rId2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37"/>
    <p:restoredTop sz="90413" autoAdjust="0"/>
  </p:normalViewPr>
  <p:slideViewPr>
    <p:cSldViewPr snapToGrid="0" snapToObjects="1">
      <p:cViewPr varScale="1">
        <p:scale>
          <a:sx n="157" d="100"/>
          <a:sy n="157" d="100"/>
        </p:scale>
        <p:origin x="1016" y="168"/>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F9BC7F-5BAD-9444-94DD-AAFEC93A82AC}" type="datetimeFigureOut">
              <a:rPr lang="en-US" smtClean="0"/>
              <a:t>2/20/25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2E7637-E84E-E449-B13A-648665A35280}" type="slidenum">
              <a:rPr lang="en-US" smtClean="0"/>
              <a:t>‹#›</a:t>
            </a:fld>
            <a:endParaRPr lang="en-US"/>
          </a:p>
        </p:txBody>
      </p:sp>
    </p:spTree>
    <p:extLst>
      <p:ext uri="{BB962C8B-B14F-4D97-AF65-F5344CB8AC3E}">
        <p14:creationId xmlns:p14="http://schemas.microsoft.com/office/powerpoint/2010/main" val="249289284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9C67F297-C402-1F49-8387-609632C03E54}" type="slidenum">
              <a:rPr lang="en-US" smtClean="0"/>
              <a:t>1</a:t>
            </a:fld>
            <a:endParaRPr lang="en-US"/>
          </a:p>
        </p:txBody>
      </p:sp>
    </p:spTree>
    <p:extLst>
      <p:ext uri="{BB962C8B-B14F-4D97-AF65-F5344CB8AC3E}">
        <p14:creationId xmlns:p14="http://schemas.microsoft.com/office/powerpoint/2010/main" val="4013321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9C67F297-C402-1F49-8387-609632C03E54}" type="slidenum">
              <a:rPr lang="en-US" smtClean="0"/>
              <a:t>10</a:t>
            </a:fld>
            <a:endParaRPr lang="en-US"/>
          </a:p>
        </p:txBody>
      </p:sp>
    </p:spTree>
    <p:extLst>
      <p:ext uri="{BB962C8B-B14F-4D97-AF65-F5344CB8AC3E}">
        <p14:creationId xmlns:p14="http://schemas.microsoft.com/office/powerpoint/2010/main" val="3244264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9C67F297-C402-1F49-8387-609632C03E54}" type="slidenum">
              <a:rPr lang="en-US" smtClean="0"/>
              <a:t>11</a:t>
            </a:fld>
            <a:endParaRPr lang="en-US"/>
          </a:p>
        </p:txBody>
      </p:sp>
    </p:spTree>
    <p:extLst>
      <p:ext uri="{BB962C8B-B14F-4D97-AF65-F5344CB8AC3E}">
        <p14:creationId xmlns:p14="http://schemas.microsoft.com/office/powerpoint/2010/main" val="2073954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9C67F297-C402-1F49-8387-609632C03E54}" type="slidenum">
              <a:rPr lang="en-US" smtClean="0"/>
              <a:t>12</a:t>
            </a:fld>
            <a:endParaRPr lang="en-US"/>
          </a:p>
        </p:txBody>
      </p:sp>
    </p:spTree>
    <p:extLst>
      <p:ext uri="{BB962C8B-B14F-4D97-AF65-F5344CB8AC3E}">
        <p14:creationId xmlns:p14="http://schemas.microsoft.com/office/powerpoint/2010/main" val="390753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9C67F297-C402-1F49-8387-609632C03E54}" type="slidenum">
              <a:rPr lang="en-US" smtClean="0"/>
              <a:t>13</a:t>
            </a:fld>
            <a:endParaRPr lang="en-US"/>
          </a:p>
        </p:txBody>
      </p:sp>
    </p:spTree>
    <p:extLst>
      <p:ext uri="{BB962C8B-B14F-4D97-AF65-F5344CB8AC3E}">
        <p14:creationId xmlns:p14="http://schemas.microsoft.com/office/powerpoint/2010/main" val="14093124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9C67F297-C402-1F49-8387-609632C03E54}" type="slidenum">
              <a:rPr lang="en-US" smtClean="0"/>
              <a:t>14</a:t>
            </a:fld>
            <a:endParaRPr lang="en-US"/>
          </a:p>
        </p:txBody>
      </p:sp>
    </p:spTree>
    <p:extLst>
      <p:ext uri="{BB962C8B-B14F-4D97-AF65-F5344CB8AC3E}">
        <p14:creationId xmlns:p14="http://schemas.microsoft.com/office/powerpoint/2010/main" val="2536864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9C67F297-C402-1F49-8387-609632C03E54}" type="slidenum">
              <a:rPr lang="en-US" smtClean="0"/>
              <a:t>15</a:t>
            </a:fld>
            <a:endParaRPr lang="en-US"/>
          </a:p>
        </p:txBody>
      </p:sp>
    </p:spTree>
    <p:extLst>
      <p:ext uri="{BB962C8B-B14F-4D97-AF65-F5344CB8AC3E}">
        <p14:creationId xmlns:p14="http://schemas.microsoft.com/office/powerpoint/2010/main" val="21654835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9C67F297-C402-1F49-8387-609632C03E54}" type="slidenum">
              <a:rPr lang="en-US" smtClean="0"/>
              <a:t>16</a:t>
            </a:fld>
            <a:endParaRPr lang="en-US"/>
          </a:p>
        </p:txBody>
      </p:sp>
    </p:spTree>
    <p:extLst>
      <p:ext uri="{BB962C8B-B14F-4D97-AF65-F5344CB8AC3E}">
        <p14:creationId xmlns:p14="http://schemas.microsoft.com/office/powerpoint/2010/main" val="8831121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9C67F297-C402-1F49-8387-609632C03E54}" type="slidenum">
              <a:rPr lang="en-US" smtClean="0"/>
              <a:t>17</a:t>
            </a:fld>
            <a:endParaRPr lang="en-US"/>
          </a:p>
        </p:txBody>
      </p:sp>
    </p:spTree>
    <p:extLst>
      <p:ext uri="{BB962C8B-B14F-4D97-AF65-F5344CB8AC3E}">
        <p14:creationId xmlns:p14="http://schemas.microsoft.com/office/powerpoint/2010/main" val="36258650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9C67F297-C402-1F49-8387-609632C03E54}" type="slidenum">
              <a:rPr lang="en-US" smtClean="0"/>
              <a:t>18</a:t>
            </a:fld>
            <a:endParaRPr lang="en-US"/>
          </a:p>
        </p:txBody>
      </p:sp>
    </p:spTree>
    <p:extLst>
      <p:ext uri="{BB962C8B-B14F-4D97-AF65-F5344CB8AC3E}">
        <p14:creationId xmlns:p14="http://schemas.microsoft.com/office/powerpoint/2010/main" val="36699667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9C67F297-C402-1F49-8387-609632C03E54}" type="slidenum">
              <a:rPr lang="en-US" smtClean="0"/>
              <a:t>19</a:t>
            </a:fld>
            <a:endParaRPr lang="en-US"/>
          </a:p>
        </p:txBody>
      </p:sp>
    </p:spTree>
    <p:extLst>
      <p:ext uri="{BB962C8B-B14F-4D97-AF65-F5344CB8AC3E}">
        <p14:creationId xmlns:p14="http://schemas.microsoft.com/office/powerpoint/2010/main" val="1846054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x-none" dirty="0"/>
          </a:p>
        </p:txBody>
      </p:sp>
      <p:sp>
        <p:nvSpPr>
          <p:cNvPr id="4" name="Slide Number Placeholder 3"/>
          <p:cNvSpPr>
            <a:spLocks noGrp="1"/>
          </p:cNvSpPr>
          <p:nvPr>
            <p:ph type="sldNum" sz="quarter" idx="5"/>
          </p:nvPr>
        </p:nvSpPr>
        <p:spPr/>
        <p:txBody>
          <a:bodyPr/>
          <a:lstStyle/>
          <a:p>
            <a:fld id="{9C67F297-C402-1F49-8387-609632C03E54}" type="slidenum">
              <a:rPr lang="en-US" smtClean="0"/>
              <a:t>2</a:t>
            </a:fld>
            <a:endParaRPr lang="en-US"/>
          </a:p>
        </p:txBody>
      </p:sp>
    </p:spTree>
    <p:extLst>
      <p:ext uri="{BB962C8B-B14F-4D97-AF65-F5344CB8AC3E}">
        <p14:creationId xmlns:p14="http://schemas.microsoft.com/office/powerpoint/2010/main" val="29553104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9C67F297-C402-1F49-8387-609632C03E54}" type="slidenum">
              <a:rPr lang="en-US" smtClean="0"/>
              <a:t>20</a:t>
            </a:fld>
            <a:endParaRPr lang="en-US"/>
          </a:p>
        </p:txBody>
      </p:sp>
    </p:spTree>
    <p:extLst>
      <p:ext uri="{BB962C8B-B14F-4D97-AF65-F5344CB8AC3E}">
        <p14:creationId xmlns:p14="http://schemas.microsoft.com/office/powerpoint/2010/main" val="821902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9C67F297-C402-1F49-8387-609632C03E54}" type="slidenum">
              <a:rPr lang="en-US" smtClean="0"/>
              <a:t>21</a:t>
            </a:fld>
            <a:endParaRPr lang="en-US"/>
          </a:p>
        </p:txBody>
      </p:sp>
    </p:spTree>
    <p:extLst>
      <p:ext uri="{BB962C8B-B14F-4D97-AF65-F5344CB8AC3E}">
        <p14:creationId xmlns:p14="http://schemas.microsoft.com/office/powerpoint/2010/main" val="30498861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9C67F297-C402-1F49-8387-609632C03E54}" type="slidenum">
              <a:rPr lang="en-US" smtClean="0"/>
              <a:t>22</a:t>
            </a:fld>
            <a:endParaRPr lang="en-US"/>
          </a:p>
        </p:txBody>
      </p:sp>
    </p:spTree>
    <p:extLst>
      <p:ext uri="{BB962C8B-B14F-4D97-AF65-F5344CB8AC3E}">
        <p14:creationId xmlns:p14="http://schemas.microsoft.com/office/powerpoint/2010/main" val="35296499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9C67F297-C402-1F49-8387-609632C03E54}" type="slidenum">
              <a:rPr lang="en-US" smtClean="0"/>
              <a:t>23</a:t>
            </a:fld>
            <a:endParaRPr lang="en-US"/>
          </a:p>
        </p:txBody>
      </p:sp>
    </p:spTree>
    <p:extLst>
      <p:ext uri="{BB962C8B-B14F-4D97-AF65-F5344CB8AC3E}">
        <p14:creationId xmlns:p14="http://schemas.microsoft.com/office/powerpoint/2010/main" val="20100605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9C67F297-C402-1F49-8387-609632C03E54}" type="slidenum">
              <a:rPr lang="en-US" smtClean="0"/>
              <a:t>24</a:t>
            </a:fld>
            <a:endParaRPr lang="en-US"/>
          </a:p>
        </p:txBody>
      </p:sp>
    </p:spTree>
    <p:extLst>
      <p:ext uri="{BB962C8B-B14F-4D97-AF65-F5344CB8AC3E}">
        <p14:creationId xmlns:p14="http://schemas.microsoft.com/office/powerpoint/2010/main" val="28555562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9C67F297-C402-1F49-8387-609632C03E54}" type="slidenum">
              <a:rPr lang="en-US" smtClean="0"/>
              <a:t>25</a:t>
            </a:fld>
            <a:endParaRPr lang="en-US"/>
          </a:p>
        </p:txBody>
      </p:sp>
    </p:spTree>
    <p:extLst>
      <p:ext uri="{BB962C8B-B14F-4D97-AF65-F5344CB8AC3E}">
        <p14:creationId xmlns:p14="http://schemas.microsoft.com/office/powerpoint/2010/main" val="728944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x-none" dirty="0"/>
          </a:p>
        </p:txBody>
      </p:sp>
      <p:sp>
        <p:nvSpPr>
          <p:cNvPr id="4" name="Slide Number Placeholder 3"/>
          <p:cNvSpPr>
            <a:spLocks noGrp="1"/>
          </p:cNvSpPr>
          <p:nvPr>
            <p:ph type="sldNum" sz="quarter" idx="5"/>
          </p:nvPr>
        </p:nvSpPr>
        <p:spPr/>
        <p:txBody>
          <a:bodyPr/>
          <a:lstStyle/>
          <a:p>
            <a:fld id="{9C67F297-C402-1F49-8387-609632C03E54}" type="slidenum">
              <a:rPr lang="en-US" smtClean="0"/>
              <a:t>3</a:t>
            </a:fld>
            <a:endParaRPr lang="en-US"/>
          </a:p>
        </p:txBody>
      </p:sp>
    </p:spTree>
    <p:extLst>
      <p:ext uri="{BB962C8B-B14F-4D97-AF65-F5344CB8AC3E}">
        <p14:creationId xmlns:p14="http://schemas.microsoft.com/office/powerpoint/2010/main" val="4009258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x-none" dirty="0"/>
          </a:p>
        </p:txBody>
      </p:sp>
      <p:sp>
        <p:nvSpPr>
          <p:cNvPr id="4" name="Slide Number Placeholder 3"/>
          <p:cNvSpPr>
            <a:spLocks noGrp="1"/>
          </p:cNvSpPr>
          <p:nvPr>
            <p:ph type="sldNum" sz="quarter" idx="5"/>
          </p:nvPr>
        </p:nvSpPr>
        <p:spPr/>
        <p:txBody>
          <a:bodyPr/>
          <a:lstStyle/>
          <a:p>
            <a:fld id="{9C67F297-C402-1F49-8387-609632C03E54}" type="slidenum">
              <a:rPr lang="en-US" smtClean="0"/>
              <a:t>4</a:t>
            </a:fld>
            <a:endParaRPr lang="en-US"/>
          </a:p>
        </p:txBody>
      </p:sp>
    </p:spTree>
    <p:extLst>
      <p:ext uri="{BB962C8B-B14F-4D97-AF65-F5344CB8AC3E}">
        <p14:creationId xmlns:p14="http://schemas.microsoft.com/office/powerpoint/2010/main" val="3345050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9C67F297-C402-1F49-8387-609632C03E54}" type="slidenum">
              <a:rPr lang="en-US" smtClean="0"/>
              <a:t>5</a:t>
            </a:fld>
            <a:endParaRPr lang="en-US"/>
          </a:p>
        </p:txBody>
      </p:sp>
    </p:spTree>
    <p:extLst>
      <p:ext uri="{BB962C8B-B14F-4D97-AF65-F5344CB8AC3E}">
        <p14:creationId xmlns:p14="http://schemas.microsoft.com/office/powerpoint/2010/main" val="4013321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9C67F297-C402-1F49-8387-609632C03E54}" type="slidenum">
              <a:rPr lang="en-US" smtClean="0"/>
              <a:t>6</a:t>
            </a:fld>
            <a:endParaRPr lang="en-US"/>
          </a:p>
        </p:txBody>
      </p:sp>
    </p:spTree>
    <p:extLst>
      <p:ext uri="{BB962C8B-B14F-4D97-AF65-F5344CB8AC3E}">
        <p14:creationId xmlns:p14="http://schemas.microsoft.com/office/powerpoint/2010/main" val="1685192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9C67F297-C402-1F49-8387-609632C03E54}" type="slidenum">
              <a:rPr lang="en-US" smtClean="0"/>
              <a:t>7</a:t>
            </a:fld>
            <a:endParaRPr lang="en-US"/>
          </a:p>
        </p:txBody>
      </p:sp>
    </p:spTree>
    <p:extLst>
      <p:ext uri="{BB962C8B-B14F-4D97-AF65-F5344CB8AC3E}">
        <p14:creationId xmlns:p14="http://schemas.microsoft.com/office/powerpoint/2010/main" val="4013321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9C67F297-C402-1F49-8387-609632C03E54}" type="slidenum">
              <a:rPr lang="en-US" smtClean="0"/>
              <a:t>8</a:t>
            </a:fld>
            <a:endParaRPr lang="en-US"/>
          </a:p>
        </p:txBody>
      </p:sp>
    </p:spTree>
    <p:extLst>
      <p:ext uri="{BB962C8B-B14F-4D97-AF65-F5344CB8AC3E}">
        <p14:creationId xmlns:p14="http://schemas.microsoft.com/office/powerpoint/2010/main" val="3491821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9C67F297-C402-1F49-8387-609632C03E54}" type="slidenum">
              <a:rPr lang="en-US" smtClean="0"/>
              <a:t>9</a:t>
            </a:fld>
            <a:endParaRPr lang="en-US"/>
          </a:p>
        </p:txBody>
      </p:sp>
    </p:spTree>
    <p:extLst>
      <p:ext uri="{BB962C8B-B14F-4D97-AF65-F5344CB8AC3E}">
        <p14:creationId xmlns:p14="http://schemas.microsoft.com/office/powerpoint/2010/main" val="2780934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C853CF9-D6C3-F546-AFA5-A673EFB9E78E}" type="datetimeFigureOut">
              <a:rPr lang="en-US" smtClean="0"/>
              <a:t>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97FB8-B8AE-7848-B3AA-F394AE8A2908}" type="slidenum">
              <a:rPr lang="en-US" smtClean="0"/>
              <a:t>‹#›</a:t>
            </a:fld>
            <a:endParaRPr lang="en-US"/>
          </a:p>
        </p:txBody>
      </p:sp>
    </p:spTree>
    <p:extLst>
      <p:ext uri="{BB962C8B-B14F-4D97-AF65-F5344CB8AC3E}">
        <p14:creationId xmlns:p14="http://schemas.microsoft.com/office/powerpoint/2010/main" val="1075353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853CF9-D6C3-F546-AFA5-A673EFB9E78E}" type="datetimeFigureOut">
              <a:rPr lang="en-US" smtClean="0"/>
              <a:t>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97FB8-B8AE-7848-B3AA-F394AE8A2908}" type="slidenum">
              <a:rPr lang="en-US" smtClean="0"/>
              <a:t>‹#›</a:t>
            </a:fld>
            <a:endParaRPr lang="en-US"/>
          </a:p>
        </p:txBody>
      </p:sp>
    </p:spTree>
    <p:extLst>
      <p:ext uri="{BB962C8B-B14F-4D97-AF65-F5344CB8AC3E}">
        <p14:creationId xmlns:p14="http://schemas.microsoft.com/office/powerpoint/2010/main" val="498410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853CF9-D6C3-F546-AFA5-A673EFB9E78E}" type="datetimeFigureOut">
              <a:rPr lang="en-US" smtClean="0"/>
              <a:t>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97FB8-B8AE-7848-B3AA-F394AE8A2908}" type="slidenum">
              <a:rPr lang="en-US" smtClean="0"/>
              <a:t>‹#›</a:t>
            </a:fld>
            <a:endParaRPr lang="en-US"/>
          </a:p>
        </p:txBody>
      </p:sp>
    </p:spTree>
    <p:extLst>
      <p:ext uri="{BB962C8B-B14F-4D97-AF65-F5344CB8AC3E}">
        <p14:creationId xmlns:p14="http://schemas.microsoft.com/office/powerpoint/2010/main" val="3249793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853CF9-D6C3-F546-AFA5-A673EFB9E78E}" type="datetimeFigureOut">
              <a:rPr lang="en-US" smtClean="0"/>
              <a:t>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97FB8-B8AE-7848-B3AA-F394AE8A2908}" type="slidenum">
              <a:rPr lang="en-US" smtClean="0"/>
              <a:t>‹#›</a:t>
            </a:fld>
            <a:endParaRPr lang="en-US"/>
          </a:p>
        </p:txBody>
      </p:sp>
    </p:spTree>
    <p:extLst>
      <p:ext uri="{BB962C8B-B14F-4D97-AF65-F5344CB8AC3E}">
        <p14:creationId xmlns:p14="http://schemas.microsoft.com/office/powerpoint/2010/main" val="3540437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853CF9-D6C3-F546-AFA5-A673EFB9E78E}" type="datetimeFigureOut">
              <a:rPr lang="en-US" smtClean="0"/>
              <a:t>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97FB8-B8AE-7848-B3AA-F394AE8A2908}" type="slidenum">
              <a:rPr lang="en-US" smtClean="0"/>
              <a:t>‹#›</a:t>
            </a:fld>
            <a:endParaRPr lang="en-US"/>
          </a:p>
        </p:txBody>
      </p:sp>
    </p:spTree>
    <p:extLst>
      <p:ext uri="{BB962C8B-B14F-4D97-AF65-F5344CB8AC3E}">
        <p14:creationId xmlns:p14="http://schemas.microsoft.com/office/powerpoint/2010/main" val="1271446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C853CF9-D6C3-F546-AFA5-A673EFB9E78E}" type="datetimeFigureOut">
              <a:rPr lang="en-US" smtClean="0"/>
              <a:t>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97FB8-B8AE-7848-B3AA-F394AE8A2908}" type="slidenum">
              <a:rPr lang="en-US" smtClean="0"/>
              <a:t>‹#›</a:t>
            </a:fld>
            <a:endParaRPr lang="en-US"/>
          </a:p>
        </p:txBody>
      </p:sp>
    </p:spTree>
    <p:extLst>
      <p:ext uri="{BB962C8B-B14F-4D97-AF65-F5344CB8AC3E}">
        <p14:creationId xmlns:p14="http://schemas.microsoft.com/office/powerpoint/2010/main" val="154869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C853CF9-D6C3-F546-AFA5-A673EFB9E78E}" type="datetimeFigureOut">
              <a:rPr lang="en-US" smtClean="0"/>
              <a:t>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597FB8-B8AE-7848-B3AA-F394AE8A2908}" type="slidenum">
              <a:rPr lang="en-US" smtClean="0"/>
              <a:t>‹#›</a:t>
            </a:fld>
            <a:endParaRPr lang="en-US"/>
          </a:p>
        </p:txBody>
      </p:sp>
    </p:spTree>
    <p:extLst>
      <p:ext uri="{BB962C8B-B14F-4D97-AF65-F5344CB8AC3E}">
        <p14:creationId xmlns:p14="http://schemas.microsoft.com/office/powerpoint/2010/main" val="3556360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C853CF9-D6C3-F546-AFA5-A673EFB9E78E}" type="datetimeFigureOut">
              <a:rPr lang="en-US" smtClean="0"/>
              <a:t>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597FB8-B8AE-7848-B3AA-F394AE8A2908}" type="slidenum">
              <a:rPr lang="en-US" smtClean="0"/>
              <a:t>‹#›</a:t>
            </a:fld>
            <a:endParaRPr lang="en-US"/>
          </a:p>
        </p:txBody>
      </p:sp>
    </p:spTree>
    <p:extLst>
      <p:ext uri="{BB962C8B-B14F-4D97-AF65-F5344CB8AC3E}">
        <p14:creationId xmlns:p14="http://schemas.microsoft.com/office/powerpoint/2010/main" val="40837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853CF9-D6C3-F546-AFA5-A673EFB9E78E}" type="datetimeFigureOut">
              <a:rPr lang="en-US" smtClean="0"/>
              <a:t>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597FB8-B8AE-7848-B3AA-F394AE8A2908}" type="slidenum">
              <a:rPr lang="en-US" smtClean="0"/>
              <a:t>‹#›</a:t>
            </a:fld>
            <a:endParaRPr lang="en-US"/>
          </a:p>
        </p:txBody>
      </p:sp>
    </p:spTree>
    <p:extLst>
      <p:ext uri="{BB962C8B-B14F-4D97-AF65-F5344CB8AC3E}">
        <p14:creationId xmlns:p14="http://schemas.microsoft.com/office/powerpoint/2010/main" val="693496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C853CF9-D6C3-F546-AFA5-A673EFB9E78E}" type="datetimeFigureOut">
              <a:rPr lang="en-US" smtClean="0"/>
              <a:t>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97FB8-B8AE-7848-B3AA-F394AE8A2908}" type="slidenum">
              <a:rPr lang="en-US" smtClean="0"/>
              <a:t>‹#›</a:t>
            </a:fld>
            <a:endParaRPr lang="en-US"/>
          </a:p>
        </p:txBody>
      </p:sp>
    </p:spTree>
    <p:extLst>
      <p:ext uri="{BB962C8B-B14F-4D97-AF65-F5344CB8AC3E}">
        <p14:creationId xmlns:p14="http://schemas.microsoft.com/office/powerpoint/2010/main" val="4258776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C853CF9-D6C3-F546-AFA5-A673EFB9E78E}" type="datetimeFigureOut">
              <a:rPr lang="en-US" smtClean="0"/>
              <a:t>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97FB8-B8AE-7848-B3AA-F394AE8A2908}" type="slidenum">
              <a:rPr lang="en-US" smtClean="0"/>
              <a:t>‹#›</a:t>
            </a:fld>
            <a:endParaRPr lang="en-US"/>
          </a:p>
        </p:txBody>
      </p:sp>
    </p:spTree>
    <p:extLst>
      <p:ext uri="{BB962C8B-B14F-4D97-AF65-F5344CB8AC3E}">
        <p14:creationId xmlns:p14="http://schemas.microsoft.com/office/powerpoint/2010/main" val="1733158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C853CF9-D6C3-F546-AFA5-A673EFB9E78E}" type="datetimeFigureOut">
              <a:rPr lang="en-US" smtClean="0"/>
              <a:t>2/20/25</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2597FB8-B8AE-7848-B3AA-F394AE8A2908}" type="slidenum">
              <a:rPr lang="en-US" smtClean="0"/>
              <a:t>‹#›</a:t>
            </a:fld>
            <a:endParaRPr lang="en-US"/>
          </a:p>
        </p:txBody>
      </p:sp>
    </p:spTree>
    <p:extLst>
      <p:ext uri="{BB962C8B-B14F-4D97-AF65-F5344CB8AC3E}">
        <p14:creationId xmlns:p14="http://schemas.microsoft.com/office/powerpoint/2010/main" val="23868317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3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hyperlink" Target="http://modes.cen.uni-hamburg.de/" TargetMode="Externa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emf"/><Relationship Id="rId5" Type="http://schemas.openxmlformats.org/officeDocument/2006/relationships/hyperlink" Target="https://doi.org/10.1175/1520-0469(2004)061%3c1877:AOEWBL%3e2.0.CO;2" TargetMode="External"/><Relationship Id="rId4" Type="http://schemas.openxmlformats.org/officeDocument/2006/relationships/image" Target="../media/image6.emf"/></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6.gif"/><Relationship Id="rId7" Type="http://schemas.openxmlformats.org/officeDocument/2006/relationships/hyperlink" Target="https://doi.org/10.1029/2021GL094716"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hyperlink" Target="https://doi.org/10.1002/qj.4511" TargetMode="Externa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hyperlink" Target="https://doi.org/10.1002/qj.4511"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41.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doi.org/10.1175/1520-0469(2004)061%3c1877:AOEWBL%3e2.0.CO;2"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slides/_rels/slide4.xml.rels><?xml version="1.0" encoding="UTF-8" standalone="yes"?>
<Relationships xmlns="http://schemas.openxmlformats.org/package/2006/relationships"><Relationship Id="rId3" Type="http://schemas.openxmlformats.org/officeDocument/2006/relationships/hyperlink" Target="https://doi.org/10.1175/1520-0469(2004)061%3c1877:AOEWBL%3e2.0.CO;2"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emf"/></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2.mp4"/><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5.xml"/><Relationship Id="rId5" Type="http://schemas.openxmlformats.org/officeDocument/2006/relationships/slideLayout" Target="../slideLayouts/slideLayout1.xml"/><Relationship Id="rId4" Type="http://schemas.openxmlformats.org/officeDocument/2006/relationships/video" Target="../media/media2.mp4"/></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1.emf"/></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114719" y="98061"/>
            <a:ext cx="0" cy="4986000"/>
          </a:xfrm>
          <a:prstGeom prst="line">
            <a:avLst/>
          </a:prstGeom>
          <a:ln w="31750">
            <a:solidFill>
              <a:srgbClr val="FF0000"/>
            </a:solidFill>
          </a:ln>
          <a:effectLst>
            <a:outerShdw blurRad="40005" dist="19939" dir="1800000" algn="tl"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9" name="Picture 7" descr="Picture 7"/>
          <p:cNvPicPr>
            <a:picLocks noChangeAspect="1"/>
          </p:cNvPicPr>
          <p:nvPr/>
        </p:nvPicPr>
        <p:blipFill>
          <a:blip r:embed="rId3"/>
          <a:stretch>
            <a:fillRect/>
          </a:stretch>
        </p:blipFill>
        <p:spPr>
          <a:xfrm>
            <a:off x="1507224" y="3794766"/>
            <a:ext cx="564815" cy="563968"/>
          </a:xfrm>
          <a:prstGeom prst="rect">
            <a:avLst/>
          </a:prstGeom>
          <a:ln w="12700">
            <a:miter lim="400000"/>
          </a:ln>
        </p:spPr>
      </p:pic>
      <p:sp>
        <p:nvSpPr>
          <p:cNvPr id="3" name="Subtitle 1">
            <a:extLst>
              <a:ext uri="{FF2B5EF4-FFF2-40B4-BE49-F238E27FC236}">
                <a16:creationId xmlns:a16="http://schemas.microsoft.com/office/drawing/2014/main" id="{3DAE5A03-8CAE-5F16-9755-CACC1F828502}"/>
              </a:ext>
            </a:extLst>
          </p:cNvPr>
          <p:cNvSpPr>
            <a:spLocks noGrp="1"/>
          </p:cNvSpPr>
          <p:nvPr>
            <p:ph type="subTitle" idx="1"/>
          </p:nvPr>
        </p:nvSpPr>
        <p:spPr>
          <a:xfrm>
            <a:off x="498763" y="2428567"/>
            <a:ext cx="8146473" cy="874695"/>
          </a:xfrm>
        </p:spPr>
        <p:txBody>
          <a:bodyPr>
            <a:noAutofit/>
          </a:bodyPr>
          <a:lstStyle/>
          <a:p>
            <a:r>
              <a:rPr lang="en-GB" sz="1600" dirty="0">
                <a:solidFill>
                  <a:schemeClr val="tx1"/>
                </a:solidFill>
              </a:rPr>
              <a:t>Nedjeljka </a:t>
            </a:r>
            <a:r>
              <a:rPr lang="en-GB" sz="1600" dirty="0" err="1">
                <a:solidFill>
                  <a:schemeClr val="tx1"/>
                </a:solidFill>
              </a:rPr>
              <a:t>Žagar</a:t>
            </a:r>
            <a:r>
              <a:rPr lang="en-GB" sz="1600" dirty="0">
                <a:solidFill>
                  <a:schemeClr val="tx1"/>
                </a:solidFill>
              </a:rPr>
              <a:t>, Robin Pilch Kedzierski</a:t>
            </a:r>
            <a:r>
              <a:rPr lang="en-GB" sz="1600" baseline="30000" dirty="0">
                <a:solidFill>
                  <a:schemeClr val="tx1"/>
                </a:solidFill>
              </a:rPr>
              <a:t>1</a:t>
            </a:r>
            <a:r>
              <a:rPr lang="en-GB" sz="1600" dirty="0">
                <a:solidFill>
                  <a:schemeClr val="tx1"/>
                </a:solidFill>
              </a:rPr>
              <a:t>, Chen Wang</a:t>
            </a:r>
            <a:r>
              <a:rPr lang="en-GB" sz="1600" baseline="30000" dirty="0">
                <a:solidFill>
                  <a:schemeClr val="tx1"/>
                </a:solidFill>
              </a:rPr>
              <a:t>1</a:t>
            </a:r>
            <a:r>
              <a:rPr lang="en-GB" sz="1600" dirty="0">
                <a:solidFill>
                  <a:schemeClr val="tx1"/>
                </a:solidFill>
              </a:rPr>
              <a:t>, Valentino Neduhal</a:t>
            </a:r>
            <a:r>
              <a:rPr lang="en-GB" sz="1600" baseline="30000" dirty="0">
                <a:solidFill>
                  <a:schemeClr val="tx1"/>
                </a:solidFill>
              </a:rPr>
              <a:t>1</a:t>
            </a:r>
            <a:r>
              <a:rPr lang="en-GB" sz="1600" dirty="0">
                <a:solidFill>
                  <a:schemeClr val="tx1"/>
                </a:solidFill>
              </a:rPr>
              <a:t> and Frank Sielmann</a:t>
            </a:r>
            <a:r>
              <a:rPr lang="en-GB" sz="1600" baseline="30000" dirty="0">
                <a:solidFill>
                  <a:schemeClr val="tx1"/>
                </a:solidFill>
              </a:rPr>
              <a:t>1</a:t>
            </a:r>
            <a:endParaRPr lang="en-GB" sz="1600" dirty="0">
              <a:solidFill>
                <a:schemeClr val="tx1"/>
              </a:solidFill>
            </a:endParaRPr>
          </a:p>
          <a:p>
            <a:endParaRPr lang="en-GB" sz="800" dirty="0">
              <a:solidFill>
                <a:schemeClr val="tx1"/>
              </a:solidFill>
            </a:endParaRPr>
          </a:p>
          <a:p>
            <a:r>
              <a:rPr lang="en-GB" sz="1600" dirty="0">
                <a:solidFill>
                  <a:schemeClr val="tx1"/>
                </a:solidFill>
              </a:rPr>
              <a:t>Giovanna de Chiara</a:t>
            </a:r>
            <a:r>
              <a:rPr lang="en-GB" sz="1600" baseline="30000" dirty="0">
                <a:solidFill>
                  <a:schemeClr val="tx1"/>
                </a:solidFill>
              </a:rPr>
              <a:t>2</a:t>
            </a:r>
            <a:r>
              <a:rPr lang="en-GB" sz="1600" dirty="0">
                <a:solidFill>
                  <a:schemeClr val="tx1"/>
                </a:solidFill>
              </a:rPr>
              <a:t>, Sean Healy</a:t>
            </a:r>
            <a:r>
              <a:rPr lang="en-GB" sz="1600" baseline="30000" dirty="0">
                <a:solidFill>
                  <a:schemeClr val="tx1"/>
                </a:solidFill>
              </a:rPr>
              <a:t>2</a:t>
            </a:r>
            <a:r>
              <a:rPr lang="en-GB" sz="1600" dirty="0">
                <a:solidFill>
                  <a:schemeClr val="tx1"/>
                </a:solidFill>
              </a:rPr>
              <a:t> and Michael Rennie</a:t>
            </a:r>
            <a:r>
              <a:rPr lang="en-GB" sz="1600" baseline="30000" dirty="0">
                <a:solidFill>
                  <a:schemeClr val="tx1"/>
                </a:solidFill>
              </a:rPr>
              <a:t>2</a:t>
            </a:r>
            <a:endParaRPr lang="en-GB" sz="1600" dirty="0">
              <a:solidFill>
                <a:schemeClr val="tx1"/>
              </a:solidFill>
            </a:endParaRPr>
          </a:p>
        </p:txBody>
      </p:sp>
      <p:sp>
        <p:nvSpPr>
          <p:cNvPr id="4" name="Title 2">
            <a:extLst>
              <a:ext uri="{FF2B5EF4-FFF2-40B4-BE49-F238E27FC236}">
                <a16:creationId xmlns:a16="http://schemas.microsoft.com/office/drawing/2014/main" id="{702A3C59-71C3-306E-8A1D-3F9D1D383AF5}"/>
              </a:ext>
            </a:extLst>
          </p:cNvPr>
          <p:cNvSpPr>
            <a:spLocks noGrp="1"/>
          </p:cNvSpPr>
          <p:nvPr>
            <p:ph type="ctrTitle"/>
          </p:nvPr>
        </p:nvSpPr>
        <p:spPr>
          <a:xfrm>
            <a:off x="356051" y="887334"/>
            <a:ext cx="8431896" cy="1262544"/>
          </a:xfrm>
        </p:spPr>
        <p:txBody>
          <a:bodyPr>
            <a:noAutofit/>
          </a:bodyPr>
          <a:lstStyle/>
          <a:p>
            <a:r>
              <a:rPr lang="en-GB" sz="2800" dirty="0">
                <a:latin typeface="+mn-lt"/>
              </a:rPr>
              <a:t>Scale-Dependent and Flow-Dependent Effects of Aeolus HLOS winds in the ECMWF system: Some Findings from the </a:t>
            </a:r>
            <a:r>
              <a:rPr lang="en-GB" sz="2800" dirty="0" err="1">
                <a:latin typeface="+mn-lt"/>
              </a:rPr>
              <a:t>Aeolus+Processes</a:t>
            </a:r>
            <a:r>
              <a:rPr lang="en-GB" sz="2800" dirty="0">
                <a:latin typeface="+mn-lt"/>
              </a:rPr>
              <a:t> Project</a:t>
            </a:r>
          </a:p>
        </p:txBody>
      </p:sp>
      <p:sp>
        <p:nvSpPr>
          <p:cNvPr id="5" name="Subtitle 1">
            <a:extLst>
              <a:ext uri="{FF2B5EF4-FFF2-40B4-BE49-F238E27FC236}">
                <a16:creationId xmlns:a16="http://schemas.microsoft.com/office/drawing/2014/main" id="{6721D5D5-7D9A-0ABE-A479-FB65C7546CF5}"/>
              </a:ext>
            </a:extLst>
          </p:cNvPr>
          <p:cNvSpPr txBox="1">
            <a:spLocks/>
          </p:cNvSpPr>
          <p:nvPr/>
        </p:nvSpPr>
        <p:spPr bwMode="auto">
          <a:xfrm>
            <a:off x="2211709" y="3860641"/>
            <a:ext cx="4906544" cy="6313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marL="0" indent="0" algn="l" rtl="0" eaLnBrk="1" fontAlgn="base" hangingPunct="1">
              <a:lnSpc>
                <a:spcPct val="119000"/>
              </a:lnSpc>
              <a:spcBef>
                <a:spcPct val="20000"/>
              </a:spcBef>
              <a:spcAft>
                <a:spcPct val="0"/>
              </a:spcAft>
              <a:buClr>
                <a:srgbClr val="8197A6"/>
              </a:buClr>
              <a:buFont typeface="Verdana" pitchFamily="34" charset="0"/>
              <a:buNone/>
              <a:defRPr lang="en-GB" sz="1736">
                <a:solidFill>
                  <a:schemeClr val="bg1"/>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sz="1400" i="1" baseline="30000" dirty="0">
                <a:solidFill>
                  <a:schemeClr val="tx1"/>
                </a:solidFill>
                <a:latin typeface="+mn-lt"/>
              </a:rPr>
              <a:t>1</a:t>
            </a:r>
            <a:r>
              <a:rPr lang="en-GB" sz="1400" i="1" dirty="0">
                <a:solidFill>
                  <a:schemeClr val="tx1"/>
                </a:solidFill>
                <a:latin typeface="+mn-lt"/>
              </a:rPr>
              <a:t>University of Hamburg, Germany</a:t>
            </a:r>
          </a:p>
          <a:p>
            <a:r>
              <a:rPr lang="en-GB" sz="1400" i="1" dirty="0">
                <a:solidFill>
                  <a:schemeClr val="tx1"/>
                </a:solidFill>
                <a:latin typeface="+mn-lt"/>
              </a:rPr>
              <a:t> </a:t>
            </a:r>
            <a:r>
              <a:rPr lang="en-GB" sz="1400" i="1" baseline="30000" dirty="0">
                <a:solidFill>
                  <a:schemeClr val="tx1"/>
                </a:solidFill>
                <a:latin typeface="+mn-lt"/>
              </a:rPr>
              <a:t>2</a:t>
            </a:r>
            <a:r>
              <a:rPr lang="en-GB" sz="1400" i="1" dirty="0">
                <a:solidFill>
                  <a:schemeClr val="tx1"/>
                </a:solidFill>
                <a:latin typeface="+mn-lt"/>
              </a:rPr>
              <a:t>European Centre for Medium-Range Weather Forecasts </a:t>
            </a:r>
          </a:p>
        </p:txBody>
      </p:sp>
      <p:pic>
        <p:nvPicPr>
          <p:cNvPr id="6" name="Picture 5">
            <a:extLst>
              <a:ext uri="{FF2B5EF4-FFF2-40B4-BE49-F238E27FC236}">
                <a16:creationId xmlns:a16="http://schemas.microsoft.com/office/drawing/2014/main" id="{2AE28976-8395-F42E-AF91-581CC0A8D75D}"/>
              </a:ext>
            </a:extLst>
          </p:cNvPr>
          <p:cNvPicPr>
            <a:picLocks noChangeAspect="1"/>
          </p:cNvPicPr>
          <p:nvPr/>
        </p:nvPicPr>
        <p:blipFill>
          <a:blip r:embed="rId4"/>
          <a:stretch>
            <a:fillRect/>
          </a:stretch>
        </p:blipFill>
        <p:spPr>
          <a:xfrm>
            <a:off x="564355" y="4437193"/>
            <a:ext cx="632152" cy="355585"/>
          </a:xfrm>
          <a:prstGeom prst="rect">
            <a:avLst/>
          </a:prstGeom>
        </p:spPr>
      </p:pic>
      <p:pic>
        <p:nvPicPr>
          <p:cNvPr id="7" name="Picture 9">
            <a:extLst>
              <a:ext uri="{FF2B5EF4-FFF2-40B4-BE49-F238E27FC236}">
                <a16:creationId xmlns:a16="http://schemas.microsoft.com/office/drawing/2014/main" id="{B2859CF2-6C8F-A98C-9D41-739BAE372E9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73825" y="4138936"/>
            <a:ext cx="1585439" cy="298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56FE489A-61B4-EFDF-A412-809D9DF0E159}"/>
              </a:ext>
            </a:extLst>
          </p:cNvPr>
          <p:cNvPicPr>
            <a:picLocks noChangeAspect="1"/>
          </p:cNvPicPr>
          <p:nvPr/>
        </p:nvPicPr>
        <p:blipFill>
          <a:blip r:embed="rId6"/>
          <a:stretch>
            <a:fillRect/>
          </a:stretch>
        </p:blipFill>
        <p:spPr>
          <a:xfrm>
            <a:off x="590167" y="3785175"/>
            <a:ext cx="580529" cy="580529"/>
          </a:xfrm>
          <a:prstGeom prst="rect">
            <a:avLst/>
          </a:prstGeom>
        </p:spPr>
      </p:pic>
    </p:spTree>
    <p:extLst>
      <p:ext uri="{BB962C8B-B14F-4D97-AF65-F5344CB8AC3E}">
        <p14:creationId xmlns:p14="http://schemas.microsoft.com/office/powerpoint/2010/main" val="245826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114719" y="83793"/>
            <a:ext cx="0" cy="4986000"/>
          </a:xfrm>
          <a:prstGeom prst="line">
            <a:avLst/>
          </a:prstGeom>
          <a:ln w="31750">
            <a:solidFill>
              <a:srgbClr val="FF0000"/>
            </a:solidFill>
          </a:ln>
          <a:effectLst>
            <a:outerShdw blurRad="40005" dist="19939" dir="1800000" algn="tl"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A9254783-7E6F-62B6-475A-72FB6523E76E}"/>
              </a:ext>
            </a:extLst>
          </p:cNvPr>
          <p:cNvPicPr>
            <a:picLocks noChangeAspect="1"/>
          </p:cNvPicPr>
          <p:nvPr/>
        </p:nvPicPr>
        <p:blipFill>
          <a:blip r:embed="rId3"/>
          <a:stretch>
            <a:fillRect/>
          </a:stretch>
        </p:blipFill>
        <p:spPr>
          <a:xfrm>
            <a:off x="329729" y="1463944"/>
            <a:ext cx="2797513" cy="1487619"/>
          </a:xfrm>
          <a:prstGeom prst="rect">
            <a:avLst/>
          </a:prstGeom>
        </p:spPr>
      </p:pic>
      <p:pic>
        <p:nvPicPr>
          <p:cNvPr id="5" name="Picture 4">
            <a:extLst>
              <a:ext uri="{FF2B5EF4-FFF2-40B4-BE49-F238E27FC236}">
                <a16:creationId xmlns:a16="http://schemas.microsoft.com/office/drawing/2014/main" id="{F49F67F6-802D-FCBC-6345-152BE445A478}"/>
              </a:ext>
            </a:extLst>
          </p:cNvPr>
          <p:cNvPicPr>
            <a:picLocks noChangeAspect="1"/>
          </p:cNvPicPr>
          <p:nvPr/>
        </p:nvPicPr>
        <p:blipFill>
          <a:blip r:embed="rId4"/>
          <a:stretch>
            <a:fillRect/>
          </a:stretch>
        </p:blipFill>
        <p:spPr>
          <a:xfrm>
            <a:off x="3075639" y="1463943"/>
            <a:ext cx="2797517" cy="1487620"/>
          </a:xfrm>
          <a:prstGeom prst="rect">
            <a:avLst/>
          </a:prstGeom>
        </p:spPr>
      </p:pic>
      <p:pic>
        <p:nvPicPr>
          <p:cNvPr id="6" name="Picture 5">
            <a:extLst>
              <a:ext uri="{FF2B5EF4-FFF2-40B4-BE49-F238E27FC236}">
                <a16:creationId xmlns:a16="http://schemas.microsoft.com/office/drawing/2014/main" id="{0C104C9E-AD81-0D7A-D24A-122A4BAD593F}"/>
              </a:ext>
            </a:extLst>
          </p:cNvPr>
          <p:cNvPicPr>
            <a:picLocks noChangeAspect="1"/>
          </p:cNvPicPr>
          <p:nvPr/>
        </p:nvPicPr>
        <p:blipFill>
          <a:blip r:embed="rId5"/>
          <a:stretch>
            <a:fillRect/>
          </a:stretch>
        </p:blipFill>
        <p:spPr>
          <a:xfrm>
            <a:off x="5817861" y="1462569"/>
            <a:ext cx="2797512" cy="1487619"/>
          </a:xfrm>
          <a:prstGeom prst="rect">
            <a:avLst/>
          </a:prstGeom>
        </p:spPr>
      </p:pic>
      <p:sp>
        <p:nvSpPr>
          <p:cNvPr id="7" name="TextBox 6">
            <a:extLst>
              <a:ext uri="{FF2B5EF4-FFF2-40B4-BE49-F238E27FC236}">
                <a16:creationId xmlns:a16="http://schemas.microsoft.com/office/drawing/2014/main" id="{5BA4548D-B68B-5872-8CB3-CABF6E5B7195}"/>
              </a:ext>
            </a:extLst>
          </p:cNvPr>
          <p:cNvSpPr txBox="1"/>
          <p:nvPr/>
        </p:nvSpPr>
        <p:spPr>
          <a:xfrm>
            <a:off x="1185053" y="1563787"/>
            <a:ext cx="1638007" cy="307777"/>
          </a:xfrm>
          <a:prstGeom prst="rect">
            <a:avLst/>
          </a:prstGeom>
          <a:noFill/>
        </p:spPr>
        <p:txBody>
          <a:bodyPr wrap="square" rtlCol="0">
            <a:spAutoFit/>
          </a:bodyPr>
          <a:lstStyle/>
          <a:p>
            <a:r>
              <a:rPr lang="x-none" sz="1400" b="1" dirty="0"/>
              <a:t>Jul-Aug 2019</a:t>
            </a:r>
          </a:p>
        </p:txBody>
      </p:sp>
      <p:sp>
        <p:nvSpPr>
          <p:cNvPr id="8" name="TextBox 7">
            <a:extLst>
              <a:ext uri="{FF2B5EF4-FFF2-40B4-BE49-F238E27FC236}">
                <a16:creationId xmlns:a16="http://schemas.microsoft.com/office/drawing/2014/main" id="{812C8709-B066-1BBB-DAF7-5E2B496EAB20}"/>
              </a:ext>
            </a:extLst>
          </p:cNvPr>
          <p:cNvSpPr txBox="1"/>
          <p:nvPr/>
        </p:nvSpPr>
        <p:spPr>
          <a:xfrm>
            <a:off x="3939975" y="1572976"/>
            <a:ext cx="1659229" cy="307777"/>
          </a:xfrm>
          <a:prstGeom prst="rect">
            <a:avLst/>
          </a:prstGeom>
          <a:noFill/>
        </p:spPr>
        <p:txBody>
          <a:bodyPr wrap="square" rtlCol="0">
            <a:spAutoFit/>
          </a:bodyPr>
          <a:lstStyle/>
          <a:p>
            <a:r>
              <a:rPr lang="x-none" sz="1400" b="1" dirty="0"/>
              <a:t>Sep-Nov 2019</a:t>
            </a:r>
          </a:p>
        </p:txBody>
      </p:sp>
      <p:sp>
        <p:nvSpPr>
          <p:cNvPr id="10" name="TextBox 9">
            <a:extLst>
              <a:ext uri="{FF2B5EF4-FFF2-40B4-BE49-F238E27FC236}">
                <a16:creationId xmlns:a16="http://schemas.microsoft.com/office/drawing/2014/main" id="{EB4AD44A-5059-9CC8-DEDE-92446258186A}"/>
              </a:ext>
            </a:extLst>
          </p:cNvPr>
          <p:cNvSpPr txBox="1"/>
          <p:nvPr/>
        </p:nvSpPr>
        <p:spPr>
          <a:xfrm>
            <a:off x="6544872" y="1539510"/>
            <a:ext cx="1997513" cy="307777"/>
          </a:xfrm>
          <a:prstGeom prst="rect">
            <a:avLst/>
          </a:prstGeom>
          <a:noFill/>
        </p:spPr>
        <p:txBody>
          <a:bodyPr wrap="square" rtlCol="0">
            <a:spAutoFit/>
          </a:bodyPr>
          <a:lstStyle/>
          <a:p>
            <a:r>
              <a:rPr lang="x-none" sz="1400" b="1" dirty="0"/>
              <a:t>Dec 2019-Feb 2020</a:t>
            </a:r>
          </a:p>
        </p:txBody>
      </p:sp>
      <p:sp>
        <p:nvSpPr>
          <p:cNvPr id="11" name="TextBox 10">
            <a:extLst>
              <a:ext uri="{FF2B5EF4-FFF2-40B4-BE49-F238E27FC236}">
                <a16:creationId xmlns:a16="http://schemas.microsoft.com/office/drawing/2014/main" id="{0B61BEE7-52E3-2040-2F39-1EB2CE1CF22F}"/>
              </a:ext>
            </a:extLst>
          </p:cNvPr>
          <p:cNvSpPr txBox="1"/>
          <p:nvPr/>
        </p:nvSpPr>
        <p:spPr>
          <a:xfrm>
            <a:off x="1063035" y="1059576"/>
            <a:ext cx="6822724" cy="338554"/>
          </a:xfrm>
          <a:prstGeom prst="rect">
            <a:avLst/>
          </a:prstGeom>
          <a:noFill/>
        </p:spPr>
        <p:txBody>
          <a:bodyPr wrap="square" rtlCol="0">
            <a:spAutoFit/>
          </a:bodyPr>
          <a:lstStyle/>
          <a:p>
            <a:pPr algn="ctr"/>
            <a:r>
              <a:rPr lang="en-GB" sz="1600" dirty="0">
                <a:solidFill>
                  <a:srgbClr val="FF0000"/>
                </a:solidFill>
              </a:rPr>
              <a:t>Aeolus corrects zonal wind systematic errors (model errors) in the tropical UTLS</a:t>
            </a:r>
            <a:endParaRPr lang="en-DE" sz="1600" dirty="0">
              <a:solidFill>
                <a:srgbClr val="FF0000"/>
              </a:solidFill>
            </a:endParaRPr>
          </a:p>
        </p:txBody>
      </p:sp>
      <p:sp>
        <p:nvSpPr>
          <p:cNvPr id="13" name="TextBox 12">
            <a:extLst>
              <a:ext uri="{FF2B5EF4-FFF2-40B4-BE49-F238E27FC236}">
                <a16:creationId xmlns:a16="http://schemas.microsoft.com/office/drawing/2014/main" id="{C10F18E7-1D4F-2927-BD4E-3028D71C0DE2}"/>
              </a:ext>
            </a:extLst>
          </p:cNvPr>
          <p:cNvSpPr txBox="1"/>
          <p:nvPr/>
        </p:nvSpPr>
        <p:spPr>
          <a:xfrm>
            <a:off x="613060" y="2963748"/>
            <a:ext cx="5028364" cy="523220"/>
          </a:xfrm>
          <a:prstGeom prst="rect">
            <a:avLst/>
          </a:prstGeom>
          <a:noFill/>
        </p:spPr>
        <p:txBody>
          <a:bodyPr wrap="square" rtlCol="0">
            <a:spAutoFit/>
          </a:bodyPr>
          <a:lstStyle/>
          <a:p>
            <a:r>
              <a:rPr lang="en-GB" sz="1400" dirty="0"/>
              <a:t>Pressure-Longitude cross sections for deep tropics </a:t>
            </a:r>
          </a:p>
          <a:p>
            <a:r>
              <a:rPr lang="en-GB" sz="1400" dirty="0"/>
              <a:t>A</a:t>
            </a:r>
            <a:r>
              <a:rPr lang="x-none" sz="1400"/>
              <a:t>veraging </a:t>
            </a:r>
            <a:r>
              <a:rPr lang="en-US" sz="1400" dirty="0"/>
              <a:t>zonal wind difference for Aeolus-CTRL in </a:t>
            </a:r>
            <a:r>
              <a:rPr lang="x-none" sz="1400"/>
              <a:t>10</a:t>
            </a:r>
            <a:r>
              <a:rPr lang="x-none" sz="1400" baseline="30000"/>
              <a:t>o</a:t>
            </a:r>
            <a:r>
              <a:rPr lang="x-none" sz="1400"/>
              <a:t>N-10</a:t>
            </a:r>
            <a:r>
              <a:rPr lang="x-none" sz="1400" baseline="30000"/>
              <a:t>o</a:t>
            </a:r>
            <a:r>
              <a:rPr lang="x-none" sz="1400"/>
              <a:t>S</a:t>
            </a:r>
            <a:endParaRPr lang="x-none" sz="1400" dirty="0"/>
          </a:p>
        </p:txBody>
      </p:sp>
      <p:sp>
        <p:nvSpPr>
          <p:cNvPr id="14" name="TextBox 13">
            <a:extLst>
              <a:ext uri="{FF2B5EF4-FFF2-40B4-BE49-F238E27FC236}">
                <a16:creationId xmlns:a16="http://schemas.microsoft.com/office/drawing/2014/main" id="{90B929EA-646B-448F-4ABE-356373954D92}"/>
              </a:ext>
            </a:extLst>
          </p:cNvPr>
          <p:cNvSpPr txBox="1"/>
          <p:nvPr/>
        </p:nvSpPr>
        <p:spPr>
          <a:xfrm>
            <a:off x="613060" y="3561821"/>
            <a:ext cx="5028354" cy="1200329"/>
          </a:xfrm>
          <a:prstGeom prst="rect">
            <a:avLst/>
          </a:prstGeom>
          <a:noFill/>
        </p:spPr>
        <p:txBody>
          <a:bodyPr wrap="square" rtlCol="0">
            <a:spAutoFit/>
          </a:bodyPr>
          <a:lstStyle/>
          <a:p>
            <a:pPr algn="l"/>
            <a:r>
              <a:rPr lang="en-US" sz="1600" dirty="0">
                <a:solidFill>
                  <a:srgbClr val="FF0000"/>
                </a:solidFill>
                <a:ea typeface="MS PGothic" pitchFamily="34" charset="-128"/>
                <a:cs typeface="Arial" panose="020B0604020202020204" pitchFamily="34" charset="0"/>
              </a:rPr>
              <a:t>Systematic effects vary in time with </a:t>
            </a:r>
          </a:p>
          <a:p>
            <a:pPr algn="l"/>
            <a:r>
              <a:rPr lang="en-US" sz="1600" dirty="0">
                <a:solidFill>
                  <a:srgbClr val="FF0000"/>
                </a:solidFill>
                <a:ea typeface="MS PGothic" pitchFamily="34" charset="-128"/>
                <a:cs typeface="Arial" panose="020B0604020202020204" pitchFamily="34" charset="0"/>
              </a:rPr>
              <a:t>the background flow, especially the state of </a:t>
            </a:r>
          </a:p>
          <a:p>
            <a:pPr algn="l"/>
            <a:r>
              <a:rPr lang="en-US" sz="1600" dirty="0">
                <a:solidFill>
                  <a:srgbClr val="FF0000"/>
                </a:solidFill>
                <a:ea typeface="MS PGothic" pitchFamily="34" charset="-128"/>
                <a:cs typeface="Arial" panose="020B0604020202020204" pitchFamily="34" charset="0"/>
              </a:rPr>
              <a:t>the QBO.</a:t>
            </a:r>
          </a:p>
          <a:p>
            <a:pPr algn="l"/>
            <a:endParaRPr lang="en-US" sz="800" dirty="0">
              <a:solidFill>
                <a:srgbClr val="FF0000"/>
              </a:solidFill>
              <a:ea typeface="MS PGothic" pitchFamily="34" charset="-128"/>
              <a:cs typeface="Arial" panose="020B0604020202020204" pitchFamily="34" charset="0"/>
            </a:endParaRPr>
          </a:p>
          <a:p>
            <a:pPr algn="l"/>
            <a:r>
              <a:rPr lang="en-US" sz="1600" dirty="0">
                <a:solidFill>
                  <a:srgbClr val="FF0000"/>
                </a:solidFill>
                <a:ea typeface="MS PGothic" pitchFamily="34" charset="-128"/>
                <a:cs typeface="Arial" panose="020B0604020202020204" pitchFamily="34" charset="0"/>
              </a:rPr>
              <a:t>Winter 2019/2020: the QBO disruption</a:t>
            </a:r>
          </a:p>
        </p:txBody>
      </p:sp>
      <p:pic>
        <p:nvPicPr>
          <p:cNvPr id="15" name="Picture 14">
            <a:extLst>
              <a:ext uri="{FF2B5EF4-FFF2-40B4-BE49-F238E27FC236}">
                <a16:creationId xmlns:a16="http://schemas.microsoft.com/office/drawing/2014/main" id="{72CB4BD7-DD2E-3A5F-F3A9-BD29B931A5BE}"/>
              </a:ext>
            </a:extLst>
          </p:cNvPr>
          <p:cNvPicPr>
            <a:picLocks noChangeAspect="1"/>
          </p:cNvPicPr>
          <p:nvPr/>
        </p:nvPicPr>
        <p:blipFill>
          <a:blip r:embed="rId6"/>
          <a:stretch>
            <a:fillRect/>
          </a:stretch>
        </p:blipFill>
        <p:spPr>
          <a:xfrm>
            <a:off x="4474397" y="2924116"/>
            <a:ext cx="4741595" cy="2145677"/>
          </a:xfrm>
          <a:prstGeom prst="rect">
            <a:avLst/>
          </a:prstGeom>
        </p:spPr>
      </p:pic>
      <p:sp>
        <p:nvSpPr>
          <p:cNvPr id="16" name="Right Arrow 15">
            <a:extLst>
              <a:ext uri="{FF2B5EF4-FFF2-40B4-BE49-F238E27FC236}">
                <a16:creationId xmlns:a16="http://schemas.microsoft.com/office/drawing/2014/main" id="{DB14569E-6147-7348-4FFC-8DF5A276E490}"/>
              </a:ext>
            </a:extLst>
          </p:cNvPr>
          <p:cNvSpPr/>
          <p:nvPr/>
        </p:nvSpPr>
        <p:spPr>
          <a:xfrm rot="17950731">
            <a:off x="6182716" y="2755982"/>
            <a:ext cx="558929" cy="23326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4" name="TextBox 3">
            <a:extLst>
              <a:ext uri="{FF2B5EF4-FFF2-40B4-BE49-F238E27FC236}">
                <a16:creationId xmlns:a16="http://schemas.microsoft.com/office/drawing/2014/main" id="{D6A49EC8-B86B-0DAC-1C85-566463F7142F}"/>
              </a:ext>
            </a:extLst>
          </p:cNvPr>
          <p:cNvSpPr txBox="1"/>
          <p:nvPr/>
        </p:nvSpPr>
        <p:spPr>
          <a:xfrm>
            <a:off x="5385431" y="4530331"/>
            <a:ext cx="2318881" cy="307777"/>
          </a:xfrm>
          <a:prstGeom prst="rect">
            <a:avLst/>
          </a:prstGeom>
          <a:noFill/>
        </p:spPr>
        <p:txBody>
          <a:bodyPr wrap="square" rtlCol="0">
            <a:spAutoFit/>
          </a:bodyPr>
          <a:lstStyle/>
          <a:p>
            <a:r>
              <a:rPr lang="x-none" sz="1400" b="1" dirty="0"/>
              <a:t>Jan 2020</a:t>
            </a:r>
          </a:p>
        </p:txBody>
      </p:sp>
      <p:sp>
        <p:nvSpPr>
          <p:cNvPr id="12" name="TextBox 11">
            <a:extLst>
              <a:ext uri="{FF2B5EF4-FFF2-40B4-BE49-F238E27FC236}">
                <a16:creationId xmlns:a16="http://schemas.microsoft.com/office/drawing/2014/main" id="{A855E52C-5A6B-7CF6-779B-7473EAE28DE6}"/>
              </a:ext>
            </a:extLst>
          </p:cNvPr>
          <p:cNvSpPr txBox="1"/>
          <p:nvPr/>
        </p:nvSpPr>
        <p:spPr>
          <a:xfrm>
            <a:off x="449603" y="151260"/>
            <a:ext cx="8086746" cy="830997"/>
          </a:xfrm>
          <a:prstGeom prst="rect">
            <a:avLst/>
          </a:prstGeom>
          <a:noFill/>
        </p:spPr>
        <p:txBody>
          <a:bodyPr wrap="square" rtlCol="0">
            <a:spAutoFit/>
          </a:bodyPr>
          <a:lstStyle/>
          <a:p>
            <a:pPr algn="ctr"/>
            <a:r>
              <a:rPr lang="en-US" sz="2400" dirty="0"/>
              <a:t>Linking effects of Aeolus winds with the background shear: systematic effects   </a:t>
            </a:r>
          </a:p>
        </p:txBody>
      </p:sp>
    </p:spTree>
    <p:extLst>
      <p:ext uri="{BB962C8B-B14F-4D97-AF65-F5344CB8AC3E}">
        <p14:creationId xmlns:p14="http://schemas.microsoft.com/office/powerpoint/2010/main" val="1117433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114719" y="83793"/>
            <a:ext cx="0" cy="4986000"/>
          </a:xfrm>
          <a:prstGeom prst="line">
            <a:avLst/>
          </a:prstGeom>
          <a:ln w="31750">
            <a:solidFill>
              <a:srgbClr val="FF0000"/>
            </a:solidFill>
          </a:ln>
          <a:effectLst>
            <a:outerShdw blurRad="40005" dist="19939" dir="1800000" algn="tl"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E32C398C-8314-C8B8-0934-65554D4FCBC7}"/>
              </a:ext>
            </a:extLst>
          </p:cNvPr>
          <p:cNvPicPr>
            <a:picLocks noChangeAspect="1"/>
          </p:cNvPicPr>
          <p:nvPr/>
        </p:nvPicPr>
        <p:blipFill>
          <a:blip r:embed="rId3"/>
          <a:stretch>
            <a:fillRect/>
          </a:stretch>
        </p:blipFill>
        <p:spPr>
          <a:xfrm>
            <a:off x="172984" y="1495566"/>
            <a:ext cx="5717605" cy="2461440"/>
          </a:xfrm>
          <a:prstGeom prst="rect">
            <a:avLst/>
          </a:prstGeom>
        </p:spPr>
      </p:pic>
      <p:sp>
        <p:nvSpPr>
          <p:cNvPr id="6" name="TextBox 5">
            <a:extLst>
              <a:ext uri="{FF2B5EF4-FFF2-40B4-BE49-F238E27FC236}">
                <a16:creationId xmlns:a16="http://schemas.microsoft.com/office/drawing/2014/main" id="{62859E74-7609-9ACB-2250-9B325B40C63D}"/>
              </a:ext>
            </a:extLst>
          </p:cNvPr>
          <p:cNvSpPr txBox="1"/>
          <p:nvPr/>
        </p:nvSpPr>
        <p:spPr>
          <a:xfrm>
            <a:off x="431522" y="1248870"/>
            <a:ext cx="4893033" cy="338554"/>
          </a:xfrm>
          <a:prstGeom prst="rect">
            <a:avLst/>
          </a:prstGeom>
          <a:noFill/>
        </p:spPr>
        <p:txBody>
          <a:bodyPr wrap="square" rtlCol="0">
            <a:spAutoFit/>
          </a:bodyPr>
          <a:lstStyle/>
          <a:p>
            <a:pPr algn="ctr"/>
            <a:r>
              <a:rPr lang="en-DE" sz="1600" dirty="0">
                <a:solidFill>
                  <a:srgbClr val="FF0000"/>
                </a:solidFill>
              </a:rPr>
              <a:t>Zonal-mean zonal wind difference Aeolus-CTRL</a:t>
            </a:r>
          </a:p>
        </p:txBody>
      </p:sp>
      <p:sp>
        <p:nvSpPr>
          <p:cNvPr id="7" name="TextBox 6">
            <a:extLst>
              <a:ext uri="{FF2B5EF4-FFF2-40B4-BE49-F238E27FC236}">
                <a16:creationId xmlns:a16="http://schemas.microsoft.com/office/drawing/2014/main" id="{24812A61-595E-B9B5-B9D2-147023688BDC}"/>
              </a:ext>
            </a:extLst>
          </p:cNvPr>
          <p:cNvSpPr txBox="1"/>
          <p:nvPr/>
        </p:nvSpPr>
        <p:spPr>
          <a:xfrm>
            <a:off x="528627" y="3936944"/>
            <a:ext cx="4072226" cy="307777"/>
          </a:xfrm>
          <a:prstGeom prst="rect">
            <a:avLst/>
          </a:prstGeom>
          <a:noFill/>
        </p:spPr>
        <p:txBody>
          <a:bodyPr wrap="square" rtlCol="0">
            <a:spAutoFit/>
          </a:bodyPr>
          <a:lstStyle/>
          <a:p>
            <a:r>
              <a:rPr lang="en-GB" sz="1400" dirty="0"/>
              <a:t>Pressure-Longitude cross-section, </a:t>
            </a:r>
            <a:r>
              <a:rPr lang="en-US" sz="1400" dirty="0"/>
              <a:t>5</a:t>
            </a:r>
            <a:r>
              <a:rPr lang="x-none" sz="1400" baseline="30000"/>
              <a:t>o</a:t>
            </a:r>
            <a:r>
              <a:rPr lang="x-none" sz="1400"/>
              <a:t>N-</a:t>
            </a:r>
            <a:r>
              <a:rPr lang="en-US" sz="1400" dirty="0"/>
              <a:t>5</a:t>
            </a:r>
            <a:r>
              <a:rPr lang="x-none" sz="1400" baseline="30000"/>
              <a:t>o</a:t>
            </a:r>
            <a:r>
              <a:rPr lang="x-none" sz="1400"/>
              <a:t>S </a:t>
            </a:r>
            <a:r>
              <a:rPr lang="en-US" sz="1400" dirty="0"/>
              <a:t>average</a:t>
            </a:r>
            <a:endParaRPr lang="x-none" sz="1400" dirty="0"/>
          </a:p>
        </p:txBody>
      </p:sp>
      <p:sp>
        <p:nvSpPr>
          <p:cNvPr id="8" name="TextBox 7">
            <a:extLst>
              <a:ext uri="{FF2B5EF4-FFF2-40B4-BE49-F238E27FC236}">
                <a16:creationId xmlns:a16="http://schemas.microsoft.com/office/drawing/2014/main" id="{F90C9BB6-7CB9-0EAB-4DFA-19CBAFF7269A}"/>
              </a:ext>
            </a:extLst>
          </p:cNvPr>
          <p:cNvSpPr txBox="1"/>
          <p:nvPr/>
        </p:nvSpPr>
        <p:spPr>
          <a:xfrm>
            <a:off x="5874400" y="1230360"/>
            <a:ext cx="3080419" cy="3108543"/>
          </a:xfrm>
          <a:prstGeom prst="rect">
            <a:avLst/>
          </a:prstGeom>
          <a:noFill/>
        </p:spPr>
        <p:txBody>
          <a:bodyPr wrap="square" rtlCol="0">
            <a:spAutoFit/>
          </a:bodyPr>
          <a:lstStyle/>
          <a:p>
            <a:pPr marL="285750" indent="-285750" algn="l">
              <a:buFont typeface="Arial" panose="020B0604020202020204" pitchFamily="34" charset="0"/>
              <a:buChar char="•"/>
            </a:pPr>
            <a:r>
              <a:rPr lang="en-US" sz="1400" dirty="0">
                <a:ea typeface="MS PGothic" pitchFamily="34" charset="-128"/>
                <a:cs typeface="Arial" panose="020B0604020202020204" pitchFamily="34" charset="0"/>
              </a:rPr>
              <a:t>Largest effects of Aeolus winds on the zonal mean state occurred during the QBO disruption.  They led to the largest effects on the forecasts in the OSE period. </a:t>
            </a:r>
          </a:p>
          <a:p>
            <a:pPr marL="285750" indent="-285750" algn="l">
              <a:buFont typeface="Arial" panose="020B0604020202020204" pitchFamily="34" charset="0"/>
              <a:buChar char="•"/>
            </a:pPr>
            <a:endParaRPr lang="en-US" sz="1400" dirty="0">
              <a:ea typeface="MS PGothic" pitchFamily="34" charset="-128"/>
              <a:cs typeface="Arial" panose="020B0604020202020204" pitchFamily="34" charset="0"/>
            </a:endParaRPr>
          </a:p>
          <a:p>
            <a:pPr marL="285750" indent="-285750" algn="l">
              <a:buFont typeface="Arial" panose="020B0604020202020204" pitchFamily="34" charset="0"/>
              <a:buChar char="•"/>
            </a:pPr>
            <a:r>
              <a:rPr lang="en-US" sz="1400" dirty="0">
                <a:ea typeface="MS PGothic" pitchFamily="34" charset="-128"/>
                <a:cs typeface="Arial" panose="020B0604020202020204" pitchFamily="34" charset="0"/>
              </a:rPr>
              <a:t>This highlights importance of in-situ wind observations of the global-scale extreme events.</a:t>
            </a:r>
          </a:p>
          <a:p>
            <a:pPr marL="285750" indent="-285750" algn="l">
              <a:buFont typeface="Arial" panose="020B0604020202020204" pitchFamily="34" charset="0"/>
              <a:buChar char="•"/>
            </a:pPr>
            <a:endParaRPr lang="en-US" sz="1400" dirty="0">
              <a:ea typeface="MS PGothic" pitchFamily="34" charset="-128"/>
              <a:cs typeface="Arial" panose="020B0604020202020204" pitchFamily="34" charset="0"/>
            </a:endParaRPr>
          </a:p>
          <a:p>
            <a:pPr marL="285750" indent="-285750" algn="l">
              <a:buFont typeface="Arial" panose="020B0604020202020204" pitchFamily="34" charset="0"/>
              <a:buChar char="•"/>
            </a:pPr>
            <a:r>
              <a:rPr lang="en-US" sz="1400" dirty="0">
                <a:ea typeface="MS PGothic" pitchFamily="34" charset="-128"/>
                <a:cs typeface="Arial" panose="020B0604020202020204" pitchFamily="34" charset="0"/>
              </a:rPr>
              <a:t>There is a limit of the wind information that can be extracted from the thermal wind balance, i.e. temperature data in 4D-Var</a:t>
            </a:r>
          </a:p>
        </p:txBody>
      </p:sp>
      <p:sp>
        <p:nvSpPr>
          <p:cNvPr id="4" name="TextBox 3">
            <a:extLst>
              <a:ext uri="{FF2B5EF4-FFF2-40B4-BE49-F238E27FC236}">
                <a16:creationId xmlns:a16="http://schemas.microsoft.com/office/drawing/2014/main" id="{FB3C8931-7283-497F-07C3-5AD35678BD25}"/>
              </a:ext>
            </a:extLst>
          </p:cNvPr>
          <p:cNvSpPr txBox="1"/>
          <p:nvPr/>
        </p:nvSpPr>
        <p:spPr>
          <a:xfrm>
            <a:off x="528627" y="4436821"/>
            <a:ext cx="7660509" cy="523220"/>
          </a:xfrm>
          <a:prstGeom prst="rect">
            <a:avLst/>
          </a:prstGeom>
          <a:noFill/>
        </p:spPr>
        <p:txBody>
          <a:bodyPr wrap="square" rtlCol="0">
            <a:spAutoFit/>
          </a:bodyPr>
          <a:lstStyle/>
          <a:p>
            <a:r>
              <a:rPr lang="en-GB" sz="1400" dirty="0"/>
              <a:t>During the QBO disruption, the assimilation of Aeolus winds in the ECMWF system resulted in up to about 20% change in the stratospheric vertical momentum fluxes with respect to CTRL. </a:t>
            </a:r>
            <a:endParaRPr lang="en-DE" sz="1400" dirty="0"/>
          </a:p>
        </p:txBody>
      </p:sp>
      <p:sp>
        <p:nvSpPr>
          <p:cNvPr id="10" name="TextBox 9">
            <a:extLst>
              <a:ext uri="{FF2B5EF4-FFF2-40B4-BE49-F238E27FC236}">
                <a16:creationId xmlns:a16="http://schemas.microsoft.com/office/drawing/2014/main" id="{AEC1DCAF-D892-6DBF-B1E2-EE374ECD23E0}"/>
              </a:ext>
            </a:extLst>
          </p:cNvPr>
          <p:cNvSpPr txBox="1"/>
          <p:nvPr/>
        </p:nvSpPr>
        <p:spPr>
          <a:xfrm>
            <a:off x="449603" y="151260"/>
            <a:ext cx="8086746" cy="830997"/>
          </a:xfrm>
          <a:prstGeom prst="rect">
            <a:avLst/>
          </a:prstGeom>
          <a:noFill/>
        </p:spPr>
        <p:txBody>
          <a:bodyPr wrap="square" rtlCol="0">
            <a:spAutoFit/>
          </a:bodyPr>
          <a:lstStyle/>
          <a:p>
            <a:pPr algn="ctr"/>
            <a:r>
              <a:rPr lang="en-US" sz="2400" dirty="0"/>
              <a:t>Linking effects of Aeolus winds with the background shear:   stratospheric zonal mean state</a:t>
            </a:r>
          </a:p>
        </p:txBody>
      </p:sp>
    </p:spTree>
    <p:extLst>
      <p:ext uri="{BB962C8B-B14F-4D97-AF65-F5344CB8AC3E}">
        <p14:creationId xmlns:p14="http://schemas.microsoft.com/office/powerpoint/2010/main" val="12719837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114719" y="83793"/>
            <a:ext cx="0" cy="4986000"/>
          </a:xfrm>
          <a:prstGeom prst="line">
            <a:avLst/>
          </a:prstGeom>
          <a:ln w="31750">
            <a:solidFill>
              <a:srgbClr val="FF0000"/>
            </a:solidFill>
          </a:ln>
          <a:effectLst>
            <a:outerShdw blurRad="40005" dist="19939" dir="1800000" algn="tl"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62859E74-7609-9ACB-2250-9B325B40C63D}"/>
              </a:ext>
            </a:extLst>
          </p:cNvPr>
          <p:cNvSpPr txBox="1"/>
          <p:nvPr/>
        </p:nvSpPr>
        <p:spPr>
          <a:xfrm>
            <a:off x="150129" y="1220465"/>
            <a:ext cx="4182146" cy="369332"/>
          </a:xfrm>
          <a:prstGeom prst="rect">
            <a:avLst/>
          </a:prstGeom>
          <a:noFill/>
        </p:spPr>
        <p:txBody>
          <a:bodyPr wrap="square" rtlCol="0">
            <a:spAutoFit/>
          </a:bodyPr>
          <a:lstStyle/>
          <a:p>
            <a:pPr algn="ctr"/>
            <a:r>
              <a:rPr lang="en-DE" b="1" dirty="0">
                <a:solidFill>
                  <a:srgbClr val="FF0000"/>
                </a:solidFill>
              </a:rPr>
              <a:t>Scale, altitude</a:t>
            </a:r>
            <a:r>
              <a:rPr lang="en-DE" dirty="0">
                <a:solidFill>
                  <a:srgbClr val="FF0000"/>
                </a:solidFill>
              </a:rPr>
              <a:t> and flow dependency  </a:t>
            </a:r>
          </a:p>
        </p:txBody>
      </p:sp>
      <p:sp>
        <p:nvSpPr>
          <p:cNvPr id="12" name="TextBox 11">
            <a:extLst>
              <a:ext uri="{FF2B5EF4-FFF2-40B4-BE49-F238E27FC236}">
                <a16:creationId xmlns:a16="http://schemas.microsoft.com/office/drawing/2014/main" id="{0AED2E05-D8E8-E427-4812-F7EA305641D1}"/>
              </a:ext>
            </a:extLst>
          </p:cNvPr>
          <p:cNvSpPr txBox="1"/>
          <p:nvPr/>
        </p:nvSpPr>
        <p:spPr>
          <a:xfrm>
            <a:off x="4492976" y="1609047"/>
            <a:ext cx="4432536" cy="2831544"/>
          </a:xfrm>
          <a:prstGeom prst="rect">
            <a:avLst/>
          </a:prstGeom>
          <a:noFill/>
        </p:spPr>
        <p:txBody>
          <a:bodyPr wrap="square" rtlCol="0">
            <a:spAutoFit/>
          </a:bodyPr>
          <a:lstStyle/>
          <a:p>
            <a:r>
              <a:rPr lang="en-US" sz="1400" dirty="0"/>
              <a:t>M</a:t>
            </a:r>
            <a:r>
              <a:rPr lang="x-none" sz="1400"/>
              <a:t>ean </a:t>
            </a:r>
            <a:r>
              <a:rPr lang="x-none" sz="1400" dirty="0"/>
              <a:t>square</a:t>
            </a:r>
            <a:r>
              <a:rPr lang="en-US" sz="1400" dirty="0"/>
              <a:t> </a:t>
            </a:r>
            <a:r>
              <a:rPr lang="x-none" sz="1400" dirty="0"/>
              <a:t>difference </a:t>
            </a:r>
            <a:r>
              <a:rPr lang="en-US" sz="1400" dirty="0"/>
              <a:t>(MSD) of </a:t>
            </a:r>
            <a:r>
              <a:rPr lang="x-none" sz="1400"/>
              <a:t>Aeolus – </a:t>
            </a:r>
            <a:r>
              <a:rPr lang="en-US" sz="1400" dirty="0"/>
              <a:t>CTRL analyses.</a:t>
            </a:r>
          </a:p>
          <a:p>
            <a:r>
              <a:rPr lang="en-US" sz="1400" dirty="0"/>
              <a:t>Zonal wind MSD as a function of zonal wavenumber </a:t>
            </a:r>
          </a:p>
          <a:p>
            <a:r>
              <a:rPr lang="en-US" sz="1400" dirty="0"/>
              <a:t>Averaging over 07/2019-06/2020</a:t>
            </a:r>
          </a:p>
          <a:p>
            <a:r>
              <a:rPr lang="en-US" sz="1400" dirty="0"/>
              <a:t>Different layers of deep tropics (10</a:t>
            </a:r>
            <a:r>
              <a:rPr lang="en-US" sz="1400" baseline="30000" dirty="0"/>
              <a:t>0</a:t>
            </a:r>
            <a:r>
              <a:rPr lang="en-US" sz="1400" dirty="0"/>
              <a:t>N - 10</a:t>
            </a:r>
            <a:r>
              <a:rPr lang="en-US" sz="1400" baseline="30000" dirty="0"/>
              <a:t>0</a:t>
            </a:r>
            <a:r>
              <a:rPr lang="en-US" sz="1400" dirty="0"/>
              <a:t>S average)</a:t>
            </a:r>
          </a:p>
          <a:p>
            <a:endParaRPr lang="en-US" sz="1400" dirty="0"/>
          </a:p>
          <a:p>
            <a:endParaRPr lang="en-US" sz="1400" dirty="0"/>
          </a:p>
          <a:p>
            <a:pPr marL="285750" indent="-285750">
              <a:spcAft>
                <a:spcPts val="600"/>
              </a:spcAft>
              <a:buFont typeface="Arial"/>
              <a:buChar char="•"/>
            </a:pPr>
            <a:r>
              <a:rPr lang="en-US" sz="1400" dirty="0"/>
              <a:t>Largest effect on </a:t>
            </a:r>
            <a:r>
              <a:rPr lang="en-US" sz="1400" i="1" dirty="0"/>
              <a:t>k</a:t>
            </a:r>
            <a:r>
              <a:rPr lang="en-US" sz="1400" dirty="0"/>
              <a:t>=0 in the 30-70 </a:t>
            </a:r>
            <a:r>
              <a:rPr lang="en-US" sz="1400" dirty="0" err="1"/>
              <a:t>hPa</a:t>
            </a:r>
            <a:r>
              <a:rPr lang="en-US" sz="1400" dirty="0"/>
              <a:t> layer</a:t>
            </a:r>
          </a:p>
          <a:p>
            <a:pPr marL="285750" indent="-285750">
              <a:spcAft>
                <a:spcPts val="600"/>
              </a:spcAft>
              <a:buFont typeface="Arial"/>
              <a:buChar char="•"/>
            </a:pPr>
            <a:r>
              <a:rPr lang="en-US" sz="1400" dirty="0"/>
              <a:t>Effects spreads across many scales moving towards into the troposphere</a:t>
            </a:r>
          </a:p>
          <a:p>
            <a:pPr marL="285750" indent="-285750">
              <a:spcAft>
                <a:spcPts val="600"/>
              </a:spcAft>
              <a:buFont typeface="Arial"/>
              <a:buChar char="•"/>
            </a:pPr>
            <a:r>
              <a:rPr lang="en-US" sz="1400" dirty="0"/>
              <a:t>Overall largest effect is within and just below the tropopause – a critical layer for the upward propagating waves from the troposphere</a:t>
            </a:r>
          </a:p>
        </p:txBody>
      </p:sp>
      <p:sp>
        <p:nvSpPr>
          <p:cNvPr id="13" name="TextBox 12">
            <a:extLst>
              <a:ext uri="{FF2B5EF4-FFF2-40B4-BE49-F238E27FC236}">
                <a16:creationId xmlns:a16="http://schemas.microsoft.com/office/drawing/2014/main" id="{6185DAA9-A9E3-4BE0-6F49-E4D088F2DDD3}"/>
              </a:ext>
            </a:extLst>
          </p:cNvPr>
          <p:cNvSpPr txBox="1"/>
          <p:nvPr/>
        </p:nvSpPr>
        <p:spPr>
          <a:xfrm>
            <a:off x="449603" y="151260"/>
            <a:ext cx="8086746" cy="830997"/>
          </a:xfrm>
          <a:prstGeom prst="rect">
            <a:avLst/>
          </a:prstGeom>
          <a:noFill/>
        </p:spPr>
        <p:txBody>
          <a:bodyPr wrap="square" rtlCol="0">
            <a:spAutoFit/>
          </a:bodyPr>
          <a:lstStyle/>
          <a:p>
            <a:pPr algn="ctr"/>
            <a:r>
              <a:rPr lang="en-US" sz="2400" dirty="0"/>
              <a:t>Linking effects of Aeolus winds with the background shear: </a:t>
            </a:r>
          </a:p>
          <a:p>
            <a:pPr algn="ctr"/>
            <a:r>
              <a:rPr lang="en-US" sz="2400" dirty="0"/>
              <a:t>flow dependency of the effects</a:t>
            </a:r>
          </a:p>
        </p:txBody>
      </p:sp>
      <p:pic>
        <p:nvPicPr>
          <p:cNvPr id="15" name="Picture 14">
            <a:extLst>
              <a:ext uri="{FF2B5EF4-FFF2-40B4-BE49-F238E27FC236}">
                <a16:creationId xmlns:a16="http://schemas.microsoft.com/office/drawing/2014/main" id="{7753F3DC-F9BA-5137-F99B-B3B6A8FDEEA1}"/>
              </a:ext>
            </a:extLst>
          </p:cNvPr>
          <p:cNvPicPr>
            <a:picLocks noChangeAspect="1"/>
          </p:cNvPicPr>
          <p:nvPr/>
        </p:nvPicPr>
        <p:blipFill>
          <a:blip r:embed="rId3"/>
          <a:stretch>
            <a:fillRect/>
          </a:stretch>
        </p:blipFill>
        <p:spPr>
          <a:xfrm>
            <a:off x="449603" y="1628297"/>
            <a:ext cx="3466230" cy="3022740"/>
          </a:xfrm>
          <a:prstGeom prst="rect">
            <a:avLst/>
          </a:prstGeom>
        </p:spPr>
      </p:pic>
    </p:spTree>
    <p:extLst>
      <p:ext uri="{BB962C8B-B14F-4D97-AF65-F5344CB8AC3E}">
        <p14:creationId xmlns:p14="http://schemas.microsoft.com/office/powerpoint/2010/main" val="11791514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114719" y="83793"/>
            <a:ext cx="0" cy="4986000"/>
          </a:xfrm>
          <a:prstGeom prst="line">
            <a:avLst/>
          </a:prstGeom>
          <a:ln w="31750">
            <a:solidFill>
              <a:srgbClr val="FF0000"/>
            </a:solidFill>
          </a:ln>
          <a:effectLst>
            <a:outerShdw blurRad="40005" dist="19939" dir="1800000" algn="tl"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0AED2E05-D8E8-E427-4812-F7EA305641D1}"/>
              </a:ext>
            </a:extLst>
          </p:cNvPr>
          <p:cNvSpPr txBox="1"/>
          <p:nvPr/>
        </p:nvSpPr>
        <p:spPr>
          <a:xfrm>
            <a:off x="4747600" y="1628297"/>
            <a:ext cx="4113179" cy="2616101"/>
          </a:xfrm>
          <a:prstGeom prst="rect">
            <a:avLst/>
          </a:prstGeom>
          <a:noFill/>
        </p:spPr>
        <p:txBody>
          <a:bodyPr wrap="square" rtlCol="0">
            <a:spAutoFit/>
          </a:bodyPr>
          <a:lstStyle/>
          <a:p>
            <a:r>
              <a:rPr lang="en-US" sz="1400" dirty="0"/>
              <a:t>Square-root of the cumulative m</a:t>
            </a:r>
            <a:r>
              <a:rPr lang="x-none" sz="1400"/>
              <a:t>ean square</a:t>
            </a:r>
            <a:r>
              <a:rPr lang="en-US" sz="1400" dirty="0"/>
              <a:t> </a:t>
            </a:r>
            <a:r>
              <a:rPr lang="x-none" sz="1400"/>
              <a:t>difference </a:t>
            </a:r>
            <a:r>
              <a:rPr lang="en-US" sz="1400" dirty="0"/>
              <a:t>(MSD) for the zonal wind for the first 150 zonal wavenumbers of </a:t>
            </a:r>
            <a:r>
              <a:rPr lang="x-none" sz="1400"/>
              <a:t>Aeolus – </a:t>
            </a:r>
            <a:r>
              <a:rPr lang="en-US" sz="1400" dirty="0"/>
              <a:t>CTRL</a:t>
            </a:r>
          </a:p>
          <a:p>
            <a:r>
              <a:rPr lang="en-US" sz="1400" dirty="0"/>
              <a:t>Averaging over 07/2019-06/2020 and 10</a:t>
            </a:r>
            <a:r>
              <a:rPr lang="en-US" sz="1400" baseline="30000" dirty="0"/>
              <a:t>0</a:t>
            </a:r>
            <a:r>
              <a:rPr lang="en-US" sz="1400" dirty="0"/>
              <a:t>N - 10</a:t>
            </a:r>
            <a:r>
              <a:rPr lang="en-US" sz="1400" baseline="30000" dirty="0"/>
              <a:t>0</a:t>
            </a:r>
            <a:r>
              <a:rPr lang="en-US" sz="1400" dirty="0"/>
              <a:t>S </a:t>
            </a:r>
          </a:p>
          <a:p>
            <a:r>
              <a:rPr lang="en-US" sz="1400" dirty="0"/>
              <a:t>Layer </a:t>
            </a:r>
            <a:r>
              <a:rPr lang="en-US" sz="1400" b="1" dirty="0"/>
              <a:t>50-70 </a:t>
            </a:r>
            <a:r>
              <a:rPr lang="en-US" sz="1400" b="1" dirty="0" err="1"/>
              <a:t>hPa</a:t>
            </a:r>
            <a:endParaRPr lang="en-US" sz="1400" b="1" dirty="0"/>
          </a:p>
          <a:p>
            <a:endParaRPr lang="en-US" sz="1400" dirty="0"/>
          </a:p>
          <a:p>
            <a:pPr marL="285750" indent="-285750">
              <a:spcAft>
                <a:spcPts val="600"/>
              </a:spcAft>
              <a:buFont typeface="Arial"/>
              <a:buChar char="•"/>
            </a:pPr>
            <a:r>
              <a:rPr lang="en-US" sz="1400" dirty="0"/>
              <a:t>Relative scale distribution of the effect within the UTLS greatly varies with the flow </a:t>
            </a:r>
          </a:p>
          <a:p>
            <a:pPr marL="285750" indent="-285750">
              <a:spcAft>
                <a:spcPts val="600"/>
              </a:spcAft>
              <a:buFont typeface="Arial"/>
              <a:buChar char="•"/>
            </a:pPr>
            <a:r>
              <a:rPr lang="en-US" sz="1400" dirty="0"/>
              <a:t>Largest effect on the zonal mean state in summer 2019 and during the QBO disruption</a:t>
            </a:r>
          </a:p>
          <a:p>
            <a:pPr marL="285750" indent="-285750">
              <a:spcAft>
                <a:spcPts val="600"/>
              </a:spcAft>
              <a:buFont typeface="Arial"/>
              <a:buChar char="•"/>
            </a:pPr>
            <a:endParaRPr lang="en-US" sz="1400" dirty="0"/>
          </a:p>
        </p:txBody>
      </p:sp>
      <p:sp>
        <p:nvSpPr>
          <p:cNvPr id="8" name="TextBox 7">
            <a:extLst>
              <a:ext uri="{FF2B5EF4-FFF2-40B4-BE49-F238E27FC236}">
                <a16:creationId xmlns:a16="http://schemas.microsoft.com/office/drawing/2014/main" id="{1347E4E2-590E-94C3-EA7F-F073C6CDECA2}"/>
              </a:ext>
            </a:extLst>
          </p:cNvPr>
          <p:cNvSpPr txBox="1"/>
          <p:nvPr/>
        </p:nvSpPr>
        <p:spPr>
          <a:xfrm>
            <a:off x="449603" y="235831"/>
            <a:ext cx="8086746" cy="830997"/>
          </a:xfrm>
          <a:prstGeom prst="rect">
            <a:avLst/>
          </a:prstGeom>
          <a:noFill/>
        </p:spPr>
        <p:txBody>
          <a:bodyPr wrap="square" rtlCol="0">
            <a:spAutoFit/>
          </a:bodyPr>
          <a:lstStyle/>
          <a:p>
            <a:pPr algn="ctr"/>
            <a:r>
              <a:rPr lang="en-US" sz="2400" dirty="0"/>
              <a:t>Linking effects of Aeolus winds with the background shear: </a:t>
            </a:r>
          </a:p>
          <a:p>
            <a:pPr algn="ctr"/>
            <a:r>
              <a:rPr lang="en-US" sz="2400" dirty="0"/>
              <a:t>flow dependency of the effects</a:t>
            </a:r>
          </a:p>
        </p:txBody>
      </p:sp>
      <p:pic>
        <p:nvPicPr>
          <p:cNvPr id="13" name="Picture 12">
            <a:extLst>
              <a:ext uri="{FF2B5EF4-FFF2-40B4-BE49-F238E27FC236}">
                <a16:creationId xmlns:a16="http://schemas.microsoft.com/office/drawing/2014/main" id="{83FCE0F6-421C-F54B-9FB2-979898B18AE0}"/>
              </a:ext>
            </a:extLst>
          </p:cNvPr>
          <p:cNvPicPr>
            <a:picLocks noChangeAspect="1"/>
          </p:cNvPicPr>
          <p:nvPr/>
        </p:nvPicPr>
        <p:blipFill>
          <a:blip r:embed="rId3"/>
          <a:stretch>
            <a:fillRect/>
          </a:stretch>
        </p:blipFill>
        <p:spPr>
          <a:xfrm>
            <a:off x="449603" y="1764447"/>
            <a:ext cx="3404178" cy="2967155"/>
          </a:xfrm>
          <a:prstGeom prst="rect">
            <a:avLst/>
          </a:prstGeom>
        </p:spPr>
      </p:pic>
      <p:sp>
        <p:nvSpPr>
          <p:cNvPr id="5" name="TextBox 4">
            <a:extLst>
              <a:ext uri="{FF2B5EF4-FFF2-40B4-BE49-F238E27FC236}">
                <a16:creationId xmlns:a16="http://schemas.microsoft.com/office/drawing/2014/main" id="{65852A3C-2520-69E8-417A-8EB3687EF6DF}"/>
              </a:ext>
            </a:extLst>
          </p:cNvPr>
          <p:cNvSpPr txBox="1"/>
          <p:nvPr/>
        </p:nvSpPr>
        <p:spPr>
          <a:xfrm>
            <a:off x="214255" y="1472506"/>
            <a:ext cx="4182146" cy="369332"/>
          </a:xfrm>
          <a:prstGeom prst="rect">
            <a:avLst/>
          </a:prstGeom>
          <a:solidFill>
            <a:schemeClr val="bg1"/>
          </a:solidFill>
        </p:spPr>
        <p:txBody>
          <a:bodyPr wrap="square" rtlCol="0">
            <a:spAutoFit/>
          </a:bodyPr>
          <a:lstStyle/>
          <a:p>
            <a:pPr algn="ctr"/>
            <a:r>
              <a:rPr lang="en-DE" dirty="0">
                <a:solidFill>
                  <a:srgbClr val="FF0000"/>
                </a:solidFill>
              </a:rPr>
              <a:t>Scale, altitude and </a:t>
            </a:r>
            <a:r>
              <a:rPr lang="en-DE" b="1" dirty="0">
                <a:solidFill>
                  <a:srgbClr val="FF0000"/>
                </a:solidFill>
              </a:rPr>
              <a:t>flow</a:t>
            </a:r>
            <a:r>
              <a:rPr lang="en-DE" dirty="0">
                <a:solidFill>
                  <a:srgbClr val="FF0000"/>
                </a:solidFill>
              </a:rPr>
              <a:t> dependency  </a:t>
            </a:r>
          </a:p>
        </p:txBody>
      </p:sp>
    </p:spTree>
    <p:extLst>
      <p:ext uri="{BB962C8B-B14F-4D97-AF65-F5344CB8AC3E}">
        <p14:creationId xmlns:p14="http://schemas.microsoft.com/office/powerpoint/2010/main" val="375225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6127A7-53BE-E81C-2ACE-BB5E392E3DFC}"/>
              </a:ext>
            </a:extLst>
          </p:cNvPr>
          <p:cNvPicPr>
            <a:picLocks noChangeAspect="1"/>
          </p:cNvPicPr>
          <p:nvPr/>
        </p:nvPicPr>
        <p:blipFill>
          <a:blip r:embed="rId3"/>
          <a:stretch>
            <a:fillRect/>
          </a:stretch>
        </p:blipFill>
        <p:spPr>
          <a:xfrm>
            <a:off x="506928" y="1793711"/>
            <a:ext cx="3313554" cy="2807164"/>
          </a:xfrm>
          <a:prstGeom prst="rect">
            <a:avLst/>
          </a:prstGeom>
        </p:spPr>
      </p:pic>
      <p:cxnSp>
        <p:nvCxnSpPr>
          <p:cNvPr id="9" name="Straight Connector 8"/>
          <p:cNvCxnSpPr/>
          <p:nvPr/>
        </p:nvCxnSpPr>
        <p:spPr>
          <a:xfrm>
            <a:off x="114719" y="83793"/>
            <a:ext cx="0" cy="4986000"/>
          </a:xfrm>
          <a:prstGeom prst="line">
            <a:avLst/>
          </a:prstGeom>
          <a:ln w="31750">
            <a:solidFill>
              <a:srgbClr val="FF0000"/>
            </a:solidFill>
          </a:ln>
          <a:effectLst>
            <a:outerShdw blurRad="40005" dist="19939" dir="1800000" algn="tl"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0AED2E05-D8E8-E427-4812-F7EA305641D1}"/>
              </a:ext>
            </a:extLst>
          </p:cNvPr>
          <p:cNvSpPr txBox="1"/>
          <p:nvPr/>
        </p:nvSpPr>
        <p:spPr>
          <a:xfrm>
            <a:off x="4747600" y="1628297"/>
            <a:ext cx="4113179" cy="2831544"/>
          </a:xfrm>
          <a:prstGeom prst="rect">
            <a:avLst/>
          </a:prstGeom>
          <a:noFill/>
        </p:spPr>
        <p:txBody>
          <a:bodyPr wrap="square" rtlCol="0">
            <a:spAutoFit/>
          </a:bodyPr>
          <a:lstStyle/>
          <a:p>
            <a:r>
              <a:rPr lang="en-US" sz="1400" dirty="0"/>
              <a:t>Square-root of the cumulative m</a:t>
            </a:r>
            <a:r>
              <a:rPr lang="x-none" sz="1400"/>
              <a:t>ean square</a:t>
            </a:r>
            <a:r>
              <a:rPr lang="en-US" sz="1400" dirty="0"/>
              <a:t> </a:t>
            </a:r>
            <a:r>
              <a:rPr lang="x-none" sz="1400"/>
              <a:t>difference </a:t>
            </a:r>
            <a:r>
              <a:rPr lang="en-US" sz="1400" dirty="0"/>
              <a:t>(MSD) for the zonal wind for the first 100 zonal wavenumbers of </a:t>
            </a:r>
            <a:r>
              <a:rPr lang="x-none" sz="1400"/>
              <a:t>Aeolus – </a:t>
            </a:r>
            <a:r>
              <a:rPr lang="en-US" sz="1400" dirty="0"/>
              <a:t>CTRL</a:t>
            </a:r>
          </a:p>
          <a:p>
            <a:r>
              <a:rPr lang="en-US" sz="1400" dirty="0"/>
              <a:t>Averaging over 07/2019-06/2020 and 10</a:t>
            </a:r>
            <a:r>
              <a:rPr lang="en-US" sz="1400" baseline="30000" dirty="0"/>
              <a:t>0</a:t>
            </a:r>
            <a:r>
              <a:rPr lang="en-US" sz="1400" dirty="0"/>
              <a:t>N - 10</a:t>
            </a:r>
            <a:r>
              <a:rPr lang="en-US" sz="1400" baseline="30000" dirty="0"/>
              <a:t>0</a:t>
            </a:r>
            <a:r>
              <a:rPr lang="en-US" sz="1400" dirty="0"/>
              <a:t>S </a:t>
            </a:r>
          </a:p>
          <a:p>
            <a:r>
              <a:rPr lang="en-US" sz="1400" dirty="0"/>
              <a:t>Layer </a:t>
            </a:r>
            <a:r>
              <a:rPr lang="en-US" sz="1400" b="1" dirty="0"/>
              <a:t>90-110 </a:t>
            </a:r>
            <a:r>
              <a:rPr lang="en-US" sz="1400" b="1" dirty="0" err="1"/>
              <a:t>hPa</a:t>
            </a:r>
            <a:endParaRPr lang="en-US" sz="1400" b="1" dirty="0"/>
          </a:p>
          <a:p>
            <a:endParaRPr lang="en-US" sz="1400" dirty="0"/>
          </a:p>
          <a:p>
            <a:pPr marL="285750" indent="-285750">
              <a:spcAft>
                <a:spcPts val="600"/>
              </a:spcAft>
              <a:buFont typeface="Arial"/>
              <a:buChar char="•"/>
            </a:pPr>
            <a:r>
              <a:rPr lang="en-US" sz="1400" dirty="0"/>
              <a:t>Relative scale distribution of the effect within the tropopause layer varies little in time</a:t>
            </a:r>
          </a:p>
          <a:p>
            <a:pPr marL="285750" indent="-285750">
              <a:spcAft>
                <a:spcPts val="600"/>
              </a:spcAft>
              <a:buFont typeface="Arial"/>
              <a:buChar char="•"/>
            </a:pPr>
            <a:r>
              <a:rPr lang="en-US" sz="1400" dirty="0"/>
              <a:t>60-70% of the effect in terms of MSDs is at k&lt;15 (</a:t>
            </a:r>
            <a:r>
              <a:rPr lang="en-US" sz="1400" dirty="0">
                <a:sym typeface="Wingdings" pitchFamily="2" charset="2"/>
              </a:rPr>
              <a:t> ~80% in terms of RMSDs)</a:t>
            </a:r>
            <a:endParaRPr lang="en-US" sz="1400" dirty="0"/>
          </a:p>
          <a:p>
            <a:pPr marL="285750" indent="-285750">
              <a:spcAft>
                <a:spcPts val="600"/>
              </a:spcAft>
              <a:buFont typeface="Arial"/>
              <a:buChar char="•"/>
            </a:pPr>
            <a:r>
              <a:rPr lang="en-US" sz="1400" dirty="0"/>
              <a:t>Aeolus had largest effects on planetary scales flows in boreal summer 2019 (EQBO)</a:t>
            </a:r>
          </a:p>
        </p:txBody>
      </p:sp>
      <p:sp>
        <p:nvSpPr>
          <p:cNvPr id="8" name="TextBox 7">
            <a:extLst>
              <a:ext uri="{FF2B5EF4-FFF2-40B4-BE49-F238E27FC236}">
                <a16:creationId xmlns:a16="http://schemas.microsoft.com/office/drawing/2014/main" id="{1347E4E2-590E-94C3-EA7F-F073C6CDECA2}"/>
              </a:ext>
            </a:extLst>
          </p:cNvPr>
          <p:cNvSpPr txBox="1"/>
          <p:nvPr/>
        </p:nvSpPr>
        <p:spPr>
          <a:xfrm>
            <a:off x="449603" y="235831"/>
            <a:ext cx="8086746" cy="830997"/>
          </a:xfrm>
          <a:prstGeom prst="rect">
            <a:avLst/>
          </a:prstGeom>
          <a:noFill/>
        </p:spPr>
        <p:txBody>
          <a:bodyPr wrap="square" rtlCol="0">
            <a:spAutoFit/>
          </a:bodyPr>
          <a:lstStyle/>
          <a:p>
            <a:pPr algn="ctr"/>
            <a:r>
              <a:rPr lang="en-US" sz="2400" dirty="0"/>
              <a:t>Linking effects of Aeolus winds with the background shear: </a:t>
            </a:r>
          </a:p>
          <a:p>
            <a:pPr algn="ctr"/>
            <a:r>
              <a:rPr lang="en-US" sz="2400" dirty="0"/>
              <a:t>flow dependency of the effects</a:t>
            </a:r>
          </a:p>
        </p:txBody>
      </p:sp>
      <p:sp>
        <p:nvSpPr>
          <p:cNvPr id="5" name="TextBox 4">
            <a:extLst>
              <a:ext uri="{FF2B5EF4-FFF2-40B4-BE49-F238E27FC236}">
                <a16:creationId xmlns:a16="http://schemas.microsoft.com/office/drawing/2014/main" id="{65852A3C-2520-69E8-417A-8EB3687EF6DF}"/>
              </a:ext>
            </a:extLst>
          </p:cNvPr>
          <p:cNvSpPr txBox="1"/>
          <p:nvPr/>
        </p:nvSpPr>
        <p:spPr>
          <a:xfrm>
            <a:off x="214255" y="1472506"/>
            <a:ext cx="4182146" cy="369332"/>
          </a:xfrm>
          <a:prstGeom prst="rect">
            <a:avLst/>
          </a:prstGeom>
          <a:solidFill>
            <a:schemeClr val="bg1"/>
          </a:solidFill>
        </p:spPr>
        <p:txBody>
          <a:bodyPr wrap="square" rtlCol="0">
            <a:spAutoFit/>
          </a:bodyPr>
          <a:lstStyle/>
          <a:p>
            <a:pPr algn="ctr"/>
            <a:r>
              <a:rPr lang="en-DE" dirty="0">
                <a:solidFill>
                  <a:srgbClr val="FF0000"/>
                </a:solidFill>
              </a:rPr>
              <a:t>Scale, altitude and </a:t>
            </a:r>
            <a:r>
              <a:rPr lang="en-DE" b="1" dirty="0">
                <a:solidFill>
                  <a:srgbClr val="FF0000"/>
                </a:solidFill>
              </a:rPr>
              <a:t>flow</a:t>
            </a:r>
            <a:r>
              <a:rPr lang="en-DE" dirty="0">
                <a:solidFill>
                  <a:srgbClr val="FF0000"/>
                </a:solidFill>
              </a:rPr>
              <a:t> dependency  </a:t>
            </a:r>
          </a:p>
        </p:txBody>
      </p:sp>
    </p:spTree>
    <p:extLst>
      <p:ext uri="{BB962C8B-B14F-4D97-AF65-F5344CB8AC3E}">
        <p14:creationId xmlns:p14="http://schemas.microsoft.com/office/powerpoint/2010/main" val="24255623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A3C8AAA-BC47-5CAD-6E95-74653054735F}"/>
              </a:ext>
            </a:extLst>
          </p:cNvPr>
          <p:cNvPicPr>
            <a:picLocks noChangeAspect="1"/>
          </p:cNvPicPr>
          <p:nvPr/>
        </p:nvPicPr>
        <p:blipFill>
          <a:blip r:embed="rId3"/>
          <a:stretch>
            <a:fillRect/>
          </a:stretch>
        </p:blipFill>
        <p:spPr>
          <a:xfrm>
            <a:off x="236747" y="1297781"/>
            <a:ext cx="7772400" cy="2210738"/>
          </a:xfrm>
          <a:prstGeom prst="rect">
            <a:avLst/>
          </a:prstGeom>
        </p:spPr>
      </p:pic>
      <p:cxnSp>
        <p:nvCxnSpPr>
          <p:cNvPr id="9" name="Straight Connector 8"/>
          <p:cNvCxnSpPr/>
          <p:nvPr/>
        </p:nvCxnSpPr>
        <p:spPr>
          <a:xfrm>
            <a:off x="114719" y="83793"/>
            <a:ext cx="0" cy="4986000"/>
          </a:xfrm>
          <a:prstGeom prst="line">
            <a:avLst/>
          </a:prstGeom>
          <a:ln w="31750">
            <a:solidFill>
              <a:srgbClr val="FF0000"/>
            </a:solidFill>
          </a:ln>
          <a:effectLst>
            <a:outerShdw blurRad="40005" dist="19939" dir="1800000" algn="tl"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1347E4E2-590E-94C3-EA7F-F073C6CDECA2}"/>
              </a:ext>
            </a:extLst>
          </p:cNvPr>
          <p:cNvSpPr txBox="1"/>
          <p:nvPr/>
        </p:nvSpPr>
        <p:spPr>
          <a:xfrm>
            <a:off x="116222" y="269146"/>
            <a:ext cx="8844595" cy="461665"/>
          </a:xfrm>
          <a:prstGeom prst="rect">
            <a:avLst/>
          </a:prstGeom>
          <a:noFill/>
        </p:spPr>
        <p:txBody>
          <a:bodyPr wrap="square" rtlCol="0">
            <a:spAutoFit/>
          </a:bodyPr>
          <a:lstStyle/>
          <a:p>
            <a:pPr algn="ctr"/>
            <a:r>
              <a:rPr lang="en-US" sz="2400" dirty="0"/>
              <a:t>Effects of Aeolus wind assimilation on equatorial wave analyses</a:t>
            </a:r>
          </a:p>
        </p:txBody>
      </p:sp>
      <p:sp>
        <p:nvSpPr>
          <p:cNvPr id="5" name="TextBox 4">
            <a:extLst>
              <a:ext uri="{FF2B5EF4-FFF2-40B4-BE49-F238E27FC236}">
                <a16:creationId xmlns:a16="http://schemas.microsoft.com/office/drawing/2014/main" id="{16229171-A8B4-23C4-4FD4-CB1454D45FFD}"/>
              </a:ext>
            </a:extLst>
          </p:cNvPr>
          <p:cNvSpPr txBox="1"/>
          <p:nvPr/>
        </p:nvSpPr>
        <p:spPr>
          <a:xfrm>
            <a:off x="1134853" y="989100"/>
            <a:ext cx="1739294" cy="369332"/>
          </a:xfrm>
          <a:prstGeom prst="rect">
            <a:avLst/>
          </a:prstGeom>
          <a:noFill/>
        </p:spPr>
        <p:txBody>
          <a:bodyPr wrap="square" rtlCol="0">
            <a:spAutoFit/>
          </a:bodyPr>
          <a:lstStyle/>
          <a:p>
            <a:r>
              <a:rPr lang="x-none" dirty="0">
                <a:solidFill>
                  <a:srgbClr val="FF0000"/>
                </a:solidFill>
                <a:latin typeface="+mn-lt"/>
              </a:rPr>
              <a:t>Kelvin wave </a:t>
            </a:r>
          </a:p>
        </p:txBody>
      </p:sp>
      <p:sp>
        <p:nvSpPr>
          <p:cNvPr id="6" name="TextBox 5">
            <a:extLst>
              <a:ext uri="{FF2B5EF4-FFF2-40B4-BE49-F238E27FC236}">
                <a16:creationId xmlns:a16="http://schemas.microsoft.com/office/drawing/2014/main" id="{458B0C0F-F402-069D-12A1-9A7A2E2A38A8}"/>
              </a:ext>
            </a:extLst>
          </p:cNvPr>
          <p:cNvSpPr txBox="1"/>
          <p:nvPr/>
        </p:nvSpPr>
        <p:spPr>
          <a:xfrm>
            <a:off x="6269855" y="1002286"/>
            <a:ext cx="2269912" cy="369332"/>
          </a:xfrm>
          <a:prstGeom prst="rect">
            <a:avLst/>
          </a:prstGeom>
          <a:noFill/>
        </p:spPr>
        <p:txBody>
          <a:bodyPr wrap="square" rtlCol="0">
            <a:spAutoFit/>
          </a:bodyPr>
          <a:lstStyle/>
          <a:p>
            <a:r>
              <a:rPr lang="x-none" dirty="0">
                <a:solidFill>
                  <a:srgbClr val="FF0000"/>
                </a:solidFill>
                <a:latin typeface="+mn-lt"/>
              </a:rPr>
              <a:t>MRG wave</a:t>
            </a:r>
          </a:p>
        </p:txBody>
      </p:sp>
      <p:sp>
        <p:nvSpPr>
          <p:cNvPr id="7" name="TextBox 6">
            <a:extLst>
              <a:ext uri="{FF2B5EF4-FFF2-40B4-BE49-F238E27FC236}">
                <a16:creationId xmlns:a16="http://schemas.microsoft.com/office/drawing/2014/main" id="{C32CA5D0-85A9-C80E-C77F-48DD65329A51}"/>
              </a:ext>
            </a:extLst>
          </p:cNvPr>
          <p:cNvSpPr txBox="1"/>
          <p:nvPr/>
        </p:nvSpPr>
        <p:spPr>
          <a:xfrm>
            <a:off x="3469323" y="989100"/>
            <a:ext cx="2269912" cy="369332"/>
          </a:xfrm>
          <a:prstGeom prst="rect">
            <a:avLst/>
          </a:prstGeom>
          <a:noFill/>
        </p:spPr>
        <p:txBody>
          <a:bodyPr wrap="square" rtlCol="0">
            <a:spAutoFit/>
          </a:bodyPr>
          <a:lstStyle/>
          <a:p>
            <a:r>
              <a:rPr lang="en-GB" dirty="0">
                <a:solidFill>
                  <a:srgbClr val="FF0000"/>
                </a:solidFill>
                <a:latin typeface="+mn-lt"/>
              </a:rPr>
              <a:t>n</a:t>
            </a:r>
            <a:r>
              <a:rPr lang="x-none" dirty="0">
                <a:solidFill>
                  <a:srgbClr val="FF0000"/>
                </a:solidFill>
                <a:latin typeface="+mn-lt"/>
              </a:rPr>
              <a:t>=1 Rossby wave </a:t>
            </a:r>
          </a:p>
        </p:txBody>
      </p:sp>
      <p:sp>
        <p:nvSpPr>
          <p:cNvPr id="10" name="TextBox 9">
            <a:extLst>
              <a:ext uri="{FF2B5EF4-FFF2-40B4-BE49-F238E27FC236}">
                <a16:creationId xmlns:a16="http://schemas.microsoft.com/office/drawing/2014/main" id="{FBD59CCC-F70E-4A1D-9DEA-5B0366B54ACB}"/>
              </a:ext>
            </a:extLst>
          </p:cNvPr>
          <p:cNvSpPr txBox="1"/>
          <p:nvPr/>
        </p:nvSpPr>
        <p:spPr>
          <a:xfrm>
            <a:off x="1741235" y="1425677"/>
            <a:ext cx="1497218" cy="307777"/>
          </a:xfrm>
          <a:prstGeom prst="rect">
            <a:avLst/>
          </a:prstGeom>
          <a:noFill/>
        </p:spPr>
        <p:txBody>
          <a:bodyPr wrap="square" rtlCol="0">
            <a:spAutoFit/>
          </a:bodyPr>
          <a:lstStyle/>
          <a:p>
            <a:r>
              <a:rPr lang="en-US" sz="1400" dirty="0">
                <a:latin typeface="+mn-lt"/>
              </a:rPr>
              <a:t>Zonal wind</a:t>
            </a:r>
            <a:endParaRPr lang="x-none" sz="1400" dirty="0">
              <a:latin typeface="+mn-lt"/>
            </a:endParaRPr>
          </a:p>
        </p:txBody>
      </p:sp>
      <p:sp>
        <p:nvSpPr>
          <p:cNvPr id="11" name="TextBox 10">
            <a:extLst>
              <a:ext uri="{FF2B5EF4-FFF2-40B4-BE49-F238E27FC236}">
                <a16:creationId xmlns:a16="http://schemas.microsoft.com/office/drawing/2014/main" id="{3F9AE8C6-DE83-BDEC-84A6-F42234C5919D}"/>
              </a:ext>
            </a:extLst>
          </p:cNvPr>
          <p:cNvSpPr txBox="1"/>
          <p:nvPr/>
        </p:nvSpPr>
        <p:spPr>
          <a:xfrm>
            <a:off x="4296201" y="1443120"/>
            <a:ext cx="1844716" cy="307777"/>
          </a:xfrm>
          <a:prstGeom prst="rect">
            <a:avLst/>
          </a:prstGeom>
          <a:noFill/>
        </p:spPr>
        <p:txBody>
          <a:bodyPr wrap="square" rtlCol="0">
            <a:spAutoFit/>
          </a:bodyPr>
          <a:lstStyle/>
          <a:p>
            <a:r>
              <a:rPr lang="en-US" sz="1400" dirty="0">
                <a:latin typeface="+mn-lt"/>
              </a:rPr>
              <a:t>Zonal wind</a:t>
            </a:r>
            <a:endParaRPr lang="x-none" sz="1400" dirty="0">
              <a:latin typeface="+mn-lt"/>
            </a:endParaRPr>
          </a:p>
        </p:txBody>
      </p:sp>
      <p:sp>
        <p:nvSpPr>
          <p:cNvPr id="12" name="TextBox 11">
            <a:extLst>
              <a:ext uri="{FF2B5EF4-FFF2-40B4-BE49-F238E27FC236}">
                <a16:creationId xmlns:a16="http://schemas.microsoft.com/office/drawing/2014/main" id="{66FE86DE-8059-E3B6-731D-D7BB95FE28C1}"/>
              </a:ext>
            </a:extLst>
          </p:cNvPr>
          <p:cNvSpPr txBox="1"/>
          <p:nvPr/>
        </p:nvSpPr>
        <p:spPr>
          <a:xfrm>
            <a:off x="5850398" y="2162748"/>
            <a:ext cx="2781701" cy="307777"/>
          </a:xfrm>
          <a:prstGeom prst="rect">
            <a:avLst/>
          </a:prstGeom>
          <a:noFill/>
        </p:spPr>
        <p:txBody>
          <a:bodyPr wrap="square" rtlCol="0">
            <a:spAutoFit/>
          </a:bodyPr>
          <a:lstStyle/>
          <a:p>
            <a:r>
              <a:rPr lang="en-US" sz="1400" dirty="0">
                <a:latin typeface="+mn-lt"/>
              </a:rPr>
              <a:t>Meridional wind</a:t>
            </a:r>
            <a:endParaRPr lang="x-none" sz="1400" dirty="0">
              <a:latin typeface="+mn-lt"/>
            </a:endParaRPr>
          </a:p>
        </p:txBody>
      </p:sp>
      <p:sp>
        <p:nvSpPr>
          <p:cNvPr id="13" name="TextBox 12">
            <a:extLst>
              <a:ext uri="{FF2B5EF4-FFF2-40B4-BE49-F238E27FC236}">
                <a16:creationId xmlns:a16="http://schemas.microsoft.com/office/drawing/2014/main" id="{9496FC46-31A6-FA6F-54D3-C951110FC103}"/>
              </a:ext>
            </a:extLst>
          </p:cNvPr>
          <p:cNvSpPr txBox="1"/>
          <p:nvPr/>
        </p:nvSpPr>
        <p:spPr>
          <a:xfrm>
            <a:off x="575208" y="3643010"/>
            <a:ext cx="7804522" cy="1028358"/>
          </a:xfrm>
          <a:prstGeom prst="rect">
            <a:avLst/>
          </a:prstGeom>
          <a:noFill/>
        </p:spPr>
        <p:txBody>
          <a:bodyPr wrap="square" rtlCol="0">
            <a:spAutoFit/>
          </a:bodyPr>
          <a:lstStyle/>
          <a:p>
            <a:pPr>
              <a:lnSpc>
                <a:spcPct val="150000"/>
              </a:lnSpc>
            </a:pPr>
            <a:r>
              <a:rPr lang="x-none" sz="1400" dirty="0"/>
              <a:t>Aeolus </a:t>
            </a:r>
            <a:r>
              <a:rPr lang="x-none" sz="1400"/>
              <a:t>– </a:t>
            </a:r>
            <a:r>
              <a:rPr lang="en-US" sz="1400" dirty="0"/>
              <a:t>CTRL: average</a:t>
            </a:r>
            <a:r>
              <a:rPr lang="x-none" sz="1400" dirty="0"/>
              <a:t> mean square</a:t>
            </a:r>
            <a:r>
              <a:rPr lang="en-US" sz="1400" dirty="0"/>
              <a:t> </a:t>
            </a:r>
            <a:r>
              <a:rPr lang="x-none" sz="1400" dirty="0"/>
              <a:t>difference </a:t>
            </a:r>
            <a:r>
              <a:rPr lang="en-US" sz="1400" dirty="0"/>
              <a:t>(MSD) at different levels and zonal wavenumbers </a:t>
            </a:r>
          </a:p>
          <a:p>
            <a:pPr>
              <a:lnSpc>
                <a:spcPct val="150000"/>
              </a:lnSpc>
            </a:pPr>
            <a:r>
              <a:rPr lang="en-US" sz="1400" dirty="0"/>
              <a:t>The Aeolus effects maximize in the tropical tropopause layer. </a:t>
            </a:r>
          </a:p>
          <a:p>
            <a:pPr>
              <a:lnSpc>
                <a:spcPct val="150000"/>
              </a:lnSpc>
            </a:pPr>
            <a:r>
              <a:rPr lang="en-US" sz="1400" dirty="0"/>
              <a:t>The mixed Rossby-gravity (MRG) wave effect is an evidence of the strength of the ECMWF 4D-Var </a:t>
            </a:r>
          </a:p>
        </p:txBody>
      </p:sp>
    </p:spTree>
    <p:extLst>
      <p:ext uri="{BB962C8B-B14F-4D97-AF65-F5344CB8AC3E}">
        <p14:creationId xmlns:p14="http://schemas.microsoft.com/office/powerpoint/2010/main" val="2022949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A3C8AAA-BC47-5CAD-6E95-74653054735F}"/>
              </a:ext>
            </a:extLst>
          </p:cNvPr>
          <p:cNvPicPr>
            <a:picLocks noChangeAspect="1"/>
          </p:cNvPicPr>
          <p:nvPr/>
        </p:nvPicPr>
        <p:blipFill>
          <a:blip r:embed="rId5"/>
          <a:stretch>
            <a:fillRect/>
          </a:stretch>
        </p:blipFill>
        <p:spPr>
          <a:xfrm>
            <a:off x="236747" y="1297781"/>
            <a:ext cx="7772400" cy="2210738"/>
          </a:xfrm>
          <a:prstGeom prst="rect">
            <a:avLst/>
          </a:prstGeom>
        </p:spPr>
      </p:pic>
      <p:cxnSp>
        <p:nvCxnSpPr>
          <p:cNvPr id="9" name="Straight Connector 8"/>
          <p:cNvCxnSpPr/>
          <p:nvPr/>
        </p:nvCxnSpPr>
        <p:spPr>
          <a:xfrm>
            <a:off x="114719" y="83793"/>
            <a:ext cx="0" cy="4986000"/>
          </a:xfrm>
          <a:prstGeom prst="line">
            <a:avLst/>
          </a:prstGeom>
          <a:ln w="31750">
            <a:solidFill>
              <a:srgbClr val="FF0000"/>
            </a:solidFill>
          </a:ln>
          <a:effectLst>
            <a:outerShdw blurRad="40005" dist="19939" dir="1800000" algn="tl"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1347E4E2-590E-94C3-EA7F-F073C6CDECA2}"/>
              </a:ext>
            </a:extLst>
          </p:cNvPr>
          <p:cNvSpPr txBox="1"/>
          <p:nvPr/>
        </p:nvSpPr>
        <p:spPr>
          <a:xfrm>
            <a:off x="116222" y="269146"/>
            <a:ext cx="8844595" cy="461665"/>
          </a:xfrm>
          <a:prstGeom prst="rect">
            <a:avLst/>
          </a:prstGeom>
          <a:noFill/>
        </p:spPr>
        <p:txBody>
          <a:bodyPr wrap="square" rtlCol="0">
            <a:spAutoFit/>
          </a:bodyPr>
          <a:lstStyle/>
          <a:p>
            <a:pPr algn="ctr"/>
            <a:r>
              <a:rPr lang="en-US" sz="2400" dirty="0"/>
              <a:t>Effects of Aeolus wind assimilation on equatorial wave analyses</a:t>
            </a:r>
          </a:p>
        </p:txBody>
      </p:sp>
      <p:sp>
        <p:nvSpPr>
          <p:cNvPr id="5" name="TextBox 4">
            <a:extLst>
              <a:ext uri="{FF2B5EF4-FFF2-40B4-BE49-F238E27FC236}">
                <a16:creationId xmlns:a16="http://schemas.microsoft.com/office/drawing/2014/main" id="{16229171-A8B4-23C4-4FD4-CB1454D45FFD}"/>
              </a:ext>
            </a:extLst>
          </p:cNvPr>
          <p:cNvSpPr txBox="1"/>
          <p:nvPr/>
        </p:nvSpPr>
        <p:spPr>
          <a:xfrm>
            <a:off x="1134853" y="989100"/>
            <a:ext cx="1739294" cy="369332"/>
          </a:xfrm>
          <a:prstGeom prst="rect">
            <a:avLst/>
          </a:prstGeom>
          <a:noFill/>
        </p:spPr>
        <p:txBody>
          <a:bodyPr wrap="square" rtlCol="0">
            <a:spAutoFit/>
          </a:bodyPr>
          <a:lstStyle/>
          <a:p>
            <a:r>
              <a:rPr lang="x-none" dirty="0">
                <a:solidFill>
                  <a:srgbClr val="FF0000"/>
                </a:solidFill>
                <a:latin typeface="+mn-lt"/>
              </a:rPr>
              <a:t>Kelvin wave </a:t>
            </a:r>
          </a:p>
        </p:txBody>
      </p:sp>
      <p:sp>
        <p:nvSpPr>
          <p:cNvPr id="6" name="TextBox 5">
            <a:extLst>
              <a:ext uri="{FF2B5EF4-FFF2-40B4-BE49-F238E27FC236}">
                <a16:creationId xmlns:a16="http://schemas.microsoft.com/office/drawing/2014/main" id="{458B0C0F-F402-069D-12A1-9A7A2E2A38A8}"/>
              </a:ext>
            </a:extLst>
          </p:cNvPr>
          <p:cNvSpPr txBox="1"/>
          <p:nvPr/>
        </p:nvSpPr>
        <p:spPr>
          <a:xfrm>
            <a:off x="6269855" y="1002286"/>
            <a:ext cx="2269912" cy="369332"/>
          </a:xfrm>
          <a:prstGeom prst="rect">
            <a:avLst/>
          </a:prstGeom>
          <a:noFill/>
        </p:spPr>
        <p:txBody>
          <a:bodyPr wrap="square" rtlCol="0">
            <a:spAutoFit/>
          </a:bodyPr>
          <a:lstStyle/>
          <a:p>
            <a:r>
              <a:rPr lang="x-none" dirty="0">
                <a:solidFill>
                  <a:srgbClr val="FF0000"/>
                </a:solidFill>
                <a:latin typeface="+mn-lt"/>
              </a:rPr>
              <a:t>MRG wave</a:t>
            </a:r>
          </a:p>
        </p:txBody>
      </p:sp>
      <p:sp>
        <p:nvSpPr>
          <p:cNvPr id="7" name="TextBox 6">
            <a:extLst>
              <a:ext uri="{FF2B5EF4-FFF2-40B4-BE49-F238E27FC236}">
                <a16:creationId xmlns:a16="http://schemas.microsoft.com/office/drawing/2014/main" id="{C32CA5D0-85A9-C80E-C77F-48DD65329A51}"/>
              </a:ext>
            </a:extLst>
          </p:cNvPr>
          <p:cNvSpPr txBox="1"/>
          <p:nvPr/>
        </p:nvSpPr>
        <p:spPr>
          <a:xfrm>
            <a:off x="3469323" y="989100"/>
            <a:ext cx="2269912" cy="369332"/>
          </a:xfrm>
          <a:prstGeom prst="rect">
            <a:avLst/>
          </a:prstGeom>
          <a:noFill/>
        </p:spPr>
        <p:txBody>
          <a:bodyPr wrap="square" rtlCol="0">
            <a:spAutoFit/>
          </a:bodyPr>
          <a:lstStyle/>
          <a:p>
            <a:r>
              <a:rPr lang="en-GB" dirty="0">
                <a:solidFill>
                  <a:srgbClr val="FF0000"/>
                </a:solidFill>
                <a:latin typeface="+mn-lt"/>
              </a:rPr>
              <a:t>n</a:t>
            </a:r>
            <a:r>
              <a:rPr lang="x-none" dirty="0">
                <a:solidFill>
                  <a:srgbClr val="FF0000"/>
                </a:solidFill>
                <a:latin typeface="+mn-lt"/>
              </a:rPr>
              <a:t>=1 Rossby wave </a:t>
            </a:r>
          </a:p>
        </p:txBody>
      </p:sp>
      <p:sp>
        <p:nvSpPr>
          <p:cNvPr id="10" name="TextBox 9">
            <a:extLst>
              <a:ext uri="{FF2B5EF4-FFF2-40B4-BE49-F238E27FC236}">
                <a16:creationId xmlns:a16="http://schemas.microsoft.com/office/drawing/2014/main" id="{FBD59CCC-F70E-4A1D-9DEA-5B0366B54ACB}"/>
              </a:ext>
            </a:extLst>
          </p:cNvPr>
          <p:cNvSpPr txBox="1"/>
          <p:nvPr/>
        </p:nvSpPr>
        <p:spPr>
          <a:xfrm>
            <a:off x="1741235" y="1425677"/>
            <a:ext cx="1497218" cy="307777"/>
          </a:xfrm>
          <a:prstGeom prst="rect">
            <a:avLst/>
          </a:prstGeom>
          <a:noFill/>
        </p:spPr>
        <p:txBody>
          <a:bodyPr wrap="square" rtlCol="0">
            <a:spAutoFit/>
          </a:bodyPr>
          <a:lstStyle/>
          <a:p>
            <a:r>
              <a:rPr lang="en-US" sz="1400" dirty="0">
                <a:latin typeface="+mn-lt"/>
              </a:rPr>
              <a:t>Zonal wind</a:t>
            </a:r>
            <a:endParaRPr lang="x-none" sz="1400" dirty="0">
              <a:latin typeface="+mn-lt"/>
            </a:endParaRPr>
          </a:p>
        </p:txBody>
      </p:sp>
      <p:sp>
        <p:nvSpPr>
          <p:cNvPr id="11" name="TextBox 10">
            <a:extLst>
              <a:ext uri="{FF2B5EF4-FFF2-40B4-BE49-F238E27FC236}">
                <a16:creationId xmlns:a16="http://schemas.microsoft.com/office/drawing/2014/main" id="{3F9AE8C6-DE83-BDEC-84A6-F42234C5919D}"/>
              </a:ext>
            </a:extLst>
          </p:cNvPr>
          <p:cNvSpPr txBox="1"/>
          <p:nvPr/>
        </p:nvSpPr>
        <p:spPr>
          <a:xfrm>
            <a:off x="4296201" y="1443120"/>
            <a:ext cx="1844716" cy="307777"/>
          </a:xfrm>
          <a:prstGeom prst="rect">
            <a:avLst/>
          </a:prstGeom>
          <a:noFill/>
        </p:spPr>
        <p:txBody>
          <a:bodyPr wrap="square" rtlCol="0">
            <a:spAutoFit/>
          </a:bodyPr>
          <a:lstStyle/>
          <a:p>
            <a:r>
              <a:rPr lang="en-US" sz="1400" dirty="0">
                <a:latin typeface="+mn-lt"/>
              </a:rPr>
              <a:t>Zonal wind</a:t>
            </a:r>
            <a:endParaRPr lang="x-none" sz="1400" dirty="0">
              <a:latin typeface="+mn-lt"/>
            </a:endParaRPr>
          </a:p>
        </p:txBody>
      </p:sp>
      <p:sp>
        <p:nvSpPr>
          <p:cNvPr id="12" name="TextBox 11">
            <a:extLst>
              <a:ext uri="{FF2B5EF4-FFF2-40B4-BE49-F238E27FC236}">
                <a16:creationId xmlns:a16="http://schemas.microsoft.com/office/drawing/2014/main" id="{66FE86DE-8059-E3B6-731D-D7BB95FE28C1}"/>
              </a:ext>
            </a:extLst>
          </p:cNvPr>
          <p:cNvSpPr txBox="1"/>
          <p:nvPr/>
        </p:nvSpPr>
        <p:spPr>
          <a:xfrm>
            <a:off x="5850398" y="2162748"/>
            <a:ext cx="2781701" cy="307777"/>
          </a:xfrm>
          <a:prstGeom prst="rect">
            <a:avLst/>
          </a:prstGeom>
          <a:noFill/>
        </p:spPr>
        <p:txBody>
          <a:bodyPr wrap="square" rtlCol="0">
            <a:spAutoFit/>
          </a:bodyPr>
          <a:lstStyle/>
          <a:p>
            <a:r>
              <a:rPr lang="en-US" sz="1400" dirty="0">
                <a:latin typeface="+mn-lt"/>
              </a:rPr>
              <a:t>Meridional wind</a:t>
            </a:r>
            <a:endParaRPr lang="x-none" sz="1400" dirty="0">
              <a:latin typeface="+mn-lt"/>
            </a:endParaRPr>
          </a:p>
        </p:txBody>
      </p:sp>
      <p:sp>
        <p:nvSpPr>
          <p:cNvPr id="13" name="TextBox 12">
            <a:extLst>
              <a:ext uri="{FF2B5EF4-FFF2-40B4-BE49-F238E27FC236}">
                <a16:creationId xmlns:a16="http://schemas.microsoft.com/office/drawing/2014/main" id="{9496FC46-31A6-FA6F-54D3-C951110FC103}"/>
              </a:ext>
            </a:extLst>
          </p:cNvPr>
          <p:cNvSpPr txBox="1"/>
          <p:nvPr/>
        </p:nvSpPr>
        <p:spPr>
          <a:xfrm>
            <a:off x="575208" y="3643010"/>
            <a:ext cx="7804522" cy="1351524"/>
          </a:xfrm>
          <a:prstGeom prst="rect">
            <a:avLst/>
          </a:prstGeom>
          <a:noFill/>
        </p:spPr>
        <p:txBody>
          <a:bodyPr wrap="square" rtlCol="0">
            <a:spAutoFit/>
          </a:bodyPr>
          <a:lstStyle/>
          <a:p>
            <a:pPr>
              <a:lnSpc>
                <a:spcPct val="150000"/>
              </a:lnSpc>
            </a:pPr>
            <a:r>
              <a:rPr lang="x-none" sz="1400" dirty="0"/>
              <a:t>Aeolus </a:t>
            </a:r>
            <a:r>
              <a:rPr lang="x-none" sz="1400"/>
              <a:t>– </a:t>
            </a:r>
            <a:r>
              <a:rPr lang="en-US" sz="1400" dirty="0"/>
              <a:t>CTRL: average</a:t>
            </a:r>
            <a:r>
              <a:rPr lang="x-none" sz="1400" dirty="0"/>
              <a:t> mean square</a:t>
            </a:r>
            <a:r>
              <a:rPr lang="en-US" sz="1400" dirty="0"/>
              <a:t> </a:t>
            </a:r>
            <a:r>
              <a:rPr lang="x-none" sz="1400" dirty="0"/>
              <a:t>difference </a:t>
            </a:r>
            <a:r>
              <a:rPr lang="en-US" sz="1400" dirty="0"/>
              <a:t>(MSD) at different levels and zonal wavenumbers </a:t>
            </a:r>
          </a:p>
          <a:p>
            <a:pPr>
              <a:lnSpc>
                <a:spcPct val="150000"/>
              </a:lnSpc>
            </a:pPr>
            <a:r>
              <a:rPr lang="en-US" sz="1400" dirty="0"/>
              <a:t>The Aeolus effects maximize in the lower stratosphere at the scales where the wave signals are strongest. </a:t>
            </a:r>
          </a:p>
          <a:p>
            <a:pPr>
              <a:lnSpc>
                <a:spcPct val="150000"/>
              </a:lnSpc>
            </a:pPr>
            <a:r>
              <a:rPr lang="en-US" sz="1400" dirty="0"/>
              <a:t>The mixed Rossby-gravity (MRG) wave effect is an evidence of the power of the ECMWF 4D-Var</a:t>
            </a:r>
          </a:p>
          <a:p>
            <a:pPr>
              <a:lnSpc>
                <a:spcPct val="150000"/>
              </a:lnSpc>
            </a:pPr>
            <a:r>
              <a:rPr lang="en-US" sz="1400" dirty="0">
                <a:solidFill>
                  <a:srgbClr val="FF0000"/>
                </a:solidFill>
              </a:rPr>
              <a:t>But, model errors and DA assumptions are sources of significant analyses uncertainties in the tropics  </a:t>
            </a:r>
          </a:p>
        </p:txBody>
      </p:sp>
      <p:pic>
        <p:nvPicPr>
          <p:cNvPr id="2" name="Aeolus" descr="Aeolus">
            <a:hlinkClick r:id="" action="ppaction://media"/>
            <a:extLst>
              <a:ext uri="{FF2B5EF4-FFF2-40B4-BE49-F238E27FC236}">
                <a16:creationId xmlns:a16="http://schemas.microsoft.com/office/drawing/2014/main" id="{BFCF3C8D-D3BC-A3DC-DD86-33C86E3021B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940890" y="1083352"/>
            <a:ext cx="2466568" cy="2466568"/>
          </a:xfrm>
          <a:prstGeom prst="rect">
            <a:avLst/>
          </a:prstGeom>
        </p:spPr>
      </p:pic>
      <p:sp>
        <p:nvSpPr>
          <p:cNvPr id="3" name="TextBox 2">
            <a:extLst>
              <a:ext uri="{FF2B5EF4-FFF2-40B4-BE49-F238E27FC236}">
                <a16:creationId xmlns:a16="http://schemas.microsoft.com/office/drawing/2014/main" id="{BB213995-E110-0516-EF20-6C5B7CB1889A}"/>
              </a:ext>
            </a:extLst>
          </p:cNvPr>
          <p:cNvSpPr txBox="1"/>
          <p:nvPr/>
        </p:nvSpPr>
        <p:spPr>
          <a:xfrm>
            <a:off x="3828862" y="778103"/>
            <a:ext cx="1507279" cy="307777"/>
          </a:xfrm>
          <a:prstGeom prst="rect">
            <a:avLst/>
          </a:prstGeom>
          <a:noFill/>
        </p:spPr>
        <p:txBody>
          <a:bodyPr wrap="square" rtlCol="0">
            <a:spAutoFit/>
          </a:bodyPr>
          <a:lstStyle/>
          <a:p>
            <a:r>
              <a:rPr lang="en-GB" sz="1400" dirty="0">
                <a:solidFill>
                  <a:srgbClr val="FF0000"/>
                </a:solidFill>
              </a:rPr>
              <a:t>KW k</a:t>
            </a:r>
            <a:r>
              <a:rPr lang="en-DE" sz="1400" dirty="0">
                <a:solidFill>
                  <a:srgbClr val="FF0000"/>
                </a:solidFill>
              </a:rPr>
              <a:t>=1</a:t>
            </a:r>
          </a:p>
        </p:txBody>
      </p:sp>
    </p:spTree>
    <p:extLst>
      <p:ext uri="{BB962C8B-B14F-4D97-AF65-F5344CB8AC3E}">
        <p14:creationId xmlns:p14="http://schemas.microsoft.com/office/powerpoint/2010/main" val="58486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114719" y="83793"/>
            <a:ext cx="0" cy="4986000"/>
          </a:xfrm>
          <a:prstGeom prst="line">
            <a:avLst/>
          </a:prstGeom>
          <a:ln w="31750">
            <a:solidFill>
              <a:srgbClr val="FF0000"/>
            </a:solidFill>
          </a:ln>
          <a:effectLst>
            <a:outerShdw blurRad="40005" dist="19939" dir="1800000" algn="tl"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0D0610AB-6DB1-16D5-072C-C20E8F915499}"/>
              </a:ext>
            </a:extLst>
          </p:cNvPr>
          <p:cNvSpPr txBox="1"/>
          <p:nvPr/>
        </p:nvSpPr>
        <p:spPr>
          <a:xfrm>
            <a:off x="116222" y="269146"/>
            <a:ext cx="8844595" cy="830997"/>
          </a:xfrm>
          <a:prstGeom prst="rect">
            <a:avLst/>
          </a:prstGeom>
          <a:noFill/>
        </p:spPr>
        <p:txBody>
          <a:bodyPr wrap="square" rtlCol="0">
            <a:spAutoFit/>
          </a:bodyPr>
          <a:lstStyle/>
          <a:p>
            <a:pPr algn="ctr"/>
            <a:r>
              <a:rPr lang="en-US" sz="2400" dirty="0"/>
              <a:t>Flow-dependent effects of Aeolus wind assimilation on equatorial waves:  systematic effects</a:t>
            </a:r>
          </a:p>
        </p:txBody>
      </p:sp>
      <p:pic>
        <p:nvPicPr>
          <p:cNvPr id="11" name="Picture 10">
            <a:extLst>
              <a:ext uri="{FF2B5EF4-FFF2-40B4-BE49-F238E27FC236}">
                <a16:creationId xmlns:a16="http://schemas.microsoft.com/office/drawing/2014/main" id="{21F240A4-BD7B-46D3-EE1D-A540BD62EF49}"/>
              </a:ext>
            </a:extLst>
          </p:cNvPr>
          <p:cNvPicPr>
            <a:picLocks noChangeAspect="1"/>
          </p:cNvPicPr>
          <p:nvPr/>
        </p:nvPicPr>
        <p:blipFill>
          <a:blip r:embed="rId3"/>
          <a:stretch>
            <a:fillRect/>
          </a:stretch>
        </p:blipFill>
        <p:spPr>
          <a:xfrm>
            <a:off x="-77003" y="1489237"/>
            <a:ext cx="7772400" cy="2473036"/>
          </a:xfrm>
          <a:prstGeom prst="rect">
            <a:avLst/>
          </a:prstGeom>
        </p:spPr>
      </p:pic>
      <p:pic>
        <p:nvPicPr>
          <p:cNvPr id="15" name="Picture 14">
            <a:extLst>
              <a:ext uri="{FF2B5EF4-FFF2-40B4-BE49-F238E27FC236}">
                <a16:creationId xmlns:a16="http://schemas.microsoft.com/office/drawing/2014/main" id="{98D9C21A-89FA-03C5-FDD5-E0BD27D039E1}"/>
              </a:ext>
            </a:extLst>
          </p:cNvPr>
          <p:cNvPicPr>
            <a:picLocks noChangeAspect="1"/>
          </p:cNvPicPr>
          <p:nvPr/>
        </p:nvPicPr>
        <p:blipFill>
          <a:blip r:embed="rId4"/>
          <a:stretch>
            <a:fillRect/>
          </a:stretch>
        </p:blipFill>
        <p:spPr>
          <a:xfrm>
            <a:off x="872756" y="3995173"/>
            <a:ext cx="1783811" cy="231064"/>
          </a:xfrm>
          <a:prstGeom prst="rect">
            <a:avLst/>
          </a:prstGeom>
        </p:spPr>
      </p:pic>
      <p:pic>
        <p:nvPicPr>
          <p:cNvPr id="16" name="Picture 15">
            <a:extLst>
              <a:ext uri="{FF2B5EF4-FFF2-40B4-BE49-F238E27FC236}">
                <a16:creationId xmlns:a16="http://schemas.microsoft.com/office/drawing/2014/main" id="{EC4227C9-3DA0-512A-7CAA-43748991A863}"/>
              </a:ext>
            </a:extLst>
          </p:cNvPr>
          <p:cNvPicPr>
            <a:picLocks noChangeAspect="1"/>
          </p:cNvPicPr>
          <p:nvPr/>
        </p:nvPicPr>
        <p:blipFill>
          <a:blip r:embed="rId4"/>
          <a:stretch>
            <a:fillRect/>
          </a:stretch>
        </p:blipFill>
        <p:spPr>
          <a:xfrm>
            <a:off x="3113838" y="3995173"/>
            <a:ext cx="1783811" cy="231064"/>
          </a:xfrm>
          <a:prstGeom prst="rect">
            <a:avLst/>
          </a:prstGeom>
        </p:spPr>
      </p:pic>
      <p:pic>
        <p:nvPicPr>
          <p:cNvPr id="17" name="Picture 16">
            <a:extLst>
              <a:ext uri="{FF2B5EF4-FFF2-40B4-BE49-F238E27FC236}">
                <a16:creationId xmlns:a16="http://schemas.microsoft.com/office/drawing/2014/main" id="{F44E5291-1434-338A-3DA1-B255F75DD115}"/>
              </a:ext>
            </a:extLst>
          </p:cNvPr>
          <p:cNvPicPr>
            <a:picLocks noChangeAspect="1"/>
          </p:cNvPicPr>
          <p:nvPr/>
        </p:nvPicPr>
        <p:blipFill>
          <a:blip r:embed="rId4"/>
          <a:stretch>
            <a:fillRect/>
          </a:stretch>
        </p:blipFill>
        <p:spPr>
          <a:xfrm>
            <a:off x="5354920" y="3995173"/>
            <a:ext cx="1783811" cy="231064"/>
          </a:xfrm>
          <a:prstGeom prst="rect">
            <a:avLst/>
          </a:prstGeom>
        </p:spPr>
      </p:pic>
      <p:sp>
        <p:nvSpPr>
          <p:cNvPr id="18" name="TextBox 17">
            <a:extLst>
              <a:ext uri="{FF2B5EF4-FFF2-40B4-BE49-F238E27FC236}">
                <a16:creationId xmlns:a16="http://schemas.microsoft.com/office/drawing/2014/main" id="{0B6D3950-75D2-1030-825E-151B36A9C5B3}"/>
              </a:ext>
            </a:extLst>
          </p:cNvPr>
          <p:cNvSpPr txBox="1"/>
          <p:nvPr/>
        </p:nvSpPr>
        <p:spPr>
          <a:xfrm>
            <a:off x="1047542" y="1239355"/>
            <a:ext cx="1739294" cy="338554"/>
          </a:xfrm>
          <a:prstGeom prst="rect">
            <a:avLst/>
          </a:prstGeom>
          <a:noFill/>
        </p:spPr>
        <p:txBody>
          <a:bodyPr wrap="square" rtlCol="0">
            <a:spAutoFit/>
          </a:bodyPr>
          <a:lstStyle/>
          <a:p>
            <a:r>
              <a:rPr lang="x-none" sz="1600" dirty="0">
                <a:solidFill>
                  <a:srgbClr val="FF0000"/>
                </a:solidFill>
                <a:latin typeface="+mn-lt"/>
              </a:rPr>
              <a:t>Kelvin wave </a:t>
            </a:r>
          </a:p>
        </p:txBody>
      </p:sp>
      <p:sp>
        <p:nvSpPr>
          <p:cNvPr id="19" name="TextBox 18">
            <a:extLst>
              <a:ext uri="{FF2B5EF4-FFF2-40B4-BE49-F238E27FC236}">
                <a16:creationId xmlns:a16="http://schemas.microsoft.com/office/drawing/2014/main" id="{0B0FB12A-BC6C-88C3-BDE0-DDF9928D5789}"/>
              </a:ext>
            </a:extLst>
          </p:cNvPr>
          <p:cNvSpPr txBox="1"/>
          <p:nvPr/>
        </p:nvSpPr>
        <p:spPr>
          <a:xfrm>
            <a:off x="6033718" y="976566"/>
            <a:ext cx="3323357" cy="369332"/>
          </a:xfrm>
          <a:prstGeom prst="rect">
            <a:avLst/>
          </a:prstGeom>
          <a:noFill/>
        </p:spPr>
        <p:txBody>
          <a:bodyPr wrap="square" rtlCol="0">
            <a:spAutoFit/>
          </a:bodyPr>
          <a:lstStyle/>
          <a:p>
            <a:pPr algn="ctr"/>
            <a:r>
              <a:rPr lang="en-US" dirty="0">
                <a:latin typeface="+mn-lt"/>
              </a:rPr>
              <a:t>Aeolus – CTRL analyses </a:t>
            </a:r>
            <a:endParaRPr lang="x-none" dirty="0">
              <a:latin typeface="+mn-lt"/>
            </a:endParaRPr>
          </a:p>
        </p:txBody>
      </p:sp>
      <p:sp>
        <p:nvSpPr>
          <p:cNvPr id="20" name="TextBox 19">
            <a:extLst>
              <a:ext uri="{FF2B5EF4-FFF2-40B4-BE49-F238E27FC236}">
                <a16:creationId xmlns:a16="http://schemas.microsoft.com/office/drawing/2014/main" id="{8312F007-210B-3872-187E-F9DAE479DA22}"/>
              </a:ext>
            </a:extLst>
          </p:cNvPr>
          <p:cNvSpPr txBox="1"/>
          <p:nvPr/>
        </p:nvSpPr>
        <p:spPr>
          <a:xfrm>
            <a:off x="3142062" y="1239355"/>
            <a:ext cx="2269912" cy="338554"/>
          </a:xfrm>
          <a:prstGeom prst="rect">
            <a:avLst/>
          </a:prstGeom>
          <a:noFill/>
        </p:spPr>
        <p:txBody>
          <a:bodyPr wrap="square" rtlCol="0">
            <a:spAutoFit/>
          </a:bodyPr>
          <a:lstStyle/>
          <a:p>
            <a:r>
              <a:rPr lang="en-GB" sz="1600" dirty="0">
                <a:solidFill>
                  <a:srgbClr val="FF0000"/>
                </a:solidFill>
                <a:latin typeface="+mn-lt"/>
              </a:rPr>
              <a:t>n</a:t>
            </a:r>
            <a:r>
              <a:rPr lang="x-none" sz="1600" dirty="0">
                <a:solidFill>
                  <a:srgbClr val="FF0000"/>
                </a:solidFill>
                <a:latin typeface="+mn-lt"/>
              </a:rPr>
              <a:t>=1 Rossby wave </a:t>
            </a:r>
          </a:p>
        </p:txBody>
      </p:sp>
      <p:sp>
        <p:nvSpPr>
          <p:cNvPr id="21" name="TextBox 20">
            <a:extLst>
              <a:ext uri="{FF2B5EF4-FFF2-40B4-BE49-F238E27FC236}">
                <a16:creationId xmlns:a16="http://schemas.microsoft.com/office/drawing/2014/main" id="{12A7A189-7776-4815-1DC1-A45CA8877A5C}"/>
              </a:ext>
            </a:extLst>
          </p:cNvPr>
          <p:cNvSpPr txBox="1"/>
          <p:nvPr/>
        </p:nvSpPr>
        <p:spPr>
          <a:xfrm>
            <a:off x="807911" y="1602684"/>
            <a:ext cx="1497218" cy="523220"/>
          </a:xfrm>
          <a:prstGeom prst="rect">
            <a:avLst/>
          </a:prstGeom>
          <a:noFill/>
        </p:spPr>
        <p:txBody>
          <a:bodyPr wrap="square" rtlCol="0">
            <a:spAutoFit/>
          </a:bodyPr>
          <a:lstStyle/>
          <a:p>
            <a:r>
              <a:rPr lang="en-US" sz="1400" dirty="0">
                <a:latin typeface="+mn-lt"/>
              </a:rPr>
              <a:t>Zonal </a:t>
            </a:r>
          </a:p>
          <a:p>
            <a:r>
              <a:rPr lang="en-US" sz="1400" dirty="0">
                <a:latin typeface="+mn-lt"/>
              </a:rPr>
              <a:t>wind</a:t>
            </a:r>
            <a:endParaRPr lang="x-none" sz="1400" dirty="0">
              <a:latin typeface="+mn-lt"/>
            </a:endParaRPr>
          </a:p>
        </p:txBody>
      </p:sp>
      <p:sp>
        <p:nvSpPr>
          <p:cNvPr id="22" name="TextBox 21">
            <a:extLst>
              <a:ext uri="{FF2B5EF4-FFF2-40B4-BE49-F238E27FC236}">
                <a16:creationId xmlns:a16="http://schemas.microsoft.com/office/drawing/2014/main" id="{AB2E625D-EB60-3C4D-9746-F1DE477E0981}"/>
              </a:ext>
            </a:extLst>
          </p:cNvPr>
          <p:cNvSpPr txBox="1"/>
          <p:nvPr/>
        </p:nvSpPr>
        <p:spPr>
          <a:xfrm>
            <a:off x="3113838" y="1736171"/>
            <a:ext cx="793955" cy="523220"/>
          </a:xfrm>
          <a:prstGeom prst="rect">
            <a:avLst/>
          </a:prstGeom>
          <a:noFill/>
        </p:spPr>
        <p:txBody>
          <a:bodyPr wrap="square" rtlCol="0">
            <a:spAutoFit/>
          </a:bodyPr>
          <a:lstStyle/>
          <a:p>
            <a:r>
              <a:rPr lang="en-US" sz="1400" dirty="0">
                <a:latin typeface="+mn-lt"/>
              </a:rPr>
              <a:t>Zonal </a:t>
            </a:r>
          </a:p>
          <a:p>
            <a:r>
              <a:rPr lang="en-US" sz="1400" dirty="0">
                <a:latin typeface="+mn-lt"/>
              </a:rPr>
              <a:t>wind</a:t>
            </a:r>
            <a:endParaRPr lang="x-none" sz="1400" dirty="0">
              <a:latin typeface="+mn-lt"/>
            </a:endParaRPr>
          </a:p>
        </p:txBody>
      </p:sp>
      <p:sp>
        <p:nvSpPr>
          <p:cNvPr id="23" name="TextBox 22">
            <a:extLst>
              <a:ext uri="{FF2B5EF4-FFF2-40B4-BE49-F238E27FC236}">
                <a16:creationId xmlns:a16="http://schemas.microsoft.com/office/drawing/2014/main" id="{8BC6FAE0-97A2-CAF1-E0AB-5A8C52C75D65}"/>
              </a:ext>
            </a:extLst>
          </p:cNvPr>
          <p:cNvSpPr txBox="1"/>
          <p:nvPr/>
        </p:nvSpPr>
        <p:spPr>
          <a:xfrm>
            <a:off x="5354327" y="1583773"/>
            <a:ext cx="1480840" cy="523220"/>
          </a:xfrm>
          <a:prstGeom prst="rect">
            <a:avLst/>
          </a:prstGeom>
          <a:noFill/>
        </p:spPr>
        <p:txBody>
          <a:bodyPr wrap="square" rtlCol="0">
            <a:spAutoFit/>
          </a:bodyPr>
          <a:lstStyle/>
          <a:p>
            <a:r>
              <a:rPr lang="en-US" sz="1400" dirty="0">
                <a:latin typeface="+mn-lt"/>
              </a:rPr>
              <a:t>Meridional </a:t>
            </a:r>
          </a:p>
          <a:p>
            <a:r>
              <a:rPr lang="en-US" sz="1400" dirty="0">
                <a:latin typeface="+mn-lt"/>
              </a:rPr>
              <a:t>wind</a:t>
            </a:r>
            <a:endParaRPr lang="x-none" sz="1400" dirty="0">
              <a:latin typeface="+mn-lt"/>
            </a:endParaRPr>
          </a:p>
        </p:txBody>
      </p:sp>
      <p:sp>
        <p:nvSpPr>
          <p:cNvPr id="24" name="TextBox 23">
            <a:extLst>
              <a:ext uri="{FF2B5EF4-FFF2-40B4-BE49-F238E27FC236}">
                <a16:creationId xmlns:a16="http://schemas.microsoft.com/office/drawing/2014/main" id="{0EC4DBDC-94C2-EE75-327E-17D4D52DA70D}"/>
              </a:ext>
            </a:extLst>
          </p:cNvPr>
          <p:cNvSpPr txBox="1"/>
          <p:nvPr/>
        </p:nvSpPr>
        <p:spPr>
          <a:xfrm>
            <a:off x="502148" y="4612402"/>
            <a:ext cx="4782147" cy="338554"/>
          </a:xfrm>
          <a:prstGeom prst="rect">
            <a:avLst/>
          </a:prstGeom>
          <a:noFill/>
        </p:spPr>
        <p:txBody>
          <a:bodyPr wrap="square" rtlCol="0">
            <a:spAutoFit/>
          </a:bodyPr>
          <a:lstStyle/>
          <a:p>
            <a:r>
              <a:rPr lang="en-DE" sz="1600" dirty="0"/>
              <a:t>Equatorial wave filtering in the ECMWF data: </a:t>
            </a:r>
          </a:p>
        </p:txBody>
      </p:sp>
      <p:sp>
        <p:nvSpPr>
          <p:cNvPr id="25" name="TextBox 24">
            <a:extLst>
              <a:ext uri="{FF2B5EF4-FFF2-40B4-BE49-F238E27FC236}">
                <a16:creationId xmlns:a16="http://schemas.microsoft.com/office/drawing/2014/main" id="{D2636BD5-D2F5-8FAD-0BD3-EAFE43CED8F4}"/>
              </a:ext>
            </a:extLst>
          </p:cNvPr>
          <p:cNvSpPr txBox="1"/>
          <p:nvPr/>
        </p:nvSpPr>
        <p:spPr>
          <a:xfrm>
            <a:off x="4275277" y="4597122"/>
            <a:ext cx="3325467" cy="338554"/>
          </a:xfrm>
          <a:prstGeom prst="rect">
            <a:avLst/>
          </a:prstGeom>
          <a:noFill/>
        </p:spPr>
        <p:txBody>
          <a:bodyPr wrap="square" rtlCol="0">
            <a:spAutoFit/>
          </a:bodyPr>
          <a:lstStyle/>
          <a:p>
            <a:r>
              <a:rPr lang="x-none" sz="1600" dirty="0">
                <a:hlinkClick r:id="rId5"/>
              </a:rPr>
              <a:t>http://modes.cen.uni-hamburg.de</a:t>
            </a:r>
            <a:endParaRPr lang="x-none" sz="1600" dirty="0"/>
          </a:p>
        </p:txBody>
      </p:sp>
      <p:sp>
        <p:nvSpPr>
          <p:cNvPr id="26" name="TextBox 25">
            <a:extLst>
              <a:ext uri="{FF2B5EF4-FFF2-40B4-BE49-F238E27FC236}">
                <a16:creationId xmlns:a16="http://schemas.microsoft.com/office/drawing/2014/main" id="{65F96592-FB31-6AC4-9185-FF3563203111}"/>
              </a:ext>
            </a:extLst>
          </p:cNvPr>
          <p:cNvSpPr txBox="1"/>
          <p:nvPr/>
        </p:nvSpPr>
        <p:spPr>
          <a:xfrm>
            <a:off x="7564461" y="1734992"/>
            <a:ext cx="1543256" cy="2308324"/>
          </a:xfrm>
          <a:prstGeom prst="rect">
            <a:avLst/>
          </a:prstGeom>
          <a:noFill/>
        </p:spPr>
        <p:txBody>
          <a:bodyPr wrap="square" rtlCol="0">
            <a:spAutoFit/>
          </a:bodyPr>
          <a:lstStyle/>
          <a:p>
            <a:r>
              <a:rPr lang="en-DE" sz="1600" dirty="0"/>
              <a:t>The assimilation of Aeolus winds aims at enhancing waves’ zonal winds in the TTL in both easterlies and westerlies</a:t>
            </a:r>
          </a:p>
        </p:txBody>
      </p:sp>
      <p:sp>
        <p:nvSpPr>
          <p:cNvPr id="2" name="TextBox 1">
            <a:extLst>
              <a:ext uri="{FF2B5EF4-FFF2-40B4-BE49-F238E27FC236}">
                <a16:creationId xmlns:a16="http://schemas.microsoft.com/office/drawing/2014/main" id="{072379D2-7570-19EF-267E-5A7AE43E91D1}"/>
              </a:ext>
            </a:extLst>
          </p:cNvPr>
          <p:cNvSpPr txBox="1"/>
          <p:nvPr/>
        </p:nvSpPr>
        <p:spPr>
          <a:xfrm>
            <a:off x="5772081" y="1253469"/>
            <a:ext cx="2269912" cy="338554"/>
          </a:xfrm>
          <a:prstGeom prst="rect">
            <a:avLst/>
          </a:prstGeom>
          <a:noFill/>
        </p:spPr>
        <p:txBody>
          <a:bodyPr wrap="square" rtlCol="0">
            <a:spAutoFit/>
          </a:bodyPr>
          <a:lstStyle/>
          <a:p>
            <a:r>
              <a:rPr lang="x-none" sz="1600" dirty="0">
                <a:solidFill>
                  <a:srgbClr val="FF0000"/>
                </a:solidFill>
                <a:latin typeface="+mn-lt"/>
              </a:rPr>
              <a:t>MRG wave</a:t>
            </a:r>
          </a:p>
        </p:txBody>
      </p:sp>
    </p:spTree>
    <p:extLst>
      <p:ext uri="{BB962C8B-B14F-4D97-AF65-F5344CB8AC3E}">
        <p14:creationId xmlns:p14="http://schemas.microsoft.com/office/powerpoint/2010/main" val="42144768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114719" y="83793"/>
            <a:ext cx="0" cy="4986000"/>
          </a:xfrm>
          <a:prstGeom prst="line">
            <a:avLst/>
          </a:prstGeom>
          <a:ln w="31750">
            <a:solidFill>
              <a:srgbClr val="FF0000"/>
            </a:solidFill>
          </a:ln>
          <a:effectLst>
            <a:outerShdw blurRad="40005" dist="19939" dir="1800000" algn="tl"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0D0610AB-6DB1-16D5-072C-C20E8F915499}"/>
              </a:ext>
            </a:extLst>
          </p:cNvPr>
          <p:cNvSpPr txBox="1"/>
          <p:nvPr/>
        </p:nvSpPr>
        <p:spPr>
          <a:xfrm>
            <a:off x="116222" y="269146"/>
            <a:ext cx="8844595" cy="830997"/>
          </a:xfrm>
          <a:prstGeom prst="rect">
            <a:avLst/>
          </a:prstGeom>
          <a:noFill/>
        </p:spPr>
        <p:txBody>
          <a:bodyPr wrap="square" rtlCol="0">
            <a:spAutoFit/>
          </a:bodyPr>
          <a:lstStyle/>
          <a:p>
            <a:pPr algn="ctr"/>
            <a:r>
              <a:rPr lang="en-US" sz="2400" dirty="0"/>
              <a:t>Flow-dependent effects of Aeolus wind assimilation on equatorial waves: total effects (MSDs)</a:t>
            </a:r>
          </a:p>
        </p:txBody>
      </p:sp>
      <p:pic>
        <p:nvPicPr>
          <p:cNvPr id="15" name="Picture 14">
            <a:extLst>
              <a:ext uri="{FF2B5EF4-FFF2-40B4-BE49-F238E27FC236}">
                <a16:creationId xmlns:a16="http://schemas.microsoft.com/office/drawing/2014/main" id="{98D9C21A-89FA-03C5-FDD5-E0BD27D039E1}"/>
              </a:ext>
            </a:extLst>
          </p:cNvPr>
          <p:cNvPicPr>
            <a:picLocks noChangeAspect="1"/>
          </p:cNvPicPr>
          <p:nvPr/>
        </p:nvPicPr>
        <p:blipFill>
          <a:blip r:embed="rId3"/>
          <a:stretch>
            <a:fillRect/>
          </a:stretch>
        </p:blipFill>
        <p:spPr>
          <a:xfrm>
            <a:off x="1200016" y="3995173"/>
            <a:ext cx="1783811" cy="231064"/>
          </a:xfrm>
          <a:prstGeom prst="rect">
            <a:avLst/>
          </a:prstGeom>
        </p:spPr>
      </p:pic>
      <p:pic>
        <p:nvPicPr>
          <p:cNvPr id="16" name="Picture 15">
            <a:extLst>
              <a:ext uri="{FF2B5EF4-FFF2-40B4-BE49-F238E27FC236}">
                <a16:creationId xmlns:a16="http://schemas.microsoft.com/office/drawing/2014/main" id="{EC4227C9-3DA0-512A-7CAA-43748991A863}"/>
              </a:ext>
            </a:extLst>
          </p:cNvPr>
          <p:cNvPicPr>
            <a:picLocks noChangeAspect="1"/>
          </p:cNvPicPr>
          <p:nvPr/>
        </p:nvPicPr>
        <p:blipFill>
          <a:blip r:embed="rId3"/>
          <a:stretch>
            <a:fillRect/>
          </a:stretch>
        </p:blipFill>
        <p:spPr>
          <a:xfrm>
            <a:off x="3441098" y="3995173"/>
            <a:ext cx="1783811" cy="231064"/>
          </a:xfrm>
          <a:prstGeom prst="rect">
            <a:avLst/>
          </a:prstGeom>
        </p:spPr>
      </p:pic>
      <p:pic>
        <p:nvPicPr>
          <p:cNvPr id="17" name="Picture 16">
            <a:extLst>
              <a:ext uri="{FF2B5EF4-FFF2-40B4-BE49-F238E27FC236}">
                <a16:creationId xmlns:a16="http://schemas.microsoft.com/office/drawing/2014/main" id="{F44E5291-1434-338A-3DA1-B255F75DD115}"/>
              </a:ext>
            </a:extLst>
          </p:cNvPr>
          <p:cNvPicPr>
            <a:picLocks noChangeAspect="1"/>
          </p:cNvPicPr>
          <p:nvPr/>
        </p:nvPicPr>
        <p:blipFill>
          <a:blip r:embed="rId3"/>
          <a:stretch>
            <a:fillRect/>
          </a:stretch>
        </p:blipFill>
        <p:spPr>
          <a:xfrm>
            <a:off x="5682180" y="3995173"/>
            <a:ext cx="1783811" cy="231064"/>
          </a:xfrm>
          <a:prstGeom prst="rect">
            <a:avLst/>
          </a:prstGeom>
        </p:spPr>
      </p:pic>
      <p:sp>
        <p:nvSpPr>
          <p:cNvPr id="18" name="TextBox 17">
            <a:extLst>
              <a:ext uri="{FF2B5EF4-FFF2-40B4-BE49-F238E27FC236}">
                <a16:creationId xmlns:a16="http://schemas.microsoft.com/office/drawing/2014/main" id="{0B6D3950-75D2-1030-825E-151B36A9C5B3}"/>
              </a:ext>
            </a:extLst>
          </p:cNvPr>
          <p:cNvSpPr txBox="1"/>
          <p:nvPr/>
        </p:nvSpPr>
        <p:spPr>
          <a:xfrm>
            <a:off x="1375484" y="1295999"/>
            <a:ext cx="1739294" cy="338554"/>
          </a:xfrm>
          <a:prstGeom prst="rect">
            <a:avLst/>
          </a:prstGeom>
          <a:noFill/>
        </p:spPr>
        <p:txBody>
          <a:bodyPr wrap="square" rtlCol="0">
            <a:spAutoFit/>
          </a:bodyPr>
          <a:lstStyle/>
          <a:p>
            <a:r>
              <a:rPr lang="x-none" sz="1600" dirty="0">
                <a:solidFill>
                  <a:srgbClr val="FF0000"/>
                </a:solidFill>
                <a:latin typeface="+mn-lt"/>
              </a:rPr>
              <a:t>Kelvin wave </a:t>
            </a:r>
          </a:p>
        </p:txBody>
      </p:sp>
      <p:sp>
        <p:nvSpPr>
          <p:cNvPr id="19" name="TextBox 18">
            <a:extLst>
              <a:ext uri="{FF2B5EF4-FFF2-40B4-BE49-F238E27FC236}">
                <a16:creationId xmlns:a16="http://schemas.microsoft.com/office/drawing/2014/main" id="{0B0FB12A-BC6C-88C3-BDE0-DDF9928D5789}"/>
              </a:ext>
            </a:extLst>
          </p:cNvPr>
          <p:cNvSpPr txBox="1"/>
          <p:nvPr/>
        </p:nvSpPr>
        <p:spPr>
          <a:xfrm>
            <a:off x="5942596" y="1293001"/>
            <a:ext cx="1655819" cy="338554"/>
          </a:xfrm>
          <a:prstGeom prst="rect">
            <a:avLst/>
          </a:prstGeom>
          <a:noFill/>
        </p:spPr>
        <p:txBody>
          <a:bodyPr wrap="square" rtlCol="0">
            <a:spAutoFit/>
          </a:bodyPr>
          <a:lstStyle/>
          <a:p>
            <a:r>
              <a:rPr lang="x-none" sz="1600" dirty="0">
                <a:solidFill>
                  <a:srgbClr val="FF0000"/>
                </a:solidFill>
                <a:latin typeface="+mn-lt"/>
              </a:rPr>
              <a:t>MRG wave</a:t>
            </a:r>
          </a:p>
        </p:txBody>
      </p:sp>
      <p:sp>
        <p:nvSpPr>
          <p:cNvPr id="20" name="TextBox 19">
            <a:extLst>
              <a:ext uri="{FF2B5EF4-FFF2-40B4-BE49-F238E27FC236}">
                <a16:creationId xmlns:a16="http://schemas.microsoft.com/office/drawing/2014/main" id="{8312F007-210B-3872-187E-F9DAE479DA22}"/>
              </a:ext>
            </a:extLst>
          </p:cNvPr>
          <p:cNvSpPr txBox="1"/>
          <p:nvPr/>
        </p:nvSpPr>
        <p:spPr>
          <a:xfrm>
            <a:off x="3478949" y="1277855"/>
            <a:ext cx="2269912" cy="338554"/>
          </a:xfrm>
          <a:prstGeom prst="rect">
            <a:avLst/>
          </a:prstGeom>
          <a:noFill/>
        </p:spPr>
        <p:txBody>
          <a:bodyPr wrap="square" rtlCol="0">
            <a:spAutoFit/>
          </a:bodyPr>
          <a:lstStyle/>
          <a:p>
            <a:r>
              <a:rPr lang="en-GB" sz="1600" dirty="0">
                <a:solidFill>
                  <a:srgbClr val="FF0000"/>
                </a:solidFill>
                <a:latin typeface="+mn-lt"/>
              </a:rPr>
              <a:t>n</a:t>
            </a:r>
            <a:r>
              <a:rPr lang="x-none" sz="1600" dirty="0">
                <a:solidFill>
                  <a:srgbClr val="FF0000"/>
                </a:solidFill>
                <a:latin typeface="+mn-lt"/>
              </a:rPr>
              <a:t>=1 Rossby wave </a:t>
            </a:r>
          </a:p>
        </p:txBody>
      </p:sp>
      <p:sp>
        <p:nvSpPr>
          <p:cNvPr id="21" name="TextBox 20">
            <a:extLst>
              <a:ext uri="{FF2B5EF4-FFF2-40B4-BE49-F238E27FC236}">
                <a16:creationId xmlns:a16="http://schemas.microsoft.com/office/drawing/2014/main" id="{12A7A189-7776-4815-1DC1-A45CA8877A5C}"/>
              </a:ext>
            </a:extLst>
          </p:cNvPr>
          <p:cNvSpPr txBox="1"/>
          <p:nvPr/>
        </p:nvSpPr>
        <p:spPr>
          <a:xfrm>
            <a:off x="1241049" y="1602684"/>
            <a:ext cx="1497218" cy="523220"/>
          </a:xfrm>
          <a:prstGeom prst="rect">
            <a:avLst/>
          </a:prstGeom>
          <a:noFill/>
        </p:spPr>
        <p:txBody>
          <a:bodyPr wrap="square" rtlCol="0">
            <a:spAutoFit/>
          </a:bodyPr>
          <a:lstStyle/>
          <a:p>
            <a:r>
              <a:rPr lang="en-US" sz="1400" dirty="0">
                <a:latin typeface="+mn-lt"/>
              </a:rPr>
              <a:t>Zonal </a:t>
            </a:r>
          </a:p>
          <a:p>
            <a:r>
              <a:rPr lang="en-US" sz="1400" dirty="0">
                <a:latin typeface="+mn-lt"/>
              </a:rPr>
              <a:t>wind</a:t>
            </a:r>
            <a:endParaRPr lang="x-none" sz="1400" dirty="0">
              <a:latin typeface="+mn-lt"/>
            </a:endParaRPr>
          </a:p>
        </p:txBody>
      </p:sp>
      <p:sp>
        <p:nvSpPr>
          <p:cNvPr id="22" name="TextBox 21">
            <a:extLst>
              <a:ext uri="{FF2B5EF4-FFF2-40B4-BE49-F238E27FC236}">
                <a16:creationId xmlns:a16="http://schemas.microsoft.com/office/drawing/2014/main" id="{AB2E625D-EB60-3C4D-9746-F1DE477E0981}"/>
              </a:ext>
            </a:extLst>
          </p:cNvPr>
          <p:cNvSpPr txBox="1"/>
          <p:nvPr/>
        </p:nvSpPr>
        <p:spPr>
          <a:xfrm>
            <a:off x="3546976" y="1736171"/>
            <a:ext cx="793955" cy="523220"/>
          </a:xfrm>
          <a:prstGeom prst="rect">
            <a:avLst/>
          </a:prstGeom>
          <a:noFill/>
        </p:spPr>
        <p:txBody>
          <a:bodyPr wrap="square" rtlCol="0">
            <a:spAutoFit/>
          </a:bodyPr>
          <a:lstStyle/>
          <a:p>
            <a:r>
              <a:rPr lang="en-US" sz="1400" dirty="0">
                <a:latin typeface="+mn-lt"/>
              </a:rPr>
              <a:t>Zonal </a:t>
            </a:r>
          </a:p>
          <a:p>
            <a:r>
              <a:rPr lang="en-US" sz="1400" dirty="0">
                <a:latin typeface="+mn-lt"/>
              </a:rPr>
              <a:t>wind</a:t>
            </a:r>
            <a:endParaRPr lang="x-none" sz="1400" dirty="0">
              <a:latin typeface="+mn-lt"/>
            </a:endParaRPr>
          </a:p>
        </p:txBody>
      </p:sp>
      <p:sp>
        <p:nvSpPr>
          <p:cNvPr id="23" name="TextBox 22">
            <a:extLst>
              <a:ext uri="{FF2B5EF4-FFF2-40B4-BE49-F238E27FC236}">
                <a16:creationId xmlns:a16="http://schemas.microsoft.com/office/drawing/2014/main" id="{8BC6FAE0-97A2-CAF1-E0AB-5A8C52C75D65}"/>
              </a:ext>
            </a:extLst>
          </p:cNvPr>
          <p:cNvSpPr txBox="1"/>
          <p:nvPr/>
        </p:nvSpPr>
        <p:spPr>
          <a:xfrm>
            <a:off x="5787465" y="1583773"/>
            <a:ext cx="1480840" cy="523220"/>
          </a:xfrm>
          <a:prstGeom prst="rect">
            <a:avLst/>
          </a:prstGeom>
          <a:noFill/>
        </p:spPr>
        <p:txBody>
          <a:bodyPr wrap="square" rtlCol="0">
            <a:spAutoFit/>
          </a:bodyPr>
          <a:lstStyle/>
          <a:p>
            <a:r>
              <a:rPr lang="en-US" sz="1400" dirty="0">
                <a:latin typeface="+mn-lt"/>
              </a:rPr>
              <a:t>Meridional </a:t>
            </a:r>
          </a:p>
          <a:p>
            <a:r>
              <a:rPr lang="en-US" sz="1400" dirty="0">
                <a:latin typeface="+mn-lt"/>
              </a:rPr>
              <a:t>wind</a:t>
            </a:r>
            <a:endParaRPr lang="x-none" sz="1400" dirty="0">
              <a:latin typeface="+mn-lt"/>
            </a:endParaRPr>
          </a:p>
        </p:txBody>
      </p:sp>
      <p:pic>
        <p:nvPicPr>
          <p:cNvPr id="3" name="Picture 2">
            <a:extLst>
              <a:ext uri="{FF2B5EF4-FFF2-40B4-BE49-F238E27FC236}">
                <a16:creationId xmlns:a16="http://schemas.microsoft.com/office/drawing/2014/main" id="{6E81F675-399E-F4DE-2067-43140BE87C48}"/>
              </a:ext>
            </a:extLst>
          </p:cNvPr>
          <p:cNvPicPr>
            <a:picLocks noChangeAspect="1"/>
          </p:cNvPicPr>
          <p:nvPr/>
        </p:nvPicPr>
        <p:blipFill>
          <a:blip r:embed="rId4"/>
          <a:stretch>
            <a:fillRect/>
          </a:stretch>
        </p:blipFill>
        <p:spPr>
          <a:xfrm>
            <a:off x="236365" y="1552713"/>
            <a:ext cx="7772400" cy="2459165"/>
          </a:xfrm>
          <a:prstGeom prst="rect">
            <a:avLst/>
          </a:prstGeom>
        </p:spPr>
      </p:pic>
      <p:sp>
        <p:nvSpPr>
          <p:cNvPr id="4" name="TextBox 3">
            <a:extLst>
              <a:ext uri="{FF2B5EF4-FFF2-40B4-BE49-F238E27FC236}">
                <a16:creationId xmlns:a16="http://schemas.microsoft.com/office/drawing/2014/main" id="{2AC687B5-5B91-7CE9-08F1-D80F9EAD489E}"/>
              </a:ext>
            </a:extLst>
          </p:cNvPr>
          <p:cNvSpPr txBox="1"/>
          <p:nvPr/>
        </p:nvSpPr>
        <p:spPr>
          <a:xfrm>
            <a:off x="938007" y="4409463"/>
            <a:ext cx="6330298" cy="584775"/>
          </a:xfrm>
          <a:prstGeom prst="rect">
            <a:avLst/>
          </a:prstGeom>
          <a:noFill/>
        </p:spPr>
        <p:txBody>
          <a:bodyPr wrap="square" rtlCol="0">
            <a:spAutoFit/>
          </a:bodyPr>
          <a:lstStyle/>
          <a:p>
            <a:r>
              <a:rPr lang="en-DE" sz="1600" dirty="0"/>
              <a:t>The equatorial KW and n=1 Rossby wave zonal winds are enahnced stronger in easterlies, which on avearge have a larger shear. </a:t>
            </a:r>
          </a:p>
        </p:txBody>
      </p:sp>
      <p:sp>
        <p:nvSpPr>
          <p:cNvPr id="2" name="TextBox 1">
            <a:extLst>
              <a:ext uri="{FF2B5EF4-FFF2-40B4-BE49-F238E27FC236}">
                <a16:creationId xmlns:a16="http://schemas.microsoft.com/office/drawing/2014/main" id="{BD6E93C9-F6CA-DAB9-3FE9-24BABA267A3B}"/>
              </a:ext>
            </a:extLst>
          </p:cNvPr>
          <p:cNvSpPr txBox="1"/>
          <p:nvPr/>
        </p:nvSpPr>
        <p:spPr>
          <a:xfrm>
            <a:off x="116989" y="1011847"/>
            <a:ext cx="2739500" cy="338554"/>
          </a:xfrm>
          <a:prstGeom prst="rect">
            <a:avLst/>
          </a:prstGeom>
          <a:noFill/>
        </p:spPr>
        <p:txBody>
          <a:bodyPr wrap="square" rtlCol="0">
            <a:spAutoFit/>
          </a:bodyPr>
          <a:lstStyle/>
          <a:p>
            <a:pPr algn="ctr"/>
            <a:r>
              <a:rPr lang="en-US" sz="1600" dirty="0"/>
              <a:t>&lt;</a:t>
            </a:r>
            <a:r>
              <a:rPr lang="en-US" sz="1600" dirty="0">
                <a:latin typeface="+mn-lt"/>
              </a:rPr>
              <a:t>(Aeolus – CTRL analyses)^2&gt;</a:t>
            </a:r>
            <a:endParaRPr lang="x-none" sz="1600" dirty="0">
              <a:latin typeface="+mn-lt"/>
            </a:endParaRPr>
          </a:p>
        </p:txBody>
      </p:sp>
    </p:spTree>
    <p:extLst>
      <p:ext uri="{BB962C8B-B14F-4D97-AF65-F5344CB8AC3E}">
        <p14:creationId xmlns:p14="http://schemas.microsoft.com/office/powerpoint/2010/main" val="27512387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81F675-399E-F4DE-2067-43140BE87C48}"/>
              </a:ext>
            </a:extLst>
          </p:cNvPr>
          <p:cNvPicPr>
            <a:picLocks noChangeAspect="1"/>
          </p:cNvPicPr>
          <p:nvPr/>
        </p:nvPicPr>
        <p:blipFill>
          <a:blip r:embed="rId3"/>
          <a:stretch>
            <a:fillRect/>
          </a:stretch>
        </p:blipFill>
        <p:spPr>
          <a:xfrm>
            <a:off x="844865" y="1165297"/>
            <a:ext cx="6634783" cy="2099226"/>
          </a:xfrm>
          <a:prstGeom prst="rect">
            <a:avLst/>
          </a:prstGeom>
        </p:spPr>
      </p:pic>
      <p:cxnSp>
        <p:nvCxnSpPr>
          <p:cNvPr id="9" name="Straight Connector 8"/>
          <p:cNvCxnSpPr/>
          <p:nvPr/>
        </p:nvCxnSpPr>
        <p:spPr>
          <a:xfrm>
            <a:off x="114719" y="83793"/>
            <a:ext cx="0" cy="4986000"/>
          </a:xfrm>
          <a:prstGeom prst="line">
            <a:avLst/>
          </a:prstGeom>
          <a:ln w="31750">
            <a:solidFill>
              <a:srgbClr val="FF0000"/>
            </a:solidFill>
          </a:ln>
          <a:effectLst>
            <a:outerShdw blurRad="40005" dist="19939" dir="1800000" algn="tl"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0D0610AB-6DB1-16D5-072C-C20E8F915499}"/>
              </a:ext>
            </a:extLst>
          </p:cNvPr>
          <p:cNvSpPr txBox="1"/>
          <p:nvPr/>
        </p:nvSpPr>
        <p:spPr>
          <a:xfrm>
            <a:off x="116222" y="269146"/>
            <a:ext cx="8844595" cy="830997"/>
          </a:xfrm>
          <a:prstGeom prst="rect">
            <a:avLst/>
          </a:prstGeom>
          <a:noFill/>
        </p:spPr>
        <p:txBody>
          <a:bodyPr wrap="square" rtlCol="0">
            <a:spAutoFit/>
          </a:bodyPr>
          <a:lstStyle/>
          <a:p>
            <a:pPr algn="ctr"/>
            <a:r>
              <a:rPr lang="en-US" sz="2400" dirty="0"/>
              <a:t>Flow-dependent effects of Aeolus wind assimilation on equatorial waves: total effects (MSDs)</a:t>
            </a:r>
          </a:p>
        </p:txBody>
      </p:sp>
      <p:sp>
        <p:nvSpPr>
          <p:cNvPr id="18" name="TextBox 17">
            <a:extLst>
              <a:ext uri="{FF2B5EF4-FFF2-40B4-BE49-F238E27FC236}">
                <a16:creationId xmlns:a16="http://schemas.microsoft.com/office/drawing/2014/main" id="{0B6D3950-75D2-1030-825E-151B36A9C5B3}"/>
              </a:ext>
            </a:extLst>
          </p:cNvPr>
          <p:cNvSpPr txBox="1"/>
          <p:nvPr/>
        </p:nvSpPr>
        <p:spPr>
          <a:xfrm>
            <a:off x="1708457" y="2676366"/>
            <a:ext cx="1739294" cy="369332"/>
          </a:xfrm>
          <a:prstGeom prst="rect">
            <a:avLst/>
          </a:prstGeom>
          <a:noFill/>
        </p:spPr>
        <p:txBody>
          <a:bodyPr wrap="square" rtlCol="0">
            <a:spAutoFit/>
          </a:bodyPr>
          <a:lstStyle/>
          <a:p>
            <a:r>
              <a:rPr lang="x-none" dirty="0">
                <a:solidFill>
                  <a:srgbClr val="FF0000"/>
                </a:solidFill>
                <a:latin typeface="+mn-lt"/>
              </a:rPr>
              <a:t>Kelvin wave </a:t>
            </a:r>
          </a:p>
        </p:txBody>
      </p:sp>
      <p:sp>
        <p:nvSpPr>
          <p:cNvPr id="19" name="TextBox 18">
            <a:extLst>
              <a:ext uri="{FF2B5EF4-FFF2-40B4-BE49-F238E27FC236}">
                <a16:creationId xmlns:a16="http://schemas.microsoft.com/office/drawing/2014/main" id="{0B0FB12A-BC6C-88C3-BDE0-DDF9928D5789}"/>
              </a:ext>
            </a:extLst>
          </p:cNvPr>
          <p:cNvSpPr txBox="1"/>
          <p:nvPr/>
        </p:nvSpPr>
        <p:spPr>
          <a:xfrm>
            <a:off x="5359336" y="2676366"/>
            <a:ext cx="1551603" cy="369332"/>
          </a:xfrm>
          <a:prstGeom prst="rect">
            <a:avLst/>
          </a:prstGeom>
          <a:noFill/>
        </p:spPr>
        <p:txBody>
          <a:bodyPr wrap="square" rtlCol="0">
            <a:spAutoFit/>
          </a:bodyPr>
          <a:lstStyle/>
          <a:p>
            <a:r>
              <a:rPr lang="x-none" dirty="0">
                <a:solidFill>
                  <a:srgbClr val="FF0000"/>
                </a:solidFill>
                <a:latin typeface="+mn-lt"/>
              </a:rPr>
              <a:t>MRG wave</a:t>
            </a:r>
          </a:p>
        </p:txBody>
      </p:sp>
      <p:sp>
        <p:nvSpPr>
          <p:cNvPr id="20" name="TextBox 19">
            <a:extLst>
              <a:ext uri="{FF2B5EF4-FFF2-40B4-BE49-F238E27FC236}">
                <a16:creationId xmlns:a16="http://schemas.microsoft.com/office/drawing/2014/main" id="{8312F007-210B-3872-187E-F9DAE479DA22}"/>
              </a:ext>
            </a:extLst>
          </p:cNvPr>
          <p:cNvSpPr txBox="1"/>
          <p:nvPr/>
        </p:nvSpPr>
        <p:spPr>
          <a:xfrm>
            <a:off x="3403563" y="2676366"/>
            <a:ext cx="2269912" cy="369332"/>
          </a:xfrm>
          <a:prstGeom prst="rect">
            <a:avLst/>
          </a:prstGeom>
          <a:noFill/>
        </p:spPr>
        <p:txBody>
          <a:bodyPr wrap="square" rtlCol="0">
            <a:spAutoFit/>
          </a:bodyPr>
          <a:lstStyle/>
          <a:p>
            <a:r>
              <a:rPr lang="en-GB" dirty="0">
                <a:solidFill>
                  <a:srgbClr val="FF0000"/>
                </a:solidFill>
                <a:latin typeface="+mn-lt"/>
              </a:rPr>
              <a:t>n</a:t>
            </a:r>
            <a:r>
              <a:rPr lang="x-none" dirty="0">
                <a:solidFill>
                  <a:srgbClr val="FF0000"/>
                </a:solidFill>
                <a:latin typeface="+mn-lt"/>
              </a:rPr>
              <a:t>=1 Rossby wave </a:t>
            </a:r>
          </a:p>
        </p:txBody>
      </p:sp>
      <p:pic>
        <p:nvPicPr>
          <p:cNvPr id="4" name="Picture 3">
            <a:extLst>
              <a:ext uri="{FF2B5EF4-FFF2-40B4-BE49-F238E27FC236}">
                <a16:creationId xmlns:a16="http://schemas.microsoft.com/office/drawing/2014/main" id="{37B26E03-6637-7000-A82A-C80AEB70EC2A}"/>
              </a:ext>
            </a:extLst>
          </p:cNvPr>
          <p:cNvPicPr>
            <a:picLocks noChangeAspect="1"/>
          </p:cNvPicPr>
          <p:nvPr/>
        </p:nvPicPr>
        <p:blipFill>
          <a:blip r:embed="rId4"/>
          <a:stretch>
            <a:fillRect/>
          </a:stretch>
        </p:blipFill>
        <p:spPr>
          <a:xfrm>
            <a:off x="933652" y="3045698"/>
            <a:ext cx="6246796" cy="2097802"/>
          </a:xfrm>
          <a:prstGeom prst="rect">
            <a:avLst/>
          </a:prstGeom>
        </p:spPr>
      </p:pic>
      <p:sp>
        <p:nvSpPr>
          <p:cNvPr id="5" name="TextBox 4">
            <a:extLst>
              <a:ext uri="{FF2B5EF4-FFF2-40B4-BE49-F238E27FC236}">
                <a16:creationId xmlns:a16="http://schemas.microsoft.com/office/drawing/2014/main" id="{7DBBF57A-153A-FABF-B5F5-DBC428DDE098}"/>
              </a:ext>
            </a:extLst>
          </p:cNvPr>
          <p:cNvSpPr txBox="1"/>
          <p:nvPr/>
        </p:nvSpPr>
        <p:spPr>
          <a:xfrm>
            <a:off x="7479648" y="1944302"/>
            <a:ext cx="1029085" cy="369332"/>
          </a:xfrm>
          <a:prstGeom prst="rect">
            <a:avLst/>
          </a:prstGeom>
          <a:noFill/>
        </p:spPr>
        <p:txBody>
          <a:bodyPr wrap="square" rtlCol="0">
            <a:spAutoFit/>
          </a:bodyPr>
          <a:lstStyle/>
          <a:p>
            <a:r>
              <a:rPr lang="en-DE" dirty="0"/>
              <a:t>MSDs</a:t>
            </a:r>
          </a:p>
        </p:txBody>
      </p:sp>
      <p:sp>
        <p:nvSpPr>
          <p:cNvPr id="7" name="TextBox 6">
            <a:extLst>
              <a:ext uri="{FF2B5EF4-FFF2-40B4-BE49-F238E27FC236}">
                <a16:creationId xmlns:a16="http://schemas.microsoft.com/office/drawing/2014/main" id="{907FBA5D-B90D-514A-21BF-EE9506D1E35B}"/>
              </a:ext>
            </a:extLst>
          </p:cNvPr>
          <p:cNvSpPr txBox="1"/>
          <p:nvPr/>
        </p:nvSpPr>
        <p:spPr>
          <a:xfrm>
            <a:off x="7086353" y="3633855"/>
            <a:ext cx="1874463" cy="923330"/>
          </a:xfrm>
          <a:prstGeom prst="rect">
            <a:avLst/>
          </a:prstGeom>
          <a:noFill/>
        </p:spPr>
        <p:txBody>
          <a:bodyPr wrap="square" rtlCol="0">
            <a:spAutoFit/>
          </a:bodyPr>
          <a:lstStyle/>
          <a:p>
            <a:r>
              <a:rPr lang="en-DE" dirty="0"/>
              <a:t>Waves’ vertical shear near 120 hPa level </a:t>
            </a:r>
          </a:p>
        </p:txBody>
      </p:sp>
    </p:spTree>
    <p:extLst>
      <p:ext uri="{BB962C8B-B14F-4D97-AF65-F5344CB8AC3E}">
        <p14:creationId xmlns:p14="http://schemas.microsoft.com/office/powerpoint/2010/main" val="41767812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114719" y="83793"/>
            <a:ext cx="0" cy="4986000"/>
          </a:xfrm>
          <a:prstGeom prst="line">
            <a:avLst/>
          </a:prstGeom>
          <a:ln w="31750">
            <a:solidFill>
              <a:srgbClr val="FF0000"/>
            </a:solidFill>
          </a:ln>
          <a:effectLst>
            <a:outerShdw blurRad="40005" dist="19939" dir="1800000" algn="tl"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4EE64F97-19E9-EF01-B426-7A390800D88F}"/>
              </a:ext>
            </a:extLst>
          </p:cNvPr>
          <p:cNvSpPr txBox="1"/>
          <p:nvPr/>
        </p:nvSpPr>
        <p:spPr>
          <a:xfrm>
            <a:off x="114718" y="166254"/>
            <a:ext cx="8829773" cy="430887"/>
          </a:xfrm>
          <a:prstGeom prst="rect">
            <a:avLst/>
          </a:prstGeom>
          <a:noFill/>
        </p:spPr>
        <p:txBody>
          <a:bodyPr wrap="square" rtlCol="0">
            <a:spAutoFit/>
          </a:bodyPr>
          <a:lstStyle/>
          <a:p>
            <a:pPr algn="ctr"/>
            <a:r>
              <a:rPr lang="en-US" sz="2200" dirty="0"/>
              <a:t>A bit of my history with the Atmospheric Dynamics Mission Aeolus</a:t>
            </a:r>
            <a:endParaRPr lang="en-US" sz="2200" dirty="0">
              <a:latin typeface="+mn-lt"/>
            </a:endParaRPr>
          </a:p>
        </p:txBody>
      </p:sp>
      <p:sp>
        <p:nvSpPr>
          <p:cNvPr id="24" name="Text Box 21">
            <a:extLst>
              <a:ext uri="{FF2B5EF4-FFF2-40B4-BE49-F238E27FC236}">
                <a16:creationId xmlns:a16="http://schemas.microsoft.com/office/drawing/2014/main" id="{CC68A104-2332-1CC3-8C04-D4B173BEFE79}"/>
              </a:ext>
            </a:extLst>
          </p:cNvPr>
          <p:cNvSpPr txBox="1">
            <a:spLocks noChangeArrowheads="1"/>
          </p:cNvSpPr>
          <p:nvPr/>
        </p:nvSpPr>
        <p:spPr bwMode="auto">
          <a:xfrm>
            <a:off x="533610" y="1221500"/>
            <a:ext cx="2667000" cy="30777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2540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hr-HR" altLang="en-DE" sz="1400" dirty="0" err="1"/>
              <a:t>Mass</a:t>
            </a:r>
            <a:r>
              <a:rPr lang="hr-HR" altLang="en-DE" sz="1400" dirty="0"/>
              <a:t> </a:t>
            </a:r>
            <a:r>
              <a:rPr lang="hr-HR" altLang="en-DE" sz="1400" dirty="0" err="1"/>
              <a:t>field</a:t>
            </a:r>
            <a:r>
              <a:rPr lang="hr-HR" altLang="en-DE" sz="1400" dirty="0"/>
              <a:t>: M</a:t>
            </a:r>
            <a:endParaRPr lang="en-GB" altLang="en-DE" sz="1400" dirty="0"/>
          </a:p>
        </p:txBody>
      </p:sp>
      <p:sp>
        <p:nvSpPr>
          <p:cNvPr id="39" name="Text Box 36">
            <a:extLst>
              <a:ext uri="{FF2B5EF4-FFF2-40B4-BE49-F238E27FC236}">
                <a16:creationId xmlns:a16="http://schemas.microsoft.com/office/drawing/2014/main" id="{E9636E74-340E-E713-0491-FF37CB92BE61}"/>
              </a:ext>
            </a:extLst>
          </p:cNvPr>
          <p:cNvSpPr txBox="1">
            <a:spLocks noChangeArrowheads="1"/>
          </p:cNvSpPr>
          <p:nvPr/>
        </p:nvSpPr>
        <p:spPr bwMode="auto">
          <a:xfrm>
            <a:off x="1726970" y="1221302"/>
            <a:ext cx="1178387"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hr-HR" altLang="en-DE" sz="1400" dirty="0"/>
              <a:t>Wind </a:t>
            </a:r>
            <a:r>
              <a:rPr lang="hr-HR" altLang="en-DE" sz="1400" dirty="0" err="1"/>
              <a:t>field</a:t>
            </a:r>
            <a:r>
              <a:rPr lang="hr-HR" altLang="en-DE" sz="1400" dirty="0"/>
              <a:t>: </a:t>
            </a:r>
            <a:r>
              <a:rPr lang="hr-HR" altLang="en-DE" sz="1400" b="1" dirty="0"/>
              <a:t>V</a:t>
            </a:r>
            <a:endParaRPr lang="en-GB" altLang="en-DE" sz="1400" b="1" dirty="0"/>
          </a:p>
        </p:txBody>
      </p:sp>
      <p:pic>
        <p:nvPicPr>
          <p:cNvPr id="42" name="Picture 41">
            <a:extLst>
              <a:ext uri="{FF2B5EF4-FFF2-40B4-BE49-F238E27FC236}">
                <a16:creationId xmlns:a16="http://schemas.microsoft.com/office/drawing/2014/main" id="{A0B88414-3EFC-712F-678C-02474C7AEDC7}"/>
              </a:ext>
            </a:extLst>
          </p:cNvPr>
          <p:cNvPicPr>
            <a:picLocks noChangeAspect="1"/>
          </p:cNvPicPr>
          <p:nvPr/>
        </p:nvPicPr>
        <p:blipFill>
          <a:blip r:embed="rId3"/>
          <a:stretch>
            <a:fillRect/>
          </a:stretch>
        </p:blipFill>
        <p:spPr>
          <a:xfrm>
            <a:off x="352713" y="1681249"/>
            <a:ext cx="1178387" cy="2135332"/>
          </a:xfrm>
          <a:prstGeom prst="rect">
            <a:avLst/>
          </a:prstGeom>
        </p:spPr>
      </p:pic>
      <p:pic>
        <p:nvPicPr>
          <p:cNvPr id="44" name="Picture 43">
            <a:extLst>
              <a:ext uri="{FF2B5EF4-FFF2-40B4-BE49-F238E27FC236}">
                <a16:creationId xmlns:a16="http://schemas.microsoft.com/office/drawing/2014/main" id="{57F0B22A-1FD1-F86F-3D1D-6D1A521460A8}"/>
              </a:ext>
            </a:extLst>
          </p:cNvPr>
          <p:cNvPicPr>
            <a:picLocks noChangeAspect="1"/>
          </p:cNvPicPr>
          <p:nvPr/>
        </p:nvPicPr>
        <p:blipFill>
          <a:blip r:embed="rId4"/>
          <a:stretch>
            <a:fillRect/>
          </a:stretch>
        </p:blipFill>
        <p:spPr>
          <a:xfrm>
            <a:off x="1614227" y="1726249"/>
            <a:ext cx="1128719" cy="2045331"/>
          </a:xfrm>
          <a:prstGeom prst="rect">
            <a:avLst/>
          </a:prstGeom>
        </p:spPr>
      </p:pic>
      <p:sp>
        <p:nvSpPr>
          <p:cNvPr id="47" name="Text Box 36">
            <a:extLst>
              <a:ext uri="{FF2B5EF4-FFF2-40B4-BE49-F238E27FC236}">
                <a16:creationId xmlns:a16="http://schemas.microsoft.com/office/drawing/2014/main" id="{CB8F77EC-18D3-9F30-D34B-ED5FB1367CAF}"/>
              </a:ext>
            </a:extLst>
          </p:cNvPr>
          <p:cNvSpPr txBox="1">
            <a:spLocks noChangeArrowheads="1"/>
          </p:cNvSpPr>
          <p:nvPr/>
        </p:nvSpPr>
        <p:spPr bwMode="auto">
          <a:xfrm>
            <a:off x="3744253" y="1221302"/>
            <a:ext cx="1178387"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hr-HR" altLang="en-DE" sz="1400" dirty="0"/>
              <a:t>GOS</a:t>
            </a:r>
            <a:endParaRPr lang="en-GB" altLang="en-DE" sz="1400" b="1" dirty="0"/>
          </a:p>
        </p:txBody>
      </p:sp>
      <p:sp>
        <p:nvSpPr>
          <p:cNvPr id="2" name="TextBox 1">
            <a:extLst>
              <a:ext uri="{FF2B5EF4-FFF2-40B4-BE49-F238E27FC236}">
                <a16:creationId xmlns:a16="http://schemas.microsoft.com/office/drawing/2014/main" id="{98805B64-D264-72A7-DF1C-281DCB1A54F4}"/>
              </a:ext>
            </a:extLst>
          </p:cNvPr>
          <p:cNvSpPr txBox="1"/>
          <p:nvPr/>
        </p:nvSpPr>
        <p:spPr>
          <a:xfrm>
            <a:off x="1791573" y="4838746"/>
            <a:ext cx="6037094" cy="246221"/>
          </a:xfrm>
          <a:prstGeom prst="rect">
            <a:avLst/>
          </a:prstGeom>
          <a:noFill/>
        </p:spPr>
        <p:txBody>
          <a:bodyPr wrap="square" rtlCol="0">
            <a:spAutoFit/>
          </a:bodyPr>
          <a:lstStyle/>
          <a:p>
            <a:pPr algn="ctr"/>
            <a:r>
              <a:rPr lang="en-GB" sz="1000" dirty="0">
                <a:hlinkClick r:id="rId5"/>
              </a:rPr>
              <a:t>https://doi.org/10.1175/1520-0469(2004)061&lt;1877:AOEWBL&gt;2.0.CO;2</a:t>
            </a:r>
            <a:r>
              <a:rPr lang="en-GB" sz="1000" dirty="0"/>
              <a:t>, </a:t>
            </a:r>
            <a:r>
              <a:rPr lang="en-GB" sz="1000" i="1" dirty="0"/>
              <a:t>J. Atmos. Sci., 2004</a:t>
            </a:r>
            <a:endParaRPr lang="en-DE" sz="1000" i="1" dirty="0"/>
          </a:p>
        </p:txBody>
      </p:sp>
      <p:sp>
        <p:nvSpPr>
          <p:cNvPr id="3" name="TextBox 2">
            <a:extLst>
              <a:ext uri="{FF2B5EF4-FFF2-40B4-BE49-F238E27FC236}">
                <a16:creationId xmlns:a16="http://schemas.microsoft.com/office/drawing/2014/main" id="{0C3AC109-7FF4-28CB-E6EA-0646798102D2}"/>
              </a:ext>
            </a:extLst>
          </p:cNvPr>
          <p:cNvSpPr txBox="1"/>
          <p:nvPr/>
        </p:nvSpPr>
        <p:spPr>
          <a:xfrm>
            <a:off x="2244436" y="622893"/>
            <a:ext cx="5935288" cy="338554"/>
          </a:xfrm>
          <a:prstGeom prst="rect">
            <a:avLst/>
          </a:prstGeom>
          <a:noFill/>
        </p:spPr>
        <p:txBody>
          <a:bodyPr wrap="square" rtlCol="0">
            <a:spAutoFit/>
          </a:bodyPr>
          <a:lstStyle/>
          <a:p>
            <a:r>
              <a:rPr lang="en-GB" sz="1600" b="0" i="1" u="none" strike="noStrike" dirty="0">
                <a:solidFill>
                  <a:srgbClr val="FF0000"/>
                </a:solidFill>
                <a:effectLst/>
                <a:latin typeface="-webkit-standard"/>
              </a:rPr>
              <a:t>Some sketches from a 20-year-old PowerPoint file.</a:t>
            </a:r>
            <a:endParaRPr lang="en-DE" sz="1600" i="1" dirty="0">
              <a:solidFill>
                <a:srgbClr val="FF0000"/>
              </a:solidFill>
            </a:endParaRPr>
          </a:p>
        </p:txBody>
      </p:sp>
      <p:sp>
        <p:nvSpPr>
          <p:cNvPr id="4" name="Text Box 36">
            <a:extLst>
              <a:ext uri="{FF2B5EF4-FFF2-40B4-BE49-F238E27FC236}">
                <a16:creationId xmlns:a16="http://schemas.microsoft.com/office/drawing/2014/main" id="{1001B1E8-5DDB-57A6-2CFD-35A4E95D016A}"/>
              </a:ext>
            </a:extLst>
          </p:cNvPr>
          <p:cNvSpPr txBox="1">
            <a:spLocks noChangeArrowheads="1"/>
          </p:cNvSpPr>
          <p:nvPr/>
        </p:nvSpPr>
        <p:spPr bwMode="auto">
          <a:xfrm>
            <a:off x="2611416" y="2725882"/>
            <a:ext cx="1178387"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hr-HR" altLang="en-DE" sz="1400" dirty="0"/>
              <a:t>but</a:t>
            </a:r>
            <a:endParaRPr lang="en-GB" altLang="en-DE" sz="1400" b="1" dirty="0"/>
          </a:p>
        </p:txBody>
      </p:sp>
      <p:pic>
        <p:nvPicPr>
          <p:cNvPr id="5" name="Picture 4">
            <a:extLst>
              <a:ext uri="{FF2B5EF4-FFF2-40B4-BE49-F238E27FC236}">
                <a16:creationId xmlns:a16="http://schemas.microsoft.com/office/drawing/2014/main" id="{96ECF18E-50AE-4EAE-0C9E-A5BCA673F052}"/>
              </a:ext>
            </a:extLst>
          </p:cNvPr>
          <p:cNvPicPr>
            <a:picLocks noChangeAspect="1"/>
          </p:cNvPicPr>
          <p:nvPr/>
        </p:nvPicPr>
        <p:blipFill>
          <a:blip r:embed="rId6"/>
          <a:stretch>
            <a:fillRect/>
          </a:stretch>
        </p:blipFill>
        <p:spPr>
          <a:xfrm>
            <a:off x="6652442" y="1640560"/>
            <a:ext cx="1666988" cy="2135332"/>
          </a:xfrm>
          <a:prstGeom prst="rect">
            <a:avLst/>
          </a:prstGeom>
        </p:spPr>
      </p:pic>
      <p:sp>
        <p:nvSpPr>
          <p:cNvPr id="6" name="Text Box 36">
            <a:extLst>
              <a:ext uri="{FF2B5EF4-FFF2-40B4-BE49-F238E27FC236}">
                <a16:creationId xmlns:a16="http://schemas.microsoft.com/office/drawing/2014/main" id="{45E70C6C-1456-79E2-C597-3C958BA0F6DB}"/>
              </a:ext>
            </a:extLst>
          </p:cNvPr>
          <p:cNvSpPr txBox="1">
            <a:spLocks noChangeArrowheads="1"/>
          </p:cNvSpPr>
          <p:nvPr/>
        </p:nvSpPr>
        <p:spPr bwMode="auto">
          <a:xfrm>
            <a:off x="6027587" y="1141104"/>
            <a:ext cx="2667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hr-HR" altLang="en-DE" sz="1400" dirty="0"/>
              <a:t>GOS </a:t>
            </a:r>
            <a:r>
              <a:rPr lang="hr-HR" altLang="en-DE" sz="1400" dirty="0" err="1"/>
              <a:t>needs</a:t>
            </a:r>
            <a:r>
              <a:rPr lang="hr-HR" altLang="en-DE" sz="1400" dirty="0"/>
              <a:t> </a:t>
            </a:r>
            <a:r>
              <a:rPr lang="hr-HR" altLang="en-DE" sz="1400" dirty="0" err="1"/>
              <a:t>winds</a:t>
            </a:r>
            <a:r>
              <a:rPr lang="hr-HR" altLang="en-DE" sz="1400" dirty="0"/>
              <a:t> </a:t>
            </a:r>
            <a:r>
              <a:rPr lang="hr-HR" altLang="en-DE" sz="1400" dirty="0" err="1"/>
              <a:t>in</a:t>
            </a:r>
            <a:r>
              <a:rPr lang="hr-HR" altLang="en-DE" sz="1400" dirty="0"/>
              <a:t> </a:t>
            </a:r>
            <a:r>
              <a:rPr lang="hr-HR" altLang="en-DE" sz="1400" dirty="0" err="1"/>
              <a:t>the</a:t>
            </a:r>
            <a:r>
              <a:rPr lang="hr-HR" altLang="en-DE" sz="1400" dirty="0"/>
              <a:t> </a:t>
            </a:r>
            <a:r>
              <a:rPr lang="hr-HR" altLang="en-DE" sz="1400" dirty="0" err="1"/>
              <a:t>tropics</a:t>
            </a:r>
            <a:r>
              <a:rPr lang="hr-HR" altLang="en-DE" sz="1400" dirty="0"/>
              <a:t> </a:t>
            </a:r>
            <a:r>
              <a:rPr lang="hr-HR" altLang="en-DE" sz="1400" dirty="0" err="1"/>
              <a:t>and</a:t>
            </a:r>
            <a:r>
              <a:rPr lang="hr-HR" altLang="en-DE" sz="1400" dirty="0"/>
              <a:t> at </a:t>
            </a:r>
            <a:r>
              <a:rPr lang="hr-HR" altLang="en-DE" sz="1400" dirty="0" err="1"/>
              <a:t>subsynoptic</a:t>
            </a:r>
            <a:r>
              <a:rPr lang="hr-HR" altLang="en-DE" sz="1400" dirty="0"/>
              <a:t> </a:t>
            </a:r>
            <a:r>
              <a:rPr lang="hr-HR" altLang="en-DE" sz="1400" dirty="0" err="1"/>
              <a:t>scales</a:t>
            </a:r>
            <a:r>
              <a:rPr lang="hr-HR" altLang="en-DE" sz="1400" dirty="0"/>
              <a:t>  </a:t>
            </a:r>
            <a:endParaRPr lang="en-GB" altLang="en-DE" sz="1400" b="1" dirty="0"/>
          </a:p>
        </p:txBody>
      </p:sp>
      <p:sp>
        <p:nvSpPr>
          <p:cNvPr id="8" name="Line 165">
            <a:extLst>
              <a:ext uri="{FF2B5EF4-FFF2-40B4-BE49-F238E27FC236}">
                <a16:creationId xmlns:a16="http://schemas.microsoft.com/office/drawing/2014/main" id="{8CBDD49F-0499-416C-750A-7AA64C8C68D6}"/>
              </a:ext>
            </a:extLst>
          </p:cNvPr>
          <p:cNvSpPr>
            <a:spLocks noChangeShapeType="1"/>
          </p:cNvSpPr>
          <p:nvPr/>
        </p:nvSpPr>
        <p:spPr bwMode="auto">
          <a:xfrm flipV="1">
            <a:off x="6574615" y="1897029"/>
            <a:ext cx="1666988" cy="1870016"/>
          </a:xfrm>
          <a:prstGeom prst="line">
            <a:avLst/>
          </a:prstGeom>
          <a:noFill/>
          <a:ln w="76200">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DE"/>
          </a:p>
        </p:txBody>
      </p:sp>
      <p:sp>
        <p:nvSpPr>
          <p:cNvPr id="10" name="Line 166">
            <a:extLst>
              <a:ext uri="{FF2B5EF4-FFF2-40B4-BE49-F238E27FC236}">
                <a16:creationId xmlns:a16="http://schemas.microsoft.com/office/drawing/2014/main" id="{C918385C-DDBE-6980-FF4B-FC41CBE2D133}"/>
              </a:ext>
            </a:extLst>
          </p:cNvPr>
          <p:cNvSpPr>
            <a:spLocks noChangeShapeType="1"/>
          </p:cNvSpPr>
          <p:nvPr/>
        </p:nvSpPr>
        <p:spPr bwMode="auto">
          <a:xfrm>
            <a:off x="6648330" y="1799427"/>
            <a:ext cx="1748927" cy="1749865"/>
          </a:xfrm>
          <a:prstGeom prst="line">
            <a:avLst/>
          </a:prstGeom>
          <a:noFill/>
          <a:ln w="76200">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DE"/>
          </a:p>
        </p:txBody>
      </p:sp>
      <p:sp>
        <p:nvSpPr>
          <p:cNvPr id="11" name="Text Box 36">
            <a:extLst>
              <a:ext uri="{FF2B5EF4-FFF2-40B4-BE49-F238E27FC236}">
                <a16:creationId xmlns:a16="http://schemas.microsoft.com/office/drawing/2014/main" id="{8245A1B9-F6EF-AB49-BF41-B1A69A87436C}"/>
              </a:ext>
            </a:extLst>
          </p:cNvPr>
          <p:cNvSpPr txBox="1">
            <a:spLocks noChangeArrowheads="1"/>
          </p:cNvSpPr>
          <p:nvPr/>
        </p:nvSpPr>
        <p:spPr bwMode="auto">
          <a:xfrm>
            <a:off x="5469943" y="2652948"/>
            <a:ext cx="1178387"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hr-HR" altLang="en-DE" sz="1400" dirty="0" err="1"/>
              <a:t>while</a:t>
            </a:r>
            <a:endParaRPr lang="en-GB" altLang="en-DE" sz="1400" b="1" dirty="0"/>
          </a:p>
        </p:txBody>
      </p:sp>
      <p:pic>
        <p:nvPicPr>
          <p:cNvPr id="13" name="Picture 12">
            <a:extLst>
              <a:ext uri="{FF2B5EF4-FFF2-40B4-BE49-F238E27FC236}">
                <a16:creationId xmlns:a16="http://schemas.microsoft.com/office/drawing/2014/main" id="{BAFF5F4E-E0A5-969E-8421-9F4C05F67165}"/>
              </a:ext>
            </a:extLst>
          </p:cNvPr>
          <p:cNvPicPr>
            <a:picLocks noChangeAspect="1"/>
          </p:cNvPicPr>
          <p:nvPr/>
        </p:nvPicPr>
        <p:blipFill>
          <a:blip r:embed="rId7"/>
          <a:stretch>
            <a:fillRect/>
          </a:stretch>
        </p:blipFill>
        <p:spPr>
          <a:xfrm>
            <a:off x="3422511" y="1618964"/>
            <a:ext cx="1731380" cy="2156928"/>
          </a:xfrm>
          <a:prstGeom prst="rect">
            <a:avLst/>
          </a:prstGeom>
        </p:spPr>
      </p:pic>
    </p:spTree>
    <p:extLst>
      <p:ext uri="{BB962C8B-B14F-4D97-AF65-F5344CB8AC3E}">
        <p14:creationId xmlns:p14="http://schemas.microsoft.com/office/powerpoint/2010/main" val="5293742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81F675-399E-F4DE-2067-43140BE87C48}"/>
              </a:ext>
            </a:extLst>
          </p:cNvPr>
          <p:cNvPicPr>
            <a:picLocks noChangeAspect="1"/>
          </p:cNvPicPr>
          <p:nvPr/>
        </p:nvPicPr>
        <p:blipFill>
          <a:blip r:embed="rId3"/>
          <a:stretch>
            <a:fillRect/>
          </a:stretch>
        </p:blipFill>
        <p:spPr>
          <a:xfrm>
            <a:off x="844865" y="1165297"/>
            <a:ext cx="6634783" cy="2099226"/>
          </a:xfrm>
          <a:prstGeom prst="rect">
            <a:avLst/>
          </a:prstGeom>
        </p:spPr>
      </p:pic>
      <p:cxnSp>
        <p:nvCxnSpPr>
          <p:cNvPr id="9" name="Straight Connector 8"/>
          <p:cNvCxnSpPr/>
          <p:nvPr/>
        </p:nvCxnSpPr>
        <p:spPr>
          <a:xfrm>
            <a:off x="114719" y="83793"/>
            <a:ext cx="0" cy="4986000"/>
          </a:xfrm>
          <a:prstGeom prst="line">
            <a:avLst/>
          </a:prstGeom>
          <a:ln w="31750">
            <a:solidFill>
              <a:srgbClr val="FF0000"/>
            </a:solidFill>
          </a:ln>
          <a:effectLst>
            <a:outerShdw blurRad="40005" dist="19939" dir="1800000" algn="tl"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0D0610AB-6DB1-16D5-072C-C20E8F915499}"/>
              </a:ext>
            </a:extLst>
          </p:cNvPr>
          <p:cNvSpPr txBox="1"/>
          <p:nvPr/>
        </p:nvSpPr>
        <p:spPr>
          <a:xfrm>
            <a:off x="116222" y="269146"/>
            <a:ext cx="8844595" cy="830997"/>
          </a:xfrm>
          <a:prstGeom prst="rect">
            <a:avLst/>
          </a:prstGeom>
          <a:noFill/>
        </p:spPr>
        <p:txBody>
          <a:bodyPr wrap="square" rtlCol="0">
            <a:spAutoFit/>
          </a:bodyPr>
          <a:lstStyle/>
          <a:p>
            <a:pPr algn="ctr"/>
            <a:r>
              <a:rPr lang="en-US" sz="2400" dirty="0"/>
              <a:t>Flow-dependent effects of Aeolus wind assimilation on equatorial waves: total effects (MSDs)</a:t>
            </a:r>
          </a:p>
        </p:txBody>
      </p:sp>
      <p:sp>
        <p:nvSpPr>
          <p:cNvPr id="18" name="TextBox 17">
            <a:extLst>
              <a:ext uri="{FF2B5EF4-FFF2-40B4-BE49-F238E27FC236}">
                <a16:creationId xmlns:a16="http://schemas.microsoft.com/office/drawing/2014/main" id="{0B6D3950-75D2-1030-825E-151B36A9C5B3}"/>
              </a:ext>
            </a:extLst>
          </p:cNvPr>
          <p:cNvSpPr txBox="1"/>
          <p:nvPr/>
        </p:nvSpPr>
        <p:spPr>
          <a:xfrm>
            <a:off x="1708457" y="2676366"/>
            <a:ext cx="1739294" cy="369332"/>
          </a:xfrm>
          <a:prstGeom prst="rect">
            <a:avLst/>
          </a:prstGeom>
          <a:noFill/>
        </p:spPr>
        <p:txBody>
          <a:bodyPr wrap="square" rtlCol="0">
            <a:spAutoFit/>
          </a:bodyPr>
          <a:lstStyle/>
          <a:p>
            <a:r>
              <a:rPr lang="x-none" dirty="0">
                <a:solidFill>
                  <a:srgbClr val="FF0000"/>
                </a:solidFill>
                <a:latin typeface="+mn-lt"/>
              </a:rPr>
              <a:t>Kelvin wave </a:t>
            </a:r>
          </a:p>
        </p:txBody>
      </p:sp>
      <p:sp>
        <p:nvSpPr>
          <p:cNvPr id="19" name="TextBox 18">
            <a:extLst>
              <a:ext uri="{FF2B5EF4-FFF2-40B4-BE49-F238E27FC236}">
                <a16:creationId xmlns:a16="http://schemas.microsoft.com/office/drawing/2014/main" id="{0B0FB12A-BC6C-88C3-BDE0-DDF9928D5789}"/>
              </a:ext>
            </a:extLst>
          </p:cNvPr>
          <p:cNvSpPr txBox="1"/>
          <p:nvPr/>
        </p:nvSpPr>
        <p:spPr>
          <a:xfrm>
            <a:off x="5359336" y="2676366"/>
            <a:ext cx="1551603" cy="369332"/>
          </a:xfrm>
          <a:prstGeom prst="rect">
            <a:avLst/>
          </a:prstGeom>
          <a:noFill/>
        </p:spPr>
        <p:txBody>
          <a:bodyPr wrap="square" rtlCol="0">
            <a:spAutoFit/>
          </a:bodyPr>
          <a:lstStyle/>
          <a:p>
            <a:r>
              <a:rPr lang="x-none" dirty="0">
                <a:solidFill>
                  <a:srgbClr val="FF0000"/>
                </a:solidFill>
                <a:latin typeface="+mn-lt"/>
              </a:rPr>
              <a:t>MRG wave</a:t>
            </a:r>
          </a:p>
        </p:txBody>
      </p:sp>
      <p:sp>
        <p:nvSpPr>
          <p:cNvPr id="20" name="TextBox 19">
            <a:extLst>
              <a:ext uri="{FF2B5EF4-FFF2-40B4-BE49-F238E27FC236}">
                <a16:creationId xmlns:a16="http://schemas.microsoft.com/office/drawing/2014/main" id="{8312F007-210B-3872-187E-F9DAE479DA22}"/>
              </a:ext>
            </a:extLst>
          </p:cNvPr>
          <p:cNvSpPr txBox="1"/>
          <p:nvPr/>
        </p:nvSpPr>
        <p:spPr>
          <a:xfrm>
            <a:off x="3403563" y="2676366"/>
            <a:ext cx="2269912" cy="369332"/>
          </a:xfrm>
          <a:prstGeom prst="rect">
            <a:avLst/>
          </a:prstGeom>
          <a:noFill/>
        </p:spPr>
        <p:txBody>
          <a:bodyPr wrap="square" rtlCol="0">
            <a:spAutoFit/>
          </a:bodyPr>
          <a:lstStyle/>
          <a:p>
            <a:r>
              <a:rPr lang="en-GB" dirty="0">
                <a:solidFill>
                  <a:srgbClr val="FF0000"/>
                </a:solidFill>
                <a:latin typeface="+mn-lt"/>
              </a:rPr>
              <a:t>n</a:t>
            </a:r>
            <a:r>
              <a:rPr lang="x-none" dirty="0">
                <a:solidFill>
                  <a:srgbClr val="FF0000"/>
                </a:solidFill>
                <a:latin typeface="+mn-lt"/>
              </a:rPr>
              <a:t>=1 Rossby wave </a:t>
            </a:r>
          </a:p>
        </p:txBody>
      </p:sp>
      <p:pic>
        <p:nvPicPr>
          <p:cNvPr id="4" name="Picture 3">
            <a:extLst>
              <a:ext uri="{FF2B5EF4-FFF2-40B4-BE49-F238E27FC236}">
                <a16:creationId xmlns:a16="http://schemas.microsoft.com/office/drawing/2014/main" id="{37B26E03-6637-7000-A82A-C80AEB70EC2A}"/>
              </a:ext>
            </a:extLst>
          </p:cNvPr>
          <p:cNvPicPr>
            <a:picLocks noChangeAspect="1"/>
          </p:cNvPicPr>
          <p:nvPr/>
        </p:nvPicPr>
        <p:blipFill>
          <a:blip r:embed="rId4"/>
          <a:stretch>
            <a:fillRect/>
          </a:stretch>
        </p:blipFill>
        <p:spPr>
          <a:xfrm>
            <a:off x="933652" y="3045698"/>
            <a:ext cx="6246796" cy="2097802"/>
          </a:xfrm>
          <a:prstGeom prst="rect">
            <a:avLst/>
          </a:prstGeom>
        </p:spPr>
      </p:pic>
      <p:sp>
        <p:nvSpPr>
          <p:cNvPr id="5" name="TextBox 4">
            <a:extLst>
              <a:ext uri="{FF2B5EF4-FFF2-40B4-BE49-F238E27FC236}">
                <a16:creationId xmlns:a16="http://schemas.microsoft.com/office/drawing/2014/main" id="{7DBBF57A-153A-FABF-B5F5-DBC428DDE098}"/>
              </a:ext>
            </a:extLst>
          </p:cNvPr>
          <p:cNvSpPr txBox="1"/>
          <p:nvPr/>
        </p:nvSpPr>
        <p:spPr>
          <a:xfrm>
            <a:off x="7479648" y="1944302"/>
            <a:ext cx="1029085" cy="369332"/>
          </a:xfrm>
          <a:prstGeom prst="rect">
            <a:avLst/>
          </a:prstGeom>
          <a:noFill/>
        </p:spPr>
        <p:txBody>
          <a:bodyPr wrap="square" rtlCol="0">
            <a:spAutoFit/>
          </a:bodyPr>
          <a:lstStyle/>
          <a:p>
            <a:r>
              <a:rPr lang="en-DE" dirty="0"/>
              <a:t>MSDs</a:t>
            </a:r>
          </a:p>
        </p:txBody>
      </p:sp>
      <p:sp>
        <p:nvSpPr>
          <p:cNvPr id="7" name="TextBox 6">
            <a:extLst>
              <a:ext uri="{FF2B5EF4-FFF2-40B4-BE49-F238E27FC236}">
                <a16:creationId xmlns:a16="http://schemas.microsoft.com/office/drawing/2014/main" id="{907FBA5D-B90D-514A-21BF-EE9506D1E35B}"/>
              </a:ext>
            </a:extLst>
          </p:cNvPr>
          <p:cNvSpPr txBox="1"/>
          <p:nvPr/>
        </p:nvSpPr>
        <p:spPr>
          <a:xfrm>
            <a:off x="7086353" y="3633855"/>
            <a:ext cx="1874463" cy="923330"/>
          </a:xfrm>
          <a:prstGeom prst="rect">
            <a:avLst/>
          </a:prstGeom>
          <a:noFill/>
        </p:spPr>
        <p:txBody>
          <a:bodyPr wrap="square" rtlCol="0">
            <a:spAutoFit/>
          </a:bodyPr>
          <a:lstStyle/>
          <a:p>
            <a:r>
              <a:rPr lang="en-DE" dirty="0"/>
              <a:t>Waves’ vertical shear near 120 hPa level </a:t>
            </a:r>
          </a:p>
        </p:txBody>
      </p:sp>
      <p:pic>
        <p:nvPicPr>
          <p:cNvPr id="8" name="Picture 7">
            <a:extLst>
              <a:ext uri="{FF2B5EF4-FFF2-40B4-BE49-F238E27FC236}">
                <a16:creationId xmlns:a16="http://schemas.microsoft.com/office/drawing/2014/main" id="{D17ECABC-B510-789C-62C5-7F8F5536A3D0}"/>
              </a:ext>
            </a:extLst>
          </p:cNvPr>
          <p:cNvPicPr>
            <a:picLocks noChangeAspect="1"/>
          </p:cNvPicPr>
          <p:nvPr/>
        </p:nvPicPr>
        <p:blipFill>
          <a:blip r:embed="rId5"/>
          <a:stretch>
            <a:fillRect/>
          </a:stretch>
        </p:blipFill>
        <p:spPr>
          <a:xfrm>
            <a:off x="3460031" y="1843131"/>
            <a:ext cx="3232081" cy="2780041"/>
          </a:xfrm>
          <a:prstGeom prst="rect">
            <a:avLst/>
          </a:prstGeom>
        </p:spPr>
      </p:pic>
      <p:sp>
        <p:nvSpPr>
          <p:cNvPr id="10" name="TextBox 9">
            <a:extLst>
              <a:ext uri="{FF2B5EF4-FFF2-40B4-BE49-F238E27FC236}">
                <a16:creationId xmlns:a16="http://schemas.microsoft.com/office/drawing/2014/main" id="{ECF08A35-24BE-4F5C-C1D8-353432770D51}"/>
              </a:ext>
            </a:extLst>
          </p:cNvPr>
          <p:cNvSpPr txBox="1"/>
          <p:nvPr/>
        </p:nvSpPr>
        <p:spPr>
          <a:xfrm>
            <a:off x="3620716" y="4189737"/>
            <a:ext cx="2882218" cy="369332"/>
          </a:xfrm>
          <a:prstGeom prst="rect">
            <a:avLst/>
          </a:prstGeom>
          <a:solidFill>
            <a:schemeClr val="bg1"/>
          </a:solidFill>
        </p:spPr>
        <p:txBody>
          <a:bodyPr wrap="square" rtlCol="0">
            <a:spAutoFit/>
          </a:bodyPr>
          <a:lstStyle/>
          <a:p>
            <a:r>
              <a:rPr lang="en-US" dirty="0">
                <a:solidFill>
                  <a:srgbClr val="FF0000"/>
                </a:solidFill>
              </a:rPr>
              <a:t>Zonal wind vertical shear</a:t>
            </a:r>
            <a:endParaRPr lang="x-none" dirty="0">
              <a:solidFill>
                <a:srgbClr val="FF0000"/>
              </a:solidFill>
              <a:latin typeface="+mn-lt"/>
            </a:endParaRPr>
          </a:p>
        </p:txBody>
      </p:sp>
    </p:spTree>
    <p:extLst>
      <p:ext uri="{BB962C8B-B14F-4D97-AF65-F5344CB8AC3E}">
        <p14:creationId xmlns:p14="http://schemas.microsoft.com/office/powerpoint/2010/main" val="34388830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114719" y="83793"/>
            <a:ext cx="0" cy="4986000"/>
          </a:xfrm>
          <a:prstGeom prst="line">
            <a:avLst/>
          </a:prstGeom>
          <a:ln w="31750">
            <a:solidFill>
              <a:srgbClr val="FF0000"/>
            </a:solidFill>
          </a:ln>
          <a:effectLst>
            <a:outerShdw blurRad="40005" dist="19939" dir="1800000" algn="tl"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6AA0A314-182C-2DFA-9507-D415AAC81435}"/>
              </a:ext>
            </a:extLst>
          </p:cNvPr>
          <p:cNvSpPr txBox="1"/>
          <p:nvPr/>
        </p:nvSpPr>
        <p:spPr>
          <a:xfrm>
            <a:off x="116222" y="269146"/>
            <a:ext cx="8844595" cy="461665"/>
          </a:xfrm>
          <a:prstGeom prst="rect">
            <a:avLst/>
          </a:prstGeom>
          <a:noFill/>
        </p:spPr>
        <p:txBody>
          <a:bodyPr wrap="square" rtlCol="0">
            <a:spAutoFit/>
          </a:bodyPr>
          <a:lstStyle/>
          <a:p>
            <a:pPr algn="ctr"/>
            <a:r>
              <a:rPr lang="en-US" sz="2400" dirty="0"/>
              <a:t>Effects of Aeolus wind assimilation on the equatorial Kelvin wave</a:t>
            </a:r>
          </a:p>
        </p:txBody>
      </p:sp>
      <p:pic>
        <p:nvPicPr>
          <p:cNvPr id="4" name="Picture 3">
            <a:extLst>
              <a:ext uri="{FF2B5EF4-FFF2-40B4-BE49-F238E27FC236}">
                <a16:creationId xmlns:a16="http://schemas.microsoft.com/office/drawing/2014/main" id="{4FD3F668-107E-5F14-38F3-DE14F3AF4EDC}"/>
              </a:ext>
            </a:extLst>
          </p:cNvPr>
          <p:cNvPicPr>
            <a:picLocks noChangeAspect="1"/>
          </p:cNvPicPr>
          <p:nvPr/>
        </p:nvPicPr>
        <p:blipFill>
          <a:blip r:embed="rId3"/>
          <a:stretch>
            <a:fillRect/>
          </a:stretch>
        </p:blipFill>
        <p:spPr>
          <a:xfrm>
            <a:off x="441257" y="1025062"/>
            <a:ext cx="3697360" cy="3044591"/>
          </a:xfrm>
          <a:prstGeom prst="rect">
            <a:avLst/>
          </a:prstGeom>
        </p:spPr>
      </p:pic>
      <p:sp>
        <p:nvSpPr>
          <p:cNvPr id="5" name="TextBox 4">
            <a:extLst>
              <a:ext uri="{FF2B5EF4-FFF2-40B4-BE49-F238E27FC236}">
                <a16:creationId xmlns:a16="http://schemas.microsoft.com/office/drawing/2014/main" id="{D0A0CCD4-13A8-EE71-B6F5-A45BF2BBA799}"/>
              </a:ext>
            </a:extLst>
          </p:cNvPr>
          <p:cNvSpPr txBox="1"/>
          <p:nvPr/>
        </p:nvSpPr>
        <p:spPr>
          <a:xfrm>
            <a:off x="4465154" y="1051787"/>
            <a:ext cx="4171007" cy="584775"/>
          </a:xfrm>
          <a:prstGeom prst="rect">
            <a:avLst/>
          </a:prstGeom>
          <a:noFill/>
        </p:spPr>
        <p:txBody>
          <a:bodyPr wrap="square" rtlCol="0">
            <a:spAutoFit/>
          </a:bodyPr>
          <a:lstStyle/>
          <a:p>
            <a:r>
              <a:rPr lang="en-DE" sz="1600" dirty="0"/>
              <a:t>Isolines: Kelvin wave zonal wind in CTRL</a:t>
            </a:r>
          </a:p>
          <a:p>
            <a:r>
              <a:rPr lang="en-DE" sz="1600" dirty="0"/>
              <a:t>Shades: (Aeolus – CTRL) KW zonal wind</a:t>
            </a:r>
          </a:p>
        </p:txBody>
      </p:sp>
      <p:pic>
        <p:nvPicPr>
          <p:cNvPr id="7" name="Picture 6">
            <a:extLst>
              <a:ext uri="{FF2B5EF4-FFF2-40B4-BE49-F238E27FC236}">
                <a16:creationId xmlns:a16="http://schemas.microsoft.com/office/drawing/2014/main" id="{A5A64EDA-9FAC-EA71-5A74-CC0B1A79C49D}"/>
              </a:ext>
            </a:extLst>
          </p:cNvPr>
          <p:cNvPicPr>
            <a:picLocks noChangeAspect="1"/>
          </p:cNvPicPr>
          <p:nvPr/>
        </p:nvPicPr>
        <p:blipFill>
          <a:blip r:embed="rId4"/>
          <a:stretch>
            <a:fillRect/>
          </a:stretch>
        </p:blipFill>
        <p:spPr>
          <a:xfrm>
            <a:off x="6619408" y="2877459"/>
            <a:ext cx="2195116" cy="1996895"/>
          </a:xfrm>
          <a:prstGeom prst="rect">
            <a:avLst/>
          </a:prstGeom>
        </p:spPr>
      </p:pic>
      <p:pic>
        <p:nvPicPr>
          <p:cNvPr id="13" name="Picture 12">
            <a:extLst>
              <a:ext uri="{FF2B5EF4-FFF2-40B4-BE49-F238E27FC236}">
                <a16:creationId xmlns:a16="http://schemas.microsoft.com/office/drawing/2014/main" id="{36785AB4-E257-4475-04F4-C3065267B601}"/>
              </a:ext>
            </a:extLst>
          </p:cNvPr>
          <p:cNvPicPr>
            <a:picLocks noChangeAspect="1"/>
          </p:cNvPicPr>
          <p:nvPr/>
        </p:nvPicPr>
        <p:blipFill>
          <a:blip r:embed="rId5"/>
          <a:stretch>
            <a:fillRect/>
          </a:stretch>
        </p:blipFill>
        <p:spPr>
          <a:xfrm>
            <a:off x="5005384" y="2885965"/>
            <a:ext cx="2216336" cy="1996896"/>
          </a:xfrm>
          <a:prstGeom prst="rect">
            <a:avLst/>
          </a:prstGeom>
        </p:spPr>
      </p:pic>
      <p:pic>
        <p:nvPicPr>
          <p:cNvPr id="14" name="Picture 13">
            <a:extLst>
              <a:ext uri="{FF2B5EF4-FFF2-40B4-BE49-F238E27FC236}">
                <a16:creationId xmlns:a16="http://schemas.microsoft.com/office/drawing/2014/main" id="{089F214D-A825-C372-6A6F-E9DE83B1A9D2}"/>
              </a:ext>
            </a:extLst>
          </p:cNvPr>
          <p:cNvPicPr>
            <a:picLocks noChangeAspect="1"/>
          </p:cNvPicPr>
          <p:nvPr/>
        </p:nvPicPr>
        <p:blipFill>
          <a:blip r:embed="rId6"/>
          <a:stretch>
            <a:fillRect/>
          </a:stretch>
        </p:blipFill>
        <p:spPr>
          <a:xfrm>
            <a:off x="6590533" y="4922137"/>
            <a:ext cx="1411700" cy="182863"/>
          </a:xfrm>
          <a:prstGeom prst="rect">
            <a:avLst/>
          </a:prstGeom>
        </p:spPr>
      </p:pic>
      <p:sp>
        <p:nvSpPr>
          <p:cNvPr id="15" name="TextBox 14">
            <a:extLst>
              <a:ext uri="{FF2B5EF4-FFF2-40B4-BE49-F238E27FC236}">
                <a16:creationId xmlns:a16="http://schemas.microsoft.com/office/drawing/2014/main" id="{E8280FDB-BD99-5BFB-D487-ED75011CCE5B}"/>
              </a:ext>
            </a:extLst>
          </p:cNvPr>
          <p:cNvSpPr txBox="1"/>
          <p:nvPr/>
        </p:nvSpPr>
        <p:spPr>
          <a:xfrm>
            <a:off x="6063209" y="2685412"/>
            <a:ext cx="2484025" cy="307777"/>
          </a:xfrm>
          <a:prstGeom prst="rect">
            <a:avLst/>
          </a:prstGeom>
          <a:noFill/>
        </p:spPr>
        <p:txBody>
          <a:bodyPr wrap="square" rtlCol="0">
            <a:spAutoFit/>
          </a:bodyPr>
          <a:lstStyle/>
          <a:p>
            <a:r>
              <a:rPr lang="en-DE" sz="1400" dirty="0"/>
              <a:t> MSD			         MD</a:t>
            </a:r>
          </a:p>
        </p:txBody>
      </p:sp>
      <p:sp>
        <p:nvSpPr>
          <p:cNvPr id="16" name="Right Arrow 15">
            <a:extLst>
              <a:ext uri="{FF2B5EF4-FFF2-40B4-BE49-F238E27FC236}">
                <a16:creationId xmlns:a16="http://schemas.microsoft.com/office/drawing/2014/main" id="{D069F500-F208-F758-1B31-5718C427E558}"/>
              </a:ext>
            </a:extLst>
          </p:cNvPr>
          <p:cNvSpPr/>
          <p:nvPr/>
        </p:nvSpPr>
        <p:spPr>
          <a:xfrm rot="9732128">
            <a:off x="4229977" y="1755316"/>
            <a:ext cx="757892" cy="23326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7" name="TextBox 16">
            <a:extLst>
              <a:ext uri="{FF2B5EF4-FFF2-40B4-BE49-F238E27FC236}">
                <a16:creationId xmlns:a16="http://schemas.microsoft.com/office/drawing/2014/main" id="{36781926-8B6D-1897-3195-085112FA0CB9}"/>
              </a:ext>
            </a:extLst>
          </p:cNvPr>
          <p:cNvSpPr txBox="1"/>
          <p:nvPr/>
        </p:nvSpPr>
        <p:spPr>
          <a:xfrm>
            <a:off x="453468" y="4551160"/>
            <a:ext cx="4213168" cy="276999"/>
          </a:xfrm>
          <a:prstGeom prst="rect">
            <a:avLst/>
          </a:prstGeom>
          <a:noFill/>
        </p:spPr>
        <p:txBody>
          <a:bodyPr wrap="square" rtlCol="0">
            <a:spAutoFit/>
          </a:bodyPr>
          <a:lstStyle/>
          <a:p>
            <a:r>
              <a:rPr lang="en-GB" sz="1200" i="1" dirty="0"/>
              <a:t> See also </a:t>
            </a:r>
            <a:r>
              <a:rPr lang="en-GB" sz="1200" i="1" dirty="0">
                <a:hlinkClick r:id="rId7"/>
              </a:rPr>
              <a:t>https://doi.org/10.1029/2021GL094716</a:t>
            </a:r>
            <a:r>
              <a:rPr lang="en-GB" sz="1200" i="1" dirty="0"/>
              <a:t>, </a:t>
            </a:r>
            <a:r>
              <a:rPr lang="en-DE" sz="1200" i="1" dirty="0"/>
              <a:t>GRL, 2021</a:t>
            </a:r>
          </a:p>
        </p:txBody>
      </p:sp>
      <p:sp>
        <p:nvSpPr>
          <p:cNvPr id="3" name="TextBox 2">
            <a:extLst>
              <a:ext uri="{FF2B5EF4-FFF2-40B4-BE49-F238E27FC236}">
                <a16:creationId xmlns:a16="http://schemas.microsoft.com/office/drawing/2014/main" id="{0F7535CE-26E1-2D36-0953-11919FA2D0BA}"/>
              </a:ext>
            </a:extLst>
          </p:cNvPr>
          <p:cNvSpPr txBox="1"/>
          <p:nvPr/>
        </p:nvSpPr>
        <p:spPr>
          <a:xfrm>
            <a:off x="6619408" y="2283005"/>
            <a:ext cx="1731696" cy="369332"/>
          </a:xfrm>
          <a:prstGeom prst="rect">
            <a:avLst/>
          </a:prstGeom>
          <a:noFill/>
        </p:spPr>
        <p:txBody>
          <a:bodyPr wrap="square" rtlCol="0">
            <a:spAutoFit/>
          </a:bodyPr>
          <a:lstStyle/>
          <a:p>
            <a:r>
              <a:rPr lang="en-DE" dirty="0"/>
              <a:t>MSD&gt;MD</a:t>
            </a:r>
          </a:p>
        </p:txBody>
      </p:sp>
    </p:spTree>
    <p:extLst>
      <p:ext uri="{BB962C8B-B14F-4D97-AF65-F5344CB8AC3E}">
        <p14:creationId xmlns:p14="http://schemas.microsoft.com/office/powerpoint/2010/main" val="22353514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114719" y="83793"/>
            <a:ext cx="0" cy="4986000"/>
          </a:xfrm>
          <a:prstGeom prst="line">
            <a:avLst/>
          </a:prstGeom>
          <a:ln w="31750">
            <a:solidFill>
              <a:srgbClr val="FF0000"/>
            </a:solidFill>
          </a:ln>
          <a:effectLst>
            <a:outerShdw blurRad="40005" dist="19939" dir="1800000" algn="tl"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1C9EFCD4-6C78-959C-379D-4A5E6D2AAC76}"/>
              </a:ext>
            </a:extLst>
          </p:cNvPr>
          <p:cNvSpPr txBox="1"/>
          <p:nvPr/>
        </p:nvSpPr>
        <p:spPr>
          <a:xfrm>
            <a:off x="114719" y="183926"/>
            <a:ext cx="8844595" cy="830997"/>
          </a:xfrm>
          <a:prstGeom prst="rect">
            <a:avLst/>
          </a:prstGeom>
          <a:noFill/>
        </p:spPr>
        <p:txBody>
          <a:bodyPr wrap="square" rtlCol="0">
            <a:spAutoFit/>
          </a:bodyPr>
          <a:lstStyle/>
          <a:p>
            <a:pPr algn="ctr"/>
            <a:r>
              <a:rPr lang="en-US" sz="2400" dirty="0"/>
              <a:t>Relative value of wind and temperature observations in the tropics using a perfect-model in </a:t>
            </a:r>
            <a:r>
              <a:rPr lang="en-US" sz="2400" dirty="0" err="1"/>
              <a:t>EnKF</a:t>
            </a:r>
            <a:r>
              <a:rPr lang="en-US" sz="2400" dirty="0"/>
              <a:t> DA</a:t>
            </a:r>
          </a:p>
        </p:txBody>
      </p:sp>
      <p:sp>
        <p:nvSpPr>
          <p:cNvPr id="4" name="TextBox 3">
            <a:extLst>
              <a:ext uri="{FF2B5EF4-FFF2-40B4-BE49-F238E27FC236}">
                <a16:creationId xmlns:a16="http://schemas.microsoft.com/office/drawing/2014/main" id="{95B9CDE2-5D63-3AC5-22C7-090EF2DBBEEF}"/>
              </a:ext>
            </a:extLst>
          </p:cNvPr>
          <p:cNvSpPr txBox="1"/>
          <p:nvPr/>
        </p:nvSpPr>
        <p:spPr>
          <a:xfrm>
            <a:off x="1095548" y="1005740"/>
            <a:ext cx="6882935" cy="369332"/>
          </a:xfrm>
          <a:prstGeom prst="rect">
            <a:avLst/>
          </a:prstGeom>
          <a:noFill/>
        </p:spPr>
        <p:txBody>
          <a:bodyPr wrap="square" rtlCol="0">
            <a:spAutoFit/>
          </a:bodyPr>
          <a:lstStyle/>
          <a:p>
            <a:pPr algn="ctr"/>
            <a:r>
              <a:rPr lang="en-US" dirty="0">
                <a:solidFill>
                  <a:srgbClr val="FF0000"/>
                </a:solidFill>
              </a:rPr>
              <a:t>Where do the forecast errors grow, if the forecast model were perfect? </a:t>
            </a:r>
          </a:p>
        </p:txBody>
      </p:sp>
      <p:pic>
        <p:nvPicPr>
          <p:cNvPr id="12" name="Picture 11" descr="Screen Shot 2023-03-22 at 09.34.35.png">
            <a:extLst>
              <a:ext uri="{FF2B5EF4-FFF2-40B4-BE49-F238E27FC236}">
                <a16:creationId xmlns:a16="http://schemas.microsoft.com/office/drawing/2014/main" id="{5265BDAF-1DD0-A8C1-C321-54326CDC77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077" y="1513116"/>
            <a:ext cx="6589527" cy="1715574"/>
          </a:xfrm>
          <a:prstGeom prst="rect">
            <a:avLst/>
          </a:prstGeom>
        </p:spPr>
      </p:pic>
      <p:pic>
        <p:nvPicPr>
          <p:cNvPr id="13" name="Picture 12" descr="Screen Shot 2023-03-22 at 09.36.33.png">
            <a:extLst>
              <a:ext uri="{FF2B5EF4-FFF2-40B4-BE49-F238E27FC236}">
                <a16:creationId xmlns:a16="http://schemas.microsoft.com/office/drawing/2014/main" id="{9DAFFFE8-9E8F-02D5-D428-B19ABC75CF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2504" y="1333988"/>
            <a:ext cx="420964" cy="2475524"/>
          </a:xfrm>
          <a:prstGeom prst="rect">
            <a:avLst/>
          </a:prstGeom>
        </p:spPr>
      </p:pic>
      <p:sp>
        <p:nvSpPr>
          <p:cNvPr id="14" name="TextBox 13">
            <a:extLst>
              <a:ext uri="{FF2B5EF4-FFF2-40B4-BE49-F238E27FC236}">
                <a16:creationId xmlns:a16="http://schemas.microsoft.com/office/drawing/2014/main" id="{97529976-BA52-C4F5-8DC2-906318F7144A}"/>
              </a:ext>
            </a:extLst>
          </p:cNvPr>
          <p:cNvSpPr txBox="1"/>
          <p:nvPr/>
        </p:nvSpPr>
        <p:spPr>
          <a:xfrm>
            <a:off x="1360738" y="3373628"/>
            <a:ext cx="6191263" cy="523220"/>
          </a:xfrm>
          <a:prstGeom prst="rect">
            <a:avLst/>
          </a:prstGeom>
          <a:noFill/>
        </p:spPr>
        <p:txBody>
          <a:bodyPr wrap="square">
            <a:spAutoFit/>
          </a:bodyPr>
          <a:lstStyle/>
          <a:p>
            <a:r>
              <a:rPr lang="en-US" sz="1400" dirty="0"/>
              <a:t>Shades: 6-hour forecast errors (ensemble standard deviation) </a:t>
            </a:r>
          </a:p>
          <a:p>
            <a:r>
              <a:rPr lang="en-US" sz="1400" dirty="0"/>
              <a:t>Isolines: ensemble mean zonal wind (easterlies in black, westerlies orange)</a:t>
            </a:r>
          </a:p>
        </p:txBody>
      </p:sp>
      <p:sp>
        <p:nvSpPr>
          <p:cNvPr id="15" name="TextBox 14">
            <a:extLst>
              <a:ext uri="{FF2B5EF4-FFF2-40B4-BE49-F238E27FC236}">
                <a16:creationId xmlns:a16="http://schemas.microsoft.com/office/drawing/2014/main" id="{A5C6A3DC-C9A3-F777-7D6B-959E61F1C692}"/>
              </a:ext>
            </a:extLst>
          </p:cNvPr>
          <p:cNvSpPr txBox="1"/>
          <p:nvPr/>
        </p:nvSpPr>
        <p:spPr>
          <a:xfrm>
            <a:off x="679803" y="4148963"/>
            <a:ext cx="7398312" cy="584775"/>
          </a:xfrm>
          <a:prstGeom prst="rect">
            <a:avLst/>
          </a:prstGeom>
          <a:noFill/>
        </p:spPr>
        <p:txBody>
          <a:bodyPr wrap="square" rtlCol="0">
            <a:spAutoFit/>
          </a:bodyPr>
          <a:lstStyle/>
          <a:p>
            <a:pPr algn="ctr"/>
            <a:r>
              <a:rPr lang="en-US" sz="1600" dirty="0"/>
              <a:t>Largest forecast errors are found in regions with the strong zonal wind shear,  both vertical and longitudinal shear</a:t>
            </a:r>
          </a:p>
        </p:txBody>
      </p:sp>
      <p:sp>
        <p:nvSpPr>
          <p:cNvPr id="3" name="TextBox 2">
            <a:extLst>
              <a:ext uri="{FF2B5EF4-FFF2-40B4-BE49-F238E27FC236}">
                <a16:creationId xmlns:a16="http://schemas.microsoft.com/office/drawing/2014/main" id="{F008BBF3-3759-4F64-6928-F6962BE60A01}"/>
              </a:ext>
            </a:extLst>
          </p:cNvPr>
          <p:cNvSpPr txBox="1"/>
          <p:nvPr/>
        </p:nvSpPr>
        <p:spPr>
          <a:xfrm>
            <a:off x="2848397" y="4821074"/>
            <a:ext cx="4771674" cy="276999"/>
          </a:xfrm>
          <a:prstGeom prst="rect">
            <a:avLst/>
          </a:prstGeom>
          <a:noFill/>
        </p:spPr>
        <p:txBody>
          <a:bodyPr wrap="square" rtlCol="0">
            <a:spAutoFit/>
          </a:bodyPr>
          <a:lstStyle/>
          <a:p>
            <a:r>
              <a:rPr lang="en-GB" sz="1200" b="0" i="0" u="none" strike="noStrike" dirty="0">
                <a:solidFill>
                  <a:srgbClr val="4E4E4E"/>
                </a:solidFill>
                <a:effectLst/>
                <a:latin typeface="TheSansUHH"/>
              </a:rPr>
              <a:t> </a:t>
            </a:r>
            <a:r>
              <a:rPr lang="en-GB" sz="1200" b="0" i="0" u="sng" dirty="0">
                <a:solidFill>
                  <a:srgbClr val="C40017"/>
                </a:solidFill>
                <a:effectLst/>
                <a:latin typeface="TheSansUHH"/>
                <a:hlinkClick r:id="rId5"/>
              </a:rPr>
              <a:t>https://doi.org/10.1002/qj.4511</a:t>
            </a:r>
            <a:r>
              <a:rPr lang="en-GB" sz="1200" dirty="0"/>
              <a:t>, </a:t>
            </a:r>
            <a:r>
              <a:rPr lang="en-GB" sz="1200" b="0" i="0" dirty="0">
                <a:effectLst/>
              </a:rPr>
              <a:t>Li et al., QJRMS 2023</a:t>
            </a:r>
            <a:endParaRPr lang="en-DE" sz="1200" dirty="0"/>
          </a:p>
        </p:txBody>
      </p:sp>
      <p:sp>
        <p:nvSpPr>
          <p:cNvPr id="5" name="TextBox 4">
            <a:extLst>
              <a:ext uri="{FF2B5EF4-FFF2-40B4-BE49-F238E27FC236}">
                <a16:creationId xmlns:a16="http://schemas.microsoft.com/office/drawing/2014/main" id="{7EF1067E-4A04-DEA4-9BD0-6310498F2128}"/>
              </a:ext>
            </a:extLst>
          </p:cNvPr>
          <p:cNvSpPr txBox="1"/>
          <p:nvPr/>
        </p:nvSpPr>
        <p:spPr>
          <a:xfrm>
            <a:off x="7527856" y="1283523"/>
            <a:ext cx="550259" cy="461665"/>
          </a:xfrm>
          <a:prstGeom prst="rect">
            <a:avLst/>
          </a:prstGeom>
          <a:solidFill>
            <a:schemeClr val="bg1"/>
          </a:solidFill>
        </p:spPr>
        <p:txBody>
          <a:bodyPr wrap="square" rtlCol="0">
            <a:spAutoFit/>
          </a:bodyPr>
          <a:lstStyle/>
          <a:p>
            <a:endParaRPr lang="en-DE" sz="1200" dirty="0"/>
          </a:p>
          <a:p>
            <a:r>
              <a:rPr lang="en-DE" sz="1200" dirty="0"/>
              <a:t>m/s</a:t>
            </a:r>
          </a:p>
        </p:txBody>
      </p:sp>
      <p:pic>
        <p:nvPicPr>
          <p:cNvPr id="6" name="Picture 5" descr="Screen Shot 2023-03-22 at 09.36.20.png">
            <a:extLst>
              <a:ext uri="{FF2B5EF4-FFF2-40B4-BE49-F238E27FC236}">
                <a16:creationId xmlns:a16="http://schemas.microsoft.com/office/drawing/2014/main" id="{46ED0958-403F-222E-6E1B-BF3FDCDBB8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6248" y="3175422"/>
            <a:ext cx="6013240" cy="194499"/>
          </a:xfrm>
          <a:prstGeom prst="rect">
            <a:avLst/>
          </a:prstGeom>
        </p:spPr>
      </p:pic>
      <p:sp>
        <p:nvSpPr>
          <p:cNvPr id="7" name="TextBox 6">
            <a:extLst>
              <a:ext uri="{FF2B5EF4-FFF2-40B4-BE49-F238E27FC236}">
                <a16:creationId xmlns:a16="http://schemas.microsoft.com/office/drawing/2014/main" id="{5CB9D3EA-6A43-D1BE-0F44-FEF5831F80D6}"/>
              </a:ext>
            </a:extLst>
          </p:cNvPr>
          <p:cNvSpPr txBox="1"/>
          <p:nvPr/>
        </p:nvSpPr>
        <p:spPr>
          <a:xfrm>
            <a:off x="3455563" y="2841383"/>
            <a:ext cx="2556161" cy="307777"/>
          </a:xfrm>
          <a:prstGeom prst="rect">
            <a:avLst/>
          </a:prstGeom>
          <a:noFill/>
        </p:spPr>
        <p:txBody>
          <a:bodyPr wrap="square" rtlCol="0">
            <a:spAutoFit/>
          </a:bodyPr>
          <a:lstStyle/>
          <a:p>
            <a:r>
              <a:rPr lang="en-US" sz="1400" dirty="0">
                <a:solidFill>
                  <a:srgbClr val="FF0000"/>
                </a:solidFill>
              </a:rPr>
              <a:t>Only </a:t>
            </a:r>
            <a:r>
              <a:rPr lang="x-none" sz="1400">
                <a:solidFill>
                  <a:srgbClr val="FF0000"/>
                </a:solidFill>
              </a:rPr>
              <a:t>T observations</a:t>
            </a:r>
            <a:r>
              <a:rPr lang="en-US" sz="1400" dirty="0">
                <a:solidFill>
                  <a:srgbClr val="FF0000"/>
                </a:solidFill>
              </a:rPr>
              <a:t> assimilated</a:t>
            </a:r>
            <a:endParaRPr lang="x-none" sz="1400" dirty="0">
              <a:solidFill>
                <a:srgbClr val="FF0000"/>
              </a:solidFill>
            </a:endParaRPr>
          </a:p>
        </p:txBody>
      </p:sp>
    </p:spTree>
    <p:extLst>
      <p:ext uri="{BB962C8B-B14F-4D97-AF65-F5344CB8AC3E}">
        <p14:creationId xmlns:p14="http://schemas.microsoft.com/office/powerpoint/2010/main" val="26597232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114719" y="83793"/>
            <a:ext cx="0" cy="4986000"/>
          </a:xfrm>
          <a:prstGeom prst="line">
            <a:avLst/>
          </a:prstGeom>
          <a:ln w="31750">
            <a:solidFill>
              <a:srgbClr val="FF0000"/>
            </a:solidFill>
          </a:ln>
          <a:effectLst>
            <a:outerShdw blurRad="40005" dist="19939" dir="1800000" algn="tl"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1C9EFCD4-6C78-959C-379D-4A5E6D2AAC76}"/>
              </a:ext>
            </a:extLst>
          </p:cNvPr>
          <p:cNvSpPr txBox="1"/>
          <p:nvPr/>
        </p:nvSpPr>
        <p:spPr>
          <a:xfrm>
            <a:off x="114719" y="183926"/>
            <a:ext cx="8844595" cy="830997"/>
          </a:xfrm>
          <a:prstGeom prst="rect">
            <a:avLst/>
          </a:prstGeom>
          <a:noFill/>
        </p:spPr>
        <p:txBody>
          <a:bodyPr wrap="square" rtlCol="0">
            <a:spAutoFit/>
          </a:bodyPr>
          <a:lstStyle/>
          <a:p>
            <a:pPr algn="ctr"/>
            <a:r>
              <a:rPr lang="en-US" sz="2400" dirty="0"/>
              <a:t>A perfect-model, </a:t>
            </a:r>
            <a:r>
              <a:rPr lang="en-US" sz="2400" dirty="0" err="1"/>
              <a:t>EnKF</a:t>
            </a:r>
            <a:r>
              <a:rPr lang="en-US" sz="2400" dirty="0"/>
              <a:t> study of the relative value of wind and temperature observations in the tropics</a:t>
            </a:r>
          </a:p>
        </p:txBody>
      </p:sp>
      <p:sp>
        <p:nvSpPr>
          <p:cNvPr id="4" name="TextBox 3">
            <a:extLst>
              <a:ext uri="{FF2B5EF4-FFF2-40B4-BE49-F238E27FC236}">
                <a16:creationId xmlns:a16="http://schemas.microsoft.com/office/drawing/2014/main" id="{95B9CDE2-5D63-3AC5-22C7-090EF2DBBEEF}"/>
              </a:ext>
            </a:extLst>
          </p:cNvPr>
          <p:cNvSpPr txBox="1"/>
          <p:nvPr/>
        </p:nvSpPr>
        <p:spPr>
          <a:xfrm>
            <a:off x="1095548" y="981737"/>
            <a:ext cx="6882935" cy="338554"/>
          </a:xfrm>
          <a:prstGeom prst="rect">
            <a:avLst/>
          </a:prstGeom>
          <a:noFill/>
        </p:spPr>
        <p:txBody>
          <a:bodyPr wrap="square" rtlCol="0">
            <a:spAutoFit/>
          </a:bodyPr>
          <a:lstStyle/>
          <a:p>
            <a:pPr algn="ctr"/>
            <a:r>
              <a:rPr lang="en-US" sz="1600" dirty="0">
                <a:solidFill>
                  <a:srgbClr val="FF0000"/>
                </a:solidFill>
              </a:rPr>
              <a:t>Where do the forecast errors grow, if the forecast model were perfect? </a:t>
            </a:r>
          </a:p>
        </p:txBody>
      </p:sp>
      <p:pic>
        <p:nvPicPr>
          <p:cNvPr id="12" name="Picture 11" descr="Screen Shot 2023-03-22 at 09.34.35.png">
            <a:extLst>
              <a:ext uri="{FF2B5EF4-FFF2-40B4-BE49-F238E27FC236}">
                <a16:creationId xmlns:a16="http://schemas.microsoft.com/office/drawing/2014/main" id="{5265BDAF-1DD0-A8C1-C321-54326CDC77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549" y="1345774"/>
            <a:ext cx="6589527" cy="1715574"/>
          </a:xfrm>
          <a:prstGeom prst="rect">
            <a:avLst/>
          </a:prstGeom>
        </p:spPr>
      </p:pic>
      <p:pic>
        <p:nvPicPr>
          <p:cNvPr id="3" name="Picture 2" descr="Screen Shot 2023-03-22 at 09.34.50.png">
            <a:extLst>
              <a:ext uri="{FF2B5EF4-FFF2-40B4-BE49-F238E27FC236}">
                <a16:creationId xmlns:a16="http://schemas.microsoft.com/office/drawing/2014/main" id="{8E783296-0287-FDD3-84E4-14C0647EB2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876" y="3050789"/>
            <a:ext cx="6584197" cy="1690608"/>
          </a:xfrm>
          <a:prstGeom prst="rect">
            <a:avLst/>
          </a:prstGeom>
        </p:spPr>
      </p:pic>
      <p:pic>
        <p:nvPicPr>
          <p:cNvPr id="10" name="Picture 9" descr="Screen Shot 2023-03-22 at 09.36.20.png">
            <a:extLst>
              <a:ext uri="{FF2B5EF4-FFF2-40B4-BE49-F238E27FC236}">
                <a16:creationId xmlns:a16="http://schemas.microsoft.com/office/drawing/2014/main" id="{B7D1F442-0E05-7749-53E1-866D5DDD10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0561" y="4669100"/>
            <a:ext cx="6013240" cy="194499"/>
          </a:xfrm>
          <a:prstGeom prst="rect">
            <a:avLst/>
          </a:prstGeom>
        </p:spPr>
      </p:pic>
      <p:pic>
        <p:nvPicPr>
          <p:cNvPr id="11" name="Picture 10" descr="Screen Shot 2023-03-22 at 09.36.33.png">
            <a:extLst>
              <a:ext uri="{FF2B5EF4-FFF2-40B4-BE49-F238E27FC236}">
                <a16:creationId xmlns:a16="http://schemas.microsoft.com/office/drawing/2014/main" id="{3E9A31E7-F9A9-0589-D3A4-D2BC6A8447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5772" y="1271842"/>
            <a:ext cx="420964" cy="2475524"/>
          </a:xfrm>
          <a:prstGeom prst="rect">
            <a:avLst/>
          </a:prstGeom>
        </p:spPr>
      </p:pic>
      <p:sp>
        <p:nvSpPr>
          <p:cNvPr id="16" name="TextBox 15">
            <a:extLst>
              <a:ext uri="{FF2B5EF4-FFF2-40B4-BE49-F238E27FC236}">
                <a16:creationId xmlns:a16="http://schemas.microsoft.com/office/drawing/2014/main" id="{9F3C08A3-9E45-291E-F7B8-B06788E3D14A}"/>
              </a:ext>
            </a:extLst>
          </p:cNvPr>
          <p:cNvSpPr txBox="1"/>
          <p:nvPr/>
        </p:nvSpPr>
        <p:spPr>
          <a:xfrm>
            <a:off x="7581124" y="1221377"/>
            <a:ext cx="550259" cy="461665"/>
          </a:xfrm>
          <a:prstGeom prst="rect">
            <a:avLst/>
          </a:prstGeom>
          <a:solidFill>
            <a:schemeClr val="bg1"/>
          </a:solidFill>
        </p:spPr>
        <p:txBody>
          <a:bodyPr wrap="square" rtlCol="0">
            <a:spAutoFit/>
          </a:bodyPr>
          <a:lstStyle/>
          <a:p>
            <a:endParaRPr lang="en-DE" sz="1200" dirty="0"/>
          </a:p>
          <a:p>
            <a:r>
              <a:rPr lang="en-DE" sz="1200" dirty="0"/>
              <a:t>m/s</a:t>
            </a:r>
          </a:p>
        </p:txBody>
      </p:sp>
      <p:sp>
        <p:nvSpPr>
          <p:cNvPr id="17" name="TextBox 16">
            <a:extLst>
              <a:ext uri="{FF2B5EF4-FFF2-40B4-BE49-F238E27FC236}">
                <a16:creationId xmlns:a16="http://schemas.microsoft.com/office/drawing/2014/main" id="{3A39583B-D51C-01A0-AD3A-5CA8F20374BD}"/>
              </a:ext>
            </a:extLst>
          </p:cNvPr>
          <p:cNvSpPr txBox="1"/>
          <p:nvPr/>
        </p:nvSpPr>
        <p:spPr>
          <a:xfrm>
            <a:off x="3455563" y="2690459"/>
            <a:ext cx="2556161" cy="307777"/>
          </a:xfrm>
          <a:prstGeom prst="rect">
            <a:avLst/>
          </a:prstGeom>
          <a:noFill/>
        </p:spPr>
        <p:txBody>
          <a:bodyPr wrap="square" rtlCol="0">
            <a:spAutoFit/>
          </a:bodyPr>
          <a:lstStyle/>
          <a:p>
            <a:r>
              <a:rPr lang="en-US" sz="1400" dirty="0">
                <a:solidFill>
                  <a:srgbClr val="FF0000"/>
                </a:solidFill>
              </a:rPr>
              <a:t>Only </a:t>
            </a:r>
            <a:r>
              <a:rPr lang="x-none" sz="1400">
                <a:solidFill>
                  <a:srgbClr val="FF0000"/>
                </a:solidFill>
              </a:rPr>
              <a:t>T observations</a:t>
            </a:r>
            <a:r>
              <a:rPr lang="en-US" sz="1400" dirty="0">
                <a:solidFill>
                  <a:srgbClr val="FF0000"/>
                </a:solidFill>
              </a:rPr>
              <a:t> assimilated</a:t>
            </a:r>
            <a:endParaRPr lang="x-none" sz="1400" dirty="0">
              <a:solidFill>
                <a:srgbClr val="FF0000"/>
              </a:solidFill>
            </a:endParaRPr>
          </a:p>
        </p:txBody>
      </p:sp>
      <p:sp>
        <p:nvSpPr>
          <p:cNvPr id="18" name="TextBox 17">
            <a:extLst>
              <a:ext uri="{FF2B5EF4-FFF2-40B4-BE49-F238E27FC236}">
                <a16:creationId xmlns:a16="http://schemas.microsoft.com/office/drawing/2014/main" id="{166B9944-6CE0-F9B6-0E92-2DD081A65430}"/>
              </a:ext>
            </a:extLst>
          </p:cNvPr>
          <p:cNvSpPr txBox="1"/>
          <p:nvPr/>
        </p:nvSpPr>
        <p:spPr>
          <a:xfrm>
            <a:off x="3329133" y="4370521"/>
            <a:ext cx="2817236" cy="307777"/>
          </a:xfrm>
          <a:prstGeom prst="rect">
            <a:avLst/>
          </a:prstGeom>
          <a:noFill/>
        </p:spPr>
        <p:txBody>
          <a:bodyPr wrap="square" rtlCol="0">
            <a:spAutoFit/>
          </a:bodyPr>
          <a:lstStyle/>
          <a:p>
            <a:r>
              <a:rPr lang="en-US" sz="1400" dirty="0">
                <a:solidFill>
                  <a:srgbClr val="FF0000"/>
                </a:solidFill>
              </a:rPr>
              <a:t>Only wind</a:t>
            </a:r>
            <a:r>
              <a:rPr lang="x-none" sz="1400">
                <a:solidFill>
                  <a:srgbClr val="FF0000"/>
                </a:solidFill>
              </a:rPr>
              <a:t> observations</a:t>
            </a:r>
            <a:r>
              <a:rPr lang="en-US" sz="1400" dirty="0">
                <a:solidFill>
                  <a:srgbClr val="FF0000"/>
                </a:solidFill>
              </a:rPr>
              <a:t> assimilated</a:t>
            </a:r>
            <a:endParaRPr lang="x-none" sz="1400" dirty="0">
              <a:solidFill>
                <a:srgbClr val="FF0000"/>
              </a:solidFill>
            </a:endParaRPr>
          </a:p>
        </p:txBody>
      </p:sp>
      <p:sp>
        <p:nvSpPr>
          <p:cNvPr id="19" name="TextBox 18">
            <a:extLst>
              <a:ext uri="{FF2B5EF4-FFF2-40B4-BE49-F238E27FC236}">
                <a16:creationId xmlns:a16="http://schemas.microsoft.com/office/drawing/2014/main" id="{3D6C202C-8996-049A-4A6C-50A418292859}"/>
              </a:ext>
            </a:extLst>
          </p:cNvPr>
          <p:cNvSpPr txBox="1"/>
          <p:nvPr/>
        </p:nvSpPr>
        <p:spPr>
          <a:xfrm>
            <a:off x="2874098" y="4899111"/>
            <a:ext cx="4771674" cy="276999"/>
          </a:xfrm>
          <a:prstGeom prst="rect">
            <a:avLst/>
          </a:prstGeom>
          <a:noFill/>
        </p:spPr>
        <p:txBody>
          <a:bodyPr wrap="square" rtlCol="0">
            <a:spAutoFit/>
          </a:bodyPr>
          <a:lstStyle/>
          <a:p>
            <a:r>
              <a:rPr lang="en-GB" sz="1200" b="0" i="0" u="none" strike="noStrike" dirty="0">
                <a:solidFill>
                  <a:srgbClr val="4E4E4E"/>
                </a:solidFill>
                <a:effectLst/>
                <a:latin typeface="TheSansUHH"/>
              </a:rPr>
              <a:t> </a:t>
            </a:r>
            <a:r>
              <a:rPr lang="en-GB" sz="1200" b="0" i="0" u="sng" dirty="0">
                <a:solidFill>
                  <a:srgbClr val="C40017"/>
                </a:solidFill>
                <a:effectLst/>
                <a:latin typeface="TheSansUHH"/>
                <a:hlinkClick r:id="rId7"/>
              </a:rPr>
              <a:t>https://doi.org/10.1002/qj.4511</a:t>
            </a:r>
            <a:r>
              <a:rPr lang="en-GB" sz="1200" dirty="0"/>
              <a:t>, </a:t>
            </a:r>
            <a:r>
              <a:rPr lang="en-GB" sz="1200" b="0" i="0" dirty="0">
                <a:effectLst/>
              </a:rPr>
              <a:t>Li et al., QJRMS 2023</a:t>
            </a:r>
            <a:endParaRPr lang="en-DE" sz="1200" dirty="0"/>
          </a:p>
        </p:txBody>
      </p:sp>
    </p:spTree>
    <p:extLst>
      <p:ext uri="{BB962C8B-B14F-4D97-AF65-F5344CB8AC3E}">
        <p14:creationId xmlns:p14="http://schemas.microsoft.com/office/powerpoint/2010/main" val="1962227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114719" y="83793"/>
            <a:ext cx="0" cy="4986000"/>
          </a:xfrm>
          <a:prstGeom prst="line">
            <a:avLst/>
          </a:prstGeom>
          <a:ln w="31750">
            <a:solidFill>
              <a:srgbClr val="FF0000"/>
            </a:solidFill>
          </a:ln>
          <a:effectLst>
            <a:outerShdw blurRad="40005" dist="19939" dir="1800000" algn="tl"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1C9EFCD4-6C78-959C-379D-4A5E6D2AAC76}"/>
              </a:ext>
            </a:extLst>
          </p:cNvPr>
          <p:cNvSpPr txBox="1"/>
          <p:nvPr/>
        </p:nvSpPr>
        <p:spPr>
          <a:xfrm>
            <a:off x="116222" y="269146"/>
            <a:ext cx="8844595" cy="461665"/>
          </a:xfrm>
          <a:prstGeom prst="rect">
            <a:avLst/>
          </a:prstGeom>
          <a:noFill/>
        </p:spPr>
        <p:txBody>
          <a:bodyPr wrap="square" rtlCol="0">
            <a:spAutoFit/>
          </a:bodyPr>
          <a:lstStyle/>
          <a:p>
            <a:pPr algn="ctr"/>
            <a:r>
              <a:rPr lang="en-US" sz="2400" dirty="0"/>
              <a:t>Quantification of analysis uncertainties using Aeolus</a:t>
            </a:r>
          </a:p>
        </p:txBody>
      </p:sp>
      <p:pic>
        <p:nvPicPr>
          <p:cNvPr id="3" name="Picture 2">
            <a:extLst>
              <a:ext uri="{FF2B5EF4-FFF2-40B4-BE49-F238E27FC236}">
                <a16:creationId xmlns:a16="http://schemas.microsoft.com/office/drawing/2014/main" id="{2177E725-2AD9-2258-BE86-58F2467B94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691" y="819719"/>
            <a:ext cx="3568563" cy="4170804"/>
          </a:xfrm>
          <a:prstGeom prst="rect">
            <a:avLst/>
          </a:prstGeom>
        </p:spPr>
      </p:pic>
      <p:sp>
        <p:nvSpPr>
          <p:cNvPr id="5" name="TextBox 4">
            <a:extLst>
              <a:ext uri="{FF2B5EF4-FFF2-40B4-BE49-F238E27FC236}">
                <a16:creationId xmlns:a16="http://schemas.microsoft.com/office/drawing/2014/main" id="{A5D5787B-3DA1-5352-6959-6A0A4A205064}"/>
              </a:ext>
            </a:extLst>
          </p:cNvPr>
          <p:cNvSpPr txBox="1"/>
          <p:nvPr/>
        </p:nvSpPr>
        <p:spPr>
          <a:xfrm>
            <a:off x="4412713" y="916164"/>
            <a:ext cx="3933168" cy="830997"/>
          </a:xfrm>
          <a:prstGeom prst="rect">
            <a:avLst/>
          </a:prstGeom>
          <a:noFill/>
        </p:spPr>
        <p:txBody>
          <a:bodyPr wrap="square" rtlCol="0">
            <a:spAutoFit/>
          </a:bodyPr>
          <a:lstStyle/>
          <a:p>
            <a:r>
              <a:rPr lang="en-GB" sz="1600" dirty="0">
                <a:ea typeface="Times New Roman" panose="02020603050405020304" pitchFamily="18" charset="0"/>
              </a:rPr>
              <a:t>U</a:t>
            </a:r>
            <a:r>
              <a:rPr lang="en-US" sz="1600" dirty="0" err="1">
                <a:effectLst/>
                <a:ea typeface="Times New Roman" panose="02020603050405020304" pitchFamily="18" charset="0"/>
              </a:rPr>
              <a:t>ncertainty</a:t>
            </a:r>
            <a:r>
              <a:rPr lang="en-US" sz="1600" dirty="0">
                <a:effectLst/>
                <a:ea typeface="Times New Roman" panose="02020603050405020304" pitchFamily="18" charset="0"/>
              </a:rPr>
              <a:t> = ratio between the RMSD between Aeolus and CTRL analyses, and variability on sub-monthly time scales</a:t>
            </a:r>
            <a:endParaRPr lang="en-DE" sz="1600" dirty="0"/>
          </a:p>
        </p:txBody>
      </p:sp>
      <p:sp>
        <p:nvSpPr>
          <p:cNvPr id="6" name="TextBox 5">
            <a:extLst>
              <a:ext uri="{FF2B5EF4-FFF2-40B4-BE49-F238E27FC236}">
                <a16:creationId xmlns:a16="http://schemas.microsoft.com/office/drawing/2014/main" id="{21EFBFBE-1330-4838-52C9-62982F863C65}"/>
              </a:ext>
            </a:extLst>
          </p:cNvPr>
          <p:cNvSpPr txBox="1"/>
          <p:nvPr/>
        </p:nvSpPr>
        <p:spPr>
          <a:xfrm>
            <a:off x="4538519" y="3506193"/>
            <a:ext cx="4283242" cy="830997"/>
          </a:xfrm>
          <a:prstGeom prst="rect">
            <a:avLst/>
          </a:prstGeom>
          <a:noFill/>
        </p:spPr>
        <p:txBody>
          <a:bodyPr wrap="square" rtlCol="0">
            <a:spAutoFit/>
          </a:bodyPr>
          <a:lstStyle/>
          <a:p>
            <a:r>
              <a:rPr lang="en-DE" sz="1600" dirty="0"/>
              <a:t>Without Aeolus, there would have been a greater uncertainty in stratospheric winds during the QBO disruption.</a:t>
            </a:r>
          </a:p>
        </p:txBody>
      </p:sp>
      <p:pic>
        <p:nvPicPr>
          <p:cNvPr id="7" name="Picture 6" descr="A black and white math equation&#10;&#10;Description automatically generated">
            <a:extLst>
              <a:ext uri="{FF2B5EF4-FFF2-40B4-BE49-F238E27FC236}">
                <a16:creationId xmlns:a16="http://schemas.microsoft.com/office/drawing/2014/main" id="{1E275E8B-F271-B991-43F3-0AAC1D0F907A}"/>
              </a:ext>
            </a:extLst>
          </p:cNvPr>
          <p:cNvPicPr>
            <a:picLocks noChangeAspect="1"/>
          </p:cNvPicPr>
          <p:nvPr/>
        </p:nvPicPr>
        <p:blipFill>
          <a:blip r:embed="rId4"/>
          <a:stretch>
            <a:fillRect/>
          </a:stretch>
        </p:blipFill>
        <p:spPr>
          <a:xfrm>
            <a:off x="4412713" y="1844307"/>
            <a:ext cx="2536066" cy="554509"/>
          </a:xfrm>
          <a:prstGeom prst="rect">
            <a:avLst/>
          </a:prstGeom>
        </p:spPr>
      </p:pic>
      <p:pic>
        <p:nvPicPr>
          <p:cNvPr id="8" name="Picture 7">
            <a:extLst>
              <a:ext uri="{FF2B5EF4-FFF2-40B4-BE49-F238E27FC236}">
                <a16:creationId xmlns:a16="http://schemas.microsoft.com/office/drawing/2014/main" id="{8FAF8C85-3FCC-4355-C103-D19CFAF4EEE4}"/>
              </a:ext>
            </a:extLst>
          </p:cNvPr>
          <p:cNvPicPr>
            <a:picLocks noChangeAspect="1"/>
          </p:cNvPicPr>
          <p:nvPr/>
        </p:nvPicPr>
        <p:blipFill>
          <a:blip r:embed="rId5"/>
          <a:stretch>
            <a:fillRect/>
          </a:stretch>
        </p:blipFill>
        <p:spPr>
          <a:xfrm>
            <a:off x="4500019" y="2584248"/>
            <a:ext cx="2237666" cy="320873"/>
          </a:xfrm>
          <a:prstGeom prst="rect">
            <a:avLst/>
          </a:prstGeom>
        </p:spPr>
      </p:pic>
      <p:sp>
        <p:nvSpPr>
          <p:cNvPr id="10" name="TextBox 9">
            <a:extLst>
              <a:ext uri="{FF2B5EF4-FFF2-40B4-BE49-F238E27FC236}">
                <a16:creationId xmlns:a16="http://schemas.microsoft.com/office/drawing/2014/main" id="{0B5BA200-303A-A8E4-001C-BB3612F911AC}"/>
              </a:ext>
            </a:extLst>
          </p:cNvPr>
          <p:cNvSpPr txBox="1"/>
          <p:nvPr/>
        </p:nvSpPr>
        <p:spPr>
          <a:xfrm>
            <a:off x="4572000" y="3090553"/>
            <a:ext cx="2886955" cy="338554"/>
          </a:xfrm>
          <a:prstGeom prst="rect">
            <a:avLst/>
          </a:prstGeom>
          <a:noFill/>
        </p:spPr>
        <p:txBody>
          <a:bodyPr wrap="square" rtlCol="0">
            <a:spAutoFit/>
          </a:bodyPr>
          <a:lstStyle/>
          <a:p>
            <a:r>
              <a:rPr lang="en-US" sz="1600" dirty="0">
                <a:effectLst/>
                <a:ea typeface="Times New Roman" panose="02020603050405020304" pitchFamily="18" charset="0"/>
              </a:rPr>
              <a:t>5</a:t>
            </a:r>
            <a:r>
              <a:rPr lang="en-US" sz="1600" baseline="30000" dirty="0">
                <a:effectLst/>
                <a:ea typeface="Times New Roman" panose="02020603050405020304" pitchFamily="18" charset="0"/>
              </a:rPr>
              <a:t>o</a:t>
            </a:r>
            <a:r>
              <a:rPr lang="en-US" sz="1600" dirty="0">
                <a:effectLst/>
                <a:ea typeface="Times New Roman" panose="02020603050405020304" pitchFamily="18" charset="0"/>
              </a:rPr>
              <a:t> N and 5</a:t>
            </a:r>
            <a:r>
              <a:rPr lang="en-US" sz="1600" baseline="30000" dirty="0">
                <a:effectLst/>
                <a:ea typeface="Times New Roman" panose="02020603050405020304" pitchFamily="18" charset="0"/>
              </a:rPr>
              <a:t>o</a:t>
            </a:r>
            <a:r>
              <a:rPr lang="en-US" sz="1600" dirty="0">
                <a:effectLst/>
                <a:ea typeface="Times New Roman" panose="02020603050405020304" pitchFamily="18" charset="0"/>
              </a:rPr>
              <a:t> S average</a:t>
            </a:r>
            <a:endParaRPr lang="en-DE" sz="1600" dirty="0"/>
          </a:p>
        </p:txBody>
      </p:sp>
      <p:sp>
        <p:nvSpPr>
          <p:cNvPr id="11" name="TextBox 10">
            <a:extLst>
              <a:ext uri="{FF2B5EF4-FFF2-40B4-BE49-F238E27FC236}">
                <a16:creationId xmlns:a16="http://schemas.microsoft.com/office/drawing/2014/main" id="{695F519C-2C23-7175-3806-81F5E0CC7926}"/>
              </a:ext>
            </a:extLst>
          </p:cNvPr>
          <p:cNvSpPr txBox="1"/>
          <p:nvPr/>
        </p:nvSpPr>
        <p:spPr>
          <a:xfrm>
            <a:off x="4552088" y="4494876"/>
            <a:ext cx="4283242" cy="338554"/>
          </a:xfrm>
          <a:prstGeom prst="rect">
            <a:avLst/>
          </a:prstGeom>
          <a:noFill/>
        </p:spPr>
        <p:txBody>
          <a:bodyPr wrap="square" rtlCol="0">
            <a:spAutoFit/>
          </a:bodyPr>
          <a:lstStyle/>
          <a:p>
            <a:r>
              <a:rPr lang="en-US" sz="1600" dirty="0">
                <a:effectLst/>
                <a:ea typeface="Times New Roman" panose="02020603050405020304" pitchFamily="18" charset="0"/>
              </a:rPr>
              <a:t>Aeolus winds will be assimilated in ERA6</a:t>
            </a:r>
            <a:endParaRPr lang="en-DE" sz="1600" dirty="0"/>
          </a:p>
        </p:txBody>
      </p:sp>
    </p:spTree>
    <p:extLst>
      <p:ext uri="{BB962C8B-B14F-4D97-AF65-F5344CB8AC3E}">
        <p14:creationId xmlns:p14="http://schemas.microsoft.com/office/powerpoint/2010/main" val="35035161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114719" y="83793"/>
            <a:ext cx="0" cy="4986000"/>
          </a:xfrm>
          <a:prstGeom prst="line">
            <a:avLst/>
          </a:prstGeom>
          <a:ln w="31750">
            <a:solidFill>
              <a:srgbClr val="FF0000"/>
            </a:solidFill>
          </a:ln>
          <a:effectLst>
            <a:outerShdw blurRad="40005" dist="19939" dir="1800000" algn="tl"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3" name="Title 1">
            <a:extLst>
              <a:ext uri="{FF2B5EF4-FFF2-40B4-BE49-F238E27FC236}">
                <a16:creationId xmlns:a16="http://schemas.microsoft.com/office/drawing/2014/main" id="{C0667854-C6FD-2F41-9287-9EB06AC67D71}"/>
              </a:ext>
            </a:extLst>
          </p:cNvPr>
          <p:cNvSpPr txBox="1">
            <a:spLocks/>
          </p:cNvSpPr>
          <p:nvPr/>
        </p:nvSpPr>
        <p:spPr>
          <a:xfrm>
            <a:off x="132504" y="83793"/>
            <a:ext cx="8751540" cy="63457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dirty="0"/>
              <a:t>Concluding remarks</a:t>
            </a:r>
          </a:p>
        </p:txBody>
      </p:sp>
      <p:sp>
        <p:nvSpPr>
          <p:cNvPr id="4" name="Content Placeholder 5">
            <a:extLst>
              <a:ext uri="{FF2B5EF4-FFF2-40B4-BE49-F238E27FC236}">
                <a16:creationId xmlns:a16="http://schemas.microsoft.com/office/drawing/2014/main" id="{68BCDA91-1069-0C2B-0504-20D7EC7A1BEC}"/>
              </a:ext>
            </a:extLst>
          </p:cNvPr>
          <p:cNvSpPr txBox="1">
            <a:spLocks/>
          </p:cNvSpPr>
          <p:nvPr/>
        </p:nvSpPr>
        <p:spPr>
          <a:xfrm>
            <a:off x="530534" y="969879"/>
            <a:ext cx="8082932" cy="3909618"/>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spcBef>
                <a:spcPts val="0"/>
              </a:spcBef>
              <a:spcAft>
                <a:spcPts val="1200"/>
              </a:spcAft>
              <a:buFont typeface="Arial"/>
              <a:buChar char="•"/>
            </a:pPr>
            <a:r>
              <a:rPr lang="en-US" sz="1400" dirty="0">
                <a:solidFill>
                  <a:schemeClr val="tx1"/>
                </a:solidFill>
              </a:rPr>
              <a:t>A consistent positive effect of the Aeolus HLOS wind profiles across the range of operational NWP models suggests a significant gap in our current picture of the tropical UTLS flows.  According to our results, the gap is associated with the underestimation of the vertical shear of the zonal wind in the mean state and wave amplitudes, in particular within TTL.</a:t>
            </a:r>
          </a:p>
          <a:p>
            <a:pPr marL="342900" indent="-342900" algn="l">
              <a:spcBef>
                <a:spcPts val="0"/>
              </a:spcBef>
              <a:spcAft>
                <a:spcPts val="1200"/>
              </a:spcAft>
              <a:buFont typeface="Arial"/>
              <a:buChar char="•"/>
            </a:pPr>
            <a:r>
              <a:rPr lang="en-US" sz="1400" dirty="0">
                <a:solidFill>
                  <a:schemeClr val="tx1"/>
                </a:solidFill>
              </a:rPr>
              <a:t>About 60% of Aeolus HLOS wind effect in the stratosphere turned into the correction of the zonal mean state during the 2019/2020 QBO disruption. Together with the major relative increase in the short-range forecast skill during this period, it demonstrates the importance of directly observing shear lines during extreme events.  Implications also for air-traffic-threatening turbulence in a changing climate.</a:t>
            </a:r>
          </a:p>
          <a:p>
            <a:pPr marL="342900" indent="-342900" algn="l">
              <a:spcBef>
                <a:spcPts val="0"/>
              </a:spcBef>
              <a:spcAft>
                <a:spcPts val="1200"/>
              </a:spcAft>
              <a:buFont typeface="Arial"/>
              <a:buChar char="•"/>
            </a:pPr>
            <a:r>
              <a:rPr lang="en-US" sz="1400" dirty="0">
                <a:solidFill>
                  <a:schemeClr val="tx1"/>
                </a:solidFill>
              </a:rPr>
              <a:t>Aeolus2 will observe wind profiles with much larger accuracy. They may reveal new insights into how shear lines of the tropical zonal wind shape the troposphere-stratosphere coupling and its effects in the climate system. </a:t>
            </a:r>
          </a:p>
          <a:p>
            <a:pPr marL="342900" indent="-342900" algn="l">
              <a:spcBef>
                <a:spcPts val="0"/>
              </a:spcBef>
              <a:spcAft>
                <a:spcPts val="1200"/>
              </a:spcAft>
              <a:buFont typeface="Arial"/>
              <a:buChar char="•"/>
            </a:pPr>
            <a:r>
              <a:rPr lang="en-US" sz="1400" dirty="0">
                <a:solidFill>
                  <a:schemeClr val="tx1"/>
                </a:solidFill>
              </a:rPr>
              <a:t>The largest effects of Aeolus are at the largest scales. =&gt; Important implications for the high-resolution climate modelling in terms of the vertical model resolution and effects of small scales on large scales. </a:t>
            </a:r>
            <a:endParaRPr lang="en-GB" sz="1400" dirty="0">
              <a:solidFill>
                <a:schemeClr val="tx1"/>
              </a:solidFill>
            </a:endParaRPr>
          </a:p>
        </p:txBody>
      </p:sp>
    </p:spTree>
    <p:extLst>
      <p:ext uri="{BB962C8B-B14F-4D97-AF65-F5344CB8AC3E}">
        <p14:creationId xmlns:p14="http://schemas.microsoft.com/office/powerpoint/2010/main" val="30151838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21A197B-7EEC-2667-15BF-66AE4BFE98EC}"/>
              </a:ext>
            </a:extLst>
          </p:cNvPr>
          <p:cNvSpPr txBox="1">
            <a:spLocks/>
          </p:cNvSpPr>
          <p:nvPr/>
        </p:nvSpPr>
        <p:spPr>
          <a:xfrm>
            <a:off x="985420" y="1539730"/>
            <a:ext cx="7004483" cy="63457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t>Thank you for your attention</a:t>
            </a:r>
          </a:p>
        </p:txBody>
      </p:sp>
    </p:spTree>
    <p:extLst>
      <p:ext uri="{BB962C8B-B14F-4D97-AF65-F5344CB8AC3E}">
        <p14:creationId xmlns:p14="http://schemas.microsoft.com/office/powerpoint/2010/main" val="3367100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114719" y="83793"/>
            <a:ext cx="0" cy="4986000"/>
          </a:xfrm>
          <a:prstGeom prst="line">
            <a:avLst/>
          </a:prstGeom>
          <a:ln w="31750">
            <a:solidFill>
              <a:srgbClr val="FF0000"/>
            </a:solidFill>
          </a:ln>
          <a:effectLst>
            <a:outerShdw blurRad="40005" dist="19939" dir="1800000" algn="tl"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4EE64F97-19E9-EF01-B426-7A390800D88F}"/>
              </a:ext>
            </a:extLst>
          </p:cNvPr>
          <p:cNvSpPr txBox="1"/>
          <p:nvPr/>
        </p:nvSpPr>
        <p:spPr>
          <a:xfrm>
            <a:off x="114718" y="166254"/>
            <a:ext cx="8829773" cy="430887"/>
          </a:xfrm>
          <a:prstGeom prst="rect">
            <a:avLst/>
          </a:prstGeom>
          <a:noFill/>
        </p:spPr>
        <p:txBody>
          <a:bodyPr wrap="square" rtlCol="0">
            <a:spAutoFit/>
          </a:bodyPr>
          <a:lstStyle/>
          <a:p>
            <a:pPr algn="ctr"/>
            <a:r>
              <a:rPr lang="en-US" sz="2200" dirty="0"/>
              <a:t>A bit of my history with the Atmospheric Dynamics Mission Aeolus</a:t>
            </a:r>
            <a:endParaRPr lang="en-US" sz="2200" dirty="0">
              <a:latin typeface="+mn-lt"/>
            </a:endParaRPr>
          </a:p>
        </p:txBody>
      </p:sp>
      <p:sp>
        <p:nvSpPr>
          <p:cNvPr id="2" name="TextBox 1">
            <a:extLst>
              <a:ext uri="{FF2B5EF4-FFF2-40B4-BE49-F238E27FC236}">
                <a16:creationId xmlns:a16="http://schemas.microsoft.com/office/drawing/2014/main" id="{98805B64-D264-72A7-DF1C-281DCB1A54F4}"/>
              </a:ext>
            </a:extLst>
          </p:cNvPr>
          <p:cNvSpPr txBox="1"/>
          <p:nvPr/>
        </p:nvSpPr>
        <p:spPr>
          <a:xfrm>
            <a:off x="1791573" y="4838746"/>
            <a:ext cx="6037094" cy="246221"/>
          </a:xfrm>
          <a:prstGeom prst="rect">
            <a:avLst/>
          </a:prstGeom>
          <a:noFill/>
        </p:spPr>
        <p:txBody>
          <a:bodyPr wrap="square" rtlCol="0">
            <a:spAutoFit/>
          </a:bodyPr>
          <a:lstStyle/>
          <a:p>
            <a:pPr algn="ctr"/>
            <a:r>
              <a:rPr lang="en-GB" sz="1000" dirty="0">
                <a:hlinkClick r:id="rId3"/>
              </a:rPr>
              <a:t>https://doi.org/10.1175/1520-0469(2004)061&lt;1877:AOEWBL&gt;2.0.CO;2</a:t>
            </a:r>
            <a:r>
              <a:rPr lang="en-GB" sz="1000" dirty="0"/>
              <a:t>, </a:t>
            </a:r>
            <a:r>
              <a:rPr lang="en-GB" sz="1000" i="1" dirty="0"/>
              <a:t>J. Atmos. Sci., 2004</a:t>
            </a:r>
            <a:endParaRPr lang="en-DE" sz="1000" i="1" dirty="0"/>
          </a:p>
        </p:txBody>
      </p:sp>
      <p:sp>
        <p:nvSpPr>
          <p:cNvPr id="3" name="TextBox 2">
            <a:extLst>
              <a:ext uri="{FF2B5EF4-FFF2-40B4-BE49-F238E27FC236}">
                <a16:creationId xmlns:a16="http://schemas.microsoft.com/office/drawing/2014/main" id="{0C3AC109-7FF4-28CB-E6EA-0646798102D2}"/>
              </a:ext>
            </a:extLst>
          </p:cNvPr>
          <p:cNvSpPr txBox="1"/>
          <p:nvPr/>
        </p:nvSpPr>
        <p:spPr>
          <a:xfrm>
            <a:off x="2244436" y="622893"/>
            <a:ext cx="5935288" cy="338554"/>
          </a:xfrm>
          <a:prstGeom prst="rect">
            <a:avLst/>
          </a:prstGeom>
          <a:noFill/>
        </p:spPr>
        <p:txBody>
          <a:bodyPr wrap="square" rtlCol="0">
            <a:spAutoFit/>
          </a:bodyPr>
          <a:lstStyle/>
          <a:p>
            <a:r>
              <a:rPr lang="en-GB" sz="1600" b="0" i="1" u="none" strike="noStrike" dirty="0">
                <a:solidFill>
                  <a:srgbClr val="FF0000"/>
                </a:solidFill>
                <a:effectLst/>
                <a:latin typeface="-webkit-standard"/>
              </a:rPr>
              <a:t>Some sketches from a 20-year-old PowerPoint file.</a:t>
            </a:r>
            <a:endParaRPr lang="en-DE" sz="1600" i="1" dirty="0">
              <a:solidFill>
                <a:srgbClr val="FF0000"/>
              </a:solidFill>
            </a:endParaRPr>
          </a:p>
        </p:txBody>
      </p:sp>
      <p:sp>
        <p:nvSpPr>
          <p:cNvPr id="13" name="Text Box 21">
            <a:extLst>
              <a:ext uri="{FF2B5EF4-FFF2-40B4-BE49-F238E27FC236}">
                <a16:creationId xmlns:a16="http://schemas.microsoft.com/office/drawing/2014/main" id="{C72C8601-E365-6BAC-5536-E16E56E96EA4}"/>
              </a:ext>
            </a:extLst>
          </p:cNvPr>
          <p:cNvSpPr txBox="1">
            <a:spLocks noChangeArrowheads="1"/>
          </p:cNvSpPr>
          <p:nvPr/>
        </p:nvSpPr>
        <p:spPr bwMode="auto">
          <a:xfrm>
            <a:off x="3861261" y="1234321"/>
            <a:ext cx="5597369" cy="30777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2540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hr-HR" altLang="en-DE" sz="1400" dirty="0"/>
              <a:t>Advanced NWP </a:t>
            </a:r>
            <a:r>
              <a:rPr lang="hr-HR" altLang="en-DE" sz="1400" dirty="0" err="1"/>
              <a:t>models</a:t>
            </a:r>
            <a:r>
              <a:rPr lang="hr-HR" altLang="en-DE" sz="1400" dirty="0"/>
              <a:t> </a:t>
            </a:r>
            <a:r>
              <a:rPr lang="hr-HR" altLang="en-DE" sz="1400" dirty="0" err="1"/>
              <a:t>and</a:t>
            </a:r>
            <a:r>
              <a:rPr lang="hr-HR" altLang="en-DE" sz="1400" dirty="0"/>
              <a:t> data </a:t>
            </a:r>
            <a:r>
              <a:rPr lang="hr-HR" altLang="en-DE" sz="1400" dirty="0" err="1"/>
              <a:t>assimilation</a:t>
            </a:r>
            <a:r>
              <a:rPr lang="hr-HR" altLang="en-DE" sz="1400" dirty="0"/>
              <a:t>, </a:t>
            </a:r>
            <a:r>
              <a:rPr lang="hr-HR" altLang="en-DE" sz="1400" dirty="0" err="1"/>
              <a:t>in</a:t>
            </a:r>
            <a:r>
              <a:rPr lang="hr-HR" altLang="en-DE" sz="1400" dirty="0"/>
              <a:t> </a:t>
            </a:r>
            <a:r>
              <a:rPr lang="hr-HR" altLang="en-DE" sz="1400" dirty="0" err="1"/>
              <a:t>particular</a:t>
            </a:r>
            <a:r>
              <a:rPr lang="hr-HR" altLang="en-DE" sz="1400" dirty="0"/>
              <a:t> 4D-Var</a:t>
            </a:r>
            <a:endParaRPr lang="en-GB" altLang="en-DE" sz="1400" dirty="0"/>
          </a:p>
        </p:txBody>
      </p:sp>
      <p:pic>
        <p:nvPicPr>
          <p:cNvPr id="14" name="Picture 13">
            <a:extLst>
              <a:ext uri="{FF2B5EF4-FFF2-40B4-BE49-F238E27FC236}">
                <a16:creationId xmlns:a16="http://schemas.microsoft.com/office/drawing/2014/main" id="{ED10ACF6-834A-B718-DA57-55C5B75E1029}"/>
              </a:ext>
            </a:extLst>
          </p:cNvPr>
          <p:cNvPicPr>
            <a:picLocks noChangeAspect="1"/>
          </p:cNvPicPr>
          <p:nvPr/>
        </p:nvPicPr>
        <p:blipFill>
          <a:blip r:embed="rId4"/>
          <a:stretch>
            <a:fillRect/>
          </a:stretch>
        </p:blipFill>
        <p:spPr>
          <a:xfrm>
            <a:off x="318481" y="1579771"/>
            <a:ext cx="1219080" cy="2223998"/>
          </a:xfrm>
          <a:prstGeom prst="rect">
            <a:avLst/>
          </a:prstGeom>
        </p:spPr>
      </p:pic>
      <p:pic>
        <p:nvPicPr>
          <p:cNvPr id="15" name="Picture 14">
            <a:extLst>
              <a:ext uri="{FF2B5EF4-FFF2-40B4-BE49-F238E27FC236}">
                <a16:creationId xmlns:a16="http://schemas.microsoft.com/office/drawing/2014/main" id="{18346182-5287-623A-B170-7BD200E7E54A}"/>
              </a:ext>
            </a:extLst>
          </p:cNvPr>
          <p:cNvPicPr>
            <a:picLocks noChangeAspect="1"/>
          </p:cNvPicPr>
          <p:nvPr/>
        </p:nvPicPr>
        <p:blipFill>
          <a:blip r:embed="rId5"/>
          <a:stretch>
            <a:fillRect/>
          </a:stretch>
        </p:blipFill>
        <p:spPr>
          <a:xfrm>
            <a:off x="1987991" y="1516808"/>
            <a:ext cx="1337100" cy="2306497"/>
          </a:xfrm>
          <a:prstGeom prst="rect">
            <a:avLst/>
          </a:prstGeom>
        </p:spPr>
      </p:pic>
      <p:sp>
        <p:nvSpPr>
          <p:cNvPr id="16" name="TextBox 15">
            <a:extLst>
              <a:ext uri="{FF2B5EF4-FFF2-40B4-BE49-F238E27FC236}">
                <a16:creationId xmlns:a16="http://schemas.microsoft.com/office/drawing/2014/main" id="{1F8E853C-2AF9-1381-F0C9-6DB68FC5D561}"/>
              </a:ext>
            </a:extLst>
          </p:cNvPr>
          <p:cNvSpPr txBox="1"/>
          <p:nvPr/>
        </p:nvSpPr>
        <p:spPr>
          <a:xfrm>
            <a:off x="1100666" y="1152502"/>
            <a:ext cx="2107790" cy="307777"/>
          </a:xfrm>
          <a:prstGeom prst="rect">
            <a:avLst/>
          </a:prstGeom>
          <a:noFill/>
        </p:spPr>
        <p:txBody>
          <a:bodyPr wrap="square" rtlCol="0">
            <a:spAutoFit/>
          </a:bodyPr>
          <a:lstStyle/>
          <a:p>
            <a:r>
              <a:rPr lang="en-DE" sz="1400" dirty="0"/>
              <a:t>ADM Aeolus mission</a:t>
            </a:r>
          </a:p>
        </p:txBody>
      </p:sp>
      <p:cxnSp>
        <p:nvCxnSpPr>
          <p:cNvPr id="17" name="Straight Arrow Connector 16">
            <a:extLst>
              <a:ext uri="{FF2B5EF4-FFF2-40B4-BE49-F238E27FC236}">
                <a16:creationId xmlns:a16="http://schemas.microsoft.com/office/drawing/2014/main" id="{832BE397-CC59-6459-40A7-7795ABE1ACFD}"/>
              </a:ext>
            </a:extLst>
          </p:cNvPr>
          <p:cNvCxnSpPr>
            <a:cxnSpLocks/>
          </p:cNvCxnSpPr>
          <p:nvPr/>
        </p:nvCxnSpPr>
        <p:spPr>
          <a:xfrm flipH="1">
            <a:off x="3010237" y="1542098"/>
            <a:ext cx="2532807" cy="1566544"/>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412FC79C-D7E5-4BF8-592D-CBA37815B904}"/>
              </a:ext>
            </a:extLst>
          </p:cNvPr>
          <p:cNvSpPr txBox="1"/>
          <p:nvPr/>
        </p:nvSpPr>
        <p:spPr>
          <a:xfrm>
            <a:off x="1704131" y="2542089"/>
            <a:ext cx="450430" cy="461665"/>
          </a:xfrm>
          <a:prstGeom prst="rect">
            <a:avLst/>
          </a:prstGeom>
          <a:noFill/>
        </p:spPr>
        <p:txBody>
          <a:bodyPr wrap="square" rtlCol="0">
            <a:spAutoFit/>
          </a:bodyPr>
          <a:lstStyle/>
          <a:p>
            <a:r>
              <a:rPr lang="en-DE" sz="2400" dirty="0"/>
              <a:t>≈</a:t>
            </a:r>
          </a:p>
        </p:txBody>
      </p:sp>
      <p:pic>
        <p:nvPicPr>
          <p:cNvPr id="4" name="Picture 3">
            <a:extLst>
              <a:ext uri="{FF2B5EF4-FFF2-40B4-BE49-F238E27FC236}">
                <a16:creationId xmlns:a16="http://schemas.microsoft.com/office/drawing/2014/main" id="{0230C337-1A7E-BC86-0618-F6FE1980A7F3}"/>
              </a:ext>
            </a:extLst>
          </p:cNvPr>
          <p:cNvPicPr>
            <a:picLocks noChangeAspect="1"/>
          </p:cNvPicPr>
          <p:nvPr/>
        </p:nvPicPr>
        <p:blipFill>
          <a:blip r:embed="rId6"/>
          <a:stretch>
            <a:fillRect/>
          </a:stretch>
        </p:blipFill>
        <p:spPr>
          <a:xfrm>
            <a:off x="5409301" y="1563855"/>
            <a:ext cx="2311977" cy="2245684"/>
          </a:xfrm>
          <a:prstGeom prst="rect">
            <a:avLst/>
          </a:prstGeom>
        </p:spPr>
      </p:pic>
      <p:sp>
        <p:nvSpPr>
          <p:cNvPr id="5" name="TextBox 4">
            <a:extLst>
              <a:ext uri="{FF2B5EF4-FFF2-40B4-BE49-F238E27FC236}">
                <a16:creationId xmlns:a16="http://schemas.microsoft.com/office/drawing/2014/main" id="{B44E7B3E-2CFB-970B-4772-F2242CCC7D9B}"/>
              </a:ext>
            </a:extLst>
          </p:cNvPr>
          <p:cNvSpPr txBox="1"/>
          <p:nvPr/>
        </p:nvSpPr>
        <p:spPr>
          <a:xfrm>
            <a:off x="3775521" y="3940913"/>
            <a:ext cx="5253760" cy="738664"/>
          </a:xfrm>
          <a:prstGeom prst="rect">
            <a:avLst/>
          </a:prstGeom>
          <a:noFill/>
        </p:spPr>
        <p:txBody>
          <a:bodyPr wrap="square" rtlCol="0">
            <a:spAutoFit/>
          </a:bodyPr>
          <a:lstStyle/>
          <a:p>
            <a:r>
              <a:rPr lang="en-DE" sz="1400" dirty="0"/>
              <a:t>Perfect-model OSSEs demonstrated effects of Aeolus HLOS winds on the large-scale equatorial waves in 3D-Var and 4D-Var OSSEs, in particular when used together with the mass-field data</a:t>
            </a:r>
          </a:p>
        </p:txBody>
      </p:sp>
    </p:spTree>
    <p:extLst>
      <p:ext uri="{BB962C8B-B14F-4D97-AF65-F5344CB8AC3E}">
        <p14:creationId xmlns:p14="http://schemas.microsoft.com/office/powerpoint/2010/main" val="3817013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114719" y="83793"/>
            <a:ext cx="0" cy="4986000"/>
          </a:xfrm>
          <a:prstGeom prst="line">
            <a:avLst/>
          </a:prstGeom>
          <a:ln w="31750">
            <a:solidFill>
              <a:srgbClr val="FF0000"/>
            </a:solidFill>
          </a:ln>
          <a:effectLst>
            <a:outerShdw blurRad="40005" dist="19939" dir="1800000" algn="tl"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4EE64F97-19E9-EF01-B426-7A390800D88F}"/>
              </a:ext>
            </a:extLst>
          </p:cNvPr>
          <p:cNvSpPr txBox="1"/>
          <p:nvPr/>
        </p:nvSpPr>
        <p:spPr>
          <a:xfrm>
            <a:off x="114718" y="166254"/>
            <a:ext cx="8829773" cy="430887"/>
          </a:xfrm>
          <a:prstGeom prst="rect">
            <a:avLst/>
          </a:prstGeom>
          <a:noFill/>
        </p:spPr>
        <p:txBody>
          <a:bodyPr wrap="square" rtlCol="0">
            <a:spAutoFit/>
          </a:bodyPr>
          <a:lstStyle/>
          <a:p>
            <a:pPr algn="ctr"/>
            <a:r>
              <a:rPr lang="en-US" sz="2200" dirty="0"/>
              <a:t>A bit of my history with the Atmospheric Dynamics Mission Aeolus</a:t>
            </a:r>
            <a:endParaRPr lang="en-US" sz="2200" dirty="0">
              <a:latin typeface="+mn-lt"/>
            </a:endParaRPr>
          </a:p>
        </p:txBody>
      </p:sp>
      <p:sp>
        <p:nvSpPr>
          <p:cNvPr id="2" name="TextBox 1">
            <a:extLst>
              <a:ext uri="{FF2B5EF4-FFF2-40B4-BE49-F238E27FC236}">
                <a16:creationId xmlns:a16="http://schemas.microsoft.com/office/drawing/2014/main" id="{98805B64-D264-72A7-DF1C-281DCB1A54F4}"/>
              </a:ext>
            </a:extLst>
          </p:cNvPr>
          <p:cNvSpPr txBox="1"/>
          <p:nvPr/>
        </p:nvSpPr>
        <p:spPr>
          <a:xfrm>
            <a:off x="1791573" y="4838746"/>
            <a:ext cx="6037094" cy="246221"/>
          </a:xfrm>
          <a:prstGeom prst="rect">
            <a:avLst/>
          </a:prstGeom>
          <a:noFill/>
        </p:spPr>
        <p:txBody>
          <a:bodyPr wrap="square" rtlCol="0">
            <a:spAutoFit/>
          </a:bodyPr>
          <a:lstStyle/>
          <a:p>
            <a:pPr algn="ctr"/>
            <a:r>
              <a:rPr lang="en-GB" sz="1000" dirty="0">
                <a:hlinkClick r:id="rId3"/>
              </a:rPr>
              <a:t>https://doi.org/10.1175/1520-0469(2004)061&lt;1877:AOEWBL&gt;2.0.CO;2</a:t>
            </a:r>
            <a:r>
              <a:rPr lang="en-GB" sz="1000" dirty="0"/>
              <a:t>, </a:t>
            </a:r>
            <a:r>
              <a:rPr lang="en-GB" sz="1000" i="1" dirty="0"/>
              <a:t>J. Atmos. Sci., 2004</a:t>
            </a:r>
            <a:endParaRPr lang="en-DE" sz="1000" i="1" dirty="0"/>
          </a:p>
        </p:txBody>
      </p:sp>
      <p:sp>
        <p:nvSpPr>
          <p:cNvPr id="3" name="TextBox 2">
            <a:extLst>
              <a:ext uri="{FF2B5EF4-FFF2-40B4-BE49-F238E27FC236}">
                <a16:creationId xmlns:a16="http://schemas.microsoft.com/office/drawing/2014/main" id="{0C3AC109-7FF4-28CB-E6EA-0646798102D2}"/>
              </a:ext>
            </a:extLst>
          </p:cNvPr>
          <p:cNvSpPr txBox="1"/>
          <p:nvPr/>
        </p:nvSpPr>
        <p:spPr>
          <a:xfrm>
            <a:off x="2244436" y="622893"/>
            <a:ext cx="5935288" cy="338554"/>
          </a:xfrm>
          <a:prstGeom prst="rect">
            <a:avLst/>
          </a:prstGeom>
          <a:noFill/>
        </p:spPr>
        <p:txBody>
          <a:bodyPr wrap="square" rtlCol="0">
            <a:spAutoFit/>
          </a:bodyPr>
          <a:lstStyle/>
          <a:p>
            <a:r>
              <a:rPr lang="en-GB" sz="1600" b="0" i="1" u="none" strike="noStrike" dirty="0">
                <a:solidFill>
                  <a:srgbClr val="FF0000"/>
                </a:solidFill>
                <a:effectLst/>
                <a:latin typeface="-webkit-standard"/>
              </a:rPr>
              <a:t>Some sketches from a 20-year-old PowerPoint file.</a:t>
            </a:r>
            <a:endParaRPr lang="en-DE" sz="1600" i="1" dirty="0">
              <a:solidFill>
                <a:srgbClr val="FF0000"/>
              </a:solidFill>
            </a:endParaRPr>
          </a:p>
        </p:txBody>
      </p:sp>
      <p:sp>
        <p:nvSpPr>
          <p:cNvPr id="13" name="Text Box 21">
            <a:extLst>
              <a:ext uri="{FF2B5EF4-FFF2-40B4-BE49-F238E27FC236}">
                <a16:creationId xmlns:a16="http://schemas.microsoft.com/office/drawing/2014/main" id="{C72C8601-E365-6BAC-5536-E16E56E96EA4}"/>
              </a:ext>
            </a:extLst>
          </p:cNvPr>
          <p:cNvSpPr txBox="1">
            <a:spLocks noChangeArrowheads="1"/>
          </p:cNvSpPr>
          <p:nvPr/>
        </p:nvSpPr>
        <p:spPr bwMode="auto">
          <a:xfrm>
            <a:off x="3861261" y="1234321"/>
            <a:ext cx="5597369" cy="30777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2540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hr-HR" altLang="en-DE" sz="1400" dirty="0"/>
              <a:t>Advanced NWP </a:t>
            </a:r>
            <a:r>
              <a:rPr lang="hr-HR" altLang="en-DE" sz="1400" dirty="0" err="1"/>
              <a:t>models</a:t>
            </a:r>
            <a:r>
              <a:rPr lang="hr-HR" altLang="en-DE" sz="1400" dirty="0"/>
              <a:t> </a:t>
            </a:r>
            <a:r>
              <a:rPr lang="hr-HR" altLang="en-DE" sz="1400" dirty="0" err="1"/>
              <a:t>and</a:t>
            </a:r>
            <a:r>
              <a:rPr lang="hr-HR" altLang="en-DE" sz="1400" dirty="0"/>
              <a:t> data </a:t>
            </a:r>
            <a:r>
              <a:rPr lang="hr-HR" altLang="en-DE" sz="1400" dirty="0" err="1"/>
              <a:t>assimilation</a:t>
            </a:r>
            <a:r>
              <a:rPr lang="hr-HR" altLang="en-DE" sz="1400" dirty="0"/>
              <a:t>, </a:t>
            </a:r>
            <a:r>
              <a:rPr lang="hr-HR" altLang="en-DE" sz="1400" dirty="0" err="1"/>
              <a:t>in</a:t>
            </a:r>
            <a:r>
              <a:rPr lang="hr-HR" altLang="en-DE" sz="1400" dirty="0"/>
              <a:t> </a:t>
            </a:r>
            <a:r>
              <a:rPr lang="hr-HR" altLang="en-DE" sz="1400" dirty="0" err="1"/>
              <a:t>particular</a:t>
            </a:r>
            <a:r>
              <a:rPr lang="hr-HR" altLang="en-DE" sz="1400" dirty="0"/>
              <a:t> 4D-Var</a:t>
            </a:r>
            <a:endParaRPr lang="en-GB" altLang="en-DE" sz="1400" dirty="0"/>
          </a:p>
        </p:txBody>
      </p:sp>
      <p:cxnSp>
        <p:nvCxnSpPr>
          <p:cNvPr id="17" name="Straight Arrow Connector 16">
            <a:extLst>
              <a:ext uri="{FF2B5EF4-FFF2-40B4-BE49-F238E27FC236}">
                <a16:creationId xmlns:a16="http://schemas.microsoft.com/office/drawing/2014/main" id="{832BE397-CC59-6459-40A7-7795ABE1ACFD}"/>
              </a:ext>
            </a:extLst>
          </p:cNvPr>
          <p:cNvCxnSpPr>
            <a:cxnSpLocks/>
          </p:cNvCxnSpPr>
          <p:nvPr/>
        </p:nvCxnSpPr>
        <p:spPr>
          <a:xfrm flipH="1">
            <a:off x="3010237" y="1542098"/>
            <a:ext cx="2532807" cy="1566544"/>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0230C337-1A7E-BC86-0618-F6FE1980A7F3}"/>
              </a:ext>
            </a:extLst>
          </p:cNvPr>
          <p:cNvPicPr>
            <a:picLocks noChangeAspect="1"/>
          </p:cNvPicPr>
          <p:nvPr/>
        </p:nvPicPr>
        <p:blipFill>
          <a:blip r:embed="rId4"/>
          <a:stretch>
            <a:fillRect/>
          </a:stretch>
        </p:blipFill>
        <p:spPr>
          <a:xfrm>
            <a:off x="5409301" y="1563581"/>
            <a:ext cx="2311977" cy="2245684"/>
          </a:xfrm>
          <a:prstGeom prst="rect">
            <a:avLst/>
          </a:prstGeom>
        </p:spPr>
      </p:pic>
      <p:sp>
        <p:nvSpPr>
          <p:cNvPr id="5" name="TextBox 4">
            <a:extLst>
              <a:ext uri="{FF2B5EF4-FFF2-40B4-BE49-F238E27FC236}">
                <a16:creationId xmlns:a16="http://schemas.microsoft.com/office/drawing/2014/main" id="{B44E7B3E-2CFB-970B-4772-F2242CCC7D9B}"/>
              </a:ext>
            </a:extLst>
          </p:cNvPr>
          <p:cNvSpPr txBox="1"/>
          <p:nvPr/>
        </p:nvSpPr>
        <p:spPr>
          <a:xfrm>
            <a:off x="3775521" y="3940913"/>
            <a:ext cx="5253760" cy="738664"/>
          </a:xfrm>
          <a:prstGeom prst="rect">
            <a:avLst/>
          </a:prstGeom>
          <a:noFill/>
        </p:spPr>
        <p:txBody>
          <a:bodyPr wrap="square" rtlCol="0">
            <a:spAutoFit/>
          </a:bodyPr>
          <a:lstStyle/>
          <a:p>
            <a:r>
              <a:rPr lang="en-DE" sz="1400" dirty="0"/>
              <a:t>Perfect-model OSSEs demonstrated effects of Aeolus HLOS winds on the large-scale equatorial waves in 3D-Var and 4D-Var OSSEs, in particular when used together with the mass-field data</a:t>
            </a:r>
          </a:p>
        </p:txBody>
      </p:sp>
      <p:sp>
        <p:nvSpPr>
          <p:cNvPr id="6" name="TextBox 5">
            <a:extLst>
              <a:ext uri="{FF2B5EF4-FFF2-40B4-BE49-F238E27FC236}">
                <a16:creationId xmlns:a16="http://schemas.microsoft.com/office/drawing/2014/main" id="{E90890E3-6D4F-F34E-BD63-B786024E4D06}"/>
              </a:ext>
            </a:extLst>
          </p:cNvPr>
          <p:cNvSpPr txBox="1"/>
          <p:nvPr/>
        </p:nvSpPr>
        <p:spPr>
          <a:xfrm>
            <a:off x="318481" y="4133773"/>
            <a:ext cx="2782163" cy="600164"/>
          </a:xfrm>
          <a:prstGeom prst="rect">
            <a:avLst/>
          </a:prstGeom>
          <a:noFill/>
        </p:spPr>
        <p:txBody>
          <a:bodyPr wrap="square" rtlCol="0">
            <a:spAutoFit/>
          </a:bodyPr>
          <a:lstStyle/>
          <a:p>
            <a:pPr algn="ctr"/>
            <a:r>
              <a:rPr lang="en-DE" sz="1100" dirty="0"/>
              <a:t>WMO 2005 award for young scientists for J.Atmos.Sci. paper on the potential Aeolus impact on tropical wave flows</a:t>
            </a:r>
          </a:p>
        </p:txBody>
      </p:sp>
      <p:pic>
        <p:nvPicPr>
          <p:cNvPr id="8" name="Picture 7" descr="A person and person shaking hands&#10;&#10;Description automatically generated">
            <a:extLst>
              <a:ext uri="{FF2B5EF4-FFF2-40B4-BE49-F238E27FC236}">
                <a16:creationId xmlns:a16="http://schemas.microsoft.com/office/drawing/2014/main" id="{20FA546C-567A-0EB8-108A-EB8B1AB7EA44}"/>
              </a:ext>
            </a:extLst>
          </p:cNvPr>
          <p:cNvPicPr>
            <a:picLocks noChangeAspect="1"/>
          </p:cNvPicPr>
          <p:nvPr/>
        </p:nvPicPr>
        <p:blipFill>
          <a:blip r:embed="rId5"/>
          <a:stretch>
            <a:fillRect/>
          </a:stretch>
        </p:blipFill>
        <p:spPr>
          <a:xfrm>
            <a:off x="-493959" y="1007269"/>
            <a:ext cx="4180327" cy="2853415"/>
          </a:xfrm>
          <a:prstGeom prst="rect">
            <a:avLst/>
          </a:prstGeom>
        </p:spPr>
      </p:pic>
      <p:pic>
        <p:nvPicPr>
          <p:cNvPr id="10" name="Picture 9">
            <a:extLst>
              <a:ext uri="{FF2B5EF4-FFF2-40B4-BE49-F238E27FC236}">
                <a16:creationId xmlns:a16="http://schemas.microsoft.com/office/drawing/2014/main" id="{B08113E1-0079-A68D-06A6-3FA0091043CD}"/>
              </a:ext>
            </a:extLst>
          </p:cNvPr>
          <p:cNvPicPr>
            <a:picLocks noChangeAspect="1"/>
          </p:cNvPicPr>
          <p:nvPr/>
        </p:nvPicPr>
        <p:blipFill>
          <a:blip r:embed="rId6"/>
          <a:stretch>
            <a:fillRect/>
          </a:stretch>
        </p:blipFill>
        <p:spPr>
          <a:xfrm>
            <a:off x="2569652" y="1007268"/>
            <a:ext cx="1713902" cy="2846657"/>
          </a:xfrm>
          <a:prstGeom prst="rect">
            <a:avLst/>
          </a:prstGeom>
        </p:spPr>
      </p:pic>
    </p:spTree>
    <p:extLst>
      <p:ext uri="{BB962C8B-B14F-4D97-AF65-F5344CB8AC3E}">
        <p14:creationId xmlns:p14="http://schemas.microsoft.com/office/powerpoint/2010/main" val="282945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114719" y="83793"/>
            <a:ext cx="0" cy="4986000"/>
          </a:xfrm>
          <a:prstGeom prst="line">
            <a:avLst/>
          </a:prstGeom>
          <a:ln w="31750">
            <a:solidFill>
              <a:srgbClr val="FF0000"/>
            </a:solidFill>
          </a:ln>
          <a:effectLst>
            <a:outerShdw blurRad="40005" dist="19939" dir="1800000" algn="tl"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2" name="Titolo 1">
            <a:extLst>
              <a:ext uri="{FF2B5EF4-FFF2-40B4-BE49-F238E27FC236}">
                <a16:creationId xmlns:a16="http://schemas.microsoft.com/office/drawing/2014/main" id="{6D3675A7-41FD-A5E4-C956-2B12FB978EB3}"/>
              </a:ext>
            </a:extLst>
          </p:cNvPr>
          <p:cNvSpPr txBox="1">
            <a:spLocks/>
          </p:cNvSpPr>
          <p:nvPr/>
        </p:nvSpPr>
        <p:spPr>
          <a:xfrm>
            <a:off x="295806" y="839738"/>
            <a:ext cx="8670171" cy="54430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300" dirty="0">
                <a:latin typeface="+mn-lt"/>
              </a:rPr>
              <a:t>“Not all data are equal in their information-yielding capacity. Some are more equal than others.” </a:t>
            </a:r>
            <a:r>
              <a:rPr lang="en-GB" sz="1300" i="1" dirty="0">
                <a:latin typeface="+mn-lt"/>
              </a:rPr>
              <a:t>J. </a:t>
            </a:r>
            <a:r>
              <a:rPr lang="en-GB" sz="1300" i="1" dirty="0" err="1">
                <a:latin typeface="+mn-lt"/>
              </a:rPr>
              <a:t>Smagorinsky</a:t>
            </a:r>
            <a:r>
              <a:rPr lang="en-GB" sz="1300" i="1" dirty="0">
                <a:latin typeface="+mn-lt"/>
              </a:rPr>
              <a:t>, 1969</a:t>
            </a:r>
          </a:p>
        </p:txBody>
      </p:sp>
      <p:sp>
        <p:nvSpPr>
          <p:cNvPr id="4" name="Title 1">
            <a:extLst>
              <a:ext uri="{FF2B5EF4-FFF2-40B4-BE49-F238E27FC236}">
                <a16:creationId xmlns:a16="http://schemas.microsoft.com/office/drawing/2014/main" id="{347FFC96-2FCD-09C5-F5F5-B3CEB248F5C6}"/>
              </a:ext>
            </a:extLst>
          </p:cNvPr>
          <p:cNvSpPr txBox="1">
            <a:spLocks/>
          </p:cNvSpPr>
          <p:nvPr/>
        </p:nvSpPr>
        <p:spPr>
          <a:xfrm>
            <a:off x="2549034" y="1613636"/>
            <a:ext cx="6292155" cy="222912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1600" b="1" dirty="0">
                <a:solidFill>
                  <a:srgbClr val="FF0000"/>
                </a:solidFill>
                <a:latin typeface="+mn-lt"/>
                <a:cs typeface="Calibri"/>
              </a:rPr>
              <a:t>ESA </a:t>
            </a:r>
            <a:r>
              <a:rPr lang="en-US" sz="1600" b="1" dirty="0" err="1">
                <a:solidFill>
                  <a:srgbClr val="FF0000"/>
                </a:solidFill>
                <a:latin typeface="+mn-lt"/>
                <a:cs typeface="Calibri"/>
              </a:rPr>
              <a:t>Aeolus+Processes</a:t>
            </a:r>
            <a:r>
              <a:rPr lang="en-US" sz="1600" b="1" dirty="0">
                <a:solidFill>
                  <a:srgbClr val="FF0000"/>
                </a:solidFill>
                <a:latin typeface="+mn-lt"/>
                <a:cs typeface="Calibri"/>
              </a:rPr>
              <a:t> project</a:t>
            </a:r>
          </a:p>
          <a:p>
            <a:pPr algn="l">
              <a:lnSpc>
                <a:spcPct val="120000"/>
              </a:lnSpc>
            </a:pPr>
            <a:r>
              <a:rPr lang="en-US" sz="1600" dirty="0">
                <a:latin typeface="+mn-lt"/>
                <a:cs typeface="Calibri"/>
              </a:rPr>
              <a:t>Untangling process improvements in the ECMWF analyses and forecasts by the HLOS wind profiles. </a:t>
            </a:r>
            <a:endParaRPr lang="en-US" sz="1400" dirty="0">
              <a:latin typeface="+mn-lt"/>
              <a:cs typeface="Calibri"/>
            </a:endParaRPr>
          </a:p>
          <a:p>
            <a:pPr algn="l">
              <a:lnSpc>
                <a:spcPct val="120000"/>
              </a:lnSpc>
            </a:pPr>
            <a:endParaRPr lang="en-US" sz="800" dirty="0">
              <a:latin typeface="+mn-lt"/>
              <a:cs typeface="Calibri"/>
            </a:endParaRPr>
          </a:p>
          <a:p>
            <a:pPr algn="l">
              <a:lnSpc>
                <a:spcPct val="120000"/>
              </a:lnSpc>
            </a:pPr>
            <a:r>
              <a:rPr lang="en-US" sz="1400" dirty="0">
                <a:latin typeface="+mn-lt"/>
                <a:cs typeface="Calibri"/>
              </a:rPr>
              <a:t>1. What processes have been improved by Aeolus? </a:t>
            </a:r>
          </a:p>
          <a:p>
            <a:pPr algn="l">
              <a:lnSpc>
                <a:spcPct val="120000"/>
              </a:lnSpc>
            </a:pPr>
            <a:r>
              <a:rPr lang="en-US" sz="1400" dirty="0">
                <a:latin typeface="+mn-lt"/>
                <a:cs typeface="Calibri"/>
              </a:rPr>
              <a:t>2. What is the role of 4D-Var for the analysis improvements by Aeolus?</a:t>
            </a:r>
          </a:p>
          <a:p>
            <a:pPr algn="l">
              <a:lnSpc>
                <a:spcPct val="120000"/>
              </a:lnSpc>
            </a:pPr>
            <a:r>
              <a:rPr lang="en-US" sz="1400" dirty="0">
                <a:latin typeface="+mn-lt"/>
                <a:cs typeface="Calibri"/>
              </a:rPr>
              <a:t>3. How do Aeolus and COSMIC2 complement each other in 4D-Var? </a:t>
            </a:r>
          </a:p>
          <a:p>
            <a:pPr algn="l">
              <a:lnSpc>
                <a:spcPct val="120000"/>
              </a:lnSpc>
            </a:pPr>
            <a:r>
              <a:rPr lang="en-US" sz="1400" dirty="0">
                <a:latin typeface="+mn-lt"/>
                <a:cs typeface="Calibri"/>
              </a:rPr>
              <a:t>4. How can we quantify scale-dependent predictability improvement due to Aeolus, compared to other observing systems, for example COSMIC2? </a:t>
            </a:r>
          </a:p>
        </p:txBody>
      </p:sp>
      <p:pic>
        <p:nvPicPr>
          <p:cNvPr id="5" name="Aeolus" descr="Aeolus">
            <a:hlinkClick r:id="" action="ppaction://media"/>
            <a:extLst>
              <a:ext uri="{FF2B5EF4-FFF2-40B4-BE49-F238E27FC236}">
                <a16:creationId xmlns:a16="http://schemas.microsoft.com/office/drawing/2014/main" id="{871D37DC-B735-0B41-F732-74E5D22F203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39924" y="1539576"/>
            <a:ext cx="1555774" cy="1555774"/>
          </a:xfrm>
          <a:prstGeom prst="rect">
            <a:avLst/>
          </a:prstGeom>
        </p:spPr>
      </p:pic>
      <p:pic>
        <p:nvPicPr>
          <p:cNvPr id="6" name="Radiosonds" descr="Radiosonds">
            <a:hlinkClick r:id="" action="ppaction://media"/>
            <a:extLst>
              <a:ext uri="{FF2B5EF4-FFF2-40B4-BE49-F238E27FC236}">
                <a16:creationId xmlns:a16="http://schemas.microsoft.com/office/drawing/2014/main" id="{21C1FBFE-F230-04CB-08F2-227F3BFF4974}"/>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52336" y="3239076"/>
            <a:ext cx="1555775" cy="1555775"/>
          </a:xfrm>
          <a:prstGeom prst="rect">
            <a:avLst/>
          </a:prstGeom>
        </p:spPr>
      </p:pic>
      <p:sp>
        <p:nvSpPr>
          <p:cNvPr id="7" name="TextBox 6">
            <a:extLst>
              <a:ext uri="{FF2B5EF4-FFF2-40B4-BE49-F238E27FC236}">
                <a16:creationId xmlns:a16="http://schemas.microsoft.com/office/drawing/2014/main" id="{4EE64F97-19E9-EF01-B426-7A390800D88F}"/>
              </a:ext>
            </a:extLst>
          </p:cNvPr>
          <p:cNvSpPr txBox="1"/>
          <p:nvPr/>
        </p:nvSpPr>
        <p:spPr>
          <a:xfrm>
            <a:off x="78266" y="153326"/>
            <a:ext cx="9024163" cy="800219"/>
          </a:xfrm>
          <a:prstGeom prst="rect">
            <a:avLst/>
          </a:prstGeom>
          <a:noFill/>
        </p:spPr>
        <p:txBody>
          <a:bodyPr wrap="square" rtlCol="0">
            <a:spAutoFit/>
          </a:bodyPr>
          <a:lstStyle/>
          <a:p>
            <a:pPr algn="ctr"/>
            <a:r>
              <a:rPr lang="en-US" sz="2400" dirty="0">
                <a:latin typeface="+mn-lt"/>
              </a:rPr>
              <a:t>Atmospheric Dynamics Mission - </a:t>
            </a:r>
            <a:r>
              <a:rPr lang="x-none" sz="2400" dirty="0">
                <a:latin typeface="+mn-lt"/>
              </a:rPr>
              <a:t>Aeolus Doppler </a:t>
            </a:r>
            <a:r>
              <a:rPr lang="x-none" sz="2400">
                <a:latin typeface="+mn-lt"/>
              </a:rPr>
              <a:t>Wind Lidar</a:t>
            </a:r>
            <a:r>
              <a:rPr lang="en-US" sz="2400" dirty="0">
                <a:latin typeface="+mn-lt"/>
              </a:rPr>
              <a:t> mission</a:t>
            </a:r>
          </a:p>
          <a:p>
            <a:pPr algn="ctr"/>
            <a:endParaRPr lang="en-US" sz="400" dirty="0">
              <a:latin typeface="+mn-lt"/>
            </a:endParaRPr>
          </a:p>
          <a:p>
            <a:pPr algn="ctr"/>
            <a:r>
              <a:rPr lang="en-US" dirty="0">
                <a:latin typeface="+mn-lt"/>
              </a:rPr>
              <a:t>22 August 2018 - 28 July 2023</a:t>
            </a:r>
            <a:endParaRPr lang="x-none" dirty="0">
              <a:latin typeface="+mn-lt"/>
            </a:endParaRPr>
          </a:p>
        </p:txBody>
      </p:sp>
      <p:sp>
        <p:nvSpPr>
          <p:cNvPr id="8" name="TextBox 7">
            <a:extLst>
              <a:ext uri="{FF2B5EF4-FFF2-40B4-BE49-F238E27FC236}">
                <a16:creationId xmlns:a16="http://schemas.microsoft.com/office/drawing/2014/main" id="{86EFD7DD-5D22-6B28-4B33-71F02F645E5F}"/>
              </a:ext>
            </a:extLst>
          </p:cNvPr>
          <p:cNvSpPr txBox="1"/>
          <p:nvPr/>
        </p:nvSpPr>
        <p:spPr>
          <a:xfrm>
            <a:off x="545302" y="4569024"/>
            <a:ext cx="1226236" cy="246221"/>
          </a:xfrm>
          <a:prstGeom prst="rect">
            <a:avLst/>
          </a:prstGeom>
          <a:noFill/>
        </p:spPr>
        <p:txBody>
          <a:bodyPr wrap="square" rtlCol="0">
            <a:spAutoFit/>
          </a:bodyPr>
          <a:lstStyle/>
          <a:p>
            <a:r>
              <a:rPr lang="en-US" sz="1000" dirty="0">
                <a:solidFill>
                  <a:schemeClr val="bg1"/>
                </a:solidFill>
              </a:rPr>
              <a:t>S</a:t>
            </a:r>
            <a:r>
              <a:rPr lang="x-none" sz="1000">
                <a:solidFill>
                  <a:schemeClr val="bg1"/>
                </a:solidFill>
              </a:rPr>
              <a:t>ondes</a:t>
            </a:r>
            <a:endParaRPr lang="x-none" sz="1000" dirty="0">
              <a:solidFill>
                <a:schemeClr val="bg1"/>
              </a:solidFill>
            </a:endParaRPr>
          </a:p>
        </p:txBody>
      </p:sp>
      <p:sp>
        <p:nvSpPr>
          <p:cNvPr id="10" name="TextBox 9">
            <a:extLst>
              <a:ext uri="{FF2B5EF4-FFF2-40B4-BE49-F238E27FC236}">
                <a16:creationId xmlns:a16="http://schemas.microsoft.com/office/drawing/2014/main" id="{A18913AA-E80A-1732-CD56-0364EA7E7660}"/>
              </a:ext>
            </a:extLst>
          </p:cNvPr>
          <p:cNvSpPr txBox="1"/>
          <p:nvPr/>
        </p:nvSpPr>
        <p:spPr>
          <a:xfrm>
            <a:off x="539924" y="2868544"/>
            <a:ext cx="2501829" cy="246221"/>
          </a:xfrm>
          <a:prstGeom prst="rect">
            <a:avLst/>
          </a:prstGeom>
          <a:noFill/>
        </p:spPr>
        <p:txBody>
          <a:bodyPr wrap="square" rtlCol="0">
            <a:spAutoFit/>
          </a:bodyPr>
          <a:lstStyle/>
          <a:p>
            <a:r>
              <a:rPr lang="x-none" sz="1000" dirty="0">
                <a:solidFill>
                  <a:srgbClr val="FEFFFF"/>
                </a:solidFill>
              </a:rPr>
              <a:t>Aeolus 12-hour track</a:t>
            </a:r>
          </a:p>
        </p:txBody>
      </p:sp>
      <p:sp>
        <p:nvSpPr>
          <p:cNvPr id="13" name="TextBox 12">
            <a:extLst>
              <a:ext uri="{FF2B5EF4-FFF2-40B4-BE49-F238E27FC236}">
                <a16:creationId xmlns:a16="http://schemas.microsoft.com/office/drawing/2014/main" id="{2BAA560C-F547-9CCB-7344-D4A05F4B616F}"/>
              </a:ext>
            </a:extLst>
          </p:cNvPr>
          <p:cNvSpPr txBox="1"/>
          <p:nvPr/>
        </p:nvSpPr>
        <p:spPr>
          <a:xfrm>
            <a:off x="2615007" y="4200396"/>
            <a:ext cx="6292155" cy="338554"/>
          </a:xfrm>
          <a:prstGeom prst="rect">
            <a:avLst/>
          </a:prstGeom>
          <a:noFill/>
        </p:spPr>
        <p:txBody>
          <a:bodyPr wrap="square" rtlCol="0">
            <a:spAutoFit/>
          </a:bodyPr>
          <a:lstStyle/>
          <a:p>
            <a:r>
              <a:rPr lang="en-DE" sz="1600" dirty="0"/>
              <a:t>The project focuses on the tropical UTLS using the ECMWF OSEs </a:t>
            </a:r>
          </a:p>
        </p:txBody>
      </p:sp>
    </p:spTree>
    <p:extLst>
      <p:ext uri="{BB962C8B-B14F-4D97-AF65-F5344CB8AC3E}">
        <p14:creationId xmlns:p14="http://schemas.microsoft.com/office/powerpoint/2010/main" val="404618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0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8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6"/>
                                        </p:tgtEl>
                                      </p:cBhvr>
                                    </p:cmd>
                                  </p:childTnLst>
                                </p:cTn>
                              </p:par>
                            </p:childTnLst>
                          </p:cTn>
                        </p:par>
                      </p:childTnLst>
                    </p:cTn>
                  </p:par>
                </p:childTnLst>
              </p:cTn>
              <p:nextCondLst>
                <p:cond evt="onClick" delay="0">
                  <p:tgtEl>
                    <p:spTgt spid="6"/>
                  </p:tgtEl>
                </p:cond>
              </p:nextCondLst>
            </p:seq>
            <p:video>
              <p:cMediaNode vol="80000">
                <p:cTn id="21" fill="hold" display="0">
                  <p:stCondLst>
                    <p:cond delay="indefinite"/>
                  </p:stCondLst>
                </p:cTn>
                <p:tgtEl>
                  <p:spTgt spid="5"/>
                </p:tgtEl>
              </p:cMediaNode>
            </p:video>
            <p:video>
              <p:cMediaNode vol="80000">
                <p:cTn id="22"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114719" y="83793"/>
            <a:ext cx="0" cy="4986000"/>
          </a:xfrm>
          <a:prstGeom prst="line">
            <a:avLst/>
          </a:prstGeom>
          <a:ln w="31750">
            <a:solidFill>
              <a:srgbClr val="FF0000"/>
            </a:solidFill>
          </a:ln>
          <a:effectLst>
            <a:outerShdw blurRad="40005" dist="19939" dir="1800000" algn="tl"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1B38ECE3-218D-1728-1E42-91EA80D7D5CC}"/>
              </a:ext>
            </a:extLst>
          </p:cNvPr>
          <p:cNvSpPr txBox="1"/>
          <p:nvPr/>
        </p:nvSpPr>
        <p:spPr>
          <a:xfrm>
            <a:off x="178022" y="219830"/>
            <a:ext cx="8797163" cy="461665"/>
          </a:xfrm>
          <a:prstGeom prst="rect">
            <a:avLst/>
          </a:prstGeom>
          <a:noFill/>
        </p:spPr>
        <p:txBody>
          <a:bodyPr wrap="square" rtlCol="0">
            <a:spAutoFit/>
          </a:bodyPr>
          <a:lstStyle/>
          <a:p>
            <a:pPr algn="ctr"/>
            <a:r>
              <a:rPr lang="en-US" sz="2400" dirty="0"/>
              <a:t>P</a:t>
            </a:r>
            <a:r>
              <a:rPr lang="en-US" sz="2400" dirty="0">
                <a:latin typeface="+mn-lt"/>
              </a:rPr>
              <a:t>rocess improvements by Aeolus HLOS wind profiles</a:t>
            </a:r>
            <a:endParaRPr lang="x-none" dirty="0">
              <a:latin typeface="+mn-lt"/>
            </a:endParaRPr>
          </a:p>
        </p:txBody>
      </p:sp>
      <p:sp>
        <p:nvSpPr>
          <p:cNvPr id="2" name="TextBox 1">
            <a:extLst>
              <a:ext uri="{FF2B5EF4-FFF2-40B4-BE49-F238E27FC236}">
                <a16:creationId xmlns:a16="http://schemas.microsoft.com/office/drawing/2014/main" id="{075ED9CE-8ED6-7AFE-A5BB-DA55B9DB28FF}"/>
              </a:ext>
            </a:extLst>
          </p:cNvPr>
          <p:cNvSpPr txBox="1"/>
          <p:nvPr/>
        </p:nvSpPr>
        <p:spPr>
          <a:xfrm>
            <a:off x="520505" y="1097280"/>
            <a:ext cx="7849769" cy="2308324"/>
          </a:xfrm>
          <a:prstGeom prst="rect">
            <a:avLst/>
          </a:prstGeom>
          <a:noFill/>
        </p:spPr>
        <p:txBody>
          <a:bodyPr wrap="square" rtlCol="0">
            <a:spAutoFit/>
          </a:bodyPr>
          <a:lstStyle/>
          <a:p>
            <a:pPr marL="285750" indent="-285750">
              <a:buFont typeface="Arial" panose="020B0604020202020204" pitchFamily="34" charset="0"/>
              <a:buChar char="•"/>
            </a:pPr>
            <a:r>
              <a:rPr lang="en-GB" dirty="0"/>
              <a:t>The effects of assimilating Aeolus wind profiles on equatorial waves are linked to the background shear. </a:t>
            </a:r>
          </a:p>
          <a:p>
            <a:endParaRPr lang="en-GB" dirty="0"/>
          </a:p>
          <a:p>
            <a:pPr marL="285750" indent="-285750">
              <a:buFont typeface="Arial" panose="020B0604020202020204" pitchFamily="34" charset="0"/>
              <a:buChar char="•"/>
            </a:pPr>
            <a:r>
              <a:rPr lang="en-GB" dirty="0"/>
              <a:t>The significant impact of Aeolus data on the meridional wind highlights analysis uncertainties in cross-equatorial flow (and power of the 4D-Var). </a:t>
            </a:r>
          </a:p>
          <a:p>
            <a:endParaRPr lang="en-GB" dirty="0"/>
          </a:p>
          <a:p>
            <a:pPr marL="285750" indent="-285750">
              <a:buFont typeface="Arial" panose="020B0604020202020204" pitchFamily="34" charset="0"/>
              <a:buChar char="•"/>
            </a:pPr>
            <a:r>
              <a:rPr lang="en-GB" dirty="0"/>
              <a:t>Overall, the effect of Aeolus in DA asserts uncertainties in tropical wind shear and wave-driven circulations</a:t>
            </a:r>
          </a:p>
        </p:txBody>
      </p:sp>
      <p:sp>
        <p:nvSpPr>
          <p:cNvPr id="3" name="TextBox 2">
            <a:extLst>
              <a:ext uri="{FF2B5EF4-FFF2-40B4-BE49-F238E27FC236}">
                <a16:creationId xmlns:a16="http://schemas.microsoft.com/office/drawing/2014/main" id="{CCC17CC6-5E29-CBA4-E404-001158A1588E}"/>
              </a:ext>
            </a:extLst>
          </p:cNvPr>
          <p:cNvSpPr txBox="1"/>
          <p:nvPr/>
        </p:nvSpPr>
        <p:spPr>
          <a:xfrm>
            <a:off x="1871003" y="4615893"/>
            <a:ext cx="5507496" cy="276999"/>
          </a:xfrm>
          <a:prstGeom prst="rect">
            <a:avLst/>
          </a:prstGeom>
          <a:noFill/>
        </p:spPr>
        <p:txBody>
          <a:bodyPr wrap="square" rtlCol="0">
            <a:spAutoFit/>
          </a:bodyPr>
          <a:lstStyle/>
          <a:p>
            <a:r>
              <a:rPr lang="en-DE" sz="1200" i="1" dirty="0"/>
              <a:t>Submitted to GRL, </a:t>
            </a:r>
            <a:r>
              <a:rPr lang="en-GB" sz="1200" i="1" dirty="0"/>
              <a:t>DOI: 10.22541/essoar.173776264.46417622/v1</a:t>
            </a:r>
            <a:endParaRPr lang="en-DE" sz="1200" i="1" dirty="0"/>
          </a:p>
        </p:txBody>
      </p:sp>
    </p:spTree>
    <p:extLst>
      <p:ext uri="{BB962C8B-B14F-4D97-AF65-F5344CB8AC3E}">
        <p14:creationId xmlns:p14="http://schemas.microsoft.com/office/powerpoint/2010/main" val="2368038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114719" y="83793"/>
            <a:ext cx="0" cy="4986000"/>
          </a:xfrm>
          <a:prstGeom prst="line">
            <a:avLst/>
          </a:prstGeom>
          <a:ln w="31750">
            <a:solidFill>
              <a:srgbClr val="FF0000"/>
            </a:solidFill>
          </a:ln>
          <a:effectLst>
            <a:outerShdw blurRad="40005" dist="19939" dir="1800000" algn="tl"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6144F2BD-815D-A3EA-F433-C924B94119F5}"/>
              </a:ext>
            </a:extLst>
          </p:cNvPr>
          <p:cNvSpPr txBox="1"/>
          <p:nvPr/>
        </p:nvSpPr>
        <p:spPr>
          <a:xfrm>
            <a:off x="528627" y="191694"/>
            <a:ext cx="8086746" cy="461665"/>
          </a:xfrm>
          <a:prstGeom prst="rect">
            <a:avLst/>
          </a:prstGeom>
          <a:noFill/>
        </p:spPr>
        <p:txBody>
          <a:bodyPr wrap="square" rtlCol="0">
            <a:spAutoFit/>
          </a:bodyPr>
          <a:lstStyle/>
          <a:p>
            <a:pPr algn="ctr"/>
            <a:r>
              <a:rPr lang="en-US" sz="2400" dirty="0"/>
              <a:t>Linking effects of Aeolus winds with the background shear  </a:t>
            </a:r>
          </a:p>
        </p:txBody>
      </p:sp>
      <p:pic>
        <p:nvPicPr>
          <p:cNvPr id="7" name="Picture 6" descr="A red and black lines on a white background&#10;&#10;Description automatically generated">
            <a:extLst>
              <a:ext uri="{FF2B5EF4-FFF2-40B4-BE49-F238E27FC236}">
                <a16:creationId xmlns:a16="http://schemas.microsoft.com/office/drawing/2014/main" id="{D0664859-C75A-EE90-3FAB-76879EF8C458}"/>
              </a:ext>
            </a:extLst>
          </p:cNvPr>
          <p:cNvPicPr>
            <a:picLocks noChangeAspect="1"/>
          </p:cNvPicPr>
          <p:nvPr/>
        </p:nvPicPr>
        <p:blipFill>
          <a:blip r:embed="rId3"/>
          <a:stretch>
            <a:fillRect/>
          </a:stretch>
        </p:blipFill>
        <p:spPr>
          <a:xfrm>
            <a:off x="252658" y="1403081"/>
            <a:ext cx="3019044" cy="1509522"/>
          </a:xfrm>
          <a:prstGeom prst="rect">
            <a:avLst/>
          </a:prstGeom>
        </p:spPr>
      </p:pic>
      <p:pic>
        <p:nvPicPr>
          <p:cNvPr id="8" name="Picture 7" descr="A graph of different colored lines&#10;&#10;Description automatically generated">
            <a:extLst>
              <a:ext uri="{FF2B5EF4-FFF2-40B4-BE49-F238E27FC236}">
                <a16:creationId xmlns:a16="http://schemas.microsoft.com/office/drawing/2014/main" id="{E0D04462-6F09-0572-5E0E-9AFAFD17563A}"/>
              </a:ext>
            </a:extLst>
          </p:cNvPr>
          <p:cNvPicPr>
            <a:picLocks noChangeAspect="1"/>
          </p:cNvPicPr>
          <p:nvPr/>
        </p:nvPicPr>
        <p:blipFill>
          <a:blip r:embed="rId4"/>
          <a:stretch>
            <a:fillRect/>
          </a:stretch>
        </p:blipFill>
        <p:spPr>
          <a:xfrm>
            <a:off x="196224" y="3017001"/>
            <a:ext cx="3017635" cy="1508818"/>
          </a:xfrm>
          <a:prstGeom prst="rect">
            <a:avLst/>
          </a:prstGeom>
        </p:spPr>
      </p:pic>
      <p:pic>
        <p:nvPicPr>
          <p:cNvPr id="10" name="Picture 9" descr="A map of a weather forecast&#10;&#10;Description automatically generated with medium confidence">
            <a:extLst>
              <a:ext uri="{FF2B5EF4-FFF2-40B4-BE49-F238E27FC236}">
                <a16:creationId xmlns:a16="http://schemas.microsoft.com/office/drawing/2014/main" id="{B929338A-A71A-6D15-7B09-A25852ABE0C4}"/>
              </a:ext>
            </a:extLst>
          </p:cNvPr>
          <p:cNvPicPr>
            <a:picLocks noChangeAspect="1"/>
          </p:cNvPicPr>
          <p:nvPr/>
        </p:nvPicPr>
        <p:blipFill>
          <a:blip r:embed="rId5"/>
          <a:stretch>
            <a:fillRect/>
          </a:stretch>
        </p:blipFill>
        <p:spPr>
          <a:xfrm>
            <a:off x="3014866" y="1410193"/>
            <a:ext cx="3019044" cy="1509522"/>
          </a:xfrm>
          <a:prstGeom prst="rect">
            <a:avLst/>
          </a:prstGeom>
        </p:spPr>
      </p:pic>
      <p:pic>
        <p:nvPicPr>
          <p:cNvPr id="11" name="Picture 10" descr="A map of different colors&#10;&#10;Description automatically generated">
            <a:extLst>
              <a:ext uri="{FF2B5EF4-FFF2-40B4-BE49-F238E27FC236}">
                <a16:creationId xmlns:a16="http://schemas.microsoft.com/office/drawing/2014/main" id="{3A60170F-B87B-0D31-DDAD-C42651316029}"/>
              </a:ext>
            </a:extLst>
          </p:cNvPr>
          <p:cNvPicPr>
            <a:picLocks noChangeAspect="1"/>
          </p:cNvPicPr>
          <p:nvPr/>
        </p:nvPicPr>
        <p:blipFill>
          <a:blip r:embed="rId6"/>
          <a:stretch>
            <a:fillRect/>
          </a:stretch>
        </p:blipFill>
        <p:spPr>
          <a:xfrm>
            <a:off x="2964075" y="3013073"/>
            <a:ext cx="3019044" cy="1509522"/>
          </a:xfrm>
          <a:prstGeom prst="rect">
            <a:avLst/>
          </a:prstGeom>
        </p:spPr>
      </p:pic>
      <p:sp>
        <p:nvSpPr>
          <p:cNvPr id="12" name="TextBox 11">
            <a:extLst>
              <a:ext uri="{FF2B5EF4-FFF2-40B4-BE49-F238E27FC236}">
                <a16:creationId xmlns:a16="http://schemas.microsoft.com/office/drawing/2014/main" id="{5D12A7F3-CE01-D449-62F3-EA5617335E88}"/>
              </a:ext>
            </a:extLst>
          </p:cNvPr>
          <p:cNvSpPr txBox="1"/>
          <p:nvPr/>
        </p:nvSpPr>
        <p:spPr>
          <a:xfrm>
            <a:off x="4733000" y="3947738"/>
            <a:ext cx="879354" cy="307777"/>
          </a:xfrm>
          <a:prstGeom prst="rect">
            <a:avLst/>
          </a:prstGeom>
          <a:solidFill>
            <a:schemeClr val="bg1"/>
          </a:solidFill>
        </p:spPr>
        <p:txBody>
          <a:bodyPr wrap="square" rtlCol="0">
            <a:spAutoFit/>
          </a:bodyPr>
          <a:lstStyle/>
          <a:p>
            <a:r>
              <a:rPr lang="x-none" sz="1400" b="1" dirty="0"/>
              <a:t>0</a:t>
            </a:r>
            <a:r>
              <a:rPr lang="en-US" sz="1400" b="1" dirty="0"/>
              <a:t>7</a:t>
            </a:r>
            <a:r>
              <a:rPr lang="x-none" sz="1400" b="1" dirty="0"/>
              <a:t>/2020</a:t>
            </a:r>
          </a:p>
        </p:txBody>
      </p:sp>
      <p:sp>
        <p:nvSpPr>
          <p:cNvPr id="13" name="TextBox 12">
            <a:extLst>
              <a:ext uri="{FF2B5EF4-FFF2-40B4-BE49-F238E27FC236}">
                <a16:creationId xmlns:a16="http://schemas.microsoft.com/office/drawing/2014/main" id="{B2496A17-D07F-3F32-0C21-45E8625F4B7A}"/>
              </a:ext>
            </a:extLst>
          </p:cNvPr>
          <p:cNvSpPr txBox="1"/>
          <p:nvPr/>
        </p:nvSpPr>
        <p:spPr>
          <a:xfrm>
            <a:off x="3341557" y="1052181"/>
            <a:ext cx="2400214" cy="307777"/>
          </a:xfrm>
          <a:prstGeom prst="rect">
            <a:avLst/>
          </a:prstGeom>
          <a:noFill/>
        </p:spPr>
        <p:txBody>
          <a:bodyPr wrap="square" rtlCol="0">
            <a:spAutoFit/>
          </a:bodyPr>
          <a:lstStyle/>
          <a:p>
            <a:r>
              <a:rPr lang="x-none" sz="1400" dirty="0"/>
              <a:t>Mean zonal wind, 10</a:t>
            </a:r>
            <a:r>
              <a:rPr lang="x-none" sz="1400" baseline="30000" dirty="0"/>
              <a:t>o</a:t>
            </a:r>
            <a:r>
              <a:rPr lang="x-none" sz="1400" dirty="0"/>
              <a:t>N-10</a:t>
            </a:r>
            <a:r>
              <a:rPr lang="x-none" sz="1400" baseline="30000" dirty="0"/>
              <a:t>o</a:t>
            </a:r>
            <a:r>
              <a:rPr lang="x-none" sz="1400" dirty="0"/>
              <a:t>S  </a:t>
            </a:r>
          </a:p>
        </p:txBody>
      </p:sp>
      <p:sp>
        <p:nvSpPr>
          <p:cNvPr id="14" name="TextBox 13">
            <a:extLst>
              <a:ext uri="{FF2B5EF4-FFF2-40B4-BE49-F238E27FC236}">
                <a16:creationId xmlns:a16="http://schemas.microsoft.com/office/drawing/2014/main" id="{9EBE5DBA-BE29-0619-3A14-E35F685E3385}"/>
              </a:ext>
            </a:extLst>
          </p:cNvPr>
          <p:cNvSpPr txBox="1"/>
          <p:nvPr/>
        </p:nvSpPr>
        <p:spPr>
          <a:xfrm>
            <a:off x="680732" y="1043105"/>
            <a:ext cx="3196760" cy="307777"/>
          </a:xfrm>
          <a:prstGeom prst="rect">
            <a:avLst/>
          </a:prstGeom>
          <a:noFill/>
        </p:spPr>
        <p:txBody>
          <a:bodyPr wrap="square" rtlCol="0">
            <a:spAutoFit/>
          </a:bodyPr>
          <a:lstStyle/>
          <a:p>
            <a:r>
              <a:rPr lang="x-none" sz="1400" dirty="0"/>
              <a:t>Mean zonal wind, 40</a:t>
            </a:r>
            <a:r>
              <a:rPr lang="x-none" sz="1400" baseline="30000" dirty="0"/>
              <a:t>o</a:t>
            </a:r>
            <a:r>
              <a:rPr lang="x-none" sz="1400" dirty="0"/>
              <a:t>N-60</a:t>
            </a:r>
            <a:r>
              <a:rPr lang="x-none" sz="1400" baseline="30000" dirty="0"/>
              <a:t>o</a:t>
            </a:r>
            <a:r>
              <a:rPr lang="x-none" sz="1400" dirty="0"/>
              <a:t>N  </a:t>
            </a:r>
          </a:p>
        </p:txBody>
      </p:sp>
      <p:sp>
        <p:nvSpPr>
          <p:cNvPr id="15" name="TextBox 14">
            <a:extLst>
              <a:ext uri="{FF2B5EF4-FFF2-40B4-BE49-F238E27FC236}">
                <a16:creationId xmlns:a16="http://schemas.microsoft.com/office/drawing/2014/main" id="{4076DF16-6768-F6E0-F28B-7B5E31BC5D2B}"/>
              </a:ext>
            </a:extLst>
          </p:cNvPr>
          <p:cNvSpPr txBox="1"/>
          <p:nvPr/>
        </p:nvSpPr>
        <p:spPr>
          <a:xfrm>
            <a:off x="5910035" y="1365544"/>
            <a:ext cx="3028495" cy="2893100"/>
          </a:xfrm>
          <a:prstGeom prst="rect">
            <a:avLst/>
          </a:prstGeom>
          <a:noFill/>
        </p:spPr>
        <p:txBody>
          <a:bodyPr wrap="square" rtlCol="0">
            <a:spAutoFit/>
          </a:bodyPr>
          <a:lstStyle/>
          <a:p>
            <a:pPr algn="ctr"/>
            <a:r>
              <a:rPr lang="en-US" sz="1400" dirty="0">
                <a:solidFill>
                  <a:srgbClr val="FF0000"/>
                </a:solidFill>
              </a:rPr>
              <a:t>Tropics vs. </a:t>
            </a:r>
            <a:r>
              <a:rPr lang="en-US" sz="1400" dirty="0" err="1">
                <a:solidFill>
                  <a:srgbClr val="FF0000"/>
                </a:solidFill>
              </a:rPr>
              <a:t>Midlatitudes</a:t>
            </a:r>
            <a:r>
              <a:rPr lang="en-US" sz="1400" dirty="0">
                <a:solidFill>
                  <a:srgbClr val="FF0000"/>
                </a:solidFill>
              </a:rPr>
              <a:t> </a:t>
            </a:r>
          </a:p>
          <a:p>
            <a:endParaRPr lang="en-US" sz="1400" dirty="0"/>
          </a:p>
          <a:p>
            <a:pPr marL="285750" indent="-285750">
              <a:buFont typeface="Arial" panose="020B0604020202020204" pitchFamily="34" charset="0"/>
              <a:buChar char="•"/>
            </a:pPr>
            <a:r>
              <a:rPr lang="x-none" sz="1400" dirty="0"/>
              <a:t>Large shear in the vertical and longitudinal direction </a:t>
            </a:r>
            <a:endParaRPr lang="en-US" sz="1400" dirty="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F</a:t>
            </a:r>
            <a:r>
              <a:rPr lang="x-none" sz="1400" dirty="0"/>
              <a:t>low complexity </a:t>
            </a:r>
            <a:r>
              <a:rPr lang="en-US" sz="1400" dirty="0"/>
              <a:t>(3D wave propagation </a:t>
            </a:r>
            <a:r>
              <a:rPr lang="en-US" sz="1400" dirty="0" err="1"/>
              <a:t>vs</a:t>
            </a:r>
            <a:r>
              <a:rPr lang="en-US" sz="1400" dirty="0"/>
              <a:t> quasi-horizontal synoptic-scale dynamics) </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How much the old dynamical arguments on the relative value of </a:t>
            </a:r>
            <a:r>
              <a:rPr lang="x-none" sz="1400" dirty="0"/>
              <a:t>wind </a:t>
            </a:r>
            <a:r>
              <a:rPr lang="en-US" sz="1400" dirty="0"/>
              <a:t>and mass-field </a:t>
            </a:r>
            <a:r>
              <a:rPr lang="x-none" sz="1400"/>
              <a:t>observations</a:t>
            </a:r>
            <a:r>
              <a:rPr lang="en-US" sz="1400" dirty="0"/>
              <a:t> matter in ECMWF 4D-Var?</a:t>
            </a:r>
            <a:endParaRPr lang="x-none" sz="1400" dirty="0"/>
          </a:p>
        </p:txBody>
      </p:sp>
      <p:sp>
        <p:nvSpPr>
          <p:cNvPr id="16" name="TextBox 15">
            <a:extLst>
              <a:ext uri="{FF2B5EF4-FFF2-40B4-BE49-F238E27FC236}">
                <a16:creationId xmlns:a16="http://schemas.microsoft.com/office/drawing/2014/main" id="{8C480738-405A-A7AB-9AD6-47CD2B0C546A}"/>
              </a:ext>
            </a:extLst>
          </p:cNvPr>
          <p:cNvSpPr txBox="1"/>
          <p:nvPr/>
        </p:nvSpPr>
        <p:spPr>
          <a:xfrm>
            <a:off x="3439967" y="2459662"/>
            <a:ext cx="856030" cy="307777"/>
          </a:xfrm>
          <a:prstGeom prst="rect">
            <a:avLst/>
          </a:prstGeom>
          <a:solidFill>
            <a:schemeClr val="bg1"/>
          </a:solidFill>
        </p:spPr>
        <p:txBody>
          <a:bodyPr wrap="square" rtlCol="0">
            <a:spAutoFit/>
          </a:bodyPr>
          <a:lstStyle/>
          <a:p>
            <a:r>
              <a:rPr lang="x-none" sz="1400" b="1" dirty="0"/>
              <a:t>0</a:t>
            </a:r>
            <a:r>
              <a:rPr lang="en-US" sz="1400" b="1" dirty="0"/>
              <a:t>1</a:t>
            </a:r>
            <a:r>
              <a:rPr lang="x-none" sz="1400" b="1" dirty="0"/>
              <a:t>/2020</a:t>
            </a:r>
          </a:p>
        </p:txBody>
      </p:sp>
      <p:sp>
        <p:nvSpPr>
          <p:cNvPr id="17" name="TextBox 16">
            <a:extLst>
              <a:ext uri="{FF2B5EF4-FFF2-40B4-BE49-F238E27FC236}">
                <a16:creationId xmlns:a16="http://schemas.microsoft.com/office/drawing/2014/main" id="{6D59A618-EE13-E61E-9801-371B812F95EB}"/>
              </a:ext>
            </a:extLst>
          </p:cNvPr>
          <p:cNvSpPr txBox="1"/>
          <p:nvPr/>
        </p:nvSpPr>
        <p:spPr>
          <a:xfrm>
            <a:off x="615590" y="4034843"/>
            <a:ext cx="923807" cy="307777"/>
          </a:xfrm>
          <a:prstGeom prst="rect">
            <a:avLst/>
          </a:prstGeom>
          <a:solidFill>
            <a:schemeClr val="bg1"/>
          </a:solidFill>
        </p:spPr>
        <p:txBody>
          <a:bodyPr wrap="square" rtlCol="0">
            <a:spAutoFit/>
          </a:bodyPr>
          <a:lstStyle/>
          <a:p>
            <a:r>
              <a:rPr lang="x-none" sz="1400" b="1" dirty="0"/>
              <a:t>0</a:t>
            </a:r>
            <a:r>
              <a:rPr lang="en-US" sz="1400" b="1" dirty="0"/>
              <a:t>7</a:t>
            </a:r>
            <a:r>
              <a:rPr lang="x-none" sz="1400" b="1" dirty="0"/>
              <a:t>/2020</a:t>
            </a:r>
          </a:p>
        </p:txBody>
      </p:sp>
      <p:sp>
        <p:nvSpPr>
          <p:cNvPr id="18" name="TextBox 17">
            <a:extLst>
              <a:ext uri="{FF2B5EF4-FFF2-40B4-BE49-F238E27FC236}">
                <a16:creationId xmlns:a16="http://schemas.microsoft.com/office/drawing/2014/main" id="{672C7AB7-9B66-2917-159D-F707909D9AAE}"/>
              </a:ext>
            </a:extLst>
          </p:cNvPr>
          <p:cNvSpPr txBox="1"/>
          <p:nvPr/>
        </p:nvSpPr>
        <p:spPr>
          <a:xfrm>
            <a:off x="680732" y="2419776"/>
            <a:ext cx="915725" cy="307777"/>
          </a:xfrm>
          <a:prstGeom prst="rect">
            <a:avLst/>
          </a:prstGeom>
          <a:solidFill>
            <a:schemeClr val="bg1"/>
          </a:solidFill>
        </p:spPr>
        <p:txBody>
          <a:bodyPr wrap="square" rtlCol="0">
            <a:spAutoFit/>
          </a:bodyPr>
          <a:lstStyle/>
          <a:p>
            <a:r>
              <a:rPr lang="x-none" sz="1400" b="1" dirty="0"/>
              <a:t>0</a:t>
            </a:r>
            <a:r>
              <a:rPr lang="en-US" sz="1400" b="1" dirty="0"/>
              <a:t>1</a:t>
            </a:r>
            <a:r>
              <a:rPr lang="x-none" sz="1400" b="1" dirty="0"/>
              <a:t>/2020</a:t>
            </a:r>
          </a:p>
        </p:txBody>
      </p:sp>
    </p:spTree>
    <p:extLst>
      <p:ext uri="{BB962C8B-B14F-4D97-AF65-F5344CB8AC3E}">
        <p14:creationId xmlns:p14="http://schemas.microsoft.com/office/powerpoint/2010/main" val="2411191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114719" y="83793"/>
            <a:ext cx="0" cy="4986000"/>
          </a:xfrm>
          <a:prstGeom prst="line">
            <a:avLst/>
          </a:prstGeom>
          <a:ln w="31750">
            <a:solidFill>
              <a:srgbClr val="FF0000"/>
            </a:solidFill>
          </a:ln>
          <a:effectLst>
            <a:outerShdw blurRad="40005" dist="19939" dir="1800000" algn="tl"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B0B9D728-386E-8504-AC42-6FAFF8CFE319}"/>
              </a:ext>
            </a:extLst>
          </p:cNvPr>
          <p:cNvPicPr>
            <a:picLocks noChangeAspect="1"/>
          </p:cNvPicPr>
          <p:nvPr/>
        </p:nvPicPr>
        <p:blipFill>
          <a:blip r:embed="rId3"/>
          <a:stretch>
            <a:fillRect/>
          </a:stretch>
        </p:blipFill>
        <p:spPr>
          <a:xfrm>
            <a:off x="4565804" y="1259859"/>
            <a:ext cx="3708046" cy="2316286"/>
          </a:xfrm>
          <a:prstGeom prst="rect">
            <a:avLst/>
          </a:prstGeom>
        </p:spPr>
      </p:pic>
      <p:pic>
        <p:nvPicPr>
          <p:cNvPr id="5" name="Picture 4">
            <a:extLst>
              <a:ext uri="{FF2B5EF4-FFF2-40B4-BE49-F238E27FC236}">
                <a16:creationId xmlns:a16="http://schemas.microsoft.com/office/drawing/2014/main" id="{6FBA7349-9D28-A834-7565-08A00CC6F6C8}"/>
              </a:ext>
            </a:extLst>
          </p:cNvPr>
          <p:cNvPicPr>
            <a:picLocks noChangeAspect="1"/>
          </p:cNvPicPr>
          <p:nvPr/>
        </p:nvPicPr>
        <p:blipFill>
          <a:blip r:embed="rId4"/>
          <a:stretch>
            <a:fillRect/>
          </a:stretch>
        </p:blipFill>
        <p:spPr>
          <a:xfrm>
            <a:off x="480648" y="1259859"/>
            <a:ext cx="3703403" cy="2316286"/>
          </a:xfrm>
          <a:prstGeom prst="rect">
            <a:avLst/>
          </a:prstGeom>
        </p:spPr>
      </p:pic>
      <p:sp>
        <p:nvSpPr>
          <p:cNvPr id="6" name="TextBox 5">
            <a:extLst>
              <a:ext uri="{FF2B5EF4-FFF2-40B4-BE49-F238E27FC236}">
                <a16:creationId xmlns:a16="http://schemas.microsoft.com/office/drawing/2014/main" id="{FEC961F6-6732-5E39-8E7E-2243C9ABCA1E}"/>
              </a:ext>
            </a:extLst>
          </p:cNvPr>
          <p:cNvSpPr txBox="1"/>
          <p:nvPr/>
        </p:nvSpPr>
        <p:spPr>
          <a:xfrm>
            <a:off x="1005357" y="904024"/>
            <a:ext cx="6822724" cy="338554"/>
          </a:xfrm>
          <a:prstGeom prst="rect">
            <a:avLst/>
          </a:prstGeom>
          <a:noFill/>
        </p:spPr>
        <p:txBody>
          <a:bodyPr wrap="square" rtlCol="0">
            <a:spAutoFit/>
          </a:bodyPr>
          <a:lstStyle/>
          <a:p>
            <a:pPr algn="ctr"/>
            <a:r>
              <a:rPr lang="en-DE" sz="1600" dirty="0">
                <a:solidFill>
                  <a:srgbClr val="FF0000"/>
                </a:solidFill>
              </a:rPr>
              <a:t>Monthly mean zonal wind and its shear (absolute value)</a:t>
            </a:r>
          </a:p>
        </p:txBody>
      </p:sp>
      <p:sp>
        <p:nvSpPr>
          <p:cNvPr id="7" name="TextBox 6">
            <a:extLst>
              <a:ext uri="{FF2B5EF4-FFF2-40B4-BE49-F238E27FC236}">
                <a16:creationId xmlns:a16="http://schemas.microsoft.com/office/drawing/2014/main" id="{5F4E5778-EBFC-DA2F-5A71-DEEA020A2DDC}"/>
              </a:ext>
            </a:extLst>
          </p:cNvPr>
          <p:cNvSpPr txBox="1"/>
          <p:nvPr/>
        </p:nvSpPr>
        <p:spPr>
          <a:xfrm>
            <a:off x="569086" y="3670370"/>
            <a:ext cx="7935703" cy="523220"/>
          </a:xfrm>
          <a:prstGeom prst="rect">
            <a:avLst/>
          </a:prstGeom>
          <a:noFill/>
        </p:spPr>
        <p:txBody>
          <a:bodyPr wrap="square" rtlCol="0">
            <a:spAutoFit/>
          </a:bodyPr>
          <a:lstStyle/>
          <a:p>
            <a:pPr algn="ctr"/>
            <a:r>
              <a:rPr lang="en-DE" sz="1400" dirty="0">
                <a:ea typeface="MS PGothic" pitchFamily="34" charset="-128"/>
                <a:cs typeface="Arial" panose="020B0604020202020204" pitchFamily="34" charset="0"/>
              </a:rPr>
              <a:t>The largest wind shear is in the tropical UTLS: TEJ, core of Pacific westerlies, QBO shear lines. </a:t>
            </a:r>
          </a:p>
          <a:p>
            <a:pPr algn="ctr"/>
            <a:r>
              <a:rPr lang="en-DE" sz="1400" dirty="0">
                <a:ea typeface="MS PGothic" pitchFamily="34" charset="-128"/>
                <a:cs typeface="Arial" panose="020B0604020202020204" pitchFamily="34" charset="0"/>
              </a:rPr>
              <a:t>On the other hand, tropical intra-monthly variability is 3-5 times smaller than in the middle latitudes.</a:t>
            </a:r>
          </a:p>
        </p:txBody>
      </p:sp>
      <p:sp>
        <p:nvSpPr>
          <p:cNvPr id="10" name="TextBox 9">
            <a:extLst>
              <a:ext uri="{FF2B5EF4-FFF2-40B4-BE49-F238E27FC236}">
                <a16:creationId xmlns:a16="http://schemas.microsoft.com/office/drawing/2014/main" id="{E53D5A69-D59B-301D-F73A-FBB8DE732918}"/>
              </a:ext>
            </a:extLst>
          </p:cNvPr>
          <p:cNvSpPr txBox="1"/>
          <p:nvPr/>
        </p:nvSpPr>
        <p:spPr>
          <a:xfrm>
            <a:off x="480648" y="4287815"/>
            <a:ext cx="8024152" cy="584775"/>
          </a:xfrm>
          <a:prstGeom prst="rect">
            <a:avLst/>
          </a:prstGeom>
          <a:noFill/>
        </p:spPr>
        <p:txBody>
          <a:bodyPr wrap="square" rtlCol="0">
            <a:spAutoFit/>
          </a:bodyPr>
          <a:lstStyle/>
          <a:p>
            <a:pPr algn="ctr"/>
            <a:r>
              <a:rPr lang="en-DE" sz="1600" dirty="0">
                <a:solidFill>
                  <a:srgbClr val="FF0000"/>
                </a:solidFill>
                <a:ea typeface="MS PGothic" pitchFamily="34" charset="-128"/>
                <a:cs typeface="Arial" panose="020B0604020202020204" pitchFamily="34" charset="0"/>
              </a:rPr>
              <a:t>Project results highlight that it is not the wind field itself, but its vertical shear wrt variability that defines the usefulness of the wind profiles in the NWP. </a:t>
            </a:r>
          </a:p>
        </p:txBody>
      </p:sp>
      <p:sp>
        <p:nvSpPr>
          <p:cNvPr id="11" name="TextBox 10">
            <a:extLst>
              <a:ext uri="{FF2B5EF4-FFF2-40B4-BE49-F238E27FC236}">
                <a16:creationId xmlns:a16="http://schemas.microsoft.com/office/drawing/2014/main" id="{669825A0-8D8E-1F73-7A01-382285680397}"/>
              </a:ext>
            </a:extLst>
          </p:cNvPr>
          <p:cNvSpPr txBox="1"/>
          <p:nvPr/>
        </p:nvSpPr>
        <p:spPr>
          <a:xfrm>
            <a:off x="481971" y="240272"/>
            <a:ext cx="8086746" cy="461665"/>
          </a:xfrm>
          <a:prstGeom prst="rect">
            <a:avLst/>
          </a:prstGeom>
          <a:noFill/>
        </p:spPr>
        <p:txBody>
          <a:bodyPr wrap="square" rtlCol="0">
            <a:spAutoFit/>
          </a:bodyPr>
          <a:lstStyle/>
          <a:p>
            <a:pPr algn="ctr"/>
            <a:r>
              <a:rPr lang="en-US" sz="2400" dirty="0"/>
              <a:t>Linking effects of Aeolus winds with the background shear  </a:t>
            </a:r>
          </a:p>
        </p:txBody>
      </p:sp>
      <p:sp>
        <p:nvSpPr>
          <p:cNvPr id="12" name="TextBox 11">
            <a:extLst>
              <a:ext uri="{FF2B5EF4-FFF2-40B4-BE49-F238E27FC236}">
                <a16:creationId xmlns:a16="http://schemas.microsoft.com/office/drawing/2014/main" id="{1D67C88F-4784-8AC2-C7D4-241F1E6A217F}"/>
              </a:ext>
            </a:extLst>
          </p:cNvPr>
          <p:cNvSpPr txBox="1"/>
          <p:nvPr/>
        </p:nvSpPr>
        <p:spPr>
          <a:xfrm rot="5400000">
            <a:off x="7122048" y="2565409"/>
            <a:ext cx="2611381" cy="307777"/>
          </a:xfrm>
          <a:prstGeom prst="rect">
            <a:avLst/>
          </a:prstGeom>
          <a:noFill/>
        </p:spPr>
        <p:txBody>
          <a:bodyPr wrap="square" rtlCol="0">
            <a:spAutoFit/>
          </a:bodyPr>
          <a:lstStyle/>
          <a:p>
            <a:r>
              <a:rPr lang="en-US" sz="1400" dirty="0">
                <a:effectLst/>
                <a:ea typeface="Times New Roman" panose="02020603050405020304" pitchFamily="18" charset="0"/>
              </a:rPr>
              <a:t>5</a:t>
            </a:r>
            <a:r>
              <a:rPr lang="en-US" sz="1400" baseline="30000" dirty="0">
                <a:effectLst/>
                <a:ea typeface="Times New Roman" panose="02020603050405020304" pitchFamily="18" charset="0"/>
              </a:rPr>
              <a:t>o</a:t>
            </a:r>
            <a:r>
              <a:rPr lang="en-US" sz="1400" dirty="0">
                <a:effectLst/>
                <a:ea typeface="Times New Roman" panose="02020603050405020304" pitchFamily="18" charset="0"/>
              </a:rPr>
              <a:t> N </a:t>
            </a:r>
            <a:r>
              <a:rPr lang="en-US" sz="1400" dirty="0">
                <a:ea typeface="Times New Roman" panose="02020603050405020304" pitchFamily="18" charset="0"/>
              </a:rPr>
              <a:t>-</a:t>
            </a:r>
            <a:r>
              <a:rPr lang="en-US" sz="1400" dirty="0">
                <a:effectLst/>
                <a:ea typeface="Times New Roman" panose="02020603050405020304" pitchFamily="18" charset="0"/>
              </a:rPr>
              <a:t> 5</a:t>
            </a:r>
            <a:r>
              <a:rPr lang="en-US" sz="1400" baseline="30000" dirty="0">
                <a:effectLst/>
                <a:ea typeface="Times New Roman" panose="02020603050405020304" pitchFamily="18" charset="0"/>
              </a:rPr>
              <a:t>o</a:t>
            </a:r>
            <a:r>
              <a:rPr lang="en-US" sz="1400" dirty="0">
                <a:effectLst/>
                <a:ea typeface="Times New Roman" panose="02020603050405020304" pitchFamily="18" charset="0"/>
              </a:rPr>
              <a:t> S   average</a:t>
            </a:r>
            <a:endParaRPr lang="en-DE" sz="1400" dirty="0"/>
          </a:p>
        </p:txBody>
      </p:sp>
      <p:sp>
        <p:nvSpPr>
          <p:cNvPr id="13" name="TextBox 12">
            <a:extLst>
              <a:ext uri="{FF2B5EF4-FFF2-40B4-BE49-F238E27FC236}">
                <a16:creationId xmlns:a16="http://schemas.microsoft.com/office/drawing/2014/main" id="{60A90AA2-24C3-61D3-2897-33EAF389E0C2}"/>
              </a:ext>
            </a:extLst>
          </p:cNvPr>
          <p:cNvSpPr txBox="1"/>
          <p:nvPr/>
        </p:nvSpPr>
        <p:spPr>
          <a:xfrm rot="16200000">
            <a:off x="-1030915" y="1802903"/>
            <a:ext cx="2611381" cy="307777"/>
          </a:xfrm>
          <a:prstGeom prst="rect">
            <a:avLst/>
          </a:prstGeom>
          <a:noFill/>
        </p:spPr>
        <p:txBody>
          <a:bodyPr wrap="square" rtlCol="0">
            <a:spAutoFit/>
          </a:bodyPr>
          <a:lstStyle/>
          <a:p>
            <a:r>
              <a:rPr lang="en-US" sz="1400" dirty="0">
                <a:effectLst/>
                <a:ea typeface="Times New Roman" panose="02020603050405020304" pitchFamily="18" charset="0"/>
              </a:rPr>
              <a:t>40</a:t>
            </a:r>
            <a:r>
              <a:rPr lang="en-US" sz="1400" baseline="30000" dirty="0">
                <a:effectLst/>
                <a:ea typeface="Times New Roman" panose="02020603050405020304" pitchFamily="18" charset="0"/>
              </a:rPr>
              <a:t>o</a:t>
            </a:r>
            <a:r>
              <a:rPr lang="en-US" sz="1400" dirty="0">
                <a:effectLst/>
                <a:ea typeface="Times New Roman" panose="02020603050405020304" pitchFamily="18" charset="0"/>
              </a:rPr>
              <a:t> N </a:t>
            </a:r>
            <a:r>
              <a:rPr lang="en-US" sz="1400" dirty="0">
                <a:ea typeface="Times New Roman" panose="02020603050405020304" pitchFamily="18" charset="0"/>
              </a:rPr>
              <a:t>-</a:t>
            </a:r>
            <a:r>
              <a:rPr lang="en-US" sz="1400" dirty="0">
                <a:effectLst/>
                <a:ea typeface="Times New Roman" panose="02020603050405020304" pitchFamily="18" charset="0"/>
              </a:rPr>
              <a:t> 50</a:t>
            </a:r>
            <a:r>
              <a:rPr lang="en-US" sz="1400" baseline="30000" dirty="0">
                <a:effectLst/>
                <a:ea typeface="Times New Roman" panose="02020603050405020304" pitchFamily="18" charset="0"/>
              </a:rPr>
              <a:t>o</a:t>
            </a:r>
            <a:r>
              <a:rPr lang="en-US" sz="1400" dirty="0">
                <a:effectLst/>
                <a:ea typeface="Times New Roman" panose="02020603050405020304" pitchFamily="18" charset="0"/>
              </a:rPr>
              <a:t> </a:t>
            </a:r>
            <a:r>
              <a:rPr lang="en-US" sz="1400" dirty="0">
                <a:ea typeface="Times New Roman" panose="02020603050405020304" pitchFamily="18" charset="0"/>
              </a:rPr>
              <a:t>N</a:t>
            </a:r>
            <a:r>
              <a:rPr lang="en-US" sz="1400" dirty="0">
                <a:effectLst/>
                <a:ea typeface="Times New Roman" panose="02020603050405020304" pitchFamily="18" charset="0"/>
              </a:rPr>
              <a:t>   average</a:t>
            </a:r>
            <a:endParaRPr lang="en-DE" sz="1400" dirty="0"/>
          </a:p>
        </p:txBody>
      </p:sp>
    </p:spTree>
    <p:extLst>
      <p:ext uri="{BB962C8B-B14F-4D97-AF65-F5344CB8AC3E}">
        <p14:creationId xmlns:p14="http://schemas.microsoft.com/office/powerpoint/2010/main" val="2262119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114719" y="83793"/>
            <a:ext cx="0" cy="4986000"/>
          </a:xfrm>
          <a:prstGeom prst="line">
            <a:avLst/>
          </a:prstGeom>
          <a:ln w="31750">
            <a:solidFill>
              <a:srgbClr val="FF0000"/>
            </a:solidFill>
          </a:ln>
          <a:effectLst>
            <a:outerShdw blurRad="40005" dist="19939" dir="1800000" algn="tl"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A9254783-7E6F-62B6-475A-72FB6523E76E}"/>
              </a:ext>
            </a:extLst>
          </p:cNvPr>
          <p:cNvPicPr>
            <a:picLocks noChangeAspect="1"/>
          </p:cNvPicPr>
          <p:nvPr/>
        </p:nvPicPr>
        <p:blipFill>
          <a:blip r:embed="rId3"/>
          <a:stretch>
            <a:fillRect/>
          </a:stretch>
        </p:blipFill>
        <p:spPr>
          <a:xfrm>
            <a:off x="329729" y="1463944"/>
            <a:ext cx="2797513" cy="1487619"/>
          </a:xfrm>
          <a:prstGeom prst="rect">
            <a:avLst/>
          </a:prstGeom>
        </p:spPr>
      </p:pic>
      <p:pic>
        <p:nvPicPr>
          <p:cNvPr id="5" name="Picture 4">
            <a:extLst>
              <a:ext uri="{FF2B5EF4-FFF2-40B4-BE49-F238E27FC236}">
                <a16:creationId xmlns:a16="http://schemas.microsoft.com/office/drawing/2014/main" id="{F49F67F6-802D-FCBC-6345-152BE445A478}"/>
              </a:ext>
            </a:extLst>
          </p:cNvPr>
          <p:cNvPicPr>
            <a:picLocks noChangeAspect="1"/>
          </p:cNvPicPr>
          <p:nvPr/>
        </p:nvPicPr>
        <p:blipFill>
          <a:blip r:embed="rId4"/>
          <a:stretch>
            <a:fillRect/>
          </a:stretch>
        </p:blipFill>
        <p:spPr>
          <a:xfrm>
            <a:off x="3075639" y="1463943"/>
            <a:ext cx="2797517" cy="1487620"/>
          </a:xfrm>
          <a:prstGeom prst="rect">
            <a:avLst/>
          </a:prstGeom>
        </p:spPr>
      </p:pic>
      <p:pic>
        <p:nvPicPr>
          <p:cNvPr id="6" name="Picture 5">
            <a:extLst>
              <a:ext uri="{FF2B5EF4-FFF2-40B4-BE49-F238E27FC236}">
                <a16:creationId xmlns:a16="http://schemas.microsoft.com/office/drawing/2014/main" id="{0C104C9E-AD81-0D7A-D24A-122A4BAD593F}"/>
              </a:ext>
            </a:extLst>
          </p:cNvPr>
          <p:cNvPicPr>
            <a:picLocks noChangeAspect="1"/>
          </p:cNvPicPr>
          <p:nvPr/>
        </p:nvPicPr>
        <p:blipFill>
          <a:blip r:embed="rId5"/>
          <a:stretch>
            <a:fillRect/>
          </a:stretch>
        </p:blipFill>
        <p:spPr>
          <a:xfrm>
            <a:off x="5817861" y="1462569"/>
            <a:ext cx="2797512" cy="1487619"/>
          </a:xfrm>
          <a:prstGeom prst="rect">
            <a:avLst/>
          </a:prstGeom>
        </p:spPr>
      </p:pic>
      <p:sp>
        <p:nvSpPr>
          <p:cNvPr id="7" name="TextBox 6">
            <a:extLst>
              <a:ext uri="{FF2B5EF4-FFF2-40B4-BE49-F238E27FC236}">
                <a16:creationId xmlns:a16="http://schemas.microsoft.com/office/drawing/2014/main" id="{5BA4548D-B68B-5872-8CB3-CABF6E5B7195}"/>
              </a:ext>
            </a:extLst>
          </p:cNvPr>
          <p:cNvSpPr txBox="1"/>
          <p:nvPr/>
        </p:nvSpPr>
        <p:spPr>
          <a:xfrm>
            <a:off x="1185053" y="1563787"/>
            <a:ext cx="1638007" cy="307777"/>
          </a:xfrm>
          <a:prstGeom prst="rect">
            <a:avLst/>
          </a:prstGeom>
          <a:noFill/>
        </p:spPr>
        <p:txBody>
          <a:bodyPr wrap="square" rtlCol="0">
            <a:spAutoFit/>
          </a:bodyPr>
          <a:lstStyle/>
          <a:p>
            <a:r>
              <a:rPr lang="x-none" sz="1400" b="1" dirty="0"/>
              <a:t>Jul-Aug 2019</a:t>
            </a:r>
          </a:p>
        </p:txBody>
      </p:sp>
      <p:sp>
        <p:nvSpPr>
          <p:cNvPr id="8" name="TextBox 7">
            <a:extLst>
              <a:ext uri="{FF2B5EF4-FFF2-40B4-BE49-F238E27FC236}">
                <a16:creationId xmlns:a16="http://schemas.microsoft.com/office/drawing/2014/main" id="{812C8709-B066-1BBB-DAF7-5E2B496EAB20}"/>
              </a:ext>
            </a:extLst>
          </p:cNvPr>
          <p:cNvSpPr txBox="1"/>
          <p:nvPr/>
        </p:nvSpPr>
        <p:spPr>
          <a:xfrm>
            <a:off x="3939975" y="1572976"/>
            <a:ext cx="1659229" cy="307777"/>
          </a:xfrm>
          <a:prstGeom prst="rect">
            <a:avLst/>
          </a:prstGeom>
          <a:noFill/>
        </p:spPr>
        <p:txBody>
          <a:bodyPr wrap="square" rtlCol="0">
            <a:spAutoFit/>
          </a:bodyPr>
          <a:lstStyle/>
          <a:p>
            <a:r>
              <a:rPr lang="x-none" sz="1400" b="1" dirty="0"/>
              <a:t>Sep-Nov 2019</a:t>
            </a:r>
          </a:p>
        </p:txBody>
      </p:sp>
      <p:sp>
        <p:nvSpPr>
          <p:cNvPr id="10" name="TextBox 9">
            <a:extLst>
              <a:ext uri="{FF2B5EF4-FFF2-40B4-BE49-F238E27FC236}">
                <a16:creationId xmlns:a16="http://schemas.microsoft.com/office/drawing/2014/main" id="{EB4AD44A-5059-9CC8-DEDE-92446258186A}"/>
              </a:ext>
            </a:extLst>
          </p:cNvPr>
          <p:cNvSpPr txBox="1"/>
          <p:nvPr/>
        </p:nvSpPr>
        <p:spPr>
          <a:xfrm>
            <a:off x="6544872" y="1539510"/>
            <a:ext cx="1997513" cy="307777"/>
          </a:xfrm>
          <a:prstGeom prst="rect">
            <a:avLst/>
          </a:prstGeom>
          <a:noFill/>
        </p:spPr>
        <p:txBody>
          <a:bodyPr wrap="square" rtlCol="0">
            <a:spAutoFit/>
          </a:bodyPr>
          <a:lstStyle/>
          <a:p>
            <a:r>
              <a:rPr lang="x-none" sz="1400" b="1" dirty="0"/>
              <a:t>Dec 2019-Feb 2020</a:t>
            </a:r>
          </a:p>
        </p:txBody>
      </p:sp>
      <p:sp>
        <p:nvSpPr>
          <p:cNvPr id="11" name="TextBox 10">
            <a:extLst>
              <a:ext uri="{FF2B5EF4-FFF2-40B4-BE49-F238E27FC236}">
                <a16:creationId xmlns:a16="http://schemas.microsoft.com/office/drawing/2014/main" id="{0B61BEE7-52E3-2040-2F39-1EB2CE1CF22F}"/>
              </a:ext>
            </a:extLst>
          </p:cNvPr>
          <p:cNvSpPr txBox="1"/>
          <p:nvPr/>
        </p:nvSpPr>
        <p:spPr>
          <a:xfrm>
            <a:off x="1063035" y="1059576"/>
            <a:ext cx="6822724" cy="338554"/>
          </a:xfrm>
          <a:prstGeom prst="rect">
            <a:avLst/>
          </a:prstGeom>
          <a:noFill/>
        </p:spPr>
        <p:txBody>
          <a:bodyPr wrap="square" rtlCol="0">
            <a:spAutoFit/>
          </a:bodyPr>
          <a:lstStyle/>
          <a:p>
            <a:pPr algn="ctr"/>
            <a:r>
              <a:rPr lang="en-GB" sz="1600" dirty="0">
                <a:solidFill>
                  <a:srgbClr val="FF0000"/>
                </a:solidFill>
              </a:rPr>
              <a:t>Aeolus corrects systematic errors (model errors) in the UTLS</a:t>
            </a:r>
            <a:endParaRPr lang="en-DE" sz="1600" dirty="0">
              <a:solidFill>
                <a:srgbClr val="FF0000"/>
              </a:solidFill>
            </a:endParaRPr>
          </a:p>
        </p:txBody>
      </p:sp>
      <p:sp>
        <p:nvSpPr>
          <p:cNvPr id="13" name="TextBox 12">
            <a:extLst>
              <a:ext uri="{FF2B5EF4-FFF2-40B4-BE49-F238E27FC236}">
                <a16:creationId xmlns:a16="http://schemas.microsoft.com/office/drawing/2014/main" id="{C10F18E7-1D4F-2927-BD4E-3028D71C0DE2}"/>
              </a:ext>
            </a:extLst>
          </p:cNvPr>
          <p:cNvSpPr txBox="1"/>
          <p:nvPr/>
        </p:nvSpPr>
        <p:spPr>
          <a:xfrm>
            <a:off x="613060" y="2963748"/>
            <a:ext cx="5028364" cy="523220"/>
          </a:xfrm>
          <a:prstGeom prst="rect">
            <a:avLst/>
          </a:prstGeom>
          <a:noFill/>
        </p:spPr>
        <p:txBody>
          <a:bodyPr wrap="square" rtlCol="0">
            <a:spAutoFit/>
          </a:bodyPr>
          <a:lstStyle/>
          <a:p>
            <a:r>
              <a:rPr lang="en-GB" sz="1400" dirty="0"/>
              <a:t>Pressure-Longitude cross sections for deep tropics </a:t>
            </a:r>
          </a:p>
          <a:p>
            <a:r>
              <a:rPr lang="en-GB" sz="1400" dirty="0"/>
              <a:t>A</a:t>
            </a:r>
            <a:r>
              <a:rPr lang="x-none" sz="1400"/>
              <a:t>veraging </a:t>
            </a:r>
            <a:r>
              <a:rPr lang="en-US" sz="1400" dirty="0"/>
              <a:t>zonal wind difference for Aeolus-CTRL in </a:t>
            </a:r>
            <a:r>
              <a:rPr lang="x-none" sz="1400"/>
              <a:t>10</a:t>
            </a:r>
            <a:r>
              <a:rPr lang="x-none" sz="1400" baseline="30000"/>
              <a:t>o</a:t>
            </a:r>
            <a:r>
              <a:rPr lang="x-none" sz="1400"/>
              <a:t>N-10</a:t>
            </a:r>
            <a:r>
              <a:rPr lang="x-none" sz="1400" baseline="30000"/>
              <a:t>o</a:t>
            </a:r>
            <a:r>
              <a:rPr lang="x-none" sz="1400"/>
              <a:t>S</a:t>
            </a:r>
            <a:endParaRPr lang="x-none" sz="1400" dirty="0"/>
          </a:p>
        </p:txBody>
      </p:sp>
      <p:sp>
        <p:nvSpPr>
          <p:cNvPr id="14" name="TextBox 13">
            <a:extLst>
              <a:ext uri="{FF2B5EF4-FFF2-40B4-BE49-F238E27FC236}">
                <a16:creationId xmlns:a16="http://schemas.microsoft.com/office/drawing/2014/main" id="{90B929EA-646B-448F-4ABE-356373954D92}"/>
              </a:ext>
            </a:extLst>
          </p:cNvPr>
          <p:cNvSpPr txBox="1"/>
          <p:nvPr/>
        </p:nvSpPr>
        <p:spPr>
          <a:xfrm>
            <a:off x="613060" y="3561821"/>
            <a:ext cx="5028354" cy="584775"/>
          </a:xfrm>
          <a:prstGeom prst="rect">
            <a:avLst/>
          </a:prstGeom>
          <a:noFill/>
        </p:spPr>
        <p:txBody>
          <a:bodyPr wrap="square" rtlCol="0">
            <a:spAutoFit/>
          </a:bodyPr>
          <a:lstStyle/>
          <a:p>
            <a:pPr algn="l"/>
            <a:r>
              <a:rPr lang="en-US" sz="1600" dirty="0">
                <a:solidFill>
                  <a:srgbClr val="FF0000"/>
                </a:solidFill>
                <a:ea typeface="MS PGothic" pitchFamily="34" charset="-128"/>
                <a:cs typeface="Arial" panose="020B0604020202020204" pitchFamily="34" charset="0"/>
              </a:rPr>
              <a:t>Systematic effects vary in time with the background flow, </a:t>
            </a:r>
          </a:p>
          <a:p>
            <a:pPr algn="l"/>
            <a:r>
              <a:rPr lang="en-US" sz="1600" dirty="0">
                <a:solidFill>
                  <a:srgbClr val="FF0000"/>
                </a:solidFill>
                <a:ea typeface="MS PGothic" pitchFamily="34" charset="-128"/>
                <a:cs typeface="Arial" panose="020B0604020202020204" pitchFamily="34" charset="0"/>
              </a:rPr>
              <a:t>especially the state of the QBO</a:t>
            </a:r>
          </a:p>
        </p:txBody>
      </p:sp>
      <p:sp>
        <p:nvSpPr>
          <p:cNvPr id="17" name="TextBox 16">
            <a:extLst>
              <a:ext uri="{FF2B5EF4-FFF2-40B4-BE49-F238E27FC236}">
                <a16:creationId xmlns:a16="http://schemas.microsoft.com/office/drawing/2014/main" id="{50EA59FE-17B1-033D-03F2-8AD46153DC37}"/>
              </a:ext>
            </a:extLst>
          </p:cNvPr>
          <p:cNvSpPr txBox="1"/>
          <p:nvPr/>
        </p:nvSpPr>
        <p:spPr>
          <a:xfrm>
            <a:off x="449603" y="151260"/>
            <a:ext cx="8086746" cy="830997"/>
          </a:xfrm>
          <a:prstGeom prst="rect">
            <a:avLst/>
          </a:prstGeom>
          <a:noFill/>
        </p:spPr>
        <p:txBody>
          <a:bodyPr wrap="square" rtlCol="0">
            <a:spAutoFit/>
          </a:bodyPr>
          <a:lstStyle/>
          <a:p>
            <a:pPr algn="ctr"/>
            <a:r>
              <a:rPr lang="en-US" sz="2400" dirty="0"/>
              <a:t>Linking effects of Aeolus winds with the background shear: systematic effects   </a:t>
            </a:r>
          </a:p>
        </p:txBody>
      </p:sp>
    </p:spTree>
    <p:extLst>
      <p:ext uri="{BB962C8B-B14F-4D97-AF65-F5344CB8AC3E}">
        <p14:creationId xmlns:p14="http://schemas.microsoft.com/office/powerpoint/2010/main" val="41258011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8225</TotalTime>
  <Words>2122</Words>
  <Application>Microsoft Macintosh PowerPoint</Application>
  <PresentationFormat>On-screen Show (16:9)</PresentationFormat>
  <Paragraphs>254</Paragraphs>
  <Slides>26</Slides>
  <Notes>25</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-webkit-standard</vt:lpstr>
      <vt:lpstr>Arial</vt:lpstr>
      <vt:lpstr>Calibri</vt:lpstr>
      <vt:lpstr>TheSansUHH</vt:lpstr>
      <vt:lpstr>Verdana</vt:lpstr>
      <vt:lpstr>Office Theme</vt:lpstr>
      <vt:lpstr>Scale-Dependent and Flow-Dependent Effects of Aeolus HLOS winds in the ECMWF system: Some Findings from the Aeolus+Processes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fmf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Nedjeljka Zagar</dc:creator>
  <cp:lastModifiedBy>Nedjeljka Nedjeljka</cp:lastModifiedBy>
  <cp:revision>398</cp:revision>
  <dcterms:created xsi:type="dcterms:W3CDTF">2024-06-22T14:07:22Z</dcterms:created>
  <dcterms:modified xsi:type="dcterms:W3CDTF">2025-02-20T13:26:33Z</dcterms:modified>
</cp:coreProperties>
</file>