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1" r:id="rId1"/>
    <p:sldMasterId id="2147485125" r:id="rId2"/>
    <p:sldMasterId id="2147485127" r:id="rId3"/>
    <p:sldMasterId id="2147485140" r:id="rId4"/>
  </p:sldMasterIdLst>
  <p:notesMasterIdLst>
    <p:notesMasterId r:id="rId18"/>
  </p:notesMasterIdLst>
  <p:handoutMasterIdLst>
    <p:handoutMasterId r:id="rId19"/>
  </p:handoutMasterIdLst>
  <p:sldIdLst>
    <p:sldId id="958" r:id="rId5"/>
    <p:sldId id="1096" r:id="rId6"/>
    <p:sldId id="1097" r:id="rId7"/>
    <p:sldId id="1098" r:id="rId8"/>
    <p:sldId id="1099" r:id="rId9"/>
    <p:sldId id="1100" r:id="rId10"/>
    <p:sldId id="1078" r:id="rId11"/>
    <p:sldId id="1101" r:id="rId12"/>
    <p:sldId id="1106" r:id="rId13"/>
    <p:sldId id="1107" r:id="rId14"/>
    <p:sldId id="1079" r:id="rId15"/>
    <p:sldId id="1115" r:id="rId16"/>
    <p:sldId id="1116" r:id="rId17"/>
  </p:sldIdLst>
  <p:sldSz cx="9144000" cy="6858000" type="letter"/>
  <p:notesSz cx="7315200" cy="9601200"/>
  <p:defaultTextStyle>
    <a:defPPr>
      <a:defRPr lang="en-US"/>
    </a:defPPr>
    <a:lvl1pPr algn="l" rtl="0" fontAlgn="base">
      <a:spcBef>
        <a:spcPct val="0"/>
      </a:spcBef>
      <a:spcAft>
        <a:spcPct val="0"/>
      </a:spcAft>
      <a:defRPr sz="2800" kern="1200">
        <a:solidFill>
          <a:schemeClr val="tx1"/>
        </a:solidFill>
        <a:latin typeface="Arial Narrow" charset="0"/>
        <a:ea typeface="ＭＳ Ｐゴシック" charset="-128"/>
        <a:cs typeface="+mn-cs"/>
      </a:defRPr>
    </a:lvl1pPr>
    <a:lvl2pPr marL="457200" algn="l" rtl="0" fontAlgn="base">
      <a:spcBef>
        <a:spcPct val="0"/>
      </a:spcBef>
      <a:spcAft>
        <a:spcPct val="0"/>
      </a:spcAft>
      <a:defRPr sz="2800" kern="1200">
        <a:solidFill>
          <a:schemeClr val="tx1"/>
        </a:solidFill>
        <a:latin typeface="Arial Narrow" charset="0"/>
        <a:ea typeface="ＭＳ Ｐゴシック" charset="-128"/>
        <a:cs typeface="+mn-cs"/>
      </a:defRPr>
    </a:lvl2pPr>
    <a:lvl3pPr marL="914400" algn="l" rtl="0" fontAlgn="base">
      <a:spcBef>
        <a:spcPct val="0"/>
      </a:spcBef>
      <a:spcAft>
        <a:spcPct val="0"/>
      </a:spcAft>
      <a:defRPr sz="2800" kern="1200">
        <a:solidFill>
          <a:schemeClr val="tx1"/>
        </a:solidFill>
        <a:latin typeface="Arial Narrow" charset="0"/>
        <a:ea typeface="ＭＳ Ｐゴシック" charset="-128"/>
        <a:cs typeface="+mn-cs"/>
      </a:defRPr>
    </a:lvl3pPr>
    <a:lvl4pPr marL="1371600" algn="l" rtl="0" fontAlgn="base">
      <a:spcBef>
        <a:spcPct val="0"/>
      </a:spcBef>
      <a:spcAft>
        <a:spcPct val="0"/>
      </a:spcAft>
      <a:defRPr sz="2800" kern="1200">
        <a:solidFill>
          <a:schemeClr val="tx1"/>
        </a:solidFill>
        <a:latin typeface="Arial Narrow" charset="0"/>
        <a:ea typeface="ＭＳ Ｐゴシック" charset="-128"/>
        <a:cs typeface="+mn-cs"/>
      </a:defRPr>
    </a:lvl4pPr>
    <a:lvl5pPr marL="1828800" algn="l" rtl="0" fontAlgn="base">
      <a:spcBef>
        <a:spcPct val="0"/>
      </a:spcBef>
      <a:spcAft>
        <a:spcPct val="0"/>
      </a:spcAft>
      <a:defRPr sz="2800" kern="1200">
        <a:solidFill>
          <a:schemeClr val="tx1"/>
        </a:solidFill>
        <a:latin typeface="Arial Narrow" charset="0"/>
        <a:ea typeface="ＭＳ Ｐゴシック" charset="-128"/>
        <a:cs typeface="+mn-cs"/>
      </a:defRPr>
    </a:lvl5pPr>
    <a:lvl6pPr marL="2286000" algn="l" defTabSz="914400" rtl="0" eaLnBrk="1" latinLnBrk="0" hangingPunct="1">
      <a:defRPr sz="2800" kern="1200">
        <a:solidFill>
          <a:schemeClr val="tx1"/>
        </a:solidFill>
        <a:latin typeface="Arial Narrow" charset="0"/>
        <a:ea typeface="ＭＳ Ｐゴシック" charset="-128"/>
        <a:cs typeface="+mn-cs"/>
      </a:defRPr>
    </a:lvl6pPr>
    <a:lvl7pPr marL="2743200" algn="l" defTabSz="914400" rtl="0" eaLnBrk="1" latinLnBrk="0" hangingPunct="1">
      <a:defRPr sz="2800" kern="1200">
        <a:solidFill>
          <a:schemeClr val="tx1"/>
        </a:solidFill>
        <a:latin typeface="Arial Narrow" charset="0"/>
        <a:ea typeface="ＭＳ Ｐゴシック" charset="-128"/>
        <a:cs typeface="+mn-cs"/>
      </a:defRPr>
    </a:lvl7pPr>
    <a:lvl8pPr marL="3200400" algn="l" defTabSz="914400" rtl="0" eaLnBrk="1" latinLnBrk="0" hangingPunct="1">
      <a:defRPr sz="2800" kern="1200">
        <a:solidFill>
          <a:schemeClr val="tx1"/>
        </a:solidFill>
        <a:latin typeface="Arial Narrow" charset="0"/>
        <a:ea typeface="ＭＳ Ｐゴシック" charset="-128"/>
        <a:cs typeface="+mn-cs"/>
      </a:defRPr>
    </a:lvl8pPr>
    <a:lvl9pPr marL="3657600" algn="l" defTabSz="914400" rtl="0" eaLnBrk="1" latinLnBrk="0" hangingPunct="1">
      <a:defRPr sz="2800" kern="1200">
        <a:solidFill>
          <a:schemeClr val="tx1"/>
        </a:solidFill>
        <a:latin typeface="Arial Narrow"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BFFCB"/>
    <a:srgbClr val="EF7222"/>
    <a:srgbClr val="127587"/>
    <a:srgbClr val="548BB6"/>
    <a:srgbClr val="E6A717"/>
    <a:srgbClr val="E6A817"/>
    <a:srgbClr val="558BB6"/>
    <a:srgbClr val="E8E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040" y="-104"/>
      </p:cViewPr>
      <p:guideLst>
        <p:guide orient="horz" pos="2270"/>
        <p:guide pos="2074"/>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3680"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D:\DOUMENTS_ON_D\FY13_budget_chart_new%20with%20FY11%20and%20FY12.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174092610629334"/>
          <c:y val="0.0272575500847205"/>
          <c:w val="0.819031529505434"/>
          <c:h val="0.774120315212485"/>
        </c:manualLayout>
      </c:layout>
      <c:lineChart>
        <c:grouping val="standard"/>
        <c:varyColors val="0"/>
        <c:ser>
          <c:idx val="6"/>
          <c:order val="4"/>
          <c:spPr>
            <a:ln w="50800">
              <a:solidFill>
                <a:srgbClr val="050571"/>
              </a:solidFill>
            </a:ln>
          </c:spPr>
          <c:cat>
            <c:strRef>
              <c:f>Sheet2!$A$1:$A$9</c:f>
              <c:strCache>
                <c:ptCount val="9"/>
                <c:pt idx="0">
                  <c:v>FY09</c:v>
                </c:pt>
                <c:pt idx="1">
                  <c:v>FY10</c:v>
                </c:pt>
                <c:pt idx="2">
                  <c:v>FY11</c:v>
                </c:pt>
                <c:pt idx="3">
                  <c:v>FY12</c:v>
                </c:pt>
                <c:pt idx="4">
                  <c:v>FY13</c:v>
                </c:pt>
                <c:pt idx="5">
                  <c:v>FY14</c:v>
                </c:pt>
                <c:pt idx="6">
                  <c:v>FY15</c:v>
                </c:pt>
                <c:pt idx="7">
                  <c:v>FY16</c:v>
                </c:pt>
                <c:pt idx="8">
                  <c:v>FY17</c:v>
                </c:pt>
              </c:strCache>
            </c:strRef>
          </c:cat>
          <c:val>
            <c:numRef>
              <c:f>Sheet2!$E$1:$E$8</c:f>
              <c:numCache>
                <c:formatCode>General</c:formatCode>
                <c:ptCount val="8"/>
                <c:pt idx="0">
                  <c:v>1706.0</c:v>
                </c:pt>
                <c:pt idx="1">
                  <c:v>1388.0</c:v>
                </c:pt>
                <c:pt idx="2">
                  <c:v>1628.0</c:v>
                </c:pt>
                <c:pt idx="3">
                  <c:v>1760.5</c:v>
                </c:pt>
                <c:pt idx="4">
                  <c:v>1783.0</c:v>
                </c:pt>
                <c:pt idx="5">
                  <c:v>1768.0</c:v>
                </c:pt>
                <c:pt idx="6">
                  <c:v>1793.0</c:v>
                </c:pt>
                <c:pt idx="7">
                  <c:v>1829.0</c:v>
                </c:pt>
              </c:numCache>
            </c:numRef>
          </c:val>
          <c:smooth val="0"/>
        </c:ser>
        <c:ser>
          <c:idx val="7"/>
          <c:order val="5"/>
          <c:spPr>
            <a:ln w="50800">
              <a:solidFill>
                <a:srgbClr val="7030A0"/>
              </a:solidFill>
            </a:ln>
          </c:spPr>
          <c:val>
            <c:numRef>
              <c:f>Sheet2!$F$1:$F$9</c:f>
              <c:numCache>
                <c:formatCode>General</c:formatCode>
                <c:ptCount val="9"/>
                <c:pt idx="0">
                  <c:v>1706.0</c:v>
                </c:pt>
                <c:pt idx="1">
                  <c:v>1388.0</c:v>
                </c:pt>
                <c:pt idx="2">
                  <c:v>1628.0</c:v>
                </c:pt>
                <c:pt idx="3">
                  <c:v>1761.0</c:v>
                </c:pt>
                <c:pt idx="4">
                  <c:v>1785.0</c:v>
                </c:pt>
                <c:pt idx="5">
                  <c:v>1776.0</c:v>
                </c:pt>
                <c:pt idx="6">
                  <c:v>1836.0</c:v>
                </c:pt>
                <c:pt idx="7">
                  <c:v>1826.0</c:v>
                </c:pt>
                <c:pt idx="8">
                  <c:v>1773.0</c:v>
                </c:pt>
              </c:numCache>
            </c:numRef>
          </c:val>
          <c:smooth val="0"/>
        </c:ser>
        <c:ser>
          <c:idx val="5"/>
          <c:order val="0"/>
          <c:tx>
            <c:v>series 1</c:v>
          </c:tx>
          <c:spPr>
            <a:ln w="50800">
              <a:solidFill>
                <a:srgbClr val="D58113"/>
              </a:solidFill>
            </a:ln>
          </c:spPr>
          <c:marker>
            <c:spPr>
              <a:solidFill>
                <a:srgbClr val="DC6334"/>
              </a:solidFill>
              <a:ln>
                <a:solidFill>
                  <a:srgbClr val="DC6334"/>
                </a:solidFill>
              </a:ln>
            </c:spPr>
          </c:marker>
          <c:val>
            <c:numRef>
              <c:f>Sheet2!$B$1:$B$5</c:f>
              <c:numCache>
                <c:formatCode>General</c:formatCode>
                <c:ptCount val="5"/>
                <c:pt idx="0">
                  <c:v>1358.0</c:v>
                </c:pt>
                <c:pt idx="1">
                  <c:v>1333.0</c:v>
                </c:pt>
                <c:pt idx="2">
                  <c:v>1243.0</c:v>
                </c:pt>
                <c:pt idx="3">
                  <c:v>1258.0</c:v>
                </c:pt>
                <c:pt idx="4">
                  <c:v>1279.0</c:v>
                </c:pt>
              </c:numCache>
            </c:numRef>
          </c:val>
          <c:smooth val="0"/>
        </c:ser>
        <c:ser>
          <c:idx val="1"/>
          <c:order val="1"/>
          <c:spPr>
            <a:ln w="50800">
              <a:solidFill>
                <a:srgbClr val="FF0000"/>
              </a:solidFill>
              <a:prstDash val="solid"/>
            </a:ln>
          </c:spPr>
          <c:marker>
            <c:symbol val="square"/>
            <c:size val="9"/>
            <c:spPr>
              <a:solidFill>
                <a:srgbClr val="FF0000"/>
              </a:solidFill>
              <a:ln>
                <a:solidFill>
                  <a:srgbClr val="FF0000"/>
                </a:solidFill>
                <a:prstDash val="solid"/>
              </a:ln>
            </c:spPr>
          </c:marker>
          <c:cat>
            <c:strRef>
              <c:f>Sheet2!$A$1:$A$9</c:f>
              <c:strCache>
                <c:ptCount val="9"/>
                <c:pt idx="0">
                  <c:v>FY09</c:v>
                </c:pt>
                <c:pt idx="1">
                  <c:v>FY10</c:v>
                </c:pt>
                <c:pt idx="2">
                  <c:v>FY11</c:v>
                </c:pt>
                <c:pt idx="3">
                  <c:v>FY12</c:v>
                </c:pt>
                <c:pt idx="4">
                  <c:v>FY13</c:v>
                </c:pt>
                <c:pt idx="5">
                  <c:v>FY14</c:v>
                </c:pt>
                <c:pt idx="6">
                  <c:v>FY15</c:v>
                </c:pt>
                <c:pt idx="7">
                  <c:v>FY16</c:v>
                </c:pt>
                <c:pt idx="8">
                  <c:v>FY17</c:v>
                </c:pt>
              </c:strCache>
            </c:strRef>
          </c:cat>
          <c:val>
            <c:numRef>
              <c:f>Sheet2!$C$1:$C$6</c:f>
              <c:numCache>
                <c:formatCode>General</c:formatCode>
                <c:ptCount val="6"/>
                <c:pt idx="0">
                  <c:v>1706.0</c:v>
                </c:pt>
                <c:pt idx="1">
                  <c:v>1405.0</c:v>
                </c:pt>
                <c:pt idx="2">
                  <c:v>1500.0</c:v>
                </c:pt>
                <c:pt idx="3">
                  <c:v>1550.0</c:v>
                </c:pt>
                <c:pt idx="4">
                  <c:v>1600.0</c:v>
                </c:pt>
                <c:pt idx="5">
                  <c:v>1650.0</c:v>
                </c:pt>
              </c:numCache>
            </c:numRef>
          </c:val>
          <c:smooth val="0"/>
        </c:ser>
        <c:ser>
          <c:idx val="3"/>
          <c:order val="2"/>
          <c:spPr>
            <a:ln w="50800">
              <a:solidFill>
                <a:srgbClr val="050571"/>
              </a:solidFill>
            </a:ln>
          </c:spPr>
          <c:marker>
            <c:symbol val="circle"/>
            <c:size val="9"/>
            <c:spPr>
              <a:solidFill>
                <a:srgbClr val="050571"/>
              </a:solidFill>
              <a:ln>
                <a:solidFill>
                  <a:srgbClr val="F79646">
                    <a:lumMod val="75000"/>
                  </a:srgbClr>
                </a:solidFill>
              </a:ln>
            </c:spPr>
          </c:marker>
          <c:cat>
            <c:strRef>
              <c:f>Sheet2!$A$1:$A$9</c:f>
              <c:strCache>
                <c:ptCount val="9"/>
                <c:pt idx="0">
                  <c:v>FY09</c:v>
                </c:pt>
                <c:pt idx="1">
                  <c:v>FY10</c:v>
                </c:pt>
                <c:pt idx="2">
                  <c:v>FY11</c:v>
                </c:pt>
                <c:pt idx="3">
                  <c:v>FY12</c:v>
                </c:pt>
                <c:pt idx="4">
                  <c:v>FY13</c:v>
                </c:pt>
                <c:pt idx="5">
                  <c:v>FY14</c:v>
                </c:pt>
                <c:pt idx="6">
                  <c:v>FY15</c:v>
                </c:pt>
                <c:pt idx="7">
                  <c:v>FY16</c:v>
                </c:pt>
                <c:pt idx="8">
                  <c:v>FY17</c:v>
                </c:pt>
              </c:strCache>
            </c:strRef>
          </c:cat>
          <c:val>
            <c:numRef>
              <c:f>Sheet2!$E$1:$E$7</c:f>
              <c:numCache>
                <c:formatCode>General</c:formatCode>
                <c:ptCount val="7"/>
                <c:pt idx="0">
                  <c:v>1706.0</c:v>
                </c:pt>
                <c:pt idx="1">
                  <c:v>1388.0</c:v>
                </c:pt>
                <c:pt idx="2">
                  <c:v>1628.0</c:v>
                </c:pt>
                <c:pt idx="3">
                  <c:v>1760.5</c:v>
                </c:pt>
                <c:pt idx="4">
                  <c:v>1783.0</c:v>
                </c:pt>
                <c:pt idx="5">
                  <c:v>1768.0</c:v>
                </c:pt>
                <c:pt idx="6">
                  <c:v>1793.0</c:v>
                </c:pt>
              </c:numCache>
            </c:numRef>
          </c:val>
          <c:smooth val="0"/>
        </c:ser>
        <c:ser>
          <c:idx val="4"/>
          <c:order val="3"/>
          <c:spPr>
            <a:ln w="76200">
              <a:solidFill>
                <a:srgbClr val="7030A0"/>
              </a:solidFill>
            </a:ln>
          </c:spPr>
          <c:marker>
            <c:symbol val="diamond"/>
            <c:size val="12"/>
            <c:spPr>
              <a:solidFill>
                <a:srgbClr val="7030A0"/>
              </a:solidFill>
              <a:ln w="63500">
                <a:solidFill>
                  <a:srgbClr val="7030A0"/>
                </a:solidFill>
              </a:ln>
            </c:spPr>
          </c:marker>
          <c:val>
            <c:numRef>
              <c:f>Sheet2!$F$1:$F$9</c:f>
              <c:numCache>
                <c:formatCode>General</c:formatCode>
                <c:ptCount val="9"/>
                <c:pt idx="0">
                  <c:v>1706.0</c:v>
                </c:pt>
                <c:pt idx="1">
                  <c:v>1388.0</c:v>
                </c:pt>
                <c:pt idx="2">
                  <c:v>1628.0</c:v>
                </c:pt>
                <c:pt idx="3">
                  <c:v>1761.0</c:v>
                </c:pt>
                <c:pt idx="4">
                  <c:v>1785.0</c:v>
                </c:pt>
                <c:pt idx="5">
                  <c:v>1776.0</c:v>
                </c:pt>
                <c:pt idx="6">
                  <c:v>1836.0</c:v>
                </c:pt>
                <c:pt idx="7">
                  <c:v>1826.0</c:v>
                </c:pt>
                <c:pt idx="8">
                  <c:v>1773.0</c:v>
                </c:pt>
              </c:numCache>
            </c:numRef>
          </c:val>
          <c:smooth val="0"/>
        </c:ser>
        <c:ser>
          <c:idx val="0"/>
          <c:order val="6"/>
          <c:tx>
            <c:v>series 3</c:v>
          </c:tx>
          <c:spPr>
            <a:ln w="50800">
              <a:solidFill>
                <a:srgbClr val="00B050"/>
              </a:solidFill>
            </a:ln>
          </c:spPr>
          <c:marker>
            <c:spPr>
              <a:solidFill>
                <a:srgbClr val="00B050"/>
              </a:solidFill>
              <a:ln w="50800">
                <a:solidFill>
                  <a:srgbClr val="00B050"/>
                </a:solidFill>
              </a:ln>
            </c:spPr>
          </c:marker>
          <c:val>
            <c:numRef>
              <c:f>Sheet4!$D$1:$D$7</c:f>
              <c:numCache>
                <c:formatCode>General</c:formatCode>
                <c:ptCount val="7"/>
                <c:pt idx="0">
                  <c:v>1706.0</c:v>
                </c:pt>
                <c:pt idx="1">
                  <c:v>1388.0</c:v>
                </c:pt>
                <c:pt idx="2">
                  <c:v>1816.0</c:v>
                </c:pt>
                <c:pt idx="3">
                  <c:v>1944.0</c:v>
                </c:pt>
                <c:pt idx="4">
                  <c:v>2089.0</c:v>
                </c:pt>
                <c:pt idx="5">
                  <c:v>2217.0</c:v>
                </c:pt>
                <c:pt idx="6">
                  <c:v>2278.0</c:v>
                </c:pt>
              </c:numCache>
            </c:numRef>
          </c:val>
          <c:smooth val="0"/>
        </c:ser>
        <c:dLbls>
          <c:showLegendKey val="0"/>
          <c:showVal val="0"/>
          <c:showCatName val="0"/>
          <c:showSerName val="0"/>
          <c:showPercent val="0"/>
          <c:showBubbleSize val="0"/>
        </c:dLbls>
        <c:marker val="1"/>
        <c:smooth val="0"/>
        <c:axId val="533577208"/>
        <c:axId val="649017736"/>
      </c:lineChart>
      <c:catAx>
        <c:axId val="53357720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649017736"/>
        <c:crosses val="autoZero"/>
        <c:auto val="1"/>
        <c:lblAlgn val="ctr"/>
        <c:lblOffset val="100"/>
        <c:tickLblSkip val="1"/>
        <c:tickMarkSkip val="1"/>
        <c:noMultiLvlLbl val="0"/>
      </c:catAx>
      <c:valAx>
        <c:axId val="649017736"/>
        <c:scaling>
          <c:orientation val="minMax"/>
          <c:max val="2000.0"/>
          <c:min val="1100.0"/>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33577208"/>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0.49878</cdr:x>
      <cdr:y>0.5</cdr:y>
    </cdr:from>
    <cdr:to>
      <cdr:x>0.52897</cdr:x>
      <cdr:y>0.56311</cdr:y>
    </cdr:to>
    <cdr:sp macro="" textlink="">
      <cdr:nvSpPr>
        <cdr:cNvPr id="3073" name="Text Box 1"/>
        <cdr:cNvSpPr txBox="1">
          <a:spLocks xmlns:a="http://schemas.openxmlformats.org/drawingml/2006/main" noChangeArrowheads="1"/>
        </cdr:cNvSpPr>
      </cdr:nvSpPr>
      <cdr:spPr bwMode="auto">
        <a:xfrm xmlns:a="http://schemas.openxmlformats.org/drawingml/2006/main">
          <a:off x="2038448" y="1620520"/>
          <a:ext cx="123543" cy="20484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200" b="0" i="0" u="none" strike="noStrike" baseline="0">
            <a:solidFill>
              <a:srgbClr val="000000"/>
            </a:solidFill>
            <a:latin typeface="Arial"/>
            <a:cs typeface="Arial"/>
          </a:endParaRPr>
        </a:p>
      </cdr:txBody>
    </cdr:sp>
  </cdr:relSizeAnchor>
  <cdr:relSizeAnchor xmlns:cdr="http://schemas.openxmlformats.org/drawingml/2006/chartDrawing">
    <cdr:from>
      <cdr:x>0.49878</cdr:x>
      <cdr:y>0.5</cdr:y>
    </cdr:from>
    <cdr:to>
      <cdr:x>0.52897</cdr:x>
      <cdr:y>0.56311</cdr:y>
    </cdr:to>
    <cdr:sp macro="" textlink="">
      <cdr:nvSpPr>
        <cdr:cNvPr id="2" name="Text Box 1"/>
        <cdr:cNvSpPr txBox="1">
          <a:spLocks xmlns:a="http://schemas.openxmlformats.org/drawingml/2006/main" noChangeArrowheads="1"/>
        </cdr:cNvSpPr>
      </cdr:nvSpPr>
      <cdr:spPr bwMode="auto">
        <a:xfrm xmlns:a="http://schemas.openxmlformats.org/drawingml/2006/main">
          <a:off x="2038448" y="1620520"/>
          <a:ext cx="123543" cy="20484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200" b="0" i="0" u="none" strike="noStrike" baseline="0">
            <a:solidFill>
              <a:srgbClr val="000000"/>
            </a:solidFill>
            <a:latin typeface="Arial"/>
            <a:cs typeface="Arial"/>
          </a:endParaRPr>
        </a:p>
      </cdr:txBody>
    </cdr:sp>
  </cdr:relSizeAnchor>
  <cdr:relSizeAnchor xmlns:cdr="http://schemas.openxmlformats.org/drawingml/2006/chartDrawing">
    <cdr:from>
      <cdr:x>0.25175</cdr:x>
      <cdr:y>0.03379</cdr:y>
    </cdr:from>
    <cdr:to>
      <cdr:x>0.48431</cdr:x>
      <cdr:y>0.10773</cdr:y>
    </cdr:to>
    <cdr:sp macro="" textlink="">
      <cdr:nvSpPr>
        <cdr:cNvPr id="5" name="TextBox 16"/>
        <cdr:cNvSpPr txBox="1"/>
      </cdr:nvSpPr>
      <cdr:spPr>
        <a:xfrm xmlns:a="http://schemas.openxmlformats.org/drawingml/2006/main">
          <a:off x="1928553" y="182880"/>
          <a:ext cx="1781513"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000" kern="1200">
              <a:solidFill>
                <a:srgbClr val="FFFFFF"/>
              </a:solidFill>
              <a:latin typeface="Arial" charset="0"/>
              <a:ea typeface="ＭＳ Ｐゴシック" charset="-128"/>
            </a:defRPr>
          </a:lvl1pPr>
          <a:lvl2pPr marL="457200" algn="l" rtl="0" fontAlgn="base">
            <a:spcBef>
              <a:spcPct val="0"/>
            </a:spcBef>
            <a:spcAft>
              <a:spcPct val="0"/>
            </a:spcAft>
            <a:defRPr sz="2000" kern="1200">
              <a:solidFill>
                <a:srgbClr val="FFFFFF"/>
              </a:solidFill>
              <a:latin typeface="Arial" charset="0"/>
              <a:ea typeface="ＭＳ Ｐゴシック" charset="-128"/>
            </a:defRPr>
          </a:lvl2pPr>
          <a:lvl3pPr marL="914400" algn="l" rtl="0" fontAlgn="base">
            <a:spcBef>
              <a:spcPct val="0"/>
            </a:spcBef>
            <a:spcAft>
              <a:spcPct val="0"/>
            </a:spcAft>
            <a:defRPr sz="2000" kern="1200">
              <a:solidFill>
                <a:srgbClr val="FFFFFF"/>
              </a:solidFill>
              <a:latin typeface="Arial" charset="0"/>
              <a:ea typeface="ＭＳ Ｐゴシック" charset="-128"/>
            </a:defRPr>
          </a:lvl3pPr>
          <a:lvl4pPr marL="1371600" algn="l" rtl="0" fontAlgn="base">
            <a:spcBef>
              <a:spcPct val="0"/>
            </a:spcBef>
            <a:spcAft>
              <a:spcPct val="0"/>
            </a:spcAft>
            <a:defRPr sz="2000" kern="1200">
              <a:solidFill>
                <a:srgbClr val="FFFFFF"/>
              </a:solidFill>
              <a:latin typeface="Arial" charset="0"/>
              <a:ea typeface="ＭＳ Ｐゴシック" charset="-128"/>
            </a:defRPr>
          </a:lvl4pPr>
          <a:lvl5pPr marL="1828800" algn="l" rtl="0" fontAlgn="base">
            <a:spcBef>
              <a:spcPct val="0"/>
            </a:spcBef>
            <a:spcAft>
              <a:spcPct val="0"/>
            </a:spcAft>
            <a:defRPr sz="2000" kern="1200">
              <a:solidFill>
                <a:srgbClr val="FFFFFF"/>
              </a:solidFill>
              <a:latin typeface="Arial" charset="0"/>
              <a:ea typeface="ＭＳ Ｐゴシック" charset="-128"/>
            </a:defRPr>
          </a:lvl5pPr>
          <a:lvl6pPr marL="2286000" algn="l" defTabSz="914400" rtl="0" eaLnBrk="1" latinLnBrk="0" hangingPunct="1">
            <a:defRPr sz="2000" kern="1200">
              <a:solidFill>
                <a:srgbClr val="FFFFFF"/>
              </a:solidFill>
              <a:latin typeface="Arial" charset="0"/>
              <a:ea typeface="ＭＳ Ｐゴシック" charset="-128"/>
            </a:defRPr>
          </a:lvl6pPr>
          <a:lvl7pPr marL="2743200" algn="l" defTabSz="914400" rtl="0" eaLnBrk="1" latinLnBrk="0" hangingPunct="1">
            <a:defRPr sz="2000" kern="1200">
              <a:solidFill>
                <a:srgbClr val="FFFFFF"/>
              </a:solidFill>
              <a:latin typeface="Arial" charset="0"/>
              <a:ea typeface="ＭＳ Ｐゴシック" charset="-128"/>
            </a:defRPr>
          </a:lvl7pPr>
          <a:lvl8pPr marL="3200400" algn="l" defTabSz="914400" rtl="0" eaLnBrk="1" latinLnBrk="0" hangingPunct="1">
            <a:defRPr sz="2000" kern="1200">
              <a:solidFill>
                <a:srgbClr val="FFFFFF"/>
              </a:solidFill>
              <a:latin typeface="Arial" charset="0"/>
              <a:ea typeface="ＭＳ Ｐゴシック" charset="-128"/>
            </a:defRPr>
          </a:lvl8pPr>
          <a:lvl9pPr marL="3657600" algn="l" defTabSz="914400" rtl="0" eaLnBrk="1" latinLnBrk="0" hangingPunct="1">
            <a:defRPr sz="2000" kern="1200">
              <a:solidFill>
                <a:srgbClr val="FFFFFF"/>
              </a:solidFill>
              <a:latin typeface="Arial" charset="0"/>
              <a:ea typeface="ＭＳ Ｐゴシック" charset="-128"/>
            </a:defRPr>
          </a:lvl9pPr>
        </a:lstStyle>
        <a:p xmlns:a="http://schemas.openxmlformats.org/drawingml/2006/main">
          <a:r>
            <a:rPr lang="en-US" b="1" dirty="0" smtClean="0">
              <a:solidFill>
                <a:srgbClr val="00B050"/>
              </a:solidFill>
            </a:rPr>
            <a:t>FY11 request</a:t>
          </a:r>
          <a:endParaRPr lang="en-US" b="1" dirty="0">
            <a:solidFill>
              <a:srgbClr val="00B050"/>
            </a:solidFill>
          </a:endParaRPr>
        </a:p>
      </cdr:txBody>
    </cdr:sp>
  </cdr:relSizeAnchor>
  <cdr:relSizeAnchor xmlns:cdr="http://schemas.openxmlformats.org/drawingml/2006/chartDrawing">
    <cdr:from>
      <cdr:x>0.69883</cdr:x>
      <cdr:y>0.20891</cdr:y>
    </cdr:from>
    <cdr:to>
      <cdr:x>0.94184</cdr:x>
      <cdr:y>0.28285</cdr:y>
    </cdr:to>
    <cdr:sp macro="" textlink="">
      <cdr:nvSpPr>
        <cdr:cNvPr id="6" name="TextBox 16"/>
        <cdr:cNvSpPr txBox="1"/>
      </cdr:nvSpPr>
      <cdr:spPr>
        <a:xfrm xmlns:a="http://schemas.openxmlformats.org/drawingml/2006/main">
          <a:off x="5353397" y="1130532"/>
          <a:ext cx="186160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000" kern="1200">
              <a:solidFill>
                <a:srgbClr val="FFFFFF"/>
              </a:solidFill>
              <a:latin typeface="Arial" charset="0"/>
              <a:ea typeface="ＭＳ Ｐゴシック" charset="-128"/>
            </a:defRPr>
          </a:lvl1pPr>
          <a:lvl2pPr marL="457200" algn="l" rtl="0" fontAlgn="base">
            <a:spcBef>
              <a:spcPct val="0"/>
            </a:spcBef>
            <a:spcAft>
              <a:spcPct val="0"/>
            </a:spcAft>
            <a:defRPr sz="2000" kern="1200">
              <a:solidFill>
                <a:srgbClr val="FFFFFF"/>
              </a:solidFill>
              <a:latin typeface="Arial" charset="0"/>
              <a:ea typeface="ＭＳ Ｐゴシック" charset="-128"/>
            </a:defRPr>
          </a:lvl2pPr>
          <a:lvl3pPr marL="914400" algn="l" rtl="0" fontAlgn="base">
            <a:spcBef>
              <a:spcPct val="0"/>
            </a:spcBef>
            <a:spcAft>
              <a:spcPct val="0"/>
            </a:spcAft>
            <a:defRPr sz="2000" kern="1200">
              <a:solidFill>
                <a:srgbClr val="FFFFFF"/>
              </a:solidFill>
              <a:latin typeface="Arial" charset="0"/>
              <a:ea typeface="ＭＳ Ｐゴシック" charset="-128"/>
            </a:defRPr>
          </a:lvl3pPr>
          <a:lvl4pPr marL="1371600" algn="l" rtl="0" fontAlgn="base">
            <a:spcBef>
              <a:spcPct val="0"/>
            </a:spcBef>
            <a:spcAft>
              <a:spcPct val="0"/>
            </a:spcAft>
            <a:defRPr sz="2000" kern="1200">
              <a:solidFill>
                <a:srgbClr val="FFFFFF"/>
              </a:solidFill>
              <a:latin typeface="Arial" charset="0"/>
              <a:ea typeface="ＭＳ Ｐゴシック" charset="-128"/>
            </a:defRPr>
          </a:lvl4pPr>
          <a:lvl5pPr marL="1828800" algn="l" rtl="0" fontAlgn="base">
            <a:spcBef>
              <a:spcPct val="0"/>
            </a:spcBef>
            <a:spcAft>
              <a:spcPct val="0"/>
            </a:spcAft>
            <a:defRPr sz="2000" kern="1200">
              <a:solidFill>
                <a:srgbClr val="FFFFFF"/>
              </a:solidFill>
              <a:latin typeface="Arial" charset="0"/>
              <a:ea typeface="ＭＳ Ｐゴシック" charset="-128"/>
            </a:defRPr>
          </a:lvl5pPr>
          <a:lvl6pPr marL="2286000" algn="l" defTabSz="914400" rtl="0" eaLnBrk="1" latinLnBrk="0" hangingPunct="1">
            <a:defRPr sz="2000" kern="1200">
              <a:solidFill>
                <a:srgbClr val="FFFFFF"/>
              </a:solidFill>
              <a:latin typeface="Arial" charset="0"/>
              <a:ea typeface="ＭＳ Ｐゴシック" charset="-128"/>
            </a:defRPr>
          </a:lvl6pPr>
          <a:lvl7pPr marL="2743200" algn="l" defTabSz="914400" rtl="0" eaLnBrk="1" latinLnBrk="0" hangingPunct="1">
            <a:defRPr sz="2000" kern="1200">
              <a:solidFill>
                <a:srgbClr val="FFFFFF"/>
              </a:solidFill>
              <a:latin typeface="Arial" charset="0"/>
              <a:ea typeface="ＭＳ Ｐゴシック" charset="-128"/>
            </a:defRPr>
          </a:lvl7pPr>
          <a:lvl8pPr marL="3200400" algn="l" defTabSz="914400" rtl="0" eaLnBrk="1" latinLnBrk="0" hangingPunct="1">
            <a:defRPr sz="2000" kern="1200">
              <a:solidFill>
                <a:srgbClr val="FFFFFF"/>
              </a:solidFill>
              <a:latin typeface="Arial" charset="0"/>
              <a:ea typeface="ＭＳ Ｐゴシック" charset="-128"/>
            </a:defRPr>
          </a:lvl8pPr>
          <a:lvl9pPr marL="3657600" algn="l" defTabSz="914400" rtl="0" eaLnBrk="1" latinLnBrk="0" hangingPunct="1">
            <a:defRPr sz="2000" kern="1200">
              <a:solidFill>
                <a:srgbClr val="FFFFFF"/>
              </a:solidFill>
              <a:latin typeface="Arial" charset="0"/>
              <a:ea typeface="ＭＳ Ｐゴシック" charset="-128"/>
            </a:defRPr>
          </a:lvl9pPr>
        </a:lstStyle>
        <a:p xmlns:a="http://schemas.openxmlformats.org/drawingml/2006/main">
          <a:r>
            <a:rPr lang="en-US" b="1" dirty="0" smtClean="0">
              <a:solidFill>
                <a:srgbClr val="002060"/>
              </a:solidFill>
            </a:rPr>
            <a:t>FY 12 request</a:t>
          </a:r>
          <a:endParaRPr lang="en-US" b="1" dirty="0">
            <a:solidFill>
              <a:srgbClr val="002060"/>
            </a:solidFill>
          </a:endParaRPr>
        </a:p>
      </cdr:txBody>
    </cdr:sp>
  </cdr:relSizeAnchor>
  <cdr:relSizeAnchor xmlns:cdr="http://schemas.openxmlformats.org/drawingml/2006/chartDrawing">
    <cdr:from>
      <cdr:x>0.71244</cdr:x>
      <cdr:y>0.08602</cdr:y>
    </cdr:from>
    <cdr:to>
      <cdr:x>1</cdr:x>
      <cdr:y>0.17134</cdr:y>
    </cdr:to>
    <cdr:sp macro="" textlink="">
      <cdr:nvSpPr>
        <cdr:cNvPr id="7" name="TextBox 16"/>
        <cdr:cNvSpPr txBox="1"/>
      </cdr:nvSpPr>
      <cdr:spPr>
        <a:xfrm xmlns:a="http://schemas.openxmlformats.org/drawingml/2006/main">
          <a:off x="5607307" y="465513"/>
          <a:ext cx="220284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en-US" sz="2400" b="1" dirty="0" smtClean="0">
              <a:solidFill>
                <a:srgbClr val="7030A0"/>
              </a:solidFill>
            </a:rPr>
            <a:t>FY 13 request</a:t>
          </a:r>
          <a:endParaRPr lang="en-US" sz="2400" b="1" dirty="0">
            <a:solidFill>
              <a:srgbClr val="7030A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hdr" sz="quarter"/>
          </p:nvPr>
        </p:nvSpPr>
        <p:spPr bwMode="auto">
          <a:xfrm>
            <a:off x="0" y="0"/>
            <a:ext cx="3168650" cy="477838"/>
          </a:xfrm>
          <a:prstGeom prst="rect">
            <a:avLst/>
          </a:prstGeom>
          <a:noFill/>
          <a:ln w="9525">
            <a:noFill/>
            <a:miter lim="800000"/>
            <a:headEnd/>
            <a:tailEnd/>
          </a:ln>
          <a:effectLst/>
        </p:spPr>
        <p:txBody>
          <a:bodyPr vert="horz" wrap="square" lIns="94848" tIns="47424" rIns="94848" bIns="47424" numCol="1" anchor="t" anchorCtr="0" compatLnSpc="1">
            <a:prstTxWarp prst="textNoShape">
              <a:avLst/>
            </a:prstTxWarp>
          </a:bodyPr>
          <a:lstStyle>
            <a:lvl1pPr defTabSz="947738" eaLnBrk="0" hangingPunct="0">
              <a:defRPr sz="1300" b="1">
                <a:latin typeface="Arial" charset="0"/>
                <a:ea typeface="+mn-ea"/>
                <a:cs typeface="+mn-cs"/>
              </a:defRPr>
            </a:lvl1pPr>
          </a:lstStyle>
          <a:p>
            <a:pPr>
              <a:defRPr/>
            </a:pPr>
            <a:endParaRPr lang="en-US"/>
          </a:p>
        </p:txBody>
      </p:sp>
      <p:sp>
        <p:nvSpPr>
          <p:cNvPr id="357379" name="Rectangle 3"/>
          <p:cNvSpPr>
            <a:spLocks noGrp="1" noChangeArrowheads="1"/>
          </p:cNvSpPr>
          <p:nvPr>
            <p:ph type="dt" sz="quarter" idx="1"/>
          </p:nvPr>
        </p:nvSpPr>
        <p:spPr bwMode="auto">
          <a:xfrm>
            <a:off x="4146550" y="0"/>
            <a:ext cx="3168650" cy="477838"/>
          </a:xfrm>
          <a:prstGeom prst="rect">
            <a:avLst/>
          </a:prstGeom>
          <a:noFill/>
          <a:ln w="9525">
            <a:noFill/>
            <a:miter lim="800000"/>
            <a:headEnd/>
            <a:tailEnd/>
          </a:ln>
          <a:effectLst/>
        </p:spPr>
        <p:txBody>
          <a:bodyPr vert="horz" wrap="square" lIns="94848" tIns="47424" rIns="94848" bIns="47424" numCol="1" anchor="t" anchorCtr="0" compatLnSpc="1">
            <a:prstTxWarp prst="textNoShape">
              <a:avLst/>
            </a:prstTxWarp>
          </a:bodyPr>
          <a:lstStyle>
            <a:lvl1pPr algn="r" defTabSz="947738" eaLnBrk="0" hangingPunct="0">
              <a:defRPr sz="1300" b="1">
                <a:latin typeface="Arial" charset="0"/>
                <a:ea typeface="+mn-ea"/>
                <a:cs typeface="+mn-cs"/>
              </a:defRPr>
            </a:lvl1pPr>
          </a:lstStyle>
          <a:p>
            <a:pPr>
              <a:defRPr/>
            </a:pPr>
            <a:endParaRPr lang="en-US"/>
          </a:p>
        </p:txBody>
      </p:sp>
      <p:sp>
        <p:nvSpPr>
          <p:cNvPr id="357380" name="Rectangle 4"/>
          <p:cNvSpPr>
            <a:spLocks noGrp="1" noChangeArrowheads="1"/>
          </p:cNvSpPr>
          <p:nvPr>
            <p:ph type="ftr" sz="quarter" idx="2"/>
          </p:nvPr>
        </p:nvSpPr>
        <p:spPr bwMode="auto">
          <a:xfrm>
            <a:off x="0" y="9123363"/>
            <a:ext cx="3168650" cy="477837"/>
          </a:xfrm>
          <a:prstGeom prst="rect">
            <a:avLst/>
          </a:prstGeom>
          <a:noFill/>
          <a:ln w="9525">
            <a:noFill/>
            <a:miter lim="800000"/>
            <a:headEnd/>
            <a:tailEnd/>
          </a:ln>
          <a:effectLst/>
        </p:spPr>
        <p:txBody>
          <a:bodyPr vert="horz" wrap="square" lIns="94848" tIns="47424" rIns="94848" bIns="47424" numCol="1" anchor="b" anchorCtr="0" compatLnSpc="1">
            <a:prstTxWarp prst="textNoShape">
              <a:avLst/>
            </a:prstTxWarp>
          </a:bodyPr>
          <a:lstStyle>
            <a:lvl1pPr defTabSz="947738" eaLnBrk="0" hangingPunct="0">
              <a:defRPr sz="1300" b="1">
                <a:latin typeface="Arial" charset="0"/>
                <a:ea typeface="+mn-ea"/>
                <a:cs typeface="+mn-cs"/>
              </a:defRPr>
            </a:lvl1pPr>
          </a:lstStyle>
          <a:p>
            <a:pPr>
              <a:defRPr/>
            </a:pPr>
            <a:endParaRPr lang="en-US"/>
          </a:p>
        </p:txBody>
      </p:sp>
      <p:sp>
        <p:nvSpPr>
          <p:cNvPr id="357381" name="Rectangle 5"/>
          <p:cNvSpPr>
            <a:spLocks noGrp="1" noChangeArrowheads="1"/>
          </p:cNvSpPr>
          <p:nvPr>
            <p:ph type="sldNum" sz="quarter" idx="3"/>
          </p:nvPr>
        </p:nvSpPr>
        <p:spPr bwMode="auto">
          <a:xfrm>
            <a:off x="4146550" y="9123363"/>
            <a:ext cx="3168650" cy="477837"/>
          </a:xfrm>
          <a:prstGeom prst="rect">
            <a:avLst/>
          </a:prstGeom>
          <a:noFill/>
          <a:ln w="9525">
            <a:noFill/>
            <a:miter lim="800000"/>
            <a:headEnd/>
            <a:tailEnd/>
          </a:ln>
          <a:effectLst/>
        </p:spPr>
        <p:txBody>
          <a:bodyPr vert="horz" wrap="square" lIns="94848" tIns="47424" rIns="94848" bIns="47424" numCol="1" anchor="b" anchorCtr="0" compatLnSpc="1">
            <a:prstTxWarp prst="textNoShape">
              <a:avLst/>
            </a:prstTxWarp>
          </a:bodyPr>
          <a:lstStyle>
            <a:lvl1pPr algn="r" defTabSz="947738" eaLnBrk="0" hangingPunct="0">
              <a:defRPr sz="1300" b="1">
                <a:latin typeface="Arial" charset="0"/>
              </a:defRPr>
            </a:lvl1pPr>
          </a:lstStyle>
          <a:p>
            <a:fld id="{167BBB75-0D40-4E14-9F45-B4678BB37722}" type="slidenum">
              <a:rPr lang="en-US"/>
              <a:pPr/>
              <a:t>‹#›</a:t>
            </a:fld>
            <a:endParaRPr lang="en-US"/>
          </a:p>
        </p:txBody>
      </p:sp>
    </p:spTree>
    <p:extLst>
      <p:ext uri="{BB962C8B-B14F-4D97-AF65-F5344CB8AC3E}">
        <p14:creationId xmlns:p14="http://schemas.microsoft.com/office/powerpoint/2010/main" val="21976850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68650" cy="477838"/>
          </a:xfrm>
          <a:prstGeom prst="rect">
            <a:avLst/>
          </a:prstGeom>
          <a:noFill/>
          <a:ln w="9525">
            <a:noFill/>
            <a:miter lim="800000"/>
            <a:headEnd/>
            <a:tailEnd/>
          </a:ln>
          <a:effectLst/>
        </p:spPr>
        <p:txBody>
          <a:bodyPr vert="horz" wrap="square" lIns="94848" tIns="47424" rIns="94848" bIns="47424" numCol="1" anchor="t" anchorCtr="0" compatLnSpc="1">
            <a:prstTxWarp prst="textNoShape">
              <a:avLst/>
            </a:prstTxWarp>
          </a:bodyPr>
          <a:lstStyle>
            <a:lvl1pPr defTabSz="947738" eaLnBrk="0" hangingPunct="0">
              <a:defRPr sz="1300">
                <a:latin typeface="Times" charset="0"/>
                <a:ea typeface="+mn-ea"/>
                <a:cs typeface="+mn-cs"/>
              </a:defRPr>
            </a:lvl1pPr>
          </a:lstStyle>
          <a:p>
            <a:pPr>
              <a:defRPr/>
            </a:pPr>
            <a:endParaRPr lang="en-US"/>
          </a:p>
        </p:txBody>
      </p:sp>
      <p:sp>
        <p:nvSpPr>
          <p:cNvPr id="17411" name="Rectangle 3"/>
          <p:cNvSpPr>
            <a:spLocks noGrp="1" noChangeArrowheads="1"/>
          </p:cNvSpPr>
          <p:nvPr>
            <p:ph type="dt" idx="1"/>
          </p:nvPr>
        </p:nvSpPr>
        <p:spPr bwMode="auto">
          <a:xfrm>
            <a:off x="4146550" y="0"/>
            <a:ext cx="3168650" cy="477838"/>
          </a:xfrm>
          <a:prstGeom prst="rect">
            <a:avLst/>
          </a:prstGeom>
          <a:noFill/>
          <a:ln w="9525">
            <a:noFill/>
            <a:miter lim="800000"/>
            <a:headEnd/>
            <a:tailEnd/>
          </a:ln>
          <a:effectLst/>
        </p:spPr>
        <p:txBody>
          <a:bodyPr vert="horz" wrap="square" lIns="94848" tIns="47424" rIns="94848" bIns="47424" numCol="1" anchor="t" anchorCtr="0" compatLnSpc="1">
            <a:prstTxWarp prst="textNoShape">
              <a:avLst/>
            </a:prstTxWarp>
          </a:bodyPr>
          <a:lstStyle>
            <a:lvl1pPr algn="r" defTabSz="947738" eaLnBrk="0" hangingPunct="0">
              <a:defRPr sz="1300">
                <a:latin typeface="Times"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258888" y="722313"/>
            <a:ext cx="4800600" cy="36004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74725" y="4560888"/>
            <a:ext cx="5365750" cy="4318000"/>
          </a:xfrm>
          <a:prstGeom prst="rect">
            <a:avLst/>
          </a:prstGeom>
          <a:noFill/>
          <a:ln w="9525">
            <a:noFill/>
            <a:miter lim="800000"/>
            <a:headEnd/>
            <a:tailEnd/>
          </a:ln>
          <a:effectLst/>
        </p:spPr>
        <p:txBody>
          <a:bodyPr vert="horz" wrap="square" lIns="94848" tIns="47424" rIns="94848" bIns="474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9123363"/>
            <a:ext cx="3168650" cy="477837"/>
          </a:xfrm>
          <a:prstGeom prst="rect">
            <a:avLst/>
          </a:prstGeom>
          <a:noFill/>
          <a:ln w="9525">
            <a:noFill/>
            <a:miter lim="800000"/>
            <a:headEnd/>
            <a:tailEnd/>
          </a:ln>
          <a:effectLst/>
        </p:spPr>
        <p:txBody>
          <a:bodyPr vert="horz" wrap="square" lIns="94848" tIns="47424" rIns="94848" bIns="47424" numCol="1" anchor="b" anchorCtr="0" compatLnSpc="1">
            <a:prstTxWarp prst="textNoShape">
              <a:avLst/>
            </a:prstTxWarp>
          </a:bodyPr>
          <a:lstStyle>
            <a:lvl1pPr defTabSz="947738" eaLnBrk="0" hangingPunct="0">
              <a:defRPr sz="1300">
                <a:latin typeface="Times" charset="0"/>
                <a:ea typeface="+mn-ea"/>
                <a:cs typeface="+mn-cs"/>
              </a:defRPr>
            </a:lvl1pPr>
          </a:lstStyle>
          <a:p>
            <a:pPr>
              <a:defRPr/>
            </a:pPr>
            <a:endParaRPr lang="en-US"/>
          </a:p>
        </p:txBody>
      </p:sp>
      <p:sp>
        <p:nvSpPr>
          <p:cNvPr id="17415" name="Rectangle 7"/>
          <p:cNvSpPr>
            <a:spLocks noGrp="1" noChangeArrowheads="1"/>
          </p:cNvSpPr>
          <p:nvPr>
            <p:ph type="sldNum" sz="quarter" idx="5"/>
          </p:nvPr>
        </p:nvSpPr>
        <p:spPr bwMode="auto">
          <a:xfrm>
            <a:off x="4146550" y="9123363"/>
            <a:ext cx="3168650" cy="477837"/>
          </a:xfrm>
          <a:prstGeom prst="rect">
            <a:avLst/>
          </a:prstGeom>
          <a:noFill/>
          <a:ln w="9525">
            <a:noFill/>
            <a:miter lim="800000"/>
            <a:headEnd/>
            <a:tailEnd/>
          </a:ln>
          <a:effectLst/>
        </p:spPr>
        <p:txBody>
          <a:bodyPr vert="horz" wrap="square" lIns="94848" tIns="47424" rIns="94848" bIns="47424" numCol="1" anchor="b" anchorCtr="0" compatLnSpc="1">
            <a:prstTxWarp prst="textNoShape">
              <a:avLst/>
            </a:prstTxWarp>
          </a:bodyPr>
          <a:lstStyle>
            <a:lvl1pPr algn="r" defTabSz="947738" eaLnBrk="0" hangingPunct="0">
              <a:defRPr sz="1300">
                <a:latin typeface="Times" charset="0"/>
              </a:defRPr>
            </a:lvl1pPr>
          </a:lstStyle>
          <a:p>
            <a:fld id="{56881CB8-7BF5-431A-80D1-99CD055A030A}" type="slidenum">
              <a:rPr lang="en-US"/>
              <a:pPr/>
              <a:t>‹#›</a:t>
            </a:fld>
            <a:endParaRPr lang="en-US"/>
          </a:p>
        </p:txBody>
      </p:sp>
    </p:spTree>
    <p:extLst>
      <p:ext uri="{BB962C8B-B14F-4D97-AF65-F5344CB8AC3E}">
        <p14:creationId xmlns:p14="http://schemas.microsoft.com/office/powerpoint/2010/main" val="20707561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p:spPr>
        <p:txBody>
          <a:bodyPr/>
          <a:lstStyle/>
          <a:p>
            <a:fld id="{3575F8EF-B9C3-44EB-87F4-00CDB0BF11A5}" type="slidenum">
              <a:rPr lang="en-US"/>
              <a:pPr/>
              <a:t>1</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50429DC-1FE4-4968-B5E7-FBF5DF11710E}" type="slidenum">
              <a:rPr lang="en-US" smtClean="0">
                <a:ea typeface="MS PGothic" pitchFamily="34" charset="-128"/>
              </a:rPr>
              <a:pPr/>
              <a:t>13</a:t>
            </a:fld>
            <a:endParaRPr lang="en-US" smtClean="0">
              <a:ea typeface="MS PGothic" pitchFamily="34" charset="-128"/>
            </a:endParaRPr>
          </a:p>
        </p:txBody>
      </p:sp>
      <p:sp>
        <p:nvSpPr>
          <p:cNvPr id="50179" name="Rectangle 2"/>
          <p:cNvSpPr>
            <a:spLocks noGrp="1" noRot="1" noChangeAspect="1" noChangeArrowheads="1" noTextEdit="1"/>
          </p:cNvSpPr>
          <p:nvPr>
            <p:ph type="sldImg"/>
          </p:nvPr>
        </p:nvSpPr>
        <p:spPr>
          <a:xfrm>
            <a:off x="1257300" y="719138"/>
            <a:ext cx="4802188" cy="3602037"/>
          </a:xfrm>
          <a:ln/>
        </p:spPr>
      </p:sp>
      <p:sp>
        <p:nvSpPr>
          <p:cNvPr id="50180" name="Rectangle 3"/>
          <p:cNvSpPr>
            <a:spLocks noGrp="1" noChangeArrowheads="1"/>
          </p:cNvSpPr>
          <p:nvPr>
            <p:ph type="body" idx="1"/>
          </p:nvPr>
        </p:nvSpPr>
        <p:spPr>
          <a:xfrm>
            <a:off x="976313" y="4560888"/>
            <a:ext cx="5362575" cy="432117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2</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3</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4</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889223-7EA5-408C-987B-4F3786A641B2}" type="slidenum">
              <a:rPr lang="en-US" smtClean="0">
                <a:solidFill>
                  <a:srgbClr val="000000"/>
                </a:solidFill>
              </a:rPr>
              <a:pPr/>
              <a:t>5</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C39EE72-446C-4E89-9D84-E30D697F6F64}" type="slidenum">
              <a:rPr lang="en-US" smtClean="0">
                <a:solidFill>
                  <a:srgbClr val="000000"/>
                </a:solidFill>
              </a:rPr>
              <a:pPr>
                <a:defRPr/>
              </a:pPr>
              <a:t>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fld id="{38DA3124-D1B0-446A-B1F2-1DCCC30C1008}" type="slidenum">
              <a:rPr lang="en-US">
                <a:solidFill>
                  <a:srgbClr val="000000"/>
                </a:solidFill>
              </a:rPr>
              <a:pPr/>
              <a:t>9</a:t>
            </a:fld>
            <a:endParaRPr lang="en-US">
              <a:solidFill>
                <a:srgbClr val="000000"/>
              </a:solidFill>
            </a:endParaRPr>
          </a:p>
        </p:txBody>
      </p:sp>
      <p:sp>
        <p:nvSpPr>
          <p:cNvPr id="65539"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4851" tIns="47425" rIns="94851" bIns="47425" anchor="b"/>
          <a:lstStyle/>
          <a:p>
            <a:pPr algn="r"/>
            <a:fld id="{2490D75D-DF7A-4473-9E66-FEDDFBF107D4}" type="slidenum">
              <a:rPr lang="en-US" sz="1200">
                <a:solidFill>
                  <a:srgbClr val="000000"/>
                </a:solidFill>
                <a:latin typeface="Times New Roman" charset="0"/>
              </a:rPr>
              <a:pPr algn="r"/>
              <a:t>9</a:t>
            </a:fld>
            <a:endParaRPr lang="en-US" sz="1200">
              <a:solidFill>
                <a:srgbClr val="000000"/>
              </a:solidFill>
              <a:latin typeface="Times New Roman"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76313" y="4559300"/>
            <a:ext cx="5362575" cy="4322763"/>
          </a:xfrm>
          <a:noFill/>
          <a:ln/>
        </p:spPr>
        <p:txBody>
          <a:bodyPr lIns="94851" tIns="47425" rIns="94851" bIns="47425"/>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p>
            <a:fld id="{8C5B7287-9101-4DFB-BC32-8CF917B5DD40}" type="slidenum">
              <a:rPr lang="en-US"/>
              <a:pPr/>
              <a:t>11</a:t>
            </a:fld>
            <a:endParaRPr lang="en-US"/>
          </a:p>
        </p:txBody>
      </p:sp>
      <p:sp>
        <p:nvSpPr>
          <p:cNvPr id="5122" name="Rectangle 7"/>
          <p:cNvSpPr txBox="1">
            <a:spLocks noGrp="1" noChangeArrowheads="1"/>
          </p:cNvSpPr>
          <p:nvPr/>
        </p:nvSpPr>
        <p:spPr bwMode="auto">
          <a:xfrm>
            <a:off x="4146550" y="9121775"/>
            <a:ext cx="3168650" cy="479425"/>
          </a:xfrm>
          <a:prstGeom prst="rect">
            <a:avLst/>
          </a:prstGeom>
          <a:noFill/>
          <a:ln w="9525">
            <a:noFill/>
            <a:miter lim="800000"/>
            <a:headEnd/>
            <a:tailEnd/>
          </a:ln>
        </p:spPr>
        <p:txBody>
          <a:bodyPr lIns="97782" tIns="48890" rIns="97782" bIns="48890" anchor="b"/>
          <a:lstStyle/>
          <a:p>
            <a:pPr algn="r" defTabSz="976313" eaLnBrk="0" hangingPunct="0"/>
            <a:fld id="{BEAC93C7-BED7-4418-B6DC-AB8E0FEDFA34}" type="slidenum">
              <a:rPr lang="en-US" sz="1200">
                <a:latin typeface="Arial" pitchFamily="34" charset="0"/>
              </a:rPr>
              <a:pPr algn="r" defTabSz="976313" eaLnBrk="0" hangingPunct="0"/>
              <a:t>11</a:t>
            </a:fld>
            <a:endParaRPr lang="en-US" sz="1200">
              <a:latin typeface="Arial" pitchFamily="34" charset="0"/>
            </a:endParaRPr>
          </a:p>
        </p:txBody>
      </p:sp>
      <p:sp>
        <p:nvSpPr>
          <p:cNvPr id="5123"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5124" name="Rectangle 3"/>
          <p:cNvSpPr>
            <a:spLocks noGrp="1" noChangeArrowheads="1"/>
          </p:cNvSpPr>
          <p:nvPr>
            <p:ph type="body" idx="1"/>
          </p:nvPr>
        </p:nvSpPr>
        <p:spPr>
          <a:xfrm>
            <a:off x="976313" y="4560888"/>
            <a:ext cx="5362575" cy="4319587"/>
          </a:xfrm>
          <a:solidFill>
            <a:srgbClr val="FFFFFF"/>
          </a:solidFill>
          <a:ln>
            <a:solidFill>
              <a:srgbClr val="000000"/>
            </a:solidFill>
          </a:ln>
        </p:spPr>
        <p:txBody>
          <a:bodyPr lIns="97782" tIns="48890" rIns="97782" bIns="48890"/>
          <a:lstStyle/>
          <a:p>
            <a:pPr eaLnBrk="1" hangingPunct="1"/>
            <a:r>
              <a:rPr lang="en-US" b="1" smtClean="0"/>
              <a:t>PASSIVE OPTICS:</a:t>
            </a:r>
          </a:p>
          <a:p>
            <a:pPr eaLnBrk="1" hangingPunct="1"/>
            <a:endParaRPr lang="en-US" smtClean="0"/>
          </a:p>
          <a:p>
            <a:pPr eaLnBrk="1" hangingPunct="1"/>
            <a:r>
              <a:rPr lang="en-US" smtClean="0"/>
              <a:t>CLARREO</a:t>
            </a:r>
          </a:p>
          <a:p>
            <a:pPr eaLnBrk="1" hangingPunct="1"/>
            <a:r>
              <a:rPr lang="en-US" smtClean="0"/>
              <a:t>- UV to SWIR hyperspectral radiometric imager (Earth radiance)</a:t>
            </a:r>
          </a:p>
          <a:p>
            <a:pPr eaLnBrk="1" hangingPunct="1"/>
            <a:r>
              <a:rPr lang="en-US" smtClean="0"/>
              <a:t>- IR to Far IR spectral radiometer (Earth radiance)</a:t>
            </a:r>
          </a:p>
          <a:p>
            <a:pPr eaLnBrk="1" hangingPunct="1"/>
            <a:endParaRPr lang="en-US" smtClean="0"/>
          </a:p>
          <a:p>
            <a:pPr eaLnBrk="1" hangingPunct="1"/>
            <a:r>
              <a:rPr lang="en-US" smtClean="0"/>
              <a:t>HyspIRI</a:t>
            </a:r>
          </a:p>
          <a:p>
            <a:pPr eaLnBrk="1" hangingPunct="1"/>
            <a:r>
              <a:rPr lang="en-US" smtClean="0"/>
              <a:t>- Vis to SWIR hyperpectral imager (land surface)</a:t>
            </a:r>
          </a:p>
          <a:p>
            <a:pPr eaLnBrk="1" hangingPunct="1"/>
            <a:r>
              <a:rPr lang="en-US" smtClean="0"/>
              <a:t>- Multispectral thermal imager (land surface)</a:t>
            </a:r>
          </a:p>
          <a:p>
            <a:pPr eaLnBrk="1" hangingPunct="1"/>
            <a:endParaRPr lang="en-US" smtClean="0"/>
          </a:p>
          <a:p>
            <a:pPr eaLnBrk="1" hangingPunct="1"/>
            <a:r>
              <a:rPr lang="en-US" smtClean="0"/>
              <a:t>GEO-CAPE</a:t>
            </a:r>
          </a:p>
          <a:p>
            <a:pPr eaLnBrk="1" hangingPunct="1"/>
            <a:r>
              <a:rPr lang="en-US" smtClean="0"/>
              <a:t>- UV to Vis moderate resolution hyperspectral imager (atmospheric</a:t>
            </a:r>
          </a:p>
          <a:p>
            <a:pPr eaLnBrk="1" hangingPunct="1"/>
            <a:r>
              <a:rPr lang="en-US" smtClean="0"/>
              <a:t>chemistry)</a:t>
            </a:r>
          </a:p>
          <a:p>
            <a:pPr eaLnBrk="1" hangingPunct="1"/>
            <a:r>
              <a:rPr lang="en-US" smtClean="0"/>
              <a:t>- High resolution coastal event imager (ecosystems)</a:t>
            </a:r>
          </a:p>
          <a:p>
            <a:pPr eaLnBrk="1" hangingPunct="1"/>
            <a:r>
              <a:rPr lang="en-US" smtClean="0"/>
              <a:t>- IR CO radiometer (atmospheric chemistry)</a:t>
            </a:r>
          </a:p>
          <a:p>
            <a:pPr eaLnBrk="1" hangingPunct="1"/>
            <a:endParaRPr lang="en-US" smtClean="0"/>
          </a:p>
          <a:p>
            <a:pPr eaLnBrk="1" hangingPunct="1"/>
            <a:r>
              <a:rPr lang="en-US" smtClean="0"/>
              <a:t>ACE</a:t>
            </a:r>
          </a:p>
          <a:p>
            <a:pPr eaLnBrk="1" hangingPunct="1"/>
            <a:r>
              <a:rPr lang="en-US" smtClean="0"/>
              <a:t>- Multispectral, multiangle, polarimetric imager (aerosols)</a:t>
            </a:r>
          </a:p>
          <a:p>
            <a:pPr eaLnBrk="1" hangingPunct="1"/>
            <a:r>
              <a:rPr lang="en-US" smtClean="0"/>
              <a:t>- UV to NIR spectrometer (ocean color)</a:t>
            </a:r>
          </a:p>
          <a:p>
            <a:pPr eaLnBrk="1" hangingPunct="1"/>
            <a:endParaRPr lang="en-US" smtClean="0"/>
          </a:p>
          <a:p>
            <a:pPr eaLnBrk="1" hangingPunct="1"/>
            <a:r>
              <a:rPr lang="en-US" smtClean="0"/>
              <a:t>GACM</a:t>
            </a:r>
          </a:p>
          <a:p>
            <a:pPr eaLnBrk="1" hangingPunct="1"/>
            <a:r>
              <a:rPr lang="en-US" smtClean="0"/>
              <a:t>- UV to IR spectrometers (atmospheric chemistry)</a:t>
            </a:r>
          </a:p>
          <a:p>
            <a:pPr eaLnBrk="1" hangingPunct="1"/>
            <a:endParaRPr lang="en-US" smtClean="0"/>
          </a:p>
          <a:p>
            <a:pPr eaLnBrk="1" hangingPunct="1"/>
            <a:r>
              <a:rPr lang="en-US" b="1" smtClean="0"/>
              <a:t>PASSIVE MICROWAVE:</a:t>
            </a:r>
          </a:p>
          <a:p>
            <a:pPr eaLnBrk="1" hangingPunct="1"/>
            <a:endParaRPr lang="en-US" smtClean="0"/>
          </a:p>
          <a:p>
            <a:pPr eaLnBrk="1" hangingPunct="1"/>
            <a:r>
              <a:rPr lang="en-US" smtClean="0"/>
              <a:t>SMAP</a:t>
            </a:r>
          </a:p>
          <a:p>
            <a:pPr eaLnBrk="1" hangingPunct="1"/>
            <a:r>
              <a:rPr lang="en-US" smtClean="0"/>
              <a:t>- L-band radiometer</a:t>
            </a:r>
          </a:p>
          <a:p>
            <a:pPr eaLnBrk="1" hangingPunct="1"/>
            <a:endParaRPr lang="en-US" smtClean="0"/>
          </a:p>
          <a:p>
            <a:pPr eaLnBrk="1" hangingPunct="1"/>
            <a:r>
              <a:rPr lang="en-US" smtClean="0"/>
              <a:t>PATH</a:t>
            </a:r>
          </a:p>
          <a:p>
            <a:pPr eaLnBrk="1" hangingPunct="1"/>
            <a:r>
              <a:rPr lang="en-US" smtClean="0"/>
              <a:t>- 50 to 183 GHZ thinned array radiometer (T and humidity)</a:t>
            </a:r>
          </a:p>
          <a:p>
            <a:pPr eaLnBrk="1" hangingPunct="1"/>
            <a:endParaRPr lang="en-US" smtClean="0"/>
          </a:p>
          <a:p>
            <a:pPr eaLnBrk="1" hangingPunct="1"/>
            <a:r>
              <a:rPr lang="en-US" smtClean="0"/>
              <a:t>SCLP</a:t>
            </a:r>
          </a:p>
          <a:p>
            <a:pPr eaLnBrk="1" hangingPunct="1"/>
            <a:r>
              <a:rPr lang="en-US" smtClean="0"/>
              <a:t>- K and Ka-band radiometers (snow-water equivalent)</a:t>
            </a:r>
          </a:p>
          <a:p>
            <a:pPr eaLnBrk="1" hangingPunct="1"/>
            <a:endParaRPr lang="en-US" smtClean="0"/>
          </a:p>
          <a:p>
            <a:pPr eaLnBrk="1" hangingPunct="1"/>
            <a:r>
              <a:rPr lang="en-US" smtClean="0"/>
              <a:t>GACM</a:t>
            </a:r>
          </a:p>
          <a:p>
            <a:pPr eaLnBrk="1" hangingPunct="1"/>
            <a:r>
              <a:rPr lang="en-US" smtClean="0"/>
              <a:t>- Microwave limb sounder (atmospheric chemistry)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3613" y="1290638"/>
            <a:ext cx="3846512"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7675" y="123825"/>
            <a:ext cx="2035175" cy="61420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0563" y="123825"/>
            <a:ext cx="5954712" cy="6142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3" descr="FINAL_titleimage_3Dmeatball"/>
          <p:cNvPicPr>
            <a:picLocks noChangeAspect="1" noChangeArrowheads="1"/>
          </p:cNvPicPr>
          <p:nvPr userDrawn="1"/>
        </p:nvPicPr>
        <p:blipFill>
          <a:blip r:embed="rId2"/>
          <a:srcRect/>
          <a:stretch>
            <a:fillRect/>
          </a:stretch>
        </p:blipFill>
        <p:spPr bwMode="auto">
          <a:xfrm>
            <a:off x="0" y="0"/>
            <a:ext cx="9145588" cy="6859588"/>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ACF5C6-F207-4B88-8580-6FB54244C824}" type="datetimeFigureOut">
              <a:rPr lang="en-US" sz="2000" smtClean="0">
                <a:solidFill>
                  <a:srgbClr val="FFFFFF"/>
                </a:solidFill>
                <a:latin typeface="Arial" charset="0"/>
              </a:rPr>
              <a:pPr/>
              <a:t>4/27/12</a:t>
            </a:fld>
            <a:endParaRPr lang="en-US" sz="2000">
              <a:solidFill>
                <a:srgbClr val="FFFFFF"/>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sz="2000">
              <a:solidFill>
                <a:srgbClr val="FFFFFF"/>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2E714FE-F85B-4784-B379-B6FD813348E3}" type="slidenum">
              <a:rPr lang="en-US" sz="2000" smtClean="0">
                <a:solidFill>
                  <a:srgbClr val="FFFFFF"/>
                </a:solidFill>
                <a:latin typeface="Arial" charset="0"/>
              </a:rPr>
              <a:pPr/>
              <a:t>‹#›</a:t>
            </a:fld>
            <a:endParaRPr lang="en-US" sz="2000">
              <a:solidFill>
                <a:srgbClr val="FFFFFF"/>
              </a:solidFill>
              <a:latin typeface="Arial" charset="0"/>
            </a:endParaRPr>
          </a:p>
        </p:txBody>
      </p:sp>
    </p:spTree>
    <p:extLst>
      <p:ext uri="{BB962C8B-B14F-4D97-AF65-F5344CB8AC3E}">
        <p14:creationId xmlns:p14="http://schemas.microsoft.com/office/powerpoint/2010/main" val="207827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2010 PPT Maste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79589" name="Rectangle 5"/>
          <p:cNvSpPr>
            <a:spLocks noGrp="1" noChangeArrowheads="1"/>
          </p:cNvSpPr>
          <p:nvPr>
            <p:ph type="ctrTitle"/>
          </p:nvPr>
        </p:nvSpPr>
        <p:spPr>
          <a:xfrm>
            <a:off x="1376363" y="2096029"/>
            <a:ext cx="6138862" cy="536685"/>
          </a:xfrm>
        </p:spPr>
        <p:txBody>
          <a:bodyPr anchor="t">
            <a:spAutoFit/>
          </a:bodyPr>
          <a:lstStyle>
            <a:lvl1pPr>
              <a:defRPr sz="3300">
                <a:solidFill>
                  <a:srgbClr val="FFFFFF"/>
                </a:solidFill>
              </a:defRPr>
            </a:lvl1pPr>
          </a:lstStyle>
          <a:p>
            <a:r>
              <a:rPr lang="en-US" dirty="0"/>
              <a:t>Click to edit Master title style</a:t>
            </a:r>
          </a:p>
        </p:txBody>
      </p:sp>
      <p:sp>
        <p:nvSpPr>
          <p:cNvPr id="579590" name="Rectangle 6"/>
          <p:cNvSpPr>
            <a:spLocks noGrp="1" noChangeArrowheads="1"/>
          </p:cNvSpPr>
          <p:nvPr>
            <p:ph type="subTitle" idx="1"/>
          </p:nvPr>
        </p:nvSpPr>
        <p:spPr>
          <a:xfrm>
            <a:off x="1389592" y="2849563"/>
            <a:ext cx="6137275" cy="334707"/>
          </a:xfrm>
        </p:spPr>
        <p:txBody>
          <a:bodyPr>
            <a:spAutoFit/>
          </a:bodyPr>
          <a:lstStyle>
            <a:lvl1pPr marL="0" indent="0">
              <a:defRPr sz="1800">
                <a:solidFill>
                  <a:srgbClr val="FFFFFF"/>
                </a:solidFill>
              </a:defRPr>
            </a:lvl1pPr>
          </a:lstStyle>
          <a:p>
            <a:r>
              <a:rPr lang="en-US" dirty="0"/>
              <a:t>Click to edit Master subtitle style</a:t>
            </a:r>
          </a:p>
        </p:txBody>
      </p:sp>
    </p:spTree>
  </p:cSld>
  <p:clrMapOvr>
    <a:masterClrMapping/>
  </p:clrMapOvr>
  <p:transition xmlns:p14="http://schemas.microsoft.com/office/powerpoint/2010/mai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3.jpe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3.xml"/><Relationship Id="rId13"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4.xml"/><Relationship Id="rId3"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FINALslide image v2_3Dmeatball.jpg"/>
          <p:cNvPicPr>
            <a:picLocks noChangeAspect="1"/>
          </p:cNvPicPr>
          <p:nvPr userDrawn="1"/>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1436676" name="Rectangle 4"/>
          <p:cNvSpPr>
            <a:spLocks noGrp="1" noChangeArrowheads="1"/>
          </p:cNvSpPr>
          <p:nvPr>
            <p:ph type="title"/>
          </p:nvPr>
        </p:nvSpPr>
        <p:spPr bwMode="auto">
          <a:xfrm>
            <a:off x="434975" y="-82550"/>
            <a:ext cx="6219825" cy="854075"/>
          </a:xfrm>
          <a:prstGeom prst="rect">
            <a:avLst/>
          </a:prstGeom>
          <a:noFill/>
          <a:ln w="9525">
            <a:noFill/>
            <a:miter lim="800000"/>
            <a:headEnd/>
            <a:tailEnd/>
          </a:ln>
          <a:effectLst>
            <a:outerShdw blurRad="63500" dist="29783" dir="3885598"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5"/>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6"/>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pPr eaLnBrk="0" hangingPunct="0"/>
            <a:endParaRPr lang="en-US"/>
          </a:p>
        </p:txBody>
      </p:sp>
      <p:sp>
        <p:nvSpPr>
          <p:cNvPr id="1030" name="Rectangle 7">
            <a:hlinkClick r:id="" action="ppaction://hlinkshowjump?jump=lastslide"/>
          </p:cNvPr>
          <p:cNvSpPr>
            <a:spLocks noChangeArrowheads="1"/>
          </p:cNvSpPr>
          <p:nvPr/>
        </p:nvSpPr>
        <p:spPr bwMode="auto">
          <a:xfrm>
            <a:off x="8932863" y="0"/>
            <a:ext cx="211137" cy="254000"/>
          </a:xfrm>
          <a:prstGeom prst="rect">
            <a:avLst/>
          </a:prstGeom>
          <a:solidFill>
            <a:schemeClr val="accent1">
              <a:alpha val="0"/>
            </a:schemeClr>
          </a:solidFill>
          <a:ln w="9525">
            <a:noFill/>
            <a:miter lim="800000"/>
            <a:headEnd/>
            <a:tailEnd/>
          </a:ln>
        </p:spPr>
        <p:txBody>
          <a:bodyPr wrap="none" anchor="ctr"/>
          <a:lstStyle/>
          <a:p>
            <a:pPr eaLnBrk="0" hangingPunct="0"/>
            <a:endParaRPr lang="en-US"/>
          </a:p>
        </p:txBody>
      </p:sp>
    </p:spTree>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Lst>
  <p:transition xmlns:p14="http://schemas.microsoft.com/office/powerpoint/2010/main">
    <p:wipe dir="d"/>
  </p:transition>
  <p:hf hdr="0" ftr="0" dt="0"/>
  <p:txStyles>
    <p:titleStyle>
      <a:lvl1pPr algn="l" rtl="0" eaLnBrk="0" fontAlgn="base" hangingPunct="0">
        <a:lnSpc>
          <a:spcPct val="85000"/>
        </a:lnSpc>
        <a:spcBef>
          <a:spcPct val="0"/>
        </a:spcBef>
        <a:spcAft>
          <a:spcPct val="0"/>
        </a:spcAft>
        <a:defRPr sz="3000" b="1">
          <a:solidFill>
            <a:schemeClr val="bg1"/>
          </a:solidFill>
          <a:latin typeface="+mj-lt"/>
          <a:ea typeface="ＭＳ Ｐゴシック" charset="-128"/>
          <a:cs typeface="ＭＳ Ｐゴシック" charset="-128"/>
        </a:defRPr>
      </a:lvl1pPr>
      <a:lvl2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3000" b="1">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3000" b="1">
          <a:solidFill>
            <a:schemeClr val="bg1"/>
          </a:solidFill>
          <a:latin typeface="Arial" charset="0"/>
        </a:defRPr>
      </a:lvl6pPr>
      <a:lvl7pPr marL="914400" algn="l" rtl="0" fontAlgn="base">
        <a:lnSpc>
          <a:spcPct val="85000"/>
        </a:lnSpc>
        <a:spcBef>
          <a:spcPct val="0"/>
        </a:spcBef>
        <a:spcAft>
          <a:spcPct val="0"/>
        </a:spcAft>
        <a:defRPr sz="3000" b="1">
          <a:solidFill>
            <a:schemeClr val="bg1"/>
          </a:solidFill>
          <a:latin typeface="Arial" charset="0"/>
        </a:defRPr>
      </a:lvl7pPr>
      <a:lvl8pPr marL="1371600" algn="l" rtl="0" fontAlgn="base">
        <a:lnSpc>
          <a:spcPct val="85000"/>
        </a:lnSpc>
        <a:spcBef>
          <a:spcPct val="0"/>
        </a:spcBef>
        <a:spcAft>
          <a:spcPct val="0"/>
        </a:spcAft>
        <a:defRPr sz="3000" b="1">
          <a:solidFill>
            <a:schemeClr val="bg1"/>
          </a:solidFill>
          <a:latin typeface="Arial" charset="0"/>
        </a:defRPr>
      </a:lvl8pPr>
      <a:lvl9pPr marL="1828800" algn="l" rtl="0" fontAlgn="base">
        <a:lnSpc>
          <a:spcPct val="85000"/>
        </a:lnSpc>
        <a:spcBef>
          <a:spcPct val="0"/>
        </a:spcBef>
        <a:spcAft>
          <a:spcPct val="0"/>
        </a:spcAft>
        <a:defRPr sz="3000" b="1">
          <a:solidFill>
            <a:schemeClr val="bg1"/>
          </a:solidFill>
          <a:latin typeface="Arial"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charset="2"/>
        <a:defRPr sz="2000">
          <a:solidFill>
            <a:schemeClr val="tx1"/>
          </a:solidFill>
          <a:latin typeface="+mn-lt"/>
          <a:ea typeface="ＭＳ Ｐゴシック" charset="-128"/>
          <a:cs typeface="ＭＳ Ｐゴシック"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290" name="Picture 7" descr="2010 PPT Template.jpg"/>
          <p:cNvPicPr>
            <a:picLocks noChangeAspect="1"/>
          </p:cNvPicPr>
          <p:nvPr userDrawn="1"/>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2291" name="Rectangle 15"/>
          <p:cNvSpPr>
            <a:spLocks noGrp="1" noChangeArrowheads="1"/>
          </p:cNvSpPr>
          <p:nvPr>
            <p:ph type="title"/>
          </p:nvPr>
        </p:nvSpPr>
        <p:spPr bwMode="auto">
          <a:xfrm>
            <a:off x="893763" y="123825"/>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2292"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defRPr/>
            </a:pPr>
            <a:endParaRPr lang="en-US" sz="2000" dirty="0">
              <a:solidFill>
                <a:srgbClr val="000000"/>
              </a:solidFill>
              <a:latin typeface="Arial" charset="0"/>
              <a:ea typeface="ＭＳ Ｐゴシック" pitchFamily="34" charset="-128"/>
            </a:endParaRPr>
          </a:p>
        </p:txBody>
      </p:sp>
      <p:sp>
        <p:nvSpPr>
          <p:cNvPr id="1091" name="Rectangle 67"/>
          <p:cNvSpPr>
            <a:spLocks noChangeArrowheads="1"/>
          </p:cNvSpPr>
          <p:nvPr/>
        </p:nvSpPr>
        <p:spPr bwMode="auto">
          <a:xfrm>
            <a:off x="8572500" y="6462713"/>
            <a:ext cx="495300" cy="354012"/>
          </a:xfrm>
          <a:prstGeom prst="rect">
            <a:avLst/>
          </a:prstGeom>
          <a:noFill/>
          <a:ln w="9525">
            <a:noFill/>
            <a:miter lim="800000"/>
            <a:headEnd/>
            <a:tailEnd/>
          </a:ln>
          <a:effectLst/>
        </p:spPr>
        <p:txBody>
          <a:bodyPr/>
          <a:lstStyle/>
          <a:p>
            <a:pPr algn="r" eaLnBrk="0" hangingPunct="0">
              <a:defRPr/>
            </a:pPr>
            <a:fld id="{F8D5B1A9-9AEB-4403-B6FB-F1BE4DF40A31}" type="slidenum">
              <a:rPr lang="en-US" sz="1400">
                <a:solidFill>
                  <a:srgbClr val="000000"/>
                </a:solidFill>
                <a:latin typeface="Arial" pitchFamily="34" charset="0"/>
              </a:rPr>
              <a:pPr algn="r" eaLnBrk="0" hangingPunct="0">
                <a:defRPr/>
              </a:pPr>
              <a:t>‹#›</a:t>
            </a:fld>
            <a:endParaRPr lang="en-US" sz="1400" dirty="0">
              <a:solidFill>
                <a:srgbClr val="000000"/>
              </a:solidFill>
              <a:latin typeface="Arial" pitchFamily="34" charset="0"/>
            </a:endParaRPr>
          </a:p>
        </p:txBody>
      </p:sp>
      <p:sp>
        <p:nvSpPr>
          <p:cNvPr id="7" name="TextBox 6"/>
          <p:cNvSpPr txBox="1"/>
          <p:nvPr userDrawn="1"/>
        </p:nvSpPr>
        <p:spPr>
          <a:xfrm>
            <a:off x="0" y="6457950"/>
            <a:ext cx="9144000" cy="276999"/>
          </a:xfrm>
          <a:prstGeom prst="rect">
            <a:avLst/>
          </a:prstGeom>
          <a:noFill/>
        </p:spPr>
        <p:txBody>
          <a:bodyPr>
            <a:spAutoFit/>
          </a:bodyPr>
          <a:lstStyle/>
          <a:p>
            <a:pPr algn="ctr" eaLnBrk="0" hangingPunct="0">
              <a:defRPr/>
            </a:pPr>
            <a:r>
              <a:rPr lang="en-US" sz="1200" dirty="0" smtClean="0">
                <a:solidFill>
                  <a:srgbClr val="FF0000"/>
                </a:solidFill>
                <a:latin typeface="Arial" pitchFamily="34" charset="0"/>
              </a:rPr>
              <a:t>PRE-DECISIONAL </a:t>
            </a:r>
            <a:r>
              <a:rPr lang="en-US" sz="1200" dirty="0">
                <a:solidFill>
                  <a:srgbClr val="FF0000"/>
                </a:solidFill>
                <a:latin typeface="Arial" pitchFamily="34" charset="0"/>
              </a:rPr>
              <a:t>– FOR INTERNAL NASA USE ONLY</a:t>
            </a:r>
          </a:p>
        </p:txBody>
      </p:sp>
    </p:spTree>
  </p:cSld>
  <p:clrMap bg1="dk1" tx1="lt1" bg2="dk2" tx2="lt2" accent1="accent1" accent2="accent2" accent3="accent3" accent4="accent4" accent5="accent5" accent6="accent6" hlink="hlink" folHlink="folHlink"/>
  <p:sldLayoutIdLst>
    <p:sldLayoutId id="2147485126" r:id="rId1"/>
    <p:sldLayoutId id="2147485139" r:id="rId2"/>
  </p:sldLayoutIdLst>
  <p:transition xmlns:p14="http://schemas.microsoft.com/office/powerpoint/2010/main">
    <p:wipe dir="d"/>
  </p:transition>
  <p:hf hdr="0" ftr="0" dt="0"/>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pitchFamily="2" charset="2"/>
        <a:defRPr sz="2000">
          <a:solidFill>
            <a:schemeClr val="bg1"/>
          </a:solidFill>
          <a:latin typeface="+mn-lt"/>
          <a:ea typeface="ヒラギノ角ゴ Pro W3" pitchFamily="-109" charset="-128"/>
          <a:cs typeface="ヒラギノ角ゴ Pro W3" pitchFamily="-109"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bg1"/>
          </a:solidFill>
          <a:latin typeface="+mn-lt"/>
          <a:ea typeface="ヒラギノ角ゴ Pro W3" pitchFamily="-65" charset="-128"/>
        </a:defRPr>
      </a:lvl2pPr>
      <a:lvl3pPr marL="917575" indent="-166688" algn="l" rtl="0" eaLnBrk="0" fontAlgn="base" hangingPunct="0">
        <a:lnSpc>
          <a:spcPct val="85000"/>
        </a:lnSpc>
        <a:spcBef>
          <a:spcPct val="20000"/>
        </a:spcBef>
        <a:spcAft>
          <a:spcPct val="0"/>
        </a:spcAft>
        <a:buChar char="•"/>
        <a:defRPr sz="2000">
          <a:solidFill>
            <a:schemeClr val="bg1"/>
          </a:solidFill>
          <a:latin typeface="+mn-lt"/>
          <a:ea typeface="ＭＳ Ｐゴシック" charset="-128"/>
          <a:cs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26" name="Picture 7" descr="2010 PPT Template.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Rectangle 15"/>
          <p:cNvSpPr>
            <a:spLocks noGrp="1" noChangeArrowheads="1"/>
          </p:cNvSpPr>
          <p:nvPr>
            <p:ph type="title"/>
          </p:nvPr>
        </p:nvSpPr>
        <p:spPr bwMode="auto">
          <a:xfrm>
            <a:off x="893763" y="123825"/>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7"/>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eaLnBrk="0" hangingPunct="0">
              <a:defRPr/>
            </a:pPr>
            <a:endParaRPr lang="en-US" sz="2000">
              <a:solidFill>
                <a:srgbClr val="000000"/>
              </a:solidFill>
              <a:latin typeface="Arial" charset="0"/>
            </a:endParaRPr>
          </a:p>
        </p:txBody>
      </p:sp>
      <p:sp>
        <p:nvSpPr>
          <p:cNvPr id="1091" name="Rectangle 67"/>
          <p:cNvSpPr>
            <a:spLocks noChangeArrowheads="1"/>
          </p:cNvSpPr>
          <p:nvPr/>
        </p:nvSpPr>
        <p:spPr bwMode="auto">
          <a:xfrm>
            <a:off x="8572500" y="6462713"/>
            <a:ext cx="495300" cy="354012"/>
          </a:xfrm>
          <a:prstGeom prst="rect">
            <a:avLst/>
          </a:prstGeom>
          <a:noFill/>
          <a:ln w="9525">
            <a:noFill/>
            <a:miter lim="800000"/>
            <a:headEnd/>
            <a:tailEnd/>
          </a:ln>
          <a:effectLst/>
        </p:spPr>
        <p:txBody>
          <a:bodyPr/>
          <a:lstStyle/>
          <a:p>
            <a:pPr algn="r" eaLnBrk="0" hangingPunct="0"/>
            <a:fld id="{B7D72793-83AA-4BF5-93E2-F087BFB35090}" type="slidenum">
              <a:rPr lang="en-US" sz="1400">
                <a:solidFill>
                  <a:srgbClr val="000000"/>
                </a:solidFill>
                <a:latin typeface="Arial" charset="0"/>
              </a:rPr>
              <a:pPr algn="r" eaLnBrk="0" hangingPunct="0"/>
              <a:t>‹#›</a:t>
            </a:fld>
            <a:endParaRPr lang="en-US" sz="1400">
              <a:solidFill>
                <a:srgbClr val="000000"/>
              </a:solidFill>
              <a:latin typeface="Arial" charset="0"/>
            </a:endParaRPr>
          </a:p>
        </p:txBody>
      </p:sp>
      <p:sp>
        <p:nvSpPr>
          <p:cNvPr id="7" name="TextBox 6"/>
          <p:cNvSpPr txBox="1"/>
          <p:nvPr userDrawn="1"/>
        </p:nvSpPr>
        <p:spPr>
          <a:xfrm>
            <a:off x="0" y="6457950"/>
            <a:ext cx="9144000" cy="400050"/>
          </a:xfrm>
          <a:prstGeom prst="rect">
            <a:avLst/>
          </a:prstGeom>
          <a:noFill/>
        </p:spPr>
        <p:txBody>
          <a:bodyPr>
            <a:spAutoFit/>
          </a:bodyPr>
          <a:lstStyle/>
          <a:p>
            <a:pPr algn="ctr" eaLnBrk="0" hangingPunct="0"/>
            <a:r>
              <a:rPr lang="en-US" sz="2000" dirty="0">
                <a:solidFill>
                  <a:srgbClr val="FF0000"/>
                </a:solidFill>
                <a:latin typeface="Arial" charset="0"/>
              </a:rPr>
              <a:t>DRAFT – FOR INTERNAL NASA USE ONLY</a:t>
            </a:r>
          </a:p>
        </p:txBody>
      </p:sp>
    </p:spTree>
  </p:cSld>
  <p:clrMap bg1="dk1" tx1="lt1" bg2="dk2" tx2="lt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ransition xmlns:p14="http://schemas.microsoft.com/office/powerpoint/2010/main">
    <p:wipe dir="d"/>
  </p:transition>
  <p:hf hdr="0" ftr="0" dt="0"/>
  <p:txStyles>
    <p:titleStyle>
      <a:lvl1pPr algn="l" rtl="0" eaLnBrk="0" fontAlgn="base" hangingPunct="0">
        <a:lnSpc>
          <a:spcPct val="85000"/>
        </a:lnSpc>
        <a:spcBef>
          <a:spcPct val="0"/>
        </a:spcBef>
        <a:spcAft>
          <a:spcPct val="0"/>
        </a:spcAft>
        <a:defRPr sz="3000">
          <a:solidFill>
            <a:schemeClr val="bg1"/>
          </a:solidFill>
          <a:latin typeface="+mj-lt"/>
          <a:ea typeface="ヒラギノ角ゴ Pro W3" pitchFamily="-109" charset="-128"/>
          <a:cs typeface="ヒラギノ角ゴ Pro W3" pitchFamily="-109" charset="-128"/>
        </a:defRPr>
      </a:lvl1pPr>
      <a:lvl2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2pPr>
      <a:lvl3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3pPr>
      <a:lvl4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4pPr>
      <a:lvl5pPr algn="l" rtl="0" eaLnBrk="0" fontAlgn="base" hangingPunct="0">
        <a:lnSpc>
          <a:spcPct val="85000"/>
        </a:lnSpc>
        <a:spcBef>
          <a:spcPct val="0"/>
        </a:spcBef>
        <a:spcAft>
          <a:spcPct val="0"/>
        </a:spcAft>
        <a:defRPr sz="3000">
          <a:solidFill>
            <a:schemeClr val="bg1"/>
          </a:solidFill>
          <a:latin typeface="Arial" pitchFamily="-65" charset="0"/>
          <a:ea typeface="ヒラギノ角ゴ Pro W3" pitchFamily="-109" charset="-128"/>
          <a:cs typeface="ヒラギノ角ゴ Pro W3" pitchFamily="-109" charset="-128"/>
        </a:defRPr>
      </a:lvl5pPr>
      <a:lvl6pPr marL="457200" algn="l" rtl="0" fontAlgn="base">
        <a:lnSpc>
          <a:spcPct val="85000"/>
        </a:lnSpc>
        <a:spcBef>
          <a:spcPct val="0"/>
        </a:spcBef>
        <a:spcAft>
          <a:spcPct val="0"/>
        </a:spcAft>
        <a:defRPr sz="3000">
          <a:solidFill>
            <a:schemeClr val="bg1"/>
          </a:solidFill>
          <a:latin typeface="Arial" pitchFamily="-65" charset="0"/>
        </a:defRPr>
      </a:lvl6pPr>
      <a:lvl7pPr marL="914400" algn="l" rtl="0" fontAlgn="base">
        <a:lnSpc>
          <a:spcPct val="85000"/>
        </a:lnSpc>
        <a:spcBef>
          <a:spcPct val="0"/>
        </a:spcBef>
        <a:spcAft>
          <a:spcPct val="0"/>
        </a:spcAft>
        <a:defRPr sz="3000">
          <a:solidFill>
            <a:schemeClr val="bg1"/>
          </a:solidFill>
          <a:latin typeface="Arial" pitchFamily="-65" charset="0"/>
        </a:defRPr>
      </a:lvl7pPr>
      <a:lvl8pPr marL="1371600" algn="l" rtl="0" fontAlgn="base">
        <a:lnSpc>
          <a:spcPct val="85000"/>
        </a:lnSpc>
        <a:spcBef>
          <a:spcPct val="0"/>
        </a:spcBef>
        <a:spcAft>
          <a:spcPct val="0"/>
        </a:spcAft>
        <a:defRPr sz="3000">
          <a:solidFill>
            <a:schemeClr val="bg1"/>
          </a:solidFill>
          <a:latin typeface="Arial" pitchFamily="-65" charset="0"/>
        </a:defRPr>
      </a:lvl8pPr>
      <a:lvl9pPr marL="1828800" algn="l" rtl="0" fontAlgn="base">
        <a:lnSpc>
          <a:spcPct val="85000"/>
        </a:lnSpc>
        <a:spcBef>
          <a:spcPct val="0"/>
        </a:spcBef>
        <a:spcAft>
          <a:spcPct val="0"/>
        </a:spcAft>
        <a:defRPr sz="3000">
          <a:solidFill>
            <a:schemeClr val="bg1"/>
          </a:solidFill>
          <a:latin typeface="Arial" pitchFamily="-65"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charset="2"/>
        <a:defRPr sz="2000">
          <a:solidFill>
            <a:schemeClr val="bg1"/>
          </a:solidFill>
          <a:latin typeface="+mn-lt"/>
          <a:ea typeface="ヒラギノ角ゴ Pro W3" pitchFamily="-109" charset="-128"/>
          <a:cs typeface="ヒラギノ角ゴ Pro W3" pitchFamily="-109"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bg1"/>
          </a:solidFill>
          <a:latin typeface="+mn-lt"/>
          <a:ea typeface="ヒラギノ角ゴ Pro W3" pitchFamily="-65" charset="-128"/>
        </a:defRPr>
      </a:lvl2pPr>
      <a:lvl3pPr marL="917575" indent="-166688" algn="l" rtl="0" eaLnBrk="0" fontAlgn="base" hangingPunct="0">
        <a:lnSpc>
          <a:spcPct val="85000"/>
        </a:lnSpc>
        <a:spcBef>
          <a:spcPct val="20000"/>
        </a:spcBef>
        <a:spcAft>
          <a:spcPct val="0"/>
        </a:spcAft>
        <a:buChar char="•"/>
        <a:defRPr sz="2000">
          <a:solidFill>
            <a:schemeClr val="bg1"/>
          </a:solidFill>
          <a:latin typeface="+mn-lt"/>
          <a:ea typeface="ＭＳ Ｐゴシック" charset="-128"/>
          <a:cs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bg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ヒラギノ角ゴ Pro W3"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index2"/>
          <p:cNvPicPr>
            <a:picLocks noChangeAspect="1" noChangeArrowheads="1"/>
          </p:cNvPicPr>
          <p:nvPr/>
        </p:nvPicPr>
        <p:blipFill>
          <a:blip r:embed="rId3"/>
          <a:srcRect/>
          <a:stretch>
            <a:fillRect/>
          </a:stretch>
        </p:blipFill>
        <p:spPr bwMode="auto">
          <a:xfrm>
            <a:off x="0" y="0"/>
            <a:ext cx="9145588" cy="6859588"/>
          </a:xfrm>
          <a:prstGeom prst="rect">
            <a:avLst/>
          </a:prstGeom>
          <a:noFill/>
          <a:ln w="9525">
            <a:noFill/>
            <a:miter lim="800000"/>
            <a:headEnd/>
            <a:tailEnd/>
          </a:ln>
        </p:spPr>
      </p:pic>
      <p:sp>
        <p:nvSpPr>
          <p:cNvPr id="18435" name="Rectangle 3"/>
          <p:cNvSpPr>
            <a:spLocks noGrp="1" noChangeArrowheads="1"/>
          </p:cNvSpPr>
          <p:nvPr>
            <p:ph type="title"/>
          </p:nvPr>
        </p:nvSpPr>
        <p:spPr bwMode="auto">
          <a:xfrm>
            <a:off x="690563" y="123825"/>
            <a:ext cx="8142287"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6" name="Rectangle 4"/>
          <p:cNvSpPr>
            <a:spLocks noGrp="1" noChangeArrowheads="1"/>
          </p:cNvSpPr>
          <p:nvPr>
            <p:ph type="body" idx="1"/>
          </p:nvPr>
        </p:nvSpPr>
        <p:spPr bwMode="auto">
          <a:xfrm>
            <a:off x="963613" y="1290638"/>
            <a:ext cx="7845425" cy="497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25445" name="Rectangle 5"/>
          <p:cNvSpPr>
            <a:spLocks noChangeArrowheads="1"/>
          </p:cNvSpPr>
          <p:nvPr/>
        </p:nvSpPr>
        <p:spPr bwMode="auto">
          <a:xfrm>
            <a:off x="0" y="0"/>
            <a:ext cx="9144000" cy="6858000"/>
          </a:xfrm>
          <a:prstGeom prst="rect">
            <a:avLst/>
          </a:prstGeom>
          <a:noFill/>
          <a:ln w="9525">
            <a:solidFill>
              <a:schemeClr val="tx1"/>
            </a:solidFill>
            <a:miter lim="800000"/>
            <a:headEnd/>
            <a:tailEnd/>
          </a:ln>
          <a:effectLst/>
        </p:spPr>
        <p:txBody>
          <a:bodyPr wrap="none" anchor="ctr"/>
          <a:lstStyle/>
          <a:p>
            <a:pPr>
              <a:defRPr/>
            </a:pPr>
            <a:endParaRPr lang="en-US">
              <a:solidFill>
                <a:srgbClr val="000000"/>
              </a:solidFill>
              <a:cs typeface="ＭＳ Ｐゴシック" charset="-128"/>
            </a:endParaRPr>
          </a:p>
        </p:txBody>
      </p:sp>
      <p:sp>
        <p:nvSpPr>
          <p:cNvPr id="1725446" name="Rectangle 6"/>
          <p:cNvSpPr>
            <a:spLocks noChangeArrowheads="1"/>
          </p:cNvSpPr>
          <p:nvPr/>
        </p:nvSpPr>
        <p:spPr bwMode="auto">
          <a:xfrm>
            <a:off x="6908800" y="6259513"/>
            <a:ext cx="1905000" cy="354012"/>
          </a:xfrm>
          <a:prstGeom prst="rect">
            <a:avLst/>
          </a:prstGeom>
          <a:noFill/>
          <a:ln w="9525">
            <a:noFill/>
            <a:miter lim="800000"/>
            <a:headEnd/>
            <a:tailEnd/>
          </a:ln>
          <a:effectLst/>
        </p:spPr>
        <p:txBody>
          <a:bodyPr/>
          <a:lstStyle/>
          <a:p>
            <a:pPr algn="r"/>
            <a:fld id="{56B04075-8299-49AB-B7DF-1B6716CEF9D8}" type="slidenum">
              <a:rPr lang="en-US" sz="1400">
                <a:solidFill>
                  <a:srgbClr val="000000"/>
                </a:solidFill>
              </a:rPr>
              <a:pPr algn="r"/>
              <a:t>‹#›</a:t>
            </a:fld>
            <a:endParaRPr 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5141" r:id="rId1"/>
  </p:sldLayoutIdLst>
  <p:transition xmlns:p14="http://schemas.microsoft.com/office/powerpoint/2010/main"/>
  <p:txStyles>
    <p:titleStyle>
      <a:lvl1pPr algn="l" rtl="0" eaLnBrk="0" fontAlgn="base" hangingPunct="0">
        <a:lnSpc>
          <a:spcPct val="85000"/>
        </a:lnSpc>
        <a:spcBef>
          <a:spcPct val="0"/>
        </a:spcBef>
        <a:spcAft>
          <a:spcPct val="0"/>
        </a:spcAft>
        <a:defRPr sz="3000">
          <a:solidFill>
            <a:schemeClr val="bg1"/>
          </a:solidFill>
          <a:latin typeface="+mj-lt"/>
          <a:ea typeface="ＭＳ Ｐゴシック" charset="-128"/>
          <a:cs typeface="ＭＳ Ｐゴシック" charset="-128"/>
        </a:defRPr>
      </a:lvl1pPr>
      <a:lvl2pPr algn="l" rtl="0" eaLnBrk="0" fontAlgn="base" hangingPunct="0">
        <a:lnSpc>
          <a:spcPct val="85000"/>
        </a:lnSpc>
        <a:spcBef>
          <a:spcPct val="0"/>
        </a:spcBef>
        <a:spcAft>
          <a:spcPct val="0"/>
        </a:spcAft>
        <a:defRPr sz="30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30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30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30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3000">
          <a:solidFill>
            <a:schemeClr val="bg1"/>
          </a:solidFill>
          <a:latin typeface="Arial" charset="0"/>
        </a:defRPr>
      </a:lvl6pPr>
      <a:lvl7pPr marL="914400" algn="l" rtl="0" fontAlgn="base">
        <a:lnSpc>
          <a:spcPct val="85000"/>
        </a:lnSpc>
        <a:spcBef>
          <a:spcPct val="0"/>
        </a:spcBef>
        <a:spcAft>
          <a:spcPct val="0"/>
        </a:spcAft>
        <a:defRPr sz="3000">
          <a:solidFill>
            <a:schemeClr val="bg1"/>
          </a:solidFill>
          <a:latin typeface="Arial" charset="0"/>
        </a:defRPr>
      </a:lvl7pPr>
      <a:lvl8pPr marL="1371600" algn="l" rtl="0" fontAlgn="base">
        <a:lnSpc>
          <a:spcPct val="85000"/>
        </a:lnSpc>
        <a:spcBef>
          <a:spcPct val="0"/>
        </a:spcBef>
        <a:spcAft>
          <a:spcPct val="0"/>
        </a:spcAft>
        <a:defRPr sz="3000">
          <a:solidFill>
            <a:schemeClr val="bg1"/>
          </a:solidFill>
          <a:latin typeface="Arial" charset="0"/>
        </a:defRPr>
      </a:lvl8pPr>
      <a:lvl9pPr marL="1828800" algn="l" rtl="0" fontAlgn="base">
        <a:lnSpc>
          <a:spcPct val="85000"/>
        </a:lnSpc>
        <a:spcBef>
          <a:spcPct val="0"/>
        </a:spcBef>
        <a:spcAft>
          <a:spcPct val="0"/>
        </a:spcAft>
        <a:defRPr sz="3000">
          <a:solidFill>
            <a:schemeClr val="bg1"/>
          </a:solidFill>
          <a:latin typeface="Arial" charset="0"/>
        </a:defRPr>
      </a:lvl9pPr>
    </p:titleStyle>
    <p:bodyStyle>
      <a:lvl1pPr marL="282575" indent="-282575" algn="l" rtl="0" eaLnBrk="0" fontAlgn="base" hangingPunct="0">
        <a:lnSpc>
          <a:spcPct val="85000"/>
        </a:lnSpc>
        <a:spcBef>
          <a:spcPct val="20000"/>
        </a:spcBef>
        <a:spcAft>
          <a:spcPct val="0"/>
        </a:spcAft>
        <a:buClr>
          <a:schemeClr val="bg1"/>
        </a:buClr>
        <a:buFont typeface="Wingdings" charset="2"/>
        <a:defRPr sz="2000">
          <a:solidFill>
            <a:schemeClr val="tx1"/>
          </a:solidFill>
          <a:latin typeface="+mn-lt"/>
          <a:ea typeface="ＭＳ Ｐゴシック" charset="-128"/>
          <a:cs typeface="ＭＳ Ｐゴシック"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defRPr>
      </a:lvl6pPr>
      <a:lvl7pPr marL="2508250" indent="-223838" algn="l" rtl="0" fontAlgn="base">
        <a:lnSpc>
          <a:spcPct val="85000"/>
        </a:lnSpc>
        <a:spcBef>
          <a:spcPct val="20000"/>
        </a:spcBef>
        <a:spcAft>
          <a:spcPct val="0"/>
        </a:spcAft>
        <a:buChar char="»"/>
        <a:defRPr sz="2000">
          <a:solidFill>
            <a:schemeClr val="tx1"/>
          </a:solidFill>
          <a:latin typeface="+mn-lt"/>
        </a:defRPr>
      </a:lvl7pPr>
      <a:lvl8pPr marL="2965450" indent="-223838" algn="l" rtl="0" fontAlgn="base">
        <a:lnSpc>
          <a:spcPct val="85000"/>
        </a:lnSpc>
        <a:spcBef>
          <a:spcPct val="20000"/>
        </a:spcBef>
        <a:spcAft>
          <a:spcPct val="0"/>
        </a:spcAft>
        <a:buChar char="»"/>
        <a:defRPr sz="2000">
          <a:solidFill>
            <a:schemeClr val="tx1"/>
          </a:solidFill>
          <a:latin typeface="+mn-lt"/>
        </a:defRPr>
      </a:lvl8pPr>
      <a:lvl9pPr marL="3422650" indent="-223838" algn="l" rtl="0" fontAlgn="base">
        <a:lnSpc>
          <a:spcPct val="85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oleObject" Target="../embeddings/oleObject1.bin"/><Relationship Id="rId14" Type="http://schemas.openxmlformats.org/officeDocument/2006/relationships/image" Target="../media/image23.png"/><Relationship Id="rId1" Type="http://schemas.openxmlformats.org/officeDocument/2006/relationships/vmlDrawing" Target="../drawings/vmlDrawing1.vml"/><Relationship Id="rId2" Type="http://schemas.openxmlformats.org/officeDocument/2006/relationships/slideLayout" Target="../slideLayouts/slideLayout18.xml"/><Relationship Id="rId3" Type="http://schemas.openxmlformats.org/officeDocument/2006/relationships/notesSlide" Target="../notesSlides/notesSlide8.xml"/><Relationship Id="rId4" Type="http://schemas.openxmlformats.org/officeDocument/2006/relationships/image" Target="../media/image24.png"/><Relationship Id="rId5" Type="http://schemas.openxmlformats.org/officeDocument/2006/relationships/image" Target="../media/image25.wmf"/><Relationship Id="rId6" Type="http://schemas.openxmlformats.org/officeDocument/2006/relationships/image" Target="../media/image26.wmf"/><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wmf"/><Relationship Id="rId10" Type="http://schemas.openxmlformats.org/officeDocument/2006/relationships/image" Target="../media/image30.png"/></Relationships>
</file>

<file path=ppt/slides/_rels/slide11.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png"/><Relationship Id="rId17" Type="http://schemas.openxmlformats.org/officeDocument/2006/relationships/image" Target="../media/image47.jpeg"/><Relationship Id="rId1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s>
</file>

<file path=ppt/slides/_rels/slide12.xml.rels><?xml version="1.0" encoding="UTF-8" standalone="yes"?>
<Relationships xmlns="http://schemas.openxmlformats.org/package/2006/relationships"><Relationship Id="rId11" Type="http://schemas.openxmlformats.org/officeDocument/2006/relationships/image" Target="../media/image58.jpeg"/><Relationship Id="rId12" Type="http://schemas.openxmlformats.org/officeDocument/2006/relationships/image" Target="../media/image59.jpeg"/><Relationship Id="rId13" Type="http://schemas.openxmlformats.org/officeDocument/2006/relationships/image" Target="../media/image60.jpeg"/><Relationship Id="rId14" Type="http://schemas.openxmlformats.org/officeDocument/2006/relationships/image" Target="../media/image61.png"/><Relationship Id="rId15" Type="http://schemas.openxmlformats.org/officeDocument/2006/relationships/image" Target="../media/image62.png"/><Relationship Id="rId16" Type="http://schemas.openxmlformats.org/officeDocument/2006/relationships/image" Target="../media/image63.jpg"/><Relationship Id="rId17" Type="http://schemas.openxmlformats.org/officeDocument/2006/relationships/image" Target="../media/image64.png"/><Relationship Id="rId18" Type="http://schemas.openxmlformats.org/officeDocument/2006/relationships/image" Target="../media/image65.png"/><Relationship Id="rId19"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image" Target="../media/image49.jpeg"/><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png"/><Relationship Id="rId9" Type="http://schemas.openxmlformats.org/officeDocument/2006/relationships/image" Target="../media/image56.jpeg"/><Relationship Id="rId10" Type="http://schemas.openxmlformats.org/officeDocument/2006/relationships/image" Target="../media/image5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3"/>
          <p:cNvSpPr>
            <a:spLocks noChangeShapeType="1"/>
          </p:cNvSpPr>
          <p:nvPr/>
        </p:nvSpPr>
        <p:spPr bwMode="auto">
          <a:xfrm>
            <a:off x="3048000" y="4191000"/>
            <a:ext cx="0" cy="0"/>
          </a:xfrm>
          <a:prstGeom prst="line">
            <a:avLst/>
          </a:prstGeom>
          <a:noFill/>
          <a:ln w="9525">
            <a:solidFill>
              <a:schemeClr val="tx1"/>
            </a:solidFill>
            <a:round/>
            <a:headEnd/>
            <a:tailEnd/>
          </a:ln>
        </p:spPr>
        <p:txBody>
          <a:bodyPr/>
          <a:lstStyle/>
          <a:p>
            <a:endParaRPr lang="en-US"/>
          </a:p>
        </p:txBody>
      </p:sp>
      <p:sp>
        <p:nvSpPr>
          <p:cNvPr id="5123" name="Text Box 6"/>
          <p:cNvSpPr txBox="1">
            <a:spLocks noChangeArrowheads="1"/>
          </p:cNvSpPr>
          <p:nvPr/>
        </p:nvSpPr>
        <p:spPr bwMode="auto">
          <a:xfrm>
            <a:off x="4419600" y="6613525"/>
            <a:ext cx="184150" cy="244475"/>
          </a:xfrm>
          <a:prstGeom prst="rect">
            <a:avLst/>
          </a:prstGeom>
          <a:noFill/>
          <a:ln w="9525">
            <a:noFill/>
            <a:miter lim="800000"/>
            <a:headEnd/>
            <a:tailEnd/>
          </a:ln>
        </p:spPr>
        <p:txBody>
          <a:bodyPr wrap="none">
            <a:spAutoFit/>
          </a:bodyPr>
          <a:lstStyle/>
          <a:p>
            <a:endParaRPr lang="en-US" sz="1000"/>
          </a:p>
        </p:txBody>
      </p:sp>
      <p:sp>
        <p:nvSpPr>
          <p:cNvPr id="5124" name="Line 9"/>
          <p:cNvSpPr>
            <a:spLocks noChangeShapeType="1"/>
          </p:cNvSpPr>
          <p:nvPr/>
        </p:nvSpPr>
        <p:spPr bwMode="auto">
          <a:xfrm>
            <a:off x="4013200" y="5962650"/>
            <a:ext cx="0" cy="746125"/>
          </a:xfrm>
          <a:prstGeom prst="line">
            <a:avLst/>
          </a:prstGeom>
          <a:noFill/>
          <a:ln w="19050">
            <a:solidFill>
              <a:schemeClr val="bg1"/>
            </a:solidFill>
            <a:round/>
            <a:headEnd/>
            <a:tailEnd/>
          </a:ln>
        </p:spPr>
        <p:txBody>
          <a:bodyPr wrap="none" anchor="ctr"/>
          <a:lstStyle/>
          <a:p>
            <a:endParaRPr lang="en-US"/>
          </a:p>
        </p:txBody>
      </p:sp>
      <p:sp>
        <p:nvSpPr>
          <p:cNvPr id="7" name="Rectangle 2"/>
          <p:cNvSpPr txBox="1">
            <a:spLocks noChangeArrowheads="1"/>
          </p:cNvSpPr>
          <p:nvPr/>
        </p:nvSpPr>
        <p:spPr bwMode="auto">
          <a:xfrm>
            <a:off x="1560043" y="4779963"/>
            <a:ext cx="7583957" cy="17954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ct val="85000"/>
              </a:lnSpc>
              <a:spcBef>
                <a:spcPct val="20000"/>
              </a:spcBef>
              <a:spcAft>
                <a:spcPct val="0"/>
              </a:spcAft>
              <a:buClr>
                <a:schemeClr val="bg1"/>
              </a:buClr>
              <a:buFont typeface="Wingdings" charset="2"/>
              <a:defRPr sz="2000">
                <a:solidFill>
                  <a:schemeClr val="tx1"/>
                </a:solidFill>
                <a:latin typeface="+mn-lt"/>
                <a:ea typeface="ＭＳ Ｐゴシック" charset="-128"/>
                <a:cs typeface="ＭＳ Ｐゴシック"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charset="-128"/>
              </a:defRPr>
            </a:lvl9pPr>
          </a:lstStyle>
          <a:p>
            <a:pPr marL="0" indent="0" eaLnBrk="1" hangingPunct="1">
              <a:lnSpc>
                <a:spcPct val="80000"/>
              </a:lnSpc>
              <a:buFontTx/>
              <a:buNone/>
            </a:pPr>
            <a:r>
              <a:rPr lang="en-US" sz="2400" b="1" dirty="0" smtClean="0">
                <a:solidFill>
                  <a:schemeClr val="bg1"/>
                </a:solidFill>
                <a:latin typeface="Arial" charset="0"/>
                <a:ea typeface="ＭＳ Ｐゴシック" charset="0"/>
                <a:cs typeface="ＭＳ Ｐゴシック" charset="0"/>
              </a:rPr>
              <a:t>NASA Earth Science – a Headquarters Perspective </a:t>
            </a:r>
          </a:p>
          <a:p>
            <a:pPr marL="0" indent="0" eaLnBrk="1" hangingPunct="1">
              <a:lnSpc>
                <a:spcPct val="80000"/>
              </a:lnSpc>
              <a:buFontTx/>
              <a:buNone/>
            </a:pPr>
            <a:endParaRPr lang="en-US" sz="1600" dirty="0" smtClean="0">
              <a:solidFill>
                <a:schemeClr val="bg1"/>
              </a:solidFill>
              <a:latin typeface="Arial" charset="0"/>
              <a:ea typeface="ＭＳ Ｐゴシック" charset="0"/>
              <a:cs typeface="ＭＳ Ｐゴシック" charset="0"/>
            </a:endParaRPr>
          </a:p>
          <a:p>
            <a:pPr marL="0" indent="0" eaLnBrk="1" hangingPunct="1">
              <a:lnSpc>
                <a:spcPct val="80000"/>
              </a:lnSpc>
              <a:buFontTx/>
              <a:buNone/>
            </a:pPr>
            <a:r>
              <a:rPr lang="en-US" sz="1600" dirty="0" smtClean="0">
                <a:solidFill>
                  <a:schemeClr val="bg1"/>
                </a:solidFill>
                <a:latin typeface="Arial" charset="0"/>
                <a:ea typeface="ＭＳ Ｐゴシック" charset="0"/>
                <a:cs typeface="ＭＳ Ｐゴシック" charset="0"/>
              </a:rPr>
              <a:t>Presented to: </a:t>
            </a:r>
            <a:r>
              <a:rPr lang="en-US" sz="1600" b="1" dirty="0" smtClean="0">
                <a:solidFill>
                  <a:schemeClr val="bg1"/>
                </a:solidFill>
                <a:latin typeface="Arial" charset="0"/>
                <a:ea typeface="ＭＳ Ｐゴシック" charset="0"/>
                <a:cs typeface="ＭＳ Ｐゴシック" charset="0"/>
              </a:rPr>
              <a:t>Doppler</a:t>
            </a:r>
            <a:r>
              <a:rPr lang="en-US" sz="1600" dirty="0" smtClean="0">
                <a:solidFill>
                  <a:schemeClr val="bg1"/>
                </a:solidFill>
                <a:latin typeface="Arial" charset="0"/>
                <a:ea typeface="ＭＳ Ｐゴシック" charset="0"/>
                <a:cs typeface="ＭＳ Ｐゴシック" charset="0"/>
              </a:rPr>
              <a:t> </a:t>
            </a:r>
            <a:r>
              <a:rPr lang="en-US" sz="1600" b="1" dirty="0" smtClean="0">
                <a:solidFill>
                  <a:schemeClr val="bg1"/>
                </a:solidFill>
                <a:latin typeface="Arial" charset="0"/>
                <a:ea typeface="ＭＳ Ｐゴシック" charset="0"/>
                <a:cs typeface="ＭＳ Ｐゴシック" charset="0"/>
              </a:rPr>
              <a:t>Wind </a:t>
            </a:r>
            <a:r>
              <a:rPr lang="en-US" sz="1600" b="1" dirty="0" err="1" smtClean="0">
                <a:solidFill>
                  <a:schemeClr val="bg1"/>
                </a:solidFill>
                <a:latin typeface="Arial" charset="0"/>
                <a:ea typeface="ＭＳ Ｐゴシック" charset="0"/>
                <a:cs typeface="ＭＳ Ｐゴシック" charset="0"/>
              </a:rPr>
              <a:t>Lidar</a:t>
            </a:r>
            <a:r>
              <a:rPr lang="en-US" sz="1600" b="1" dirty="0" smtClean="0">
                <a:solidFill>
                  <a:schemeClr val="bg1"/>
                </a:solidFill>
                <a:latin typeface="Arial" charset="0"/>
                <a:ea typeface="ＭＳ Ｐゴシック" charset="0"/>
                <a:cs typeface="ＭＳ Ｐゴシック" charset="0"/>
              </a:rPr>
              <a:t> Working Group</a:t>
            </a:r>
            <a:endParaRPr lang="en-US" sz="1400" dirty="0" smtClean="0">
              <a:solidFill>
                <a:schemeClr val="bg1"/>
              </a:solidFill>
              <a:latin typeface="Arial" charset="0"/>
              <a:ea typeface="ＭＳ Ｐゴシック" charset="0"/>
              <a:cs typeface="ＭＳ Ｐゴシック" charset="0"/>
            </a:endParaRPr>
          </a:p>
          <a:p>
            <a:pPr marL="0" indent="0" eaLnBrk="1" hangingPunct="1">
              <a:lnSpc>
                <a:spcPct val="80000"/>
              </a:lnSpc>
              <a:buFontTx/>
              <a:buNone/>
            </a:pPr>
            <a:endParaRPr lang="en-US" sz="1400" dirty="0" smtClean="0">
              <a:solidFill>
                <a:schemeClr val="bg1"/>
              </a:solidFill>
              <a:latin typeface="Arial" charset="0"/>
              <a:ea typeface="ＭＳ Ｐゴシック" charset="0"/>
              <a:cs typeface="ＭＳ Ｐゴシック" charset="0"/>
            </a:endParaRPr>
          </a:p>
          <a:p>
            <a:pPr marL="0" indent="0" eaLnBrk="1" hangingPunct="1">
              <a:lnSpc>
                <a:spcPct val="80000"/>
              </a:lnSpc>
              <a:buFontTx/>
              <a:buNone/>
            </a:pPr>
            <a:endParaRPr lang="en-US" sz="1400" dirty="0">
              <a:solidFill>
                <a:schemeClr val="bg1"/>
              </a:solidFill>
              <a:latin typeface="Arial" charset="0"/>
              <a:ea typeface="ＭＳ Ｐゴシック" charset="0"/>
              <a:cs typeface="ＭＳ Ｐゴシック" charset="0"/>
            </a:endParaRPr>
          </a:p>
          <a:p>
            <a:pPr marL="0" indent="0" eaLnBrk="1" hangingPunct="1">
              <a:lnSpc>
                <a:spcPct val="80000"/>
              </a:lnSpc>
              <a:buFontTx/>
              <a:buNone/>
            </a:pPr>
            <a:endParaRPr lang="en-US" sz="1400" dirty="0">
              <a:solidFill>
                <a:schemeClr val="bg1"/>
              </a:solidFill>
              <a:latin typeface="Arial" charset="0"/>
              <a:ea typeface="ＭＳ Ｐゴシック" charset="0"/>
              <a:cs typeface="ＭＳ Ｐゴシック" charset="0"/>
            </a:endParaRPr>
          </a:p>
          <a:p>
            <a:pPr marL="0" indent="0" eaLnBrk="1" hangingPunct="1">
              <a:lnSpc>
                <a:spcPct val="80000"/>
              </a:lnSpc>
              <a:buFontTx/>
              <a:buNone/>
            </a:pPr>
            <a:r>
              <a:rPr lang="en-US" sz="1400" dirty="0" smtClean="0">
                <a:solidFill>
                  <a:schemeClr val="bg1"/>
                </a:solidFill>
                <a:latin typeface="Arial" charset="0"/>
                <a:ea typeface="ＭＳ Ｐゴシック" charset="0"/>
                <a:cs typeface="ＭＳ Ｐゴシック" charset="0"/>
              </a:rPr>
              <a:t>May </a:t>
            </a:r>
            <a:r>
              <a:rPr lang="en-US" sz="1400" dirty="0">
                <a:solidFill>
                  <a:schemeClr val="bg1"/>
                </a:solidFill>
                <a:latin typeface="Arial" charset="0"/>
                <a:ea typeface="ＭＳ Ｐゴシック" charset="0"/>
                <a:cs typeface="ＭＳ Ｐゴシック" charset="0"/>
              </a:rPr>
              <a:t>1</a:t>
            </a:r>
            <a:r>
              <a:rPr lang="en-US" sz="1400" dirty="0" smtClean="0">
                <a:solidFill>
                  <a:schemeClr val="bg1"/>
                </a:solidFill>
                <a:latin typeface="Arial" charset="0"/>
                <a:ea typeface="ＭＳ Ｐゴシック" charset="0"/>
                <a:cs typeface="ＭＳ Ｐゴシック" charset="0"/>
              </a:rPr>
              <a:t>, 2012</a:t>
            </a:r>
          </a:p>
          <a:p>
            <a:pPr marL="0" indent="0" eaLnBrk="1" hangingPunct="1">
              <a:lnSpc>
                <a:spcPct val="80000"/>
              </a:lnSpc>
              <a:buFontTx/>
              <a:buNone/>
            </a:pPr>
            <a:endParaRPr lang="en-US" sz="1400" dirty="0">
              <a:solidFill>
                <a:schemeClr val="bg1"/>
              </a:solidFill>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4211985" y="5896000"/>
            <a:ext cx="28559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en-US" sz="1200" dirty="0">
                <a:solidFill>
                  <a:schemeClr val="bg1"/>
                </a:solidFill>
              </a:rPr>
              <a:t>George J. </a:t>
            </a:r>
            <a:r>
              <a:rPr lang="en-US" sz="1200" dirty="0" err="1">
                <a:solidFill>
                  <a:schemeClr val="bg1"/>
                </a:solidFill>
              </a:rPr>
              <a:t>Komar</a:t>
            </a:r>
            <a:r>
              <a:rPr lang="en-US" sz="1200" dirty="0">
                <a:solidFill>
                  <a:schemeClr val="bg1"/>
                </a:solidFill>
              </a:rPr>
              <a:t> </a:t>
            </a:r>
          </a:p>
          <a:p>
            <a:pPr algn="l">
              <a:spcBef>
                <a:spcPct val="50000"/>
              </a:spcBef>
            </a:pPr>
            <a:r>
              <a:rPr lang="en-US" sz="1200" dirty="0">
                <a:solidFill>
                  <a:schemeClr val="bg1"/>
                </a:solidFill>
              </a:rPr>
              <a:t>Associate Director/Program Manager</a:t>
            </a:r>
          </a:p>
          <a:p>
            <a:pPr algn="l">
              <a:spcBef>
                <a:spcPct val="50000"/>
              </a:spcBef>
            </a:pPr>
            <a:r>
              <a:rPr lang="en-US" sz="1200" dirty="0">
                <a:solidFill>
                  <a:schemeClr val="bg1"/>
                </a:solidFill>
              </a:rPr>
              <a:t>Earth Science Technology Office</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idx="4294967295"/>
          </p:nvPr>
        </p:nvSpPr>
        <p:spPr>
          <a:xfrm>
            <a:off x="3257550" y="0"/>
            <a:ext cx="2528888" cy="914400"/>
          </a:xfrm>
        </p:spPr>
        <p:txBody>
          <a:bodyPr/>
          <a:lstStyle/>
          <a:p>
            <a:pPr algn="ctr" eaLnBrk="1" hangingPunct="1">
              <a:lnSpc>
                <a:spcPct val="50000"/>
              </a:lnSpc>
            </a:pPr>
            <a:r>
              <a:rPr lang="en-US" sz="2400" smtClean="0">
                <a:latin typeface="Copperplate" charset="0"/>
                <a:ea typeface="ヒラギノ角ゴ Pro W3" charset="-128"/>
              </a:rPr>
              <a:t>Earth Venture-1</a:t>
            </a:r>
            <a:r>
              <a:rPr lang="en-US" sz="4000" smtClean="0">
                <a:ea typeface="ヒラギノ角ゴ Pro W3" charset="-128"/>
              </a:rPr>
              <a:t/>
            </a:r>
            <a:br>
              <a:rPr lang="en-US" sz="4000" smtClean="0">
                <a:ea typeface="ヒラギノ角ゴ Pro W3" charset="-128"/>
              </a:rPr>
            </a:br>
            <a:r>
              <a:rPr lang="en-US" smtClean="0">
                <a:ea typeface="ヒラギノ角ゴ Pro W3" charset="-128"/>
              </a:rPr>
              <a:t/>
            </a:r>
            <a:br>
              <a:rPr lang="en-US" smtClean="0">
                <a:ea typeface="ヒラギノ角ゴ Pro W3" charset="-128"/>
              </a:rPr>
            </a:br>
            <a:r>
              <a:rPr lang="en-US" sz="1800" smtClean="0">
                <a:ea typeface="ヒラギノ角ゴ Pro W3" charset="-128"/>
              </a:rPr>
              <a:t>Summaries</a:t>
            </a:r>
          </a:p>
        </p:txBody>
      </p:sp>
      <p:sp>
        <p:nvSpPr>
          <p:cNvPr id="66564" name="Content Placeholder 7"/>
          <p:cNvSpPr>
            <a:spLocks noGrp="1"/>
          </p:cNvSpPr>
          <p:nvPr>
            <p:ph idx="4294967295"/>
          </p:nvPr>
        </p:nvSpPr>
        <p:spPr>
          <a:xfrm>
            <a:off x="1131888" y="868363"/>
            <a:ext cx="8012112" cy="5821362"/>
          </a:xfrm>
        </p:spPr>
        <p:txBody>
          <a:bodyPr/>
          <a:lstStyle/>
          <a:p>
            <a:pPr eaLnBrk="1" hangingPunct="1">
              <a:buFontTx/>
              <a:buNone/>
            </a:pPr>
            <a:r>
              <a:rPr lang="en-US" sz="1200" b="1" smtClean="0">
                <a:solidFill>
                  <a:srgbClr val="000090"/>
                </a:solidFill>
                <a:ea typeface="ヒラギノ角ゴ Pro W3" charset="-128"/>
              </a:rPr>
              <a:t>Airborne Microwave Observatory of Subcanopy and Subsurface (AirMOSS) - Univ Mich/JPL</a:t>
            </a:r>
          </a:p>
          <a:p>
            <a:pPr eaLnBrk="1" hangingPunct="1">
              <a:buFontTx/>
              <a:buNone/>
            </a:pPr>
            <a:r>
              <a:rPr lang="en-US" sz="1200" b="1" smtClean="0">
                <a:solidFill>
                  <a:srgbClr val="000090"/>
                </a:solidFill>
                <a:ea typeface="ヒラギノ角ゴ Pro W3" charset="-128"/>
              </a:rPr>
              <a:t>	</a:t>
            </a:r>
            <a:r>
              <a:rPr lang="en-US" sz="1200" smtClean="0">
                <a:ea typeface="ヒラギノ角ゴ Pro W3" charset="-128"/>
              </a:rPr>
              <a:t>North American ecosystems are critical components of the global exchange of the greenhouse gas carbon dioxide and other gases within the atmosphere. To better understand the size of this exchange on a continental scale, this investigation addresses the uncertainties in existing estimates by measuring soil moisture in the root zone of representative regions of major North American ecosystems. Investigators will use NASA's Gulfstream-III aircraft to fly synthetic aperture radar that can penetrate vegetation and soil to depths of several feet. </a:t>
            </a:r>
          </a:p>
          <a:p>
            <a:pPr eaLnBrk="1" hangingPunct="1">
              <a:buFontTx/>
              <a:buNone/>
            </a:pPr>
            <a:endParaRPr lang="en-US" sz="1200" b="1" smtClean="0">
              <a:solidFill>
                <a:srgbClr val="000090"/>
              </a:solidFill>
              <a:ea typeface="ヒラギノ角ゴ Pro W3" charset="-128"/>
            </a:endParaRPr>
          </a:p>
          <a:p>
            <a:pPr eaLnBrk="1" hangingPunct="1">
              <a:buFontTx/>
              <a:buNone/>
            </a:pPr>
            <a:r>
              <a:rPr lang="en-US" sz="1200" b="1" smtClean="0">
                <a:solidFill>
                  <a:srgbClr val="000090"/>
                </a:solidFill>
                <a:ea typeface="ヒラギノ角ゴ Pro W3" charset="-128"/>
              </a:rPr>
              <a:t>Airborne Tropical Tropopause Experiment (ATTREX) - ARC</a:t>
            </a:r>
          </a:p>
          <a:p>
            <a:pPr eaLnBrk="1" hangingPunct="1">
              <a:buFontTx/>
              <a:buNone/>
            </a:pPr>
            <a:r>
              <a:rPr lang="en-US" sz="1200" b="1" smtClean="0">
                <a:solidFill>
                  <a:srgbClr val="000090"/>
                </a:solidFill>
                <a:ea typeface="ヒラギノ角ゴ Pro W3" charset="-128"/>
              </a:rPr>
              <a:t>	</a:t>
            </a:r>
            <a:r>
              <a:rPr lang="en-US" sz="1200" smtClean="0">
                <a:ea typeface="ヒラギノ角ゴ Pro W3" charset="-128"/>
              </a:rPr>
              <a:t>Water vapor in the stratosphere has a large impact on Earth's climate, the ozone layer and how much solar energy the Earth retains. To improve our understanding of the processes that control the flow of atmospheric gases into this region, investigators will launch four airborne campaigns with NASA's Global Hawk remotely piloted aerial systems. The flights will study chemical and physical processes at different times of year from bases in California, Guam, Hawaii and Australia.</a:t>
            </a:r>
            <a:endParaRPr lang="en-US" sz="1200" smtClean="0">
              <a:solidFill>
                <a:srgbClr val="FF0000"/>
              </a:solidFill>
              <a:ea typeface="ヒラギノ角ゴ Pro W3" charset="-128"/>
            </a:endParaRPr>
          </a:p>
          <a:p>
            <a:pPr eaLnBrk="1" hangingPunct="1">
              <a:buFontTx/>
              <a:buNone/>
            </a:pPr>
            <a:endParaRPr lang="en-US" sz="1200" b="1" smtClean="0">
              <a:solidFill>
                <a:srgbClr val="000090"/>
              </a:solidFill>
              <a:ea typeface="ヒラギノ角ゴ Pro W3" charset="-128"/>
            </a:endParaRPr>
          </a:p>
          <a:p>
            <a:pPr eaLnBrk="1" hangingPunct="1">
              <a:buFontTx/>
              <a:buNone/>
            </a:pPr>
            <a:r>
              <a:rPr lang="en-US" sz="1200" b="1" smtClean="0">
                <a:solidFill>
                  <a:srgbClr val="000090"/>
                </a:solidFill>
                <a:ea typeface="ヒラギノ角ゴ Pro W3" charset="-128"/>
              </a:rPr>
              <a:t>Carbon in Arctic Reservoirs Vulnerability Experiment (CARVE) - JPL</a:t>
            </a:r>
          </a:p>
          <a:p>
            <a:pPr eaLnBrk="1" hangingPunct="1">
              <a:buFontTx/>
              <a:buNone/>
            </a:pPr>
            <a:r>
              <a:rPr lang="en-US" sz="1200" b="1" smtClean="0">
                <a:solidFill>
                  <a:srgbClr val="000090"/>
                </a:solidFill>
                <a:ea typeface="ヒラギノ角ゴ Pro W3" charset="-128"/>
              </a:rPr>
              <a:t>	</a:t>
            </a:r>
            <a:r>
              <a:rPr lang="en-US" sz="1200" smtClean="0">
                <a:ea typeface="ヒラギノ角ゴ Pro W3" charset="-128"/>
              </a:rPr>
              <a:t>This investigation will collect an integrated set of data that will provide unprecedented experimental insights into Arctic carbon cycling, especially the release of the important greenhouse gases such as carbon dioxide and methane. Instruments will be flown on a Twin Otter aircraft to produce the first simultaneous measurements of surface characteristics that control carbon emissions and key atmospheric gases. </a:t>
            </a:r>
            <a:endParaRPr lang="en-US" sz="1200" smtClean="0">
              <a:solidFill>
                <a:srgbClr val="000000"/>
              </a:solidFill>
              <a:ea typeface="ヒラギノ角ゴ Pro W3" charset="-128"/>
            </a:endParaRPr>
          </a:p>
          <a:p>
            <a:pPr eaLnBrk="1" hangingPunct="1">
              <a:buFontTx/>
              <a:buNone/>
            </a:pPr>
            <a:endParaRPr lang="en-US" sz="1200" b="1" smtClean="0">
              <a:solidFill>
                <a:srgbClr val="000090"/>
              </a:solidFill>
              <a:ea typeface="ヒラギノ角ゴ Pro W3" charset="-128"/>
            </a:endParaRPr>
          </a:p>
          <a:p>
            <a:pPr eaLnBrk="1" hangingPunct="1">
              <a:buFontTx/>
              <a:buNone/>
            </a:pPr>
            <a:r>
              <a:rPr lang="en-US" sz="1200" b="1" smtClean="0">
                <a:solidFill>
                  <a:srgbClr val="000090"/>
                </a:solidFill>
                <a:ea typeface="ヒラギノ角ゴ Pro W3" charset="-128"/>
              </a:rPr>
              <a:t>Deriving Information on Surface Conditions from COlumn and VERtically </a:t>
            </a:r>
          </a:p>
          <a:p>
            <a:pPr eaLnBrk="1" hangingPunct="1">
              <a:buFontTx/>
              <a:buNone/>
            </a:pPr>
            <a:r>
              <a:rPr lang="en-US" sz="1200" b="1" smtClean="0">
                <a:solidFill>
                  <a:srgbClr val="000090"/>
                </a:solidFill>
                <a:ea typeface="ヒラギノ角ゴ Pro W3" charset="-128"/>
              </a:rPr>
              <a:t>Resolved Observations Relevant to Air Quality (DISCOVER-AQ) - LaRC</a:t>
            </a:r>
          </a:p>
          <a:p>
            <a:pPr eaLnBrk="1" hangingPunct="1">
              <a:buFontTx/>
              <a:buNone/>
            </a:pPr>
            <a:r>
              <a:rPr lang="en-US" sz="1200" b="1" smtClean="0">
                <a:solidFill>
                  <a:srgbClr val="000090"/>
                </a:solidFill>
                <a:ea typeface="ヒラギノ角ゴ Pro W3" charset="-128"/>
              </a:rPr>
              <a:t>	</a:t>
            </a:r>
            <a:r>
              <a:rPr lang="en-US" sz="1200" smtClean="0">
                <a:ea typeface="ヒラギノ角ゴ Pro W3" charset="-128"/>
              </a:rPr>
              <a:t>The overarching objective of the DISCOVER-AQ investigation is to improve the interpretation of satellite observations to diagnose near‐surface conditions relating to air quality. NASA's B-200 and P-3B research aircraft will fly together to sample a column of the atmosphere over instrumented ground stations. </a:t>
            </a:r>
            <a:endParaRPr lang="en-US" sz="1200" b="1" smtClean="0">
              <a:solidFill>
                <a:srgbClr val="000090"/>
              </a:solidFill>
              <a:ea typeface="ヒラギノ角ゴ Pro W3" charset="-128"/>
            </a:endParaRPr>
          </a:p>
          <a:p>
            <a:pPr eaLnBrk="1" hangingPunct="1">
              <a:buFontTx/>
              <a:buNone/>
            </a:pPr>
            <a:endParaRPr lang="en-US" sz="1200" b="1" smtClean="0">
              <a:solidFill>
                <a:srgbClr val="000090"/>
              </a:solidFill>
              <a:ea typeface="ヒラギノ角ゴ Pro W3" charset="-128"/>
            </a:endParaRPr>
          </a:p>
          <a:p>
            <a:pPr eaLnBrk="1" hangingPunct="1">
              <a:buFontTx/>
              <a:buNone/>
            </a:pPr>
            <a:r>
              <a:rPr lang="en-US" sz="1200" b="1" smtClean="0">
                <a:solidFill>
                  <a:srgbClr val="000090"/>
                </a:solidFill>
                <a:ea typeface="ヒラギノ角ゴ Pro W3" charset="-128"/>
              </a:rPr>
              <a:t>Hurricane and Severe Storm Sentinel (HS3) – GSFC/ARC</a:t>
            </a:r>
          </a:p>
          <a:p>
            <a:pPr eaLnBrk="1" hangingPunct="1">
              <a:buFontTx/>
              <a:buNone/>
            </a:pPr>
            <a:r>
              <a:rPr lang="en-US" sz="1200" b="1" smtClean="0">
                <a:solidFill>
                  <a:srgbClr val="0000FF"/>
                </a:solidFill>
                <a:ea typeface="ヒラギノ角ゴ Pro W3" charset="-128"/>
              </a:rPr>
              <a:t>	</a:t>
            </a:r>
            <a:r>
              <a:rPr lang="en-US" sz="1200" smtClean="0">
                <a:ea typeface="ヒラギノ角ゴ Pro W3" charset="-128"/>
              </a:rPr>
              <a:t>The prediction of the intensity of hurricanes is not as reliable as predictions of the location of hurricane landfall, in large part because of our poor understanding of the processes involved in intensity change. This investigation focuses on studying hurricanes in the Atlantic Ocean basin using two NASA Global Hawks flying high above the storms for up to 30 hours. The Hawks will deploy from NASA's Wallops Flight Facility in Virginia during the 2012-14 Atlantic hurricane seasons.</a:t>
            </a:r>
          </a:p>
        </p:txBody>
      </p:sp>
      <p:sp>
        <p:nvSpPr>
          <p:cNvPr id="66565" name="Slide Number Placeholder 15"/>
          <p:cNvSpPr>
            <a:spLocks noGrp="1"/>
          </p:cNvSpPr>
          <p:nvPr>
            <p:ph type="sldNum" sz="quarter" idx="4294967295"/>
          </p:nvPr>
        </p:nvSpPr>
        <p:spPr bwMode="auto">
          <a:xfrm>
            <a:off x="7010400" y="6356350"/>
            <a:ext cx="2133600" cy="365125"/>
          </a:xfrm>
          <a:prstGeom prst="rect">
            <a:avLst/>
          </a:prstGeom>
          <a:noFill/>
          <a:ln>
            <a:miter lim="800000"/>
            <a:headEnd/>
            <a:tailEnd/>
          </a:ln>
        </p:spPr>
        <p:txBody>
          <a:bodyPr/>
          <a:lstStyle/>
          <a:p>
            <a:fld id="{A13D4059-4994-4138-94B1-0FA097E27434}" type="slidenum">
              <a:rPr lang="en-US" sz="1800">
                <a:solidFill>
                  <a:srgbClr val="000000"/>
                </a:solidFill>
              </a:rPr>
              <a:pPr/>
              <a:t>10</a:t>
            </a:fld>
            <a:endParaRPr lang="en-US" sz="1800">
              <a:solidFill>
                <a:srgbClr val="000000"/>
              </a:solidFill>
            </a:endParaRPr>
          </a:p>
        </p:txBody>
      </p:sp>
      <p:pic>
        <p:nvPicPr>
          <p:cNvPr id="66566" name="Picture 8"/>
          <p:cNvPicPr>
            <a:picLocks noChangeAspect="1"/>
          </p:cNvPicPr>
          <p:nvPr/>
        </p:nvPicPr>
        <p:blipFill>
          <a:blip r:embed="rId4"/>
          <a:srcRect/>
          <a:stretch>
            <a:fillRect/>
          </a:stretch>
        </p:blipFill>
        <p:spPr bwMode="auto">
          <a:xfrm>
            <a:off x="561975" y="6057900"/>
            <a:ext cx="854075" cy="641350"/>
          </a:xfrm>
          <a:prstGeom prst="rect">
            <a:avLst/>
          </a:prstGeom>
          <a:noFill/>
          <a:ln w="9525">
            <a:noFill/>
            <a:miter lim="800000"/>
            <a:headEnd/>
            <a:tailEnd/>
          </a:ln>
        </p:spPr>
      </p:pic>
      <p:pic>
        <p:nvPicPr>
          <p:cNvPr id="66567" name="Picture 13"/>
          <p:cNvPicPr>
            <a:picLocks noChangeAspect="1" noChangeArrowheads="1"/>
          </p:cNvPicPr>
          <p:nvPr/>
        </p:nvPicPr>
        <p:blipFill>
          <a:blip r:embed="rId5"/>
          <a:srcRect/>
          <a:stretch>
            <a:fillRect/>
          </a:stretch>
        </p:blipFill>
        <p:spPr bwMode="auto">
          <a:xfrm>
            <a:off x="0" y="890588"/>
            <a:ext cx="823913" cy="593725"/>
          </a:xfrm>
          <a:prstGeom prst="rect">
            <a:avLst/>
          </a:prstGeom>
          <a:noFill/>
          <a:ln w="9525">
            <a:solidFill>
              <a:schemeClr val="tx1"/>
            </a:solidFill>
            <a:miter lim="800000"/>
            <a:headEnd/>
            <a:tailEnd/>
          </a:ln>
        </p:spPr>
      </p:pic>
      <p:pic>
        <p:nvPicPr>
          <p:cNvPr id="66568" name="Picture 11"/>
          <p:cNvPicPr>
            <a:picLocks noChangeAspect="1" noChangeArrowheads="1"/>
          </p:cNvPicPr>
          <p:nvPr/>
        </p:nvPicPr>
        <p:blipFill>
          <a:blip r:embed="rId6"/>
          <a:srcRect/>
          <a:stretch>
            <a:fillRect/>
          </a:stretch>
        </p:blipFill>
        <p:spPr bwMode="auto">
          <a:xfrm>
            <a:off x="0" y="2005013"/>
            <a:ext cx="854075" cy="668337"/>
          </a:xfrm>
          <a:prstGeom prst="rect">
            <a:avLst/>
          </a:prstGeom>
          <a:noFill/>
          <a:ln w="9525">
            <a:noFill/>
            <a:miter lim="800000"/>
            <a:headEnd/>
            <a:tailEnd/>
          </a:ln>
        </p:spPr>
      </p:pic>
      <p:pic>
        <p:nvPicPr>
          <p:cNvPr id="66569" name="Picture 10"/>
          <p:cNvPicPr>
            <a:picLocks noChangeAspect="1"/>
          </p:cNvPicPr>
          <p:nvPr/>
        </p:nvPicPr>
        <p:blipFill>
          <a:blip r:embed="rId7"/>
          <a:srcRect/>
          <a:stretch>
            <a:fillRect/>
          </a:stretch>
        </p:blipFill>
        <p:spPr bwMode="auto">
          <a:xfrm>
            <a:off x="0" y="3201988"/>
            <a:ext cx="795338" cy="752475"/>
          </a:xfrm>
          <a:prstGeom prst="rect">
            <a:avLst/>
          </a:prstGeom>
          <a:noFill/>
          <a:ln w="9525">
            <a:noFill/>
            <a:miter lim="800000"/>
            <a:headEnd/>
            <a:tailEnd/>
          </a:ln>
        </p:spPr>
      </p:pic>
      <p:pic>
        <p:nvPicPr>
          <p:cNvPr id="66570" name="Picture 13"/>
          <p:cNvPicPr>
            <a:picLocks noChangeAspect="1" noChangeArrowheads="1"/>
          </p:cNvPicPr>
          <p:nvPr/>
        </p:nvPicPr>
        <p:blipFill>
          <a:blip r:embed="rId8"/>
          <a:srcRect/>
          <a:stretch>
            <a:fillRect/>
          </a:stretch>
        </p:blipFill>
        <p:spPr bwMode="auto">
          <a:xfrm>
            <a:off x="314325" y="3643313"/>
            <a:ext cx="1101725" cy="576262"/>
          </a:xfrm>
          <a:prstGeom prst="rect">
            <a:avLst/>
          </a:prstGeom>
          <a:noFill/>
          <a:ln w="9525">
            <a:noFill/>
            <a:miter lim="800000"/>
            <a:headEnd/>
            <a:tailEnd/>
          </a:ln>
        </p:spPr>
      </p:pic>
      <p:pic>
        <p:nvPicPr>
          <p:cNvPr id="66571" name="Picture 7"/>
          <p:cNvPicPr>
            <a:picLocks noChangeAspect="1" noChangeArrowheads="1"/>
          </p:cNvPicPr>
          <p:nvPr/>
        </p:nvPicPr>
        <p:blipFill>
          <a:blip r:embed="rId9"/>
          <a:srcRect/>
          <a:stretch>
            <a:fillRect/>
          </a:stretch>
        </p:blipFill>
        <p:spPr bwMode="auto">
          <a:xfrm>
            <a:off x="0" y="4375150"/>
            <a:ext cx="993775" cy="604838"/>
          </a:xfrm>
          <a:prstGeom prst="rect">
            <a:avLst/>
          </a:prstGeom>
          <a:noFill/>
          <a:ln w="9525">
            <a:noFill/>
            <a:miter lim="800000"/>
            <a:headEnd/>
            <a:tailEnd/>
          </a:ln>
        </p:spPr>
      </p:pic>
      <p:pic>
        <p:nvPicPr>
          <p:cNvPr id="66572" name="Picture 7"/>
          <p:cNvPicPr>
            <a:picLocks noChangeAspect="1"/>
          </p:cNvPicPr>
          <p:nvPr/>
        </p:nvPicPr>
        <p:blipFill>
          <a:blip r:embed="rId10"/>
          <a:srcRect/>
          <a:stretch>
            <a:fillRect/>
          </a:stretch>
        </p:blipFill>
        <p:spPr bwMode="auto">
          <a:xfrm>
            <a:off x="0" y="5410200"/>
            <a:ext cx="941388" cy="827088"/>
          </a:xfrm>
          <a:prstGeom prst="rect">
            <a:avLst/>
          </a:prstGeom>
          <a:noFill/>
          <a:ln w="9525">
            <a:noFill/>
            <a:miter lim="800000"/>
            <a:headEnd/>
            <a:tailEnd/>
          </a:ln>
        </p:spPr>
      </p:pic>
      <p:pic>
        <p:nvPicPr>
          <p:cNvPr id="66573" name="Picture 11"/>
          <p:cNvPicPr>
            <a:picLocks noChangeAspect="1" noChangeArrowheads="1"/>
          </p:cNvPicPr>
          <p:nvPr/>
        </p:nvPicPr>
        <p:blipFill>
          <a:blip r:embed="rId11"/>
          <a:srcRect/>
          <a:stretch>
            <a:fillRect/>
          </a:stretch>
        </p:blipFill>
        <p:spPr bwMode="auto">
          <a:xfrm>
            <a:off x="568325" y="1344613"/>
            <a:ext cx="838200" cy="628650"/>
          </a:xfrm>
          <a:prstGeom prst="rect">
            <a:avLst/>
          </a:prstGeom>
          <a:noFill/>
          <a:ln w="9525">
            <a:noFill/>
            <a:miter lim="800000"/>
            <a:headEnd/>
            <a:tailEnd/>
          </a:ln>
        </p:spPr>
      </p:pic>
      <p:pic>
        <p:nvPicPr>
          <p:cNvPr id="66574" name="Picture 8"/>
          <p:cNvPicPr>
            <a:picLocks noChangeAspect="1"/>
          </p:cNvPicPr>
          <p:nvPr/>
        </p:nvPicPr>
        <p:blipFill>
          <a:blip r:embed="rId12"/>
          <a:srcRect/>
          <a:stretch>
            <a:fillRect/>
          </a:stretch>
        </p:blipFill>
        <p:spPr bwMode="auto">
          <a:xfrm>
            <a:off x="530225" y="2471738"/>
            <a:ext cx="855663" cy="642937"/>
          </a:xfrm>
          <a:prstGeom prst="rect">
            <a:avLst/>
          </a:prstGeom>
          <a:noFill/>
          <a:ln w="9525">
            <a:noFill/>
            <a:miter lim="800000"/>
            <a:headEnd/>
            <a:tailEnd/>
          </a:ln>
        </p:spPr>
      </p:pic>
      <p:graphicFrame>
        <p:nvGraphicFramePr>
          <p:cNvPr id="66562" name="Object 6"/>
          <p:cNvGraphicFramePr>
            <a:graphicFrameLocks noChangeAspect="1"/>
          </p:cNvGraphicFramePr>
          <p:nvPr/>
        </p:nvGraphicFramePr>
        <p:xfrm>
          <a:off x="442913" y="4732338"/>
          <a:ext cx="925512" cy="617537"/>
        </p:xfrm>
        <a:graphic>
          <a:graphicData uri="http://schemas.openxmlformats.org/presentationml/2006/ole">
            <mc:AlternateContent xmlns:mc="http://schemas.openxmlformats.org/markup-compatibility/2006">
              <mc:Choice xmlns:v="urn:schemas-microsoft-com:vml" Requires="v">
                <p:oleObj spid="_x0000_s1045" name="Picture" r:id="rId13" imgW="5142857" imgH="3428571" progId="">
                  <p:embed/>
                </p:oleObj>
              </mc:Choice>
              <mc:Fallback>
                <p:oleObj name="Picture" r:id="rId13" imgW="5142857" imgH="3428571"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913" y="4732338"/>
                        <a:ext cx="925512"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4"/>
          <p:cNvSpPr>
            <a:spLocks noChangeArrowheads="1"/>
          </p:cNvSpPr>
          <p:nvPr/>
        </p:nvSpPr>
        <p:spPr bwMode="auto">
          <a:xfrm>
            <a:off x="6072188" y="609600"/>
            <a:ext cx="3071812" cy="6248400"/>
          </a:xfrm>
          <a:prstGeom prst="rect">
            <a:avLst/>
          </a:prstGeom>
          <a:solidFill>
            <a:srgbClr val="466FB8"/>
          </a:solidFill>
          <a:ln w="9525">
            <a:noFill/>
            <a:miter lim="800000"/>
            <a:headEnd/>
            <a:tailEnd/>
          </a:ln>
        </p:spPr>
        <p:txBody>
          <a:bodyPr wrap="none" anchor="ctr"/>
          <a:lstStyle/>
          <a:p>
            <a:pPr algn="ctr" eaLnBrk="0" hangingPunct="0"/>
            <a:endParaRPr lang="en-US" sz="2400">
              <a:latin typeface="Arial" pitchFamily="34" charset="0"/>
            </a:endParaRPr>
          </a:p>
        </p:txBody>
      </p:sp>
      <p:sp>
        <p:nvSpPr>
          <p:cNvPr id="4098" name="Rectangle 3"/>
          <p:cNvSpPr>
            <a:spLocks noChangeArrowheads="1"/>
          </p:cNvSpPr>
          <p:nvPr/>
        </p:nvSpPr>
        <p:spPr bwMode="auto">
          <a:xfrm>
            <a:off x="-11113" y="609600"/>
            <a:ext cx="1925638" cy="6248400"/>
          </a:xfrm>
          <a:prstGeom prst="rect">
            <a:avLst/>
          </a:prstGeom>
          <a:solidFill>
            <a:srgbClr val="8194E3"/>
          </a:solidFill>
          <a:ln w="9525">
            <a:noFill/>
            <a:miter lim="800000"/>
            <a:headEnd/>
            <a:tailEnd/>
          </a:ln>
        </p:spPr>
        <p:txBody>
          <a:bodyPr wrap="none" anchor="ctr"/>
          <a:lstStyle/>
          <a:p>
            <a:pPr algn="ctr" eaLnBrk="0" hangingPunct="0"/>
            <a:endParaRPr lang="en-US" sz="2400">
              <a:latin typeface="Arial" pitchFamily="34" charset="0"/>
            </a:endParaRPr>
          </a:p>
        </p:txBody>
      </p:sp>
      <p:sp>
        <p:nvSpPr>
          <p:cNvPr id="4099" name="Rectangle 4"/>
          <p:cNvSpPr>
            <a:spLocks noChangeArrowheads="1"/>
          </p:cNvSpPr>
          <p:nvPr/>
        </p:nvSpPr>
        <p:spPr bwMode="auto">
          <a:xfrm>
            <a:off x="1389063" y="609600"/>
            <a:ext cx="2351087" cy="6248400"/>
          </a:xfrm>
          <a:prstGeom prst="rect">
            <a:avLst/>
          </a:prstGeom>
          <a:solidFill>
            <a:srgbClr val="7086CE"/>
          </a:solidFill>
          <a:ln w="9525">
            <a:noFill/>
            <a:miter lim="800000"/>
            <a:headEnd/>
            <a:tailEnd/>
          </a:ln>
        </p:spPr>
        <p:txBody>
          <a:bodyPr wrap="none" anchor="ctr"/>
          <a:lstStyle/>
          <a:p>
            <a:pPr algn="ctr" eaLnBrk="0" hangingPunct="0"/>
            <a:endParaRPr lang="en-US" sz="2400">
              <a:latin typeface="Arial" pitchFamily="34" charset="0"/>
            </a:endParaRPr>
          </a:p>
        </p:txBody>
      </p:sp>
      <p:sp>
        <p:nvSpPr>
          <p:cNvPr id="4100" name="Rectangle 5"/>
          <p:cNvSpPr>
            <a:spLocks noChangeArrowheads="1"/>
          </p:cNvSpPr>
          <p:nvPr/>
        </p:nvSpPr>
        <p:spPr bwMode="auto">
          <a:xfrm>
            <a:off x="3732213" y="609600"/>
            <a:ext cx="2349500" cy="6248400"/>
          </a:xfrm>
          <a:prstGeom prst="rect">
            <a:avLst/>
          </a:prstGeom>
          <a:solidFill>
            <a:srgbClr val="5974BF"/>
          </a:solidFill>
          <a:ln w="9525">
            <a:noFill/>
            <a:miter lim="800000"/>
            <a:headEnd/>
            <a:tailEnd/>
          </a:ln>
        </p:spPr>
        <p:txBody>
          <a:bodyPr wrap="none" anchor="ctr"/>
          <a:lstStyle/>
          <a:p>
            <a:pPr algn="ctr" eaLnBrk="0" hangingPunct="0"/>
            <a:endParaRPr lang="en-US" sz="2400">
              <a:latin typeface="Arial" pitchFamily="34" charset="0"/>
            </a:endParaRPr>
          </a:p>
        </p:txBody>
      </p:sp>
      <p:sp>
        <p:nvSpPr>
          <p:cNvPr id="8200" name="Rectangle 8"/>
          <p:cNvSpPr>
            <a:spLocks noChangeArrowheads="1"/>
          </p:cNvSpPr>
          <p:nvPr/>
        </p:nvSpPr>
        <p:spPr bwMode="auto">
          <a:xfrm>
            <a:off x="-9526" y="6529388"/>
            <a:ext cx="9153525" cy="336550"/>
          </a:xfrm>
          <a:prstGeom prst="rect">
            <a:avLst/>
          </a:prstGeom>
          <a:solidFill>
            <a:schemeClr val="tx1"/>
          </a:solidFill>
          <a:ln>
            <a:noFill/>
          </a:ln>
        </p:spPr>
        <p:txBody>
          <a:bodyPr wrap="none" anchor="ctr"/>
          <a:lstStyle/>
          <a:p>
            <a:pPr algn="ctr" eaLnBrk="0" hangingPunct="0">
              <a:defRPr/>
            </a:pPr>
            <a:endParaRPr lang="en-US" sz="2400">
              <a:latin typeface="Arial" charset="0"/>
              <a:ea typeface="ＭＳ Ｐゴシック" charset="0"/>
              <a:cs typeface="ＭＳ Ｐゴシック" charset="0"/>
            </a:endParaRPr>
          </a:p>
        </p:txBody>
      </p:sp>
      <p:sp>
        <p:nvSpPr>
          <p:cNvPr id="4102" name="Rectangle 9"/>
          <p:cNvSpPr>
            <a:spLocks noChangeArrowheads="1"/>
          </p:cNvSpPr>
          <p:nvPr/>
        </p:nvSpPr>
        <p:spPr bwMode="auto">
          <a:xfrm>
            <a:off x="0" y="0"/>
            <a:ext cx="9144000" cy="630238"/>
          </a:xfrm>
          <a:prstGeom prst="rect">
            <a:avLst/>
          </a:prstGeom>
          <a:solidFill>
            <a:schemeClr val="tx1"/>
          </a:solidFill>
          <a:ln w="9525">
            <a:noFill/>
            <a:miter lim="800000"/>
            <a:headEnd/>
            <a:tailEnd/>
          </a:ln>
        </p:spPr>
        <p:txBody>
          <a:bodyPr wrap="none" anchor="ctr"/>
          <a:lstStyle/>
          <a:p>
            <a:pPr algn="ctr" eaLnBrk="0" hangingPunct="0"/>
            <a:endParaRPr lang="en-US" sz="2400">
              <a:latin typeface="Arial" pitchFamily="34" charset="0"/>
            </a:endParaRPr>
          </a:p>
        </p:txBody>
      </p:sp>
      <p:sp>
        <p:nvSpPr>
          <p:cNvPr id="4103" name="Rectangle 10"/>
          <p:cNvSpPr>
            <a:spLocks noChangeArrowheads="1"/>
          </p:cNvSpPr>
          <p:nvPr/>
        </p:nvSpPr>
        <p:spPr bwMode="auto">
          <a:xfrm>
            <a:off x="876300" y="38100"/>
            <a:ext cx="7724775" cy="457200"/>
          </a:xfrm>
          <a:prstGeom prst="rect">
            <a:avLst/>
          </a:prstGeom>
          <a:noFill/>
          <a:ln w="9525">
            <a:noFill/>
            <a:miter lim="800000"/>
            <a:headEnd/>
            <a:tailEnd/>
          </a:ln>
        </p:spPr>
        <p:txBody>
          <a:bodyPr/>
          <a:lstStyle/>
          <a:p>
            <a:r>
              <a:rPr lang="en-US" sz="2400" b="1">
                <a:solidFill>
                  <a:schemeClr val="bg1"/>
                </a:solidFill>
                <a:latin typeface="Arial" pitchFamily="34" charset="0"/>
              </a:rPr>
              <a:t>NASA Earth Science Decadal Survey Missions</a:t>
            </a:r>
          </a:p>
        </p:txBody>
      </p:sp>
      <p:pic>
        <p:nvPicPr>
          <p:cNvPr id="4104" name="Picture 14" descr="SMAP_FIG3_450"/>
          <p:cNvPicPr>
            <a:picLocks noChangeAspect="1" noChangeArrowheads="1"/>
          </p:cNvPicPr>
          <p:nvPr/>
        </p:nvPicPr>
        <p:blipFill>
          <a:blip r:embed="rId3"/>
          <a:srcRect/>
          <a:stretch>
            <a:fillRect/>
          </a:stretch>
        </p:blipFill>
        <p:spPr bwMode="auto">
          <a:xfrm>
            <a:off x="174625" y="803275"/>
            <a:ext cx="1035050" cy="1092200"/>
          </a:xfrm>
          <a:prstGeom prst="rect">
            <a:avLst/>
          </a:prstGeom>
          <a:noFill/>
          <a:ln w="9525">
            <a:noFill/>
            <a:miter lim="800000"/>
            <a:headEnd/>
            <a:tailEnd/>
          </a:ln>
        </p:spPr>
      </p:pic>
      <p:pic>
        <p:nvPicPr>
          <p:cNvPr id="4105" name="Picture 15" descr="desdyni"/>
          <p:cNvPicPr>
            <a:picLocks noChangeAspect="1" noChangeArrowheads="1"/>
          </p:cNvPicPr>
          <p:nvPr/>
        </p:nvPicPr>
        <p:blipFill>
          <a:blip r:embed="rId4"/>
          <a:srcRect r="30211"/>
          <a:stretch>
            <a:fillRect/>
          </a:stretch>
        </p:blipFill>
        <p:spPr bwMode="auto">
          <a:xfrm>
            <a:off x="3935413" y="2224088"/>
            <a:ext cx="920750" cy="1087437"/>
          </a:xfrm>
          <a:prstGeom prst="rect">
            <a:avLst/>
          </a:prstGeom>
          <a:noFill/>
          <a:ln w="9525">
            <a:noFill/>
            <a:miter lim="800000"/>
            <a:headEnd/>
            <a:tailEnd/>
          </a:ln>
        </p:spPr>
      </p:pic>
      <p:sp>
        <p:nvSpPr>
          <p:cNvPr id="4106" name="Text Box 16"/>
          <p:cNvSpPr txBox="1">
            <a:spLocks noChangeArrowheads="1"/>
          </p:cNvSpPr>
          <p:nvPr/>
        </p:nvSpPr>
        <p:spPr bwMode="auto">
          <a:xfrm>
            <a:off x="3444875" y="3736975"/>
            <a:ext cx="1528763" cy="1200150"/>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Climate</a:t>
            </a:r>
            <a:br>
              <a:rPr lang="en-US" sz="1200">
                <a:latin typeface="Arial" pitchFamily="34" charset="0"/>
              </a:rPr>
            </a:br>
            <a:r>
              <a:rPr lang="en-US" sz="1200">
                <a:latin typeface="Arial" pitchFamily="34" charset="0"/>
              </a:rPr>
              <a:t> Absolute </a:t>
            </a:r>
            <a:br>
              <a:rPr lang="en-US" sz="1200">
                <a:latin typeface="Arial" pitchFamily="34" charset="0"/>
              </a:rPr>
            </a:br>
            <a:r>
              <a:rPr lang="en-US" sz="1200">
                <a:latin typeface="Arial" pitchFamily="34" charset="0"/>
              </a:rPr>
              <a:t>Radiance and Refractivity Observatory </a:t>
            </a:r>
            <a:r>
              <a:rPr lang="en-US" sz="1200" b="1">
                <a:latin typeface="Arial" pitchFamily="34" charset="0"/>
              </a:rPr>
              <a:t>(CLARREO)</a:t>
            </a:r>
            <a:endParaRPr lang="en-US" sz="2400">
              <a:latin typeface="Arial" pitchFamily="34" charset="0"/>
            </a:endParaRPr>
          </a:p>
        </p:txBody>
      </p:sp>
      <p:sp>
        <p:nvSpPr>
          <p:cNvPr id="4107" name="Text Box 17"/>
          <p:cNvSpPr txBox="1">
            <a:spLocks noChangeArrowheads="1"/>
          </p:cNvSpPr>
          <p:nvPr/>
        </p:nvSpPr>
        <p:spPr bwMode="auto">
          <a:xfrm>
            <a:off x="79375" y="4175125"/>
            <a:ext cx="1214438" cy="830263"/>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Ice, Cloud,and land Elevation Satellite II </a:t>
            </a:r>
            <a:r>
              <a:rPr lang="en-US" sz="1200" b="1">
                <a:latin typeface="Arial" pitchFamily="34" charset="0"/>
              </a:rPr>
              <a:t>(ICESat-II)</a:t>
            </a:r>
          </a:p>
        </p:txBody>
      </p:sp>
      <p:sp>
        <p:nvSpPr>
          <p:cNvPr id="4108" name="Text Box 18"/>
          <p:cNvSpPr txBox="1">
            <a:spLocks noChangeArrowheads="1"/>
          </p:cNvSpPr>
          <p:nvPr/>
        </p:nvSpPr>
        <p:spPr bwMode="auto">
          <a:xfrm>
            <a:off x="79375" y="1895475"/>
            <a:ext cx="1074738" cy="831850"/>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Soil Moisture Active Passive </a:t>
            </a:r>
            <a:r>
              <a:rPr lang="en-US" sz="1200" b="1">
                <a:latin typeface="Arial" pitchFamily="34" charset="0"/>
              </a:rPr>
              <a:t>(SMAP)</a:t>
            </a:r>
            <a:endParaRPr lang="en-US" sz="2400">
              <a:latin typeface="Arial" pitchFamily="34" charset="0"/>
            </a:endParaRPr>
          </a:p>
        </p:txBody>
      </p:sp>
      <p:sp>
        <p:nvSpPr>
          <p:cNvPr id="4109" name="Text Box 19"/>
          <p:cNvSpPr txBox="1">
            <a:spLocks noChangeArrowheads="1"/>
          </p:cNvSpPr>
          <p:nvPr/>
        </p:nvSpPr>
        <p:spPr bwMode="auto">
          <a:xfrm>
            <a:off x="4857750" y="2149475"/>
            <a:ext cx="1230313" cy="1201738"/>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Deformation, Ecosystem Structure and Dynamics of Ice (Radar)</a:t>
            </a:r>
            <a:br>
              <a:rPr lang="en-US" sz="1200">
                <a:latin typeface="Arial" pitchFamily="34" charset="0"/>
              </a:rPr>
            </a:br>
            <a:r>
              <a:rPr lang="en-US" sz="1200" b="1">
                <a:latin typeface="Arial" pitchFamily="34" charset="0"/>
              </a:rPr>
              <a:t>(DESDynI -R)</a:t>
            </a:r>
            <a:endParaRPr lang="en-US" sz="2400">
              <a:latin typeface="Arial" pitchFamily="34" charset="0"/>
            </a:endParaRPr>
          </a:p>
        </p:txBody>
      </p:sp>
      <p:pic>
        <p:nvPicPr>
          <p:cNvPr id="4110" name="Picture 20" descr="CERES_fi1 copy"/>
          <p:cNvPicPr>
            <a:picLocks noChangeAspect="1" noChangeArrowheads="1"/>
          </p:cNvPicPr>
          <p:nvPr/>
        </p:nvPicPr>
        <p:blipFill>
          <a:blip r:embed="rId5"/>
          <a:srcRect/>
          <a:stretch>
            <a:fillRect/>
          </a:stretch>
        </p:blipFill>
        <p:spPr bwMode="auto">
          <a:xfrm>
            <a:off x="4994275" y="3687763"/>
            <a:ext cx="1017588" cy="1243012"/>
          </a:xfrm>
          <a:prstGeom prst="rect">
            <a:avLst/>
          </a:prstGeom>
          <a:noFill/>
          <a:ln w="9525">
            <a:noFill/>
            <a:miter lim="800000"/>
            <a:headEnd/>
            <a:tailEnd/>
          </a:ln>
        </p:spPr>
      </p:pic>
      <p:sp>
        <p:nvSpPr>
          <p:cNvPr id="4111" name="Text Box 21"/>
          <p:cNvSpPr txBox="1">
            <a:spLocks noChangeArrowheads="1"/>
          </p:cNvSpPr>
          <p:nvPr/>
        </p:nvSpPr>
        <p:spPr bwMode="auto">
          <a:xfrm>
            <a:off x="6107113" y="2784475"/>
            <a:ext cx="1528762" cy="822325"/>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Gravity Recovery and Climate Experiment - II </a:t>
            </a:r>
            <a:r>
              <a:rPr lang="en-US" sz="1200" b="1">
                <a:latin typeface="Arial" pitchFamily="34" charset="0"/>
              </a:rPr>
              <a:t>(GRACE - II)</a:t>
            </a:r>
            <a:endParaRPr lang="en-US" sz="2400">
              <a:latin typeface="Arial" pitchFamily="34" charset="0"/>
            </a:endParaRPr>
          </a:p>
        </p:txBody>
      </p:sp>
      <p:pic>
        <p:nvPicPr>
          <p:cNvPr id="4112" name="Picture 22" descr="grace"/>
          <p:cNvPicPr>
            <a:picLocks noChangeAspect="1" noChangeArrowheads="1"/>
          </p:cNvPicPr>
          <p:nvPr/>
        </p:nvPicPr>
        <p:blipFill>
          <a:blip r:embed="rId6"/>
          <a:srcRect/>
          <a:stretch>
            <a:fillRect/>
          </a:stretch>
        </p:blipFill>
        <p:spPr bwMode="auto">
          <a:xfrm>
            <a:off x="7691438" y="2768600"/>
            <a:ext cx="1311275" cy="879475"/>
          </a:xfrm>
          <a:prstGeom prst="rect">
            <a:avLst/>
          </a:prstGeom>
          <a:noFill/>
          <a:ln w="9525">
            <a:noFill/>
            <a:miter lim="800000"/>
            <a:headEnd/>
            <a:tailEnd/>
          </a:ln>
        </p:spPr>
      </p:pic>
      <p:pic>
        <p:nvPicPr>
          <p:cNvPr id="4113" name="Picture 23" descr="ASTER for Hyspiri"/>
          <p:cNvPicPr>
            <a:picLocks noChangeAspect="1" noChangeArrowheads="1"/>
          </p:cNvPicPr>
          <p:nvPr/>
        </p:nvPicPr>
        <p:blipFill>
          <a:blip r:embed="rId7"/>
          <a:srcRect/>
          <a:stretch>
            <a:fillRect/>
          </a:stretch>
        </p:blipFill>
        <p:spPr bwMode="auto">
          <a:xfrm>
            <a:off x="2566988" y="5240338"/>
            <a:ext cx="1003300" cy="990600"/>
          </a:xfrm>
          <a:prstGeom prst="rect">
            <a:avLst/>
          </a:prstGeom>
          <a:noFill/>
          <a:ln w="9525">
            <a:noFill/>
            <a:miter lim="800000"/>
            <a:headEnd/>
            <a:tailEnd/>
          </a:ln>
        </p:spPr>
      </p:pic>
      <p:sp>
        <p:nvSpPr>
          <p:cNvPr id="4114" name="Text Box 24"/>
          <p:cNvSpPr txBox="1">
            <a:spLocks noChangeArrowheads="1"/>
          </p:cNvSpPr>
          <p:nvPr/>
        </p:nvSpPr>
        <p:spPr bwMode="auto">
          <a:xfrm>
            <a:off x="1144588" y="5357813"/>
            <a:ext cx="1417637" cy="647700"/>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Hyperspectral Infrared Imager </a:t>
            </a:r>
            <a:r>
              <a:rPr lang="en-US" sz="1200" b="1">
                <a:latin typeface="Arial" pitchFamily="34" charset="0"/>
              </a:rPr>
              <a:t>(HYSPIRI)</a:t>
            </a:r>
            <a:endParaRPr lang="en-US" sz="2400">
              <a:latin typeface="Arial" pitchFamily="34" charset="0"/>
            </a:endParaRPr>
          </a:p>
        </p:txBody>
      </p:sp>
      <p:pic>
        <p:nvPicPr>
          <p:cNvPr id="4115" name="Picture 25" descr="oco_for_ascends"/>
          <p:cNvPicPr>
            <a:picLocks noChangeAspect="1" noChangeArrowheads="1"/>
          </p:cNvPicPr>
          <p:nvPr/>
        </p:nvPicPr>
        <p:blipFill>
          <a:blip r:embed="rId8"/>
          <a:srcRect/>
          <a:stretch>
            <a:fillRect/>
          </a:stretch>
        </p:blipFill>
        <p:spPr bwMode="auto">
          <a:xfrm>
            <a:off x="1538288" y="3811588"/>
            <a:ext cx="1020762" cy="993775"/>
          </a:xfrm>
          <a:prstGeom prst="rect">
            <a:avLst/>
          </a:prstGeom>
          <a:noFill/>
          <a:ln w="9525">
            <a:noFill/>
            <a:miter lim="800000"/>
            <a:headEnd/>
            <a:tailEnd/>
          </a:ln>
        </p:spPr>
      </p:pic>
      <p:sp>
        <p:nvSpPr>
          <p:cNvPr id="4116" name="Text Box 26"/>
          <p:cNvSpPr txBox="1">
            <a:spLocks noChangeArrowheads="1"/>
          </p:cNvSpPr>
          <p:nvPr/>
        </p:nvSpPr>
        <p:spPr bwMode="auto">
          <a:xfrm>
            <a:off x="2606675" y="3736975"/>
            <a:ext cx="1138238" cy="1016000"/>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Active Sensing of CO2 Emissions </a:t>
            </a:r>
            <a:r>
              <a:rPr lang="en-US" sz="1200" b="1">
                <a:latin typeface="Arial" pitchFamily="34" charset="0"/>
              </a:rPr>
              <a:t>(ASCENDS)</a:t>
            </a:r>
            <a:endParaRPr lang="en-US" sz="2400">
              <a:latin typeface="Arial" pitchFamily="34" charset="0"/>
            </a:endParaRPr>
          </a:p>
        </p:txBody>
      </p:sp>
      <p:sp>
        <p:nvSpPr>
          <p:cNvPr id="4117" name="Text Box 27"/>
          <p:cNvSpPr txBox="1">
            <a:spLocks noChangeArrowheads="1"/>
          </p:cNvSpPr>
          <p:nvPr/>
        </p:nvSpPr>
        <p:spPr bwMode="auto">
          <a:xfrm>
            <a:off x="2498725" y="865188"/>
            <a:ext cx="1222375" cy="831850"/>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Surface Water and Ocean Topography  </a:t>
            </a:r>
            <a:r>
              <a:rPr lang="en-US" sz="1200" b="1">
                <a:latin typeface="Arial" pitchFamily="34" charset="0"/>
              </a:rPr>
              <a:t>(SWOT)</a:t>
            </a:r>
            <a:endParaRPr lang="en-US" sz="2400">
              <a:latin typeface="Arial" pitchFamily="34" charset="0"/>
            </a:endParaRPr>
          </a:p>
        </p:txBody>
      </p:sp>
      <p:pic>
        <p:nvPicPr>
          <p:cNvPr id="4118" name="Picture 28" descr="geocape420W"/>
          <p:cNvPicPr>
            <a:picLocks noChangeAspect="1" noChangeArrowheads="1"/>
          </p:cNvPicPr>
          <p:nvPr/>
        </p:nvPicPr>
        <p:blipFill>
          <a:blip r:embed="rId9"/>
          <a:srcRect/>
          <a:stretch>
            <a:fillRect/>
          </a:stretch>
        </p:blipFill>
        <p:spPr bwMode="auto">
          <a:xfrm>
            <a:off x="5070475" y="803275"/>
            <a:ext cx="838200" cy="947738"/>
          </a:xfrm>
          <a:prstGeom prst="rect">
            <a:avLst/>
          </a:prstGeom>
          <a:noFill/>
          <a:ln w="9525">
            <a:noFill/>
            <a:miter lim="800000"/>
            <a:headEnd/>
            <a:tailEnd/>
          </a:ln>
        </p:spPr>
      </p:pic>
      <p:sp>
        <p:nvSpPr>
          <p:cNvPr id="4119" name="Text Box 29"/>
          <p:cNvSpPr txBox="1">
            <a:spLocks noChangeArrowheads="1"/>
          </p:cNvSpPr>
          <p:nvPr/>
        </p:nvSpPr>
        <p:spPr bwMode="auto">
          <a:xfrm>
            <a:off x="3624263" y="865188"/>
            <a:ext cx="1417637" cy="822325"/>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Geostationary Coastal and Air Pollution Events </a:t>
            </a:r>
            <a:r>
              <a:rPr lang="en-US" sz="1200" b="1">
                <a:latin typeface="Arial" pitchFamily="34" charset="0"/>
              </a:rPr>
              <a:t>(GEO-CAPE)</a:t>
            </a:r>
            <a:endParaRPr lang="en-US" sz="2400">
              <a:latin typeface="Arial" pitchFamily="34" charset="0"/>
            </a:endParaRPr>
          </a:p>
        </p:txBody>
      </p:sp>
      <p:pic>
        <p:nvPicPr>
          <p:cNvPr id="4120" name="Picture 30" descr="ACE"/>
          <p:cNvPicPr>
            <a:picLocks noChangeAspect="1" noChangeArrowheads="1"/>
          </p:cNvPicPr>
          <p:nvPr/>
        </p:nvPicPr>
        <p:blipFill>
          <a:blip r:embed="rId10"/>
          <a:srcRect/>
          <a:stretch>
            <a:fillRect/>
          </a:stretch>
        </p:blipFill>
        <p:spPr bwMode="auto">
          <a:xfrm>
            <a:off x="3940175" y="5284788"/>
            <a:ext cx="1046163" cy="928687"/>
          </a:xfrm>
          <a:prstGeom prst="rect">
            <a:avLst/>
          </a:prstGeom>
          <a:noFill/>
          <a:ln w="9525">
            <a:noFill/>
            <a:miter lim="800000"/>
            <a:headEnd/>
            <a:tailEnd/>
          </a:ln>
        </p:spPr>
      </p:pic>
      <p:sp>
        <p:nvSpPr>
          <p:cNvPr id="4121" name="Text Box 31"/>
          <p:cNvSpPr txBox="1">
            <a:spLocks noChangeArrowheads="1"/>
          </p:cNvSpPr>
          <p:nvPr/>
        </p:nvSpPr>
        <p:spPr bwMode="auto">
          <a:xfrm>
            <a:off x="4986338" y="5340350"/>
            <a:ext cx="1119187" cy="831850"/>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Aerosol - Cloud - Ecosystems  </a:t>
            </a:r>
            <a:r>
              <a:rPr lang="en-US" sz="1200" b="1">
                <a:latin typeface="Arial" pitchFamily="34" charset="0"/>
              </a:rPr>
              <a:t>(ACE)</a:t>
            </a:r>
            <a:endParaRPr lang="en-US" sz="2400">
              <a:latin typeface="Arial" pitchFamily="34" charset="0"/>
            </a:endParaRPr>
          </a:p>
        </p:txBody>
      </p:sp>
      <p:pic>
        <p:nvPicPr>
          <p:cNvPr id="4122" name="Picture 32" descr="LVIS_for_LIST"/>
          <p:cNvPicPr>
            <a:picLocks noChangeAspect="1" noChangeArrowheads="1"/>
          </p:cNvPicPr>
          <p:nvPr/>
        </p:nvPicPr>
        <p:blipFill>
          <a:blip r:embed="rId11"/>
          <a:srcRect/>
          <a:stretch>
            <a:fillRect/>
          </a:stretch>
        </p:blipFill>
        <p:spPr bwMode="auto">
          <a:xfrm>
            <a:off x="7627938" y="803275"/>
            <a:ext cx="1374775" cy="831850"/>
          </a:xfrm>
          <a:prstGeom prst="rect">
            <a:avLst/>
          </a:prstGeom>
          <a:noFill/>
          <a:ln w="9525">
            <a:noFill/>
            <a:miter lim="800000"/>
            <a:headEnd/>
            <a:tailEnd/>
          </a:ln>
        </p:spPr>
      </p:pic>
      <p:sp>
        <p:nvSpPr>
          <p:cNvPr id="4123" name="Text Box 33"/>
          <p:cNvSpPr txBox="1">
            <a:spLocks noChangeArrowheads="1"/>
          </p:cNvSpPr>
          <p:nvPr/>
        </p:nvSpPr>
        <p:spPr bwMode="auto">
          <a:xfrm>
            <a:off x="6145213" y="865188"/>
            <a:ext cx="1417637" cy="639762"/>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LIDAR Surface Topography </a:t>
            </a:r>
            <a:r>
              <a:rPr lang="en-US" sz="1200" b="1">
                <a:latin typeface="Arial" pitchFamily="34" charset="0"/>
              </a:rPr>
              <a:t>(LIST)</a:t>
            </a:r>
            <a:endParaRPr lang="en-US" sz="2400">
              <a:latin typeface="Arial" pitchFamily="34" charset="0"/>
            </a:endParaRPr>
          </a:p>
        </p:txBody>
      </p:sp>
      <p:sp>
        <p:nvSpPr>
          <p:cNvPr id="4124" name="Text Box 34"/>
          <p:cNvSpPr txBox="1">
            <a:spLocks noChangeArrowheads="1"/>
          </p:cNvSpPr>
          <p:nvPr/>
        </p:nvSpPr>
        <p:spPr bwMode="auto">
          <a:xfrm>
            <a:off x="7527925" y="1739900"/>
            <a:ext cx="1417638" cy="822325"/>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Precipitation and All-Weather Temperature and Humidity </a:t>
            </a:r>
            <a:r>
              <a:rPr lang="en-US" sz="1200" b="1">
                <a:latin typeface="Arial" pitchFamily="34" charset="0"/>
              </a:rPr>
              <a:t>(PATH)</a:t>
            </a:r>
            <a:endParaRPr lang="en-US" sz="2400">
              <a:latin typeface="Arial" pitchFamily="34" charset="0"/>
            </a:endParaRPr>
          </a:p>
        </p:txBody>
      </p:sp>
      <p:pic>
        <p:nvPicPr>
          <p:cNvPr id="4125" name="Picture 35" descr="SCLP"/>
          <p:cNvPicPr>
            <a:picLocks noChangeAspect="1" noChangeArrowheads="1"/>
          </p:cNvPicPr>
          <p:nvPr/>
        </p:nvPicPr>
        <p:blipFill>
          <a:blip r:embed="rId12"/>
          <a:srcRect/>
          <a:stretch>
            <a:fillRect/>
          </a:stretch>
        </p:blipFill>
        <p:spPr bwMode="auto">
          <a:xfrm>
            <a:off x="6262688" y="3757613"/>
            <a:ext cx="1346200" cy="806450"/>
          </a:xfrm>
          <a:prstGeom prst="rect">
            <a:avLst/>
          </a:prstGeom>
          <a:noFill/>
          <a:ln w="9525">
            <a:noFill/>
            <a:miter lim="800000"/>
            <a:headEnd/>
            <a:tailEnd/>
          </a:ln>
        </p:spPr>
      </p:pic>
      <p:sp>
        <p:nvSpPr>
          <p:cNvPr id="4126" name="Text Box 36"/>
          <p:cNvSpPr txBox="1">
            <a:spLocks noChangeArrowheads="1"/>
          </p:cNvSpPr>
          <p:nvPr/>
        </p:nvSpPr>
        <p:spPr bwMode="auto">
          <a:xfrm>
            <a:off x="7678738" y="3829050"/>
            <a:ext cx="1417637" cy="639763"/>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Snow and Cold Land Processes  </a:t>
            </a:r>
            <a:r>
              <a:rPr lang="en-US" sz="1200" b="1">
                <a:latin typeface="Arial" pitchFamily="34" charset="0"/>
              </a:rPr>
              <a:t>(SCLP)</a:t>
            </a:r>
            <a:endParaRPr lang="en-US" sz="2400">
              <a:latin typeface="Arial" pitchFamily="34" charset="0"/>
            </a:endParaRPr>
          </a:p>
        </p:txBody>
      </p:sp>
      <p:pic>
        <p:nvPicPr>
          <p:cNvPr id="4127" name="Picture 37" descr="hurricane for 3DWinds"/>
          <p:cNvPicPr>
            <a:picLocks noChangeAspect="1" noChangeArrowheads="1"/>
          </p:cNvPicPr>
          <p:nvPr/>
        </p:nvPicPr>
        <p:blipFill>
          <a:blip r:embed="rId13"/>
          <a:srcRect/>
          <a:stretch>
            <a:fillRect/>
          </a:stretch>
        </p:blipFill>
        <p:spPr bwMode="auto">
          <a:xfrm>
            <a:off x="6269038" y="5646738"/>
            <a:ext cx="1327150" cy="828675"/>
          </a:xfrm>
          <a:prstGeom prst="rect">
            <a:avLst/>
          </a:prstGeom>
          <a:noFill/>
          <a:ln w="9525">
            <a:noFill/>
            <a:miter lim="800000"/>
            <a:headEnd/>
            <a:tailEnd/>
          </a:ln>
        </p:spPr>
      </p:pic>
      <p:sp>
        <p:nvSpPr>
          <p:cNvPr id="4128" name="Text Box 38"/>
          <p:cNvSpPr txBox="1">
            <a:spLocks noChangeArrowheads="1"/>
          </p:cNvSpPr>
          <p:nvPr/>
        </p:nvSpPr>
        <p:spPr bwMode="auto">
          <a:xfrm>
            <a:off x="7615238" y="5745163"/>
            <a:ext cx="1528762" cy="646112"/>
          </a:xfrm>
          <a:prstGeom prst="rect">
            <a:avLst/>
          </a:prstGeom>
          <a:noFill/>
          <a:ln w="9525">
            <a:noFill/>
            <a:miter lim="800000"/>
            <a:headEnd/>
            <a:tailEnd/>
          </a:ln>
        </p:spPr>
        <p:txBody>
          <a:bodyPr>
            <a:spAutoFit/>
          </a:bodyPr>
          <a:lstStyle/>
          <a:p>
            <a:pPr eaLnBrk="0" hangingPunct="0">
              <a:spcBef>
                <a:spcPct val="50000"/>
              </a:spcBef>
            </a:pPr>
            <a:r>
              <a:rPr lang="en-US" sz="1200">
                <a:latin typeface="Arial" pitchFamily="34" charset="0"/>
              </a:rPr>
              <a:t>Three-Dimensional Winds from Space Lidar </a:t>
            </a:r>
            <a:r>
              <a:rPr lang="en-US" sz="1200" b="1">
                <a:latin typeface="Arial" pitchFamily="34" charset="0"/>
              </a:rPr>
              <a:t>(3D-Winds)</a:t>
            </a:r>
            <a:endParaRPr lang="en-US" sz="2400">
              <a:latin typeface="Arial" pitchFamily="34" charset="0"/>
            </a:endParaRPr>
          </a:p>
        </p:txBody>
      </p:sp>
      <p:sp>
        <p:nvSpPr>
          <p:cNvPr id="4129" name="Text Box 39"/>
          <p:cNvSpPr txBox="1">
            <a:spLocks noChangeArrowheads="1"/>
          </p:cNvSpPr>
          <p:nvPr/>
        </p:nvSpPr>
        <p:spPr bwMode="auto">
          <a:xfrm>
            <a:off x="6207125" y="4691063"/>
            <a:ext cx="1468438" cy="831850"/>
          </a:xfrm>
          <a:prstGeom prst="rect">
            <a:avLst/>
          </a:prstGeom>
          <a:noFill/>
          <a:ln w="9525">
            <a:noFill/>
            <a:miter lim="800000"/>
            <a:headEnd/>
            <a:tailEnd/>
          </a:ln>
        </p:spPr>
        <p:txBody>
          <a:bodyPr>
            <a:spAutoFit/>
          </a:bodyPr>
          <a:lstStyle/>
          <a:p>
            <a:pPr algn="r" eaLnBrk="0" hangingPunct="0">
              <a:spcBef>
                <a:spcPct val="50000"/>
              </a:spcBef>
            </a:pPr>
            <a:r>
              <a:rPr lang="en-US" sz="1200">
                <a:latin typeface="Arial" pitchFamily="34" charset="0"/>
              </a:rPr>
              <a:t>Global Atmospheric Composition Mission </a:t>
            </a:r>
            <a:r>
              <a:rPr lang="en-US" sz="1200" b="1">
                <a:latin typeface="Arial" pitchFamily="34" charset="0"/>
              </a:rPr>
              <a:t>(GACM)</a:t>
            </a:r>
            <a:endParaRPr lang="en-US" sz="2400">
              <a:latin typeface="Arial" pitchFamily="34" charset="0"/>
            </a:endParaRPr>
          </a:p>
        </p:txBody>
      </p:sp>
      <p:pic>
        <p:nvPicPr>
          <p:cNvPr id="4130" name="Picture 40" descr="GEOSTAR_IllustrationNEW copy"/>
          <p:cNvPicPr>
            <a:picLocks noChangeAspect="1" noChangeArrowheads="1"/>
          </p:cNvPicPr>
          <p:nvPr/>
        </p:nvPicPr>
        <p:blipFill>
          <a:blip r:embed="rId14"/>
          <a:srcRect/>
          <a:stretch>
            <a:fillRect/>
          </a:stretch>
        </p:blipFill>
        <p:spPr bwMode="auto">
          <a:xfrm>
            <a:off x="6273800" y="1752600"/>
            <a:ext cx="1206500" cy="906463"/>
          </a:xfrm>
          <a:prstGeom prst="rect">
            <a:avLst/>
          </a:prstGeom>
          <a:noFill/>
          <a:ln w="9525">
            <a:noFill/>
            <a:miter lim="800000"/>
            <a:headEnd/>
            <a:tailEnd/>
          </a:ln>
        </p:spPr>
      </p:pic>
      <p:pic>
        <p:nvPicPr>
          <p:cNvPr id="4131" name="Picture 41" descr="swotNEW"/>
          <p:cNvPicPr>
            <a:picLocks noChangeAspect="1" noChangeArrowheads="1"/>
          </p:cNvPicPr>
          <p:nvPr/>
        </p:nvPicPr>
        <p:blipFill>
          <a:blip r:embed="rId15"/>
          <a:srcRect/>
          <a:stretch>
            <a:fillRect/>
          </a:stretch>
        </p:blipFill>
        <p:spPr bwMode="auto">
          <a:xfrm>
            <a:off x="1549400" y="803275"/>
            <a:ext cx="941388" cy="1141413"/>
          </a:xfrm>
          <a:prstGeom prst="rect">
            <a:avLst/>
          </a:prstGeom>
          <a:noFill/>
          <a:ln w="9525">
            <a:noFill/>
            <a:miter lim="800000"/>
            <a:headEnd/>
            <a:tailEnd/>
          </a:ln>
        </p:spPr>
      </p:pic>
      <p:pic>
        <p:nvPicPr>
          <p:cNvPr id="4132" name="Picture 42" descr="OZONE for GACM"/>
          <p:cNvPicPr>
            <a:picLocks noChangeAspect="1" noChangeArrowheads="1"/>
          </p:cNvPicPr>
          <p:nvPr/>
        </p:nvPicPr>
        <p:blipFill>
          <a:blip r:embed="rId16"/>
          <a:srcRect l="4585" t="17551" r="4709" b="18295"/>
          <a:stretch>
            <a:fillRect/>
          </a:stretch>
        </p:blipFill>
        <p:spPr bwMode="auto">
          <a:xfrm>
            <a:off x="7685088" y="4673600"/>
            <a:ext cx="1103312" cy="863600"/>
          </a:xfrm>
          <a:prstGeom prst="rect">
            <a:avLst/>
          </a:prstGeom>
          <a:noFill/>
          <a:ln w="9525">
            <a:noFill/>
            <a:miter lim="800000"/>
            <a:headEnd/>
            <a:tailEnd/>
          </a:ln>
        </p:spPr>
      </p:pic>
      <p:pic>
        <p:nvPicPr>
          <p:cNvPr id="4133" name="Picture 43" descr="ICESAT_criss_cross_450"/>
          <p:cNvPicPr>
            <a:picLocks noChangeAspect="1" noChangeArrowheads="1"/>
          </p:cNvPicPr>
          <p:nvPr/>
        </p:nvPicPr>
        <p:blipFill>
          <a:blip r:embed="rId17"/>
          <a:srcRect r="24545"/>
          <a:stretch>
            <a:fillRect/>
          </a:stretch>
        </p:blipFill>
        <p:spPr bwMode="auto">
          <a:xfrm>
            <a:off x="174625" y="3011488"/>
            <a:ext cx="1046163" cy="1152525"/>
          </a:xfrm>
          <a:prstGeom prst="rect">
            <a:avLst/>
          </a:prstGeom>
          <a:noFill/>
          <a:ln w="9525">
            <a:noFill/>
            <a:miter lim="800000"/>
            <a:headEnd/>
            <a:tailEnd/>
          </a:ln>
        </p:spPr>
      </p:pic>
      <p:sp>
        <p:nvSpPr>
          <p:cNvPr id="42" name="Text Box 31"/>
          <p:cNvSpPr txBox="1">
            <a:spLocks noChangeArrowheads="1"/>
          </p:cNvSpPr>
          <p:nvPr/>
        </p:nvSpPr>
        <p:spPr bwMode="auto">
          <a:xfrm>
            <a:off x="1374775" y="2255838"/>
            <a:ext cx="120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r">
              <a:spcBef>
                <a:spcPct val="50000"/>
              </a:spcBef>
              <a:defRPr/>
            </a:pPr>
            <a:r>
              <a:rPr lang="en-US" sz="1200" i="1" dirty="0" smtClean="0">
                <a:solidFill>
                  <a:schemeClr val="tx2">
                    <a:lumMod val="75000"/>
                    <a:lumOff val="25000"/>
                  </a:schemeClr>
                </a:solidFill>
                <a:latin typeface="Arial" charset="0"/>
              </a:rPr>
              <a:t>Pre-Aerosol - Cloud - Ecosystems  </a:t>
            </a:r>
            <a:r>
              <a:rPr lang="en-US" sz="1200" b="1" i="1" dirty="0" smtClean="0">
                <a:solidFill>
                  <a:schemeClr val="tx2">
                    <a:lumMod val="75000"/>
                    <a:lumOff val="25000"/>
                  </a:schemeClr>
                </a:solidFill>
                <a:latin typeface="Arial" charset="0"/>
              </a:rPr>
              <a:t>(PACE)</a:t>
            </a:r>
            <a:endParaRPr lang="en-US" sz="2400" i="1" dirty="0" smtClean="0">
              <a:solidFill>
                <a:schemeClr val="tx2">
                  <a:lumMod val="75000"/>
                  <a:lumOff val="25000"/>
                </a:schemeClr>
              </a:solidFill>
              <a:latin typeface="Arial" charset="0"/>
            </a:endParaRPr>
          </a:p>
        </p:txBody>
      </p:sp>
      <p:pic>
        <p:nvPicPr>
          <p:cNvPr id="4135" name="Picture 1" descr="ace.png"/>
          <p:cNvPicPr>
            <a:picLocks noChangeAspect="1"/>
          </p:cNvPicPr>
          <p:nvPr/>
        </p:nvPicPr>
        <p:blipFill>
          <a:blip r:embed="rId18"/>
          <a:srcRect l="433" t="-1534" r="68965" b="32184"/>
          <a:stretch>
            <a:fillRect/>
          </a:stretch>
        </p:blipFill>
        <p:spPr bwMode="auto">
          <a:xfrm>
            <a:off x="2557463" y="2224088"/>
            <a:ext cx="1025525" cy="1192212"/>
          </a:xfrm>
          <a:prstGeom prst="rect">
            <a:avLst/>
          </a:prstGeom>
          <a:noFill/>
          <a:ln w="9525">
            <a:noFill/>
            <a:miter lim="800000"/>
            <a:headEnd/>
            <a:tailEnd/>
          </a:ln>
        </p:spPr>
      </p:pic>
      <p:grpSp>
        <p:nvGrpSpPr>
          <p:cNvPr id="4136" name="Group 9"/>
          <p:cNvGrpSpPr>
            <a:grpSpLocks/>
          </p:cNvGrpSpPr>
          <p:nvPr/>
        </p:nvGrpSpPr>
        <p:grpSpPr bwMode="auto">
          <a:xfrm>
            <a:off x="1690688" y="6694488"/>
            <a:ext cx="5715000" cy="0"/>
            <a:chOff x="1475743" y="6694941"/>
            <a:chExt cx="5715491" cy="0"/>
          </a:xfrm>
        </p:grpSpPr>
        <p:cxnSp>
          <p:nvCxnSpPr>
            <p:cNvPr id="4139" name="Straight Arrow Connector 48"/>
            <p:cNvCxnSpPr>
              <a:cxnSpLocks noChangeShapeType="1"/>
            </p:cNvCxnSpPr>
            <p:nvPr/>
          </p:nvCxnSpPr>
          <p:spPr bwMode="auto">
            <a:xfrm>
              <a:off x="1485038" y="6694941"/>
              <a:ext cx="5706196" cy="0"/>
            </a:xfrm>
            <a:prstGeom prst="straightConnector1">
              <a:avLst/>
            </a:prstGeom>
            <a:noFill/>
            <a:ln w="22225">
              <a:solidFill>
                <a:srgbClr val="FFFFFF"/>
              </a:solidFill>
              <a:round/>
              <a:headEnd/>
              <a:tailEnd type="triangle" w="lg" len="med"/>
            </a:ln>
          </p:spPr>
        </p:cxnSp>
        <p:cxnSp>
          <p:nvCxnSpPr>
            <p:cNvPr id="4140" name="Straight Arrow Connector 50"/>
            <p:cNvCxnSpPr>
              <a:cxnSpLocks noChangeShapeType="1"/>
            </p:cNvCxnSpPr>
            <p:nvPr/>
          </p:nvCxnSpPr>
          <p:spPr bwMode="auto">
            <a:xfrm>
              <a:off x="1592368" y="6694941"/>
              <a:ext cx="3800795" cy="0"/>
            </a:xfrm>
            <a:prstGeom prst="straightConnector1">
              <a:avLst/>
            </a:prstGeom>
            <a:noFill/>
            <a:ln w="15875">
              <a:solidFill>
                <a:srgbClr val="FFFFFF"/>
              </a:solidFill>
              <a:round/>
              <a:headEnd/>
              <a:tailEnd type="triangle" w="lg" len="med"/>
            </a:ln>
          </p:spPr>
        </p:cxnSp>
        <p:cxnSp>
          <p:nvCxnSpPr>
            <p:cNvPr id="4141" name="Straight Arrow Connector 4"/>
            <p:cNvCxnSpPr>
              <a:cxnSpLocks noChangeShapeType="1"/>
            </p:cNvCxnSpPr>
            <p:nvPr/>
          </p:nvCxnSpPr>
          <p:spPr bwMode="auto">
            <a:xfrm>
              <a:off x="1475743" y="6694941"/>
              <a:ext cx="2057093" cy="0"/>
            </a:xfrm>
            <a:prstGeom prst="straightConnector1">
              <a:avLst/>
            </a:prstGeom>
            <a:noFill/>
            <a:ln w="15875">
              <a:solidFill>
                <a:srgbClr val="FFFFFF"/>
              </a:solidFill>
              <a:round/>
              <a:headEnd/>
              <a:tailEnd type="triangle" w="lg" len="med"/>
            </a:ln>
          </p:spPr>
        </p:cxnSp>
      </p:grpSp>
      <p:sp>
        <p:nvSpPr>
          <p:cNvPr id="4137" name="TextBox 54"/>
          <p:cNvSpPr txBox="1">
            <a:spLocks noChangeArrowheads="1"/>
          </p:cNvSpPr>
          <p:nvPr/>
        </p:nvSpPr>
        <p:spPr bwMode="auto">
          <a:xfrm>
            <a:off x="7226300" y="6519863"/>
            <a:ext cx="1917700" cy="338137"/>
          </a:xfrm>
          <a:prstGeom prst="rect">
            <a:avLst/>
          </a:prstGeom>
          <a:noFill/>
          <a:ln w="9525">
            <a:noFill/>
            <a:miter lim="800000"/>
            <a:headEnd/>
            <a:tailEnd/>
          </a:ln>
        </p:spPr>
        <p:txBody>
          <a:bodyPr>
            <a:spAutoFit/>
          </a:bodyPr>
          <a:lstStyle/>
          <a:p>
            <a:pPr algn="ctr"/>
            <a:r>
              <a:rPr lang="en-US" sz="1600">
                <a:solidFill>
                  <a:schemeClr val="bg1"/>
                </a:solidFill>
              </a:rPr>
              <a:t>Far Term</a:t>
            </a:r>
          </a:p>
        </p:txBody>
      </p:sp>
      <p:sp>
        <p:nvSpPr>
          <p:cNvPr id="4138" name="TextBox 55"/>
          <p:cNvSpPr txBox="1">
            <a:spLocks noChangeArrowheads="1"/>
          </p:cNvSpPr>
          <p:nvPr/>
        </p:nvSpPr>
        <p:spPr bwMode="auto">
          <a:xfrm>
            <a:off x="0" y="6519863"/>
            <a:ext cx="1917700" cy="338137"/>
          </a:xfrm>
          <a:prstGeom prst="rect">
            <a:avLst/>
          </a:prstGeom>
          <a:noFill/>
          <a:ln w="9525">
            <a:noFill/>
            <a:miter lim="800000"/>
            <a:headEnd/>
            <a:tailEnd/>
          </a:ln>
        </p:spPr>
        <p:txBody>
          <a:bodyPr>
            <a:spAutoFit/>
          </a:bodyPr>
          <a:lstStyle/>
          <a:p>
            <a:pPr algn="ctr"/>
            <a:r>
              <a:rPr lang="en-US" sz="1600">
                <a:solidFill>
                  <a:schemeClr val="bg1"/>
                </a:solidFill>
              </a:rPr>
              <a:t>Near Term</a:t>
            </a:r>
          </a:p>
        </p:txBody>
      </p:sp>
    </p:spTree>
    <p:extLst>
      <p:ext uri="{BB962C8B-B14F-4D97-AF65-F5344CB8AC3E}">
        <p14:creationId xmlns:p14="http://schemas.microsoft.com/office/powerpoint/2010/main" val="3613381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90740" y="1254125"/>
            <a:ext cx="1540415" cy="3413125"/>
            <a:chOff x="2790740" y="1254125"/>
            <a:chExt cx="1540415" cy="3413125"/>
          </a:xfrm>
        </p:grpSpPr>
        <p:pic>
          <p:nvPicPr>
            <p:cNvPr id="34851" name="Picture 85" descr="Kavaya_Grund_GroundVal.jpg"/>
            <p:cNvPicPr>
              <a:picLocks noChangeAspect="1"/>
            </p:cNvPicPr>
            <p:nvPr/>
          </p:nvPicPr>
          <p:blipFill rotWithShape="1">
            <a:blip r:embed="rId2">
              <a:extLst>
                <a:ext uri="{28A0092B-C50C-407E-A947-70E740481C1C}">
                  <a14:useLocalDpi xmlns:a14="http://schemas.microsoft.com/office/drawing/2010/main" val="0"/>
                </a:ext>
              </a:extLst>
            </a:blip>
            <a:srcRect t="18867" r="15476"/>
            <a:stretch/>
          </p:blipFill>
          <p:spPr bwMode="auto">
            <a:xfrm>
              <a:off x="2790740" y="2560638"/>
              <a:ext cx="1540414"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3" name="Picture 1"/>
            <p:cNvPicPr>
              <a:picLocks noChangeAspect="1" noChangeArrowheads="1"/>
            </p:cNvPicPr>
            <p:nvPr/>
          </p:nvPicPr>
          <p:blipFill>
            <a:blip r:embed="rId3">
              <a:extLst>
                <a:ext uri="{28A0092B-C50C-407E-A947-70E740481C1C}">
                  <a14:useLocalDpi xmlns:a14="http://schemas.microsoft.com/office/drawing/2010/main" val="0"/>
                </a:ext>
              </a:extLst>
            </a:blip>
            <a:srcRect l="2386" r="15518" b="3670"/>
            <a:stretch>
              <a:fillRect/>
            </a:stretch>
          </p:blipFill>
          <p:spPr bwMode="auto">
            <a:xfrm>
              <a:off x="2790740" y="3556000"/>
              <a:ext cx="1540414"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58" name="Picture 86" descr="Gentry.jpg"/>
            <p:cNvPicPr>
              <a:picLocks noChangeAspect="1"/>
            </p:cNvPicPr>
            <p:nvPr/>
          </p:nvPicPr>
          <p:blipFill rotWithShape="1">
            <a:blip r:embed="rId4">
              <a:extLst>
                <a:ext uri="{28A0092B-C50C-407E-A947-70E740481C1C}">
                  <a14:useLocalDpi xmlns:a14="http://schemas.microsoft.com/office/drawing/2010/main" val="0"/>
                </a:ext>
              </a:extLst>
            </a:blip>
            <a:srcRect r="15031"/>
            <a:stretch/>
          </p:blipFill>
          <p:spPr bwMode="auto">
            <a:xfrm>
              <a:off x="2790741" y="1254125"/>
              <a:ext cx="1540414"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790741" y="3073400"/>
              <a:ext cx="1540414" cy="39211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b="1" dirty="0">
                  <a:solidFill>
                    <a:srgbClr val="FFFFFF"/>
                  </a:solidFill>
                  <a:latin typeface="Arial Narrow"/>
                  <a:ea typeface="ヒラギノ角ゴ Pro W3" charset="-128"/>
                  <a:cs typeface="Arial Narrow"/>
                </a:rPr>
                <a:t>2008 Ground  Comparison</a:t>
              </a:r>
            </a:p>
          </p:txBody>
        </p:sp>
      </p:grpSp>
      <p:sp>
        <p:nvSpPr>
          <p:cNvPr id="4" name="Rectangle 3"/>
          <p:cNvSpPr/>
          <p:nvPr/>
        </p:nvSpPr>
        <p:spPr>
          <a:xfrm>
            <a:off x="10855" y="5472113"/>
            <a:ext cx="9133145" cy="1385887"/>
          </a:xfrm>
          <a:prstGeom prst="rect">
            <a:avLst/>
          </a:prstGeom>
          <a:solidFill>
            <a:srgbClr val="E8E7E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ヒラギノ角ゴ Pro W3" charset="-128"/>
              <a:cs typeface="ヒラギノ角ゴ Pro W3" charset="-128"/>
            </a:endParaRPr>
          </a:p>
        </p:txBody>
      </p:sp>
      <p:sp>
        <p:nvSpPr>
          <p:cNvPr id="5" name="Title 1"/>
          <p:cNvSpPr txBox="1">
            <a:spLocks/>
          </p:cNvSpPr>
          <p:nvPr/>
        </p:nvSpPr>
        <p:spPr bwMode="auto">
          <a:xfrm>
            <a:off x="1233488" y="133350"/>
            <a:ext cx="3836987" cy="771525"/>
          </a:xfrm>
          <a:prstGeom prst="rect">
            <a:avLst/>
          </a:prstGeom>
          <a:noFill/>
          <a:ln w="9525">
            <a:noFill/>
            <a:miter lim="800000"/>
            <a:headEnd/>
            <a:tailEnd/>
          </a:ln>
        </p:spPr>
        <p:txBody>
          <a:bodyPr anchor="ctr"/>
          <a:lstStyle>
            <a:lvl1pPr defTabSz="457200" eaLnBrk="0" hangingPunct="0">
              <a:defRPr sz="2800">
                <a:solidFill>
                  <a:schemeClr val="tx1"/>
                </a:solidFill>
                <a:latin typeface="Arial Narrow" charset="0"/>
                <a:ea typeface="ＭＳ Ｐゴシック" charset="0"/>
                <a:cs typeface="ＭＳ Ｐゴシック" charset="0"/>
              </a:defRPr>
            </a:lvl1pPr>
            <a:lvl2pPr marL="37931725" indent="-37474525" defTabSz="457200"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ctr" eaLnBrk="1" hangingPunct="1"/>
            <a:r>
              <a:rPr lang="en-US" b="1">
                <a:solidFill>
                  <a:srgbClr val="FFFFFF"/>
                </a:solidFill>
                <a:latin typeface="Arial" charset="0"/>
                <a:ea typeface="ヒラギノ角ゴ Pro W3" charset="0"/>
                <a:cs typeface="ヒラギノ角ゴ Pro W3" charset="0"/>
              </a:rPr>
              <a:t>Toward 3D-Winds: </a:t>
            </a:r>
            <a:r>
              <a:rPr lang="en-US" sz="2400" b="1">
                <a:solidFill>
                  <a:srgbClr val="FFFFFF"/>
                </a:solidFill>
                <a:latin typeface="Arial" charset="0"/>
                <a:ea typeface="ヒラギノ角ゴ Pro W3" charset="0"/>
                <a:cs typeface="ヒラギノ角ゴ Pro W3" charset="0"/>
              </a:rPr>
              <a:t/>
            </a:r>
            <a:br>
              <a:rPr lang="en-US" sz="2400" b="1">
                <a:solidFill>
                  <a:srgbClr val="FFFFFF"/>
                </a:solidFill>
                <a:latin typeface="Arial" charset="0"/>
                <a:ea typeface="ヒラギノ角ゴ Pro W3" charset="0"/>
                <a:cs typeface="ヒラギノ角ゴ Pro W3" charset="0"/>
              </a:rPr>
            </a:br>
            <a:r>
              <a:rPr lang="en-US" sz="1400" b="1">
                <a:solidFill>
                  <a:srgbClr val="FFFFFF"/>
                </a:solidFill>
                <a:latin typeface="Arial" charset="0"/>
                <a:ea typeface="ヒラギノ角ゴ Pro W3" charset="0"/>
                <a:cs typeface="ヒラギノ角ゴ Pro W3" charset="0"/>
              </a:rPr>
              <a:t>   </a:t>
            </a:r>
            <a:r>
              <a:rPr lang="en-US" sz="1800" b="1">
                <a:solidFill>
                  <a:srgbClr val="FFFFFF"/>
                </a:solidFill>
                <a:latin typeface="Arial" charset="0"/>
                <a:ea typeface="ヒラギノ角ゴ Pro W3" charset="0"/>
                <a:cs typeface="ヒラギノ角ゴ Pro W3" charset="0"/>
              </a:rPr>
              <a:t>Active Optical Investments</a:t>
            </a:r>
            <a:r>
              <a:rPr lang="en-US" sz="2400" b="1">
                <a:solidFill>
                  <a:srgbClr val="FFFFFF"/>
                </a:solidFill>
                <a:latin typeface="Arial" charset="0"/>
                <a:ea typeface="ヒラギノ角ゴ Pro W3" charset="0"/>
                <a:cs typeface="ヒラギノ角ゴ Pro W3" charset="0"/>
              </a:rPr>
              <a:t/>
            </a:r>
            <a:br>
              <a:rPr lang="en-US" sz="2400" b="1">
                <a:solidFill>
                  <a:srgbClr val="FFFFFF"/>
                </a:solidFill>
                <a:latin typeface="Arial" charset="0"/>
                <a:ea typeface="ヒラギノ角ゴ Pro W3" charset="0"/>
                <a:cs typeface="ヒラギノ角ゴ Pro W3" charset="0"/>
              </a:rPr>
            </a:br>
            <a:endParaRPr lang="en-US" sz="1600" b="1">
              <a:solidFill>
                <a:srgbClr val="FFFFFF"/>
              </a:solidFill>
              <a:latin typeface="Arial" charset="0"/>
              <a:ea typeface="ヒラギノ角ゴ Pro W3" charset="0"/>
              <a:cs typeface="ヒラギノ角ゴ Pro W3" charset="0"/>
            </a:endParaRPr>
          </a:p>
        </p:txBody>
      </p:sp>
      <p:grpSp>
        <p:nvGrpSpPr>
          <p:cNvPr id="34831" name="Group 44"/>
          <p:cNvGrpSpPr>
            <a:grpSpLocks/>
          </p:cNvGrpSpPr>
          <p:nvPr/>
        </p:nvGrpSpPr>
        <p:grpSpPr bwMode="auto">
          <a:xfrm>
            <a:off x="63500" y="6572250"/>
            <a:ext cx="9038710" cy="201613"/>
            <a:chOff x="0" y="6509478"/>
            <a:chExt cx="9038710" cy="200579"/>
          </a:xfrm>
        </p:grpSpPr>
        <p:sp>
          <p:nvSpPr>
            <p:cNvPr id="31" name="Pentagon 30"/>
            <p:cNvSpPr/>
            <p:nvPr/>
          </p:nvSpPr>
          <p:spPr>
            <a:xfrm>
              <a:off x="6949560" y="6509478"/>
              <a:ext cx="2089150" cy="200579"/>
            </a:xfrm>
            <a:prstGeom prst="homePlate">
              <a:avLst/>
            </a:prstGeom>
            <a:solidFill>
              <a:schemeClr val="accent3">
                <a:lumMod val="50000"/>
              </a:schemeClr>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200" b="1" dirty="0"/>
                <a:t>Science Measurements</a:t>
              </a:r>
            </a:p>
          </p:txBody>
        </p:sp>
        <p:sp>
          <p:nvSpPr>
            <p:cNvPr id="30" name="Pentagon 29"/>
            <p:cNvSpPr/>
            <p:nvPr/>
          </p:nvSpPr>
          <p:spPr>
            <a:xfrm>
              <a:off x="2805113" y="6509478"/>
              <a:ext cx="4254500" cy="200579"/>
            </a:xfrm>
            <a:prstGeom prst="homePlate">
              <a:avLst/>
            </a:prstGeom>
            <a:solidFill>
              <a:srgbClr val="4D9968"/>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200" b="1" dirty="0"/>
                <a:t>Demonstrations / Campaigns</a:t>
              </a:r>
            </a:p>
          </p:txBody>
        </p:sp>
        <p:sp>
          <p:nvSpPr>
            <p:cNvPr id="29" name="Pentagon 28"/>
            <p:cNvSpPr/>
            <p:nvPr/>
          </p:nvSpPr>
          <p:spPr>
            <a:xfrm>
              <a:off x="0" y="6509478"/>
              <a:ext cx="2921000" cy="200579"/>
            </a:xfrm>
            <a:prstGeom prst="homePlate">
              <a:avLst/>
            </a:prstGeom>
            <a:solidFill>
              <a:srgbClr val="548BB6"/>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200" b="1" dirty="0"/>
                <a:t>Technology Development</a:t>
              </a:r>
            </a:p>
          </p:txBody>
        </p:sp>
      </p:grpSp>
      <p:cxnSp>
        <p:nvCxnSpPr>
          <p:cNvPr id="56" name="Straight Connector 55"/>
          <p:cNvCxnSpPr/>
          <p:nvPr/>
        </p:nvCxnSpPr>
        <p:spPr bwMode="auto">
          <a:xfrm>
            <a:off x="12749213" y="2773363"/>
            <a:ext cx="511175" cy="1587"/>
          </a:xfrm>
          <a:prstGeom prst="line">
            <a:avLst/>
          </a:prstGeom>
          <a:solidFill>
            <a:schemeClr val="accent1"/>
          </a:solidFill>
          <a:ln w="22225" cap="flat" cmpd="sng" algn="ctr">
            <a:solidFill>
              <a:schemeClr val="bg2">
                <a:lumMod val="75000"/>
              </a:schemeClr>
            </a:solidFill>
            <a:prstDash val="solid"/>
            <a:round/>
            <a:headEnd type="none" w="med" len="med"/>
            <a:tailEnd type="none" w="med" len="med"/>
          </a:ln>
          <a:effectLst/>
        </p:spPr>
      </p:cxnSp>
      <p:grpSp>
        <p:nvGrpSpPr>
          <p:cNvPr id="14" name="Group 13"/>
          <p:cNvGrpSpPr/>
          <p:nvPr/>
        </p:nvGrpSpPr>
        <p:grpSpPr>
          <a:xfrm>
            <a:off x="7522530" y="1258888"/>
            <a:ext cx="1497995" cy="5187950"/>
            <a:chOff x="7522530" y="1258888"/>
            <a:chExt cx="1497995" cy="5187950"/>
          </a:xfrm>
        </p:grpSpPr>
        <p:sp>
          <p:nvSpPr>
            <p:cNvPr id="72" name="Isosceles Triangle 71"/>
            <p:cNvSpPr/>
            <p:nvPr/>
          </p:nvSpPr>
          <p:spPr bwMode="auto">
            <a:xfrm rot="5400000">
              <a:off x="5073076" y="3708342"/>
              <a:ext cx="5154612" cy="255703"/>
            </a:xfrm>
            <a:prstGeom prst="triangle">
              <a:avLst/>
            </a:prstGeom>
            <a:solidFill>
              <a:schemeClr val="bg1">
                <a:lumMod val="50000"/>
              </a:schemeClr>
            </a:solidFill>
            <a:ln w="9525" cap="flat" cmpd="sng" algn="ctr">
              <a:noFill/>
              <a:prstDash val="solid"/>
              <a:round/>
              <a:headEnd type="none" w="med" len="med"/>
              <a:tailEnd type="none" w="med" len="med"/>
            </a:ln>
            <a:effectLst/>
          </p:spPr>
          <p:txBody>
            <a:bodyPr/>
            <a:lstStyle/>
            <a:p>
              <a:pPr eaLnBrk="0" hangingPunct="0">
                <a:defRPr/>
              </a:pPr>
              <a:endParaRPr lang="en-US">
                <a:ea typeface="ＭＳ Ｐゴシック" charset="-128"/>
                <a:cs typeface="ＭＳ Ｐゴシック" charset="-128"/>
              </a:endParaRPr>
            </a:p>
          </p:txBody>
        </p:sp>
        <p:grpSp>
          <p:nvGrpSpPr>
            <p:cNvPr id="2" name="Group 1"/>
            <p:cNvGrpSpPr/>
            <p:nvPr/>
          </p:nvGrpSpPr>
          <p:grpSpPr>
            <a:xfrm>
              <a:off x="7804761" y="1322388"/>
              <a:ext cx="1215764" cy="5124450"/>
              <a:chOff x="7544240" y="1322388"/>
              <a:chExt cx="1215764" cy="5124450"/>
            </a:xfrm>
          </p:grpSpPr>
          <p:pic>
            <p:nvPicPr>
              <p:cNvPr id="37918" name="Picture 33" descr="ascends sc smaller.jpg"/>
              <p:cNvPicPr>
                <a:picLocks noChangeAspect="1"/>
              </p:cNvPicPr>
              <p:nvPr/>
            </p:nvPicPr>
            <p:blipFill rotWithShape="1">
              <a:blip r:embed="rId5"/>
              <a:srcRect l="24483" t="-36002" r="37371" b="-4635"/>
              <a:stretch/>
            </p:blipFill>
            <p:spPr bwMode="auto">
              <a:xfrm>
                <a:off x="7544240" y="1322388"/>
                <a:ext cx="1204909" cy="5122862"/>
              </a:xfrm>
              <a:prstGeom prst="rect">
                <a:avLst/>
              </a:prstGeom>
              <a:solidFill>
                <a:srgbClr val="E8E7EC"/>
              </a:solidFill>
              <a:ln w="25400">
                <a:solidFill>
                  <a:srgbClr val="FFFFFF"/>
                </a:solidFill>
                <a:miter lim="800000"/>
                <a:headEnd/>
                <a:tailEnd/>
              </a:ln>
              <a:effectLst>
                <a:outerShdw blurRad="50800" dist="38100" dir="2700000">
                  <a:srgbClr val="000000">
                    <a:alpha val="43000"/>
                  </a:srgbClr>
                </a:outerShdw>
              </a:effectLst>
            </p:spPr>
          </p:pic>
          <p:sp>
            <p:nvSpPr>
              <p:cNvPr id="34836" name="TextBox 73"/>
              <p:cNvSpPr txBox="1">
                <a:spLocks noChangeArrowheads="1"/>
              </p:cNvSpPr>
              <p:nvPr/>
            </p:nvSpPr>
            <p:spPr bwMode="auto">
              <a:xfrm>
                <a:off x="7555096" y="1354138"/>
                <a:ext cx="120490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ctr" eaLnBrk="1" hangingPunct="1"/>
                <a:r>
                  <a:rPr lang="en-US" sz="1800" b="1" dirty="0">
                    <a:solidFill>
                      <a:srgbClr val="7F7F7F"/>
                    </a:solidFill>
                  </a:rPr>
                  <a:t>3D-Winds Decadal Survey Mission</a:t>
                </a:r>
              </a:p>
            </p:txBody>
          </p:sp>
          <p:pic>
            <p:nvPicPr>
              <p:cNvPr id="34837" name="Picture 45" descr="3dWinds1.jpg"/>
              <p:cNvPicPr>
                <a:picLocks noChangeAspect="1"/>
              </p:cNvPicPr>
              <p:nvPr/>
            </p:nvPicPr>
            <p:blipFill>
              <a:blip r:embed="rId6">
                <a:extLst>
                  <a:ext uri="{28A0092B-C50C-407E-A947-70E740481C1C}">
                    <a14:useLocalDpi xmlns:a14="http://schemas.microsoft.com/office/drawing/2010/main" val="0"/>
                  </a:ext>
                </a:extLst>
              </a:blip>
              <a:srcRect l="4996" t="4355" r="8852" b="6129"/>
              <a:stretch>
                <a:fillRect/>
              </a:stretch>
            </p:blipFill>
            <p:spPr bwMode="auto">
              <a:xfrm>
                <a:off x="7546975" y="5746750"/>
                <a:ext cx="12001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 name="Group 11"/>
          <p:cNvGrpSpPr/>
          <p:nvPr/>
        </p:nvGrpSpPr>
        <p:grpSpPr>
          <a:xfrm>
            <a:off x="2806399" y="4831383"/>
            <a:ext cx="1524755" cy="1587820"/>
            <a:chOff x="2806399" y="4868015"/>
            <a:chExt cx="1524755" cy="1587820"/>
          </a:xfrm>
        </p:grpSpPr>
        <p:pic>
          <p:nvPicPr>
            <p:cNvPr id="74" name="Picture 73" descr="P1010826.JPG"/>
            <p:cNvPicPr>
              <a:picLocks noChangeAspect="1"/>
            </p:cNvPicPr>
            <p:nvPr/>
          </p:nvPicPr>
          <p:blipFill rotWithShape="1">
            <a:blip r:embed="rId7" cstate="print"/>
            <a:srcRect r="16257"/>
            <a:stretch/>
          </p:blipFill>
          <p:spPr>
            <a:xfrm>
              <a:off x="2806399" y="4868015"/>
              <a:ext cx="1524755" cy="158781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71" name="Picture 70" descr="mopa.png"/>
            <p:cNvPicPr>
              <a:picLocks noChangeAspect="1"/>
            </p:cNvPicPr>
            <p:nvPr/>
          </p:nvPicPr>
          <p:blipFill>
            <a:blip r:embed="rId8" cstate="print">
              <a:lum contrast="21000"/>
            </a:blip>
            <a:srcRect l="4506" t="3800" r="12682" b="14171"/>
            <a:stretch>
              <a:fillRect/>
            </a:stretch>
          </p:blipFill>
          <p:spPr>
            <a:xfrm>
              <a:off x="3283984" y="5786014"/>
              <a:ext cx="1045700" cy="66982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75" name="Rectangle 74"/>
            <p:cNvSpPr/>
            <p:nvPr/>
          </p:nvSpPr>
          <p:spPr>
            <a:xfrm>
              <a:off x="2811378" y="5078413"/>
              <a:ext cx="1519776" cy="39211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b="1" dirty="0">
                  <a:solidFill>
                    <a:srgbClr val="FFFFFF"/>
                  </a:solidFill>
                  <a:latin typeface="Arial Narrow"/>
                  <a:ea typeface="ヒラギノ角ゴ Pro W3" charset="-128"/>
                  <a:cs typeface="Arial Narrow"/>
                </a:rPr>
                <a:t>2011 Ground </a:t>
              </a:r>
              <a:br>
                <a:rPr lang="en-US" sz="1400" b="1" dirty="0">
                  <a:solidFill>
                    <a:srgbClr val="FFFFFF"/>
                  </a:solidFill>
                  <a:latin typeface="Arial Narrow"/>
                  <a:ea typeface="ヒラギノ角ゴ Pro W3" charset="-128"/>
                  <a:cs typeface="Arial Narrow"/>
                </a:rPr>
              </a:br>
              <a:r>
                <a:rPr lang="en-US" sz="1400" b="1" dirty="0">
                  <a:solidFill>
                    <a:srgbClr val="FFFFFF"/>
                  </a:solidFill>
                  <a:latin typeface="Arial Narrow"/>
                  <a:ea typeface="ヒラギノ角ゴ Pro W3" charset="-128"/>
                  <a:cs typeface="Arial Narrow"/>
                </a:rPr>
                <a:t>Comparison with NOAA mini-MOPA</a:t>
              </a:r>
            </a:p>
          </p:txBody>
        </p:sp>
      </p:grpSp>
      <p:grpSp>
        <p:nvGrpSpPr>
          <p:cNvPr id="9" name="Group 8"/>
          <p:cNvGrpSpPr/>
          <p:nvPr/>
        </p:nvGrpSpPr>
        <p:grpSpPr>
          <a:xfrm>
            <a:off x="125928" y="1227138"/>
            <a:ext cx="2782372" cy="5230811"/>
            <a:chOff x="125928" y="1227138"/>
            <a:chExt cx="2782372" cy="5230811"/>
          </a:xfrm>
        </p:grpSpPr>
        <p:sp>
          <p:nvSpPr>
            <p:cNvPr id="49" name="Rectangle 48"/>
            <p:cNvSpPr/>
            <p:nvPr/>
          </p:nvSpPr>
          <p:spPr bwMode="auto">
            <a:xfrm>
              <a:off x="141288" y="3033713"/>
              <a:ext cx="2474773" cy="1616075"/>
            </a:xfrm>
            <a:prstGeom prst="rect">
              <a:avLst/>
            </a:prstGeom>
            <a:solidFill>
              <a:srgbClr val="6D99C2"/>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eaLnBrk="0" hangingPunct="0">
                <a:defRPr/>
              </a:pPr>
              <a:endParaRPr lang="en-US">
                <a:ea typeface="ＭＳ Ｐゴシック" charset="-128"/>
                <a:cs typeface="ＭＳ Ｐゴシック" charset="-128"/>
              </a:endParaRPr>
            </a:p>
          </p:txBody>
        </p:sp>
        <p:pic>
          <p:nvPicPr>
            <p:cNvPr id="34824" name="Picture 8" descr="C:\Users\mkavaya\Documents\Projects\GRIP DC-8\Pictures\Bo\DA_100803_DC8_integration_done\IMG_5757.JPG"/>
            <p:cNvPicPr>
              <a:picLocks noChangeAspect="1" noChangeArrowheads="1"/>
            </p:cNvPicPr>
            <p:nvPr/>
          </p:nvPicPr>
          <p:blipFill rotWithShape="1">
            <a:blip r:embed="rId9">
              <a:extLst>
                <a:ext uri="{28A0092B-C50C-407E-A947-70E740481C1C}">
                  <a14:useLocalDpi xmlns:a14="http://schemas.microsoft.com/office/drawing/2010/main" val="0"/>
                </a:ext>
              </a:extLst>
            </a:blip>
            <a:srcRect t="15086"/>
            <a:stretch/>
          </p:blipFill>
          <p:spPr bwMode="auto">
            <a:xfrm>
              <a:off x="141288" y="3582335"/>
              <a:ext cx="1828800" cy="108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bwMode="auto">
            <a:xfrm>
              <a:off x="138113" y="1227138"/>
              <a:ext cx="2477948" cy="1616075"/>
            </a:xfrm>
            <a:prstGeom prst="rect">
              <a:avLst/>
            </a:prstGeom>
            <a:solidFill>
              <a:srgbClr val="6D99C2"/>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eaLnBrk="0" hangingPunct="0">
                <a:defRPr/>
              </a:pPr>
              <a:endParaRPr lang="en-US">
                <a:ea typeface="ＭＳ Ｐゴシック" charset="-128"/>
                <a:cs typeface="ＭＳ Ｐゴシック" charset="-128"/>
              </a:endParaRPr>
            </a:p>
          </p:txBody>
        </p:sp>
        <p:sp>
          <p:nvSpPr>
            <p:cNvPr id="50" name="Rectangle 49"/>
            <p:cNvSpPr/>
            <p:nvPr/>
          </p:nvSpPr>
          <p:spPr bwMode="auto">
            <a:xfrm>
              <a:off x="141288" y="4840288"/>
              <a:ext cx="2474773" cy="1616075"/>
            </a:xfrm>
            <a:prstGeom prst="rect">
              <a:avLst/>
            </a:prstGeom>
            <a:solidFill>
              <a:srgbClr val="6D99C2"/>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eaLnBrk="0" hangingPunct="0">
                <a:defRPr/>
              </a:pPr>
              <a:endParaRPr lang="en-US">
                <a:ea typeface="ＭＳ Ｐゴシック" charset="-128"/>
                <a:cs typeface="ＭＳ Ｐゴシック" charset="-128"/>
              </a:endParaRPr>
            </a:p>
          </p:txBody>
        </p:sp>
        <p:pic>
          <p:nvPicPr>
            <p:cNvPr id="34841" name="Picture 11" descr="TWiLiTE assembled"/>
            <p:cNvPicPr>
              <a:picLocks noChangeAspect="1" noChangeArrowheads="1"/>
            </p:cNvPicPr>
            <p:nvPr/>
          </p:nvPicPr>
          <p:blipFill rotWithShape="1">
            <a:blip r:embed="rId10">
              <a:extLst>
                <a:ext uri="{28A0092B-C50C-407E-A947-70E740481C1C}">
                  <a14:useLocalDpi xmlns:a14="http://schemas.microsoft.com/office/drawing/2010/main" val="0"/>
                </a:ext>
              </a:extLst>
            </a:blip>
            <a:srcRect l="9225" r="3328" b="18539"/>
            <a:stretch/>
          </p:blipFill>
          <p:spPr bwMode="auto">
            <a:xfrm>
              <a:off x="142875" y="1768011"/>
              <a:ext cx="1495425" cy="108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TextBox 33"/>
            <p:cNvSpPr txBox="1">
              <a:spLocks noChangeArrowheads="1"/>
            </p:cNvSpPr>
            <p:nvPr/>
          </p:nvSpPr>
          <p:spPr bwMode="auto">
            <a:xfrm>
              <a:off x="630410" y="2062511"/>
              <a:ext cx="200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r" eaLnBrk="1" hangingPunct="1"/>
              <a:r>
                <a:rPr lang="en-US" sz="1400" b="1" dirty="0">
                  <a:solidFill>
                    <a:schemeClr val="bg1"/>
                  </a:solidFill>
                  <a:ea typeface="ヒラギノ角ゴ Pro W3" charset="0"/>
                  <a:cs typeface="ヒラギノ角ゴ Pro W3" charset="0"/>
                </a:rPr>
                <a:t>UV Direct Detection</a:t>
              </a:r>
            </a:p>
            <a:p>
              <a:pPr algn="r" eaLnBrk="1" hangingPunct="1"/>
              <a:r>
                <a:rPr lang="en-US" sz="1400" b="1" dirty="0">
                  <a:solidFill>
                    <a:schemeClr val="bg1"/>
                  </a:solidFill>
                  <a:ea typeface="ヒラギノ角ゴ Pro W3" charset="0"/>
                  <a:cs typeface="ヒラギノ角ゴ Pro W3" charset="0"/>
                </a:rPr>
                <a:t>Molecular Winds</a:t>
              </a:r>
            </a:p>
            <a:p>
              <a:pPr algn="r" eaLnBrk="1" hangingPunct="1"/>
              <a:r>
                <a:rPr lang="en-US" sz="1200" b="1" i="1" dirty="0">
                  <a:solidFill>
                    <a:schemeClr val="bg1"/>
                  </a:solidFill>
                  <a:ea typeface="ヒラギノ角ゴ Pro W3" charset="0"/>
                  <a:cs typeface="ヒラギノ角ゴ Pro W3" charset="0"/>
                </a:rPr>
                <a:t>(Gentry, NASA GSFC)</a:t>
              </a:r>
            </a:p>
          </p:txBody>
        </p:sp>
        <p:sp>
          <p:nvSpPr>
            <p:cNvPr id="34845" name="TextBox 33"/>
            <p:cNvSpPr txBox="1">
              <a:spLocks noChangeArrowheads="1"/>
            </p:cNvSpPr>
            <p:nvPr/>
          </p:nvSpPr>
          <p:spPr bwMode="auto">
            <a:xfrm>
              <a:off x="445056" y="3725349"/>
              <a:ext cx="218611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r" eaLnBrk="1" hangingPunct="1"/>
              <a:r>
                <a:rPr lang="en-US" sz="1400" b="1" dirty="0">
                  <a:solidFill>
                    <a:schemeClr val="bg1"/>
                  </a:solidFill>
                  <a:ea typeface="ヒラギノ角ゴ Pro W3" charset="0"/>
                  <a:cs typeface="ヒラギノ角ゴ Pro W3" charset="0"/>
                </a:rPr>
                <a:t>2.0 um Coherent Doppler</a:t>
              </a:r>
            </a:p>
            <a:p>
              <a:pPr algn="r" eaLnBrk="1" hangingPunct="1"/>
              <a:r>
                <a:rPr lang="en-US" sz="1400" b="1" dirty="0">
                  <a:solidFill>
                    <a:schemeClr val="bg1"/>
                  </a:solidFill>
                  <a:ea typeface="ヒラギノ角ゴ Pro W3" charset="0"/>
                  <a:cs typeface="ヒラギノ角ゴ Pro W3" charset="0"/>
                </a:rPr>
                <a:t>Aerosol Winds</a:t>
              </a:r>
            </a:p>
            <a:p>
              <a:pPr algn="r" eaLnBrk="1" hangingPunct="1"/>
              <a:r>
                <a:rPr lang="en-US" sz="1200" b="1" i="1" dirty="0">
                  <a:solidFill>
                    <a:schemeClr val="bg1"/>
                  </a:solidFill>
                  <a:ea typeface="ヒラギノ角ゴ Pro W3" charset="0"/>
                  <a:cs typeface="ヒラギノ角ゴ Pro W3" charset="0"/>
                </a:rPr>
                <a:t>(</a:t>
              </a:r>
              <a:r>
                <a:rPr lang="en-US" sz="1200" b="1" i="1" dirty="0" err="1">
                  <a:solidFill>
                    <a:schemeClr val="bg1"/>
                  </a:solidFill>
                  <a:ea typeface="ヒラギノ角ゴ Pro W3" charset="0"/>
                  <a:cs typeface="ヒラギノ角ゴ Pro W3" charset="0"/>
                </a:rPr>
                <a:t>Kavaya</a:t>
              </a:r>
              <a:r>
                <a:rPr lang="en-US" sz="1200" b="1" i="1" dirty="0">
                  <a:solidFill>
                    <a:schemeClr val="bg1"/>
                  </a:solidFill>
                  <a:ea typeface="ヒラギノ角ゴ Pro W3" charset="0"/>
                  <a:cs typeface="ヒラギノ角ゴ Pro W3" charset="0"/>
                </a:rPr>
                <a:t>, NASA </a:t>
              </a:r>
              <a:r>
                <a:rPr lang="en-US" sz="1200" b="1" i="1" dirty="0" err="1">
                  <a:solidFill>
                    <a:schemeClr val="bg1"/>
                  </a:solidFill>
                  <a:ea typeface="ヒラギノ角ゴ Pro W3" charset="0"/>
                  <a:cs typeface="ヒラギノ角ゴ Pro W3" charset="0"/>
                </a:rPr>
                <a:t>LaRC</a:t>
              </a:r>
              <a:r>
                <a:rPr lang="en-US" sz="1200" b="1" i="1" dirty="0">
                  <a:solidFill>
                    <a:schemeClr val="bg1"/>
                  </a:solidFill>
                  <a:ea typeface="ヒラギノ角ゴ Pro W3" charset="0"/>
                  <a:cs typeface="ヒラギノ角ゴ Pro W3" charset="0"/>
                </a:rPr>
                <a:t>)</a:t>
              </a:r>
            </a:p>
          </p:txBody>
        </p:sp>
        <p:pic>
          <p:nvPicPr>
            <p:cNvPr id="34846" name="Picture 3" descr="\\asdfiler2\CSS\Optical_Autocovariance\OAWL Alignment and test\August_2010_testing\IMG_000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288" y="5340934"/>
              <a:ext cx="1620837" cy="111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7" name="TextBox 68"/>
            <p:cNvSpPr txBox="1">
              <a:spLocks noChangeArrowheads="1"/>
            </p:cNvSpPr>
            <p:nvPr/>
          </p:nvSpPr>
          <p:spPr bwMode="auto">
            <a:xfrm>
              <a:off x="138114" y="4817293"/>
              <a:ext cx="2499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400" b="1" dirty="0">
                  <a:solidFill>
                    <a:srgbClr val="FFFFFF"/>
                  </a:solidFill>
                </a:rPr>
                <a:t>Optical </a:t>
              </a:r>
              <a:r>
                <a:rPr lang="en-US" sz="1400" b="1" dirty="0" err="1">
                  <a:solidFill>
                    <a:srgbClr val="FFFFFF"/>
                  </a:solidFill>
                </a:rPr>
                <a:t>Autocovariance</a:t>
              </a:r>
              <a:r>
                <a:rPr lang="en-US" sz="1400" b="1" dirty="0">
                  <a:solidFill>
                    <a:srgbClr val="FFFFFF"/>
                  </a:solidFill>
                </a:rPr>
                <a:t> Wind </a:t>
              </a:r>
              <a:r>
                <a:rPr lang="en-US" sz="1400" b="1" dirty="0" err="1">
                  <a:solidFill>
                    <a:srgbClr val="FFFFFF"/>
                  </a:solidFill>
                </a:rPr>
                <a:t>Lidar</a:t>
              </a:r>
              <a:r>
                <a:rPr lang="en-US" sz="1400" b="1" dirty="0">
                  <a:solidFill>
                    <a:srgbClr val="FFFFFF"/>
                  </a:solidFill>
                </a:rPr>
                <a:t> </a:t>
              </a:r>
              <a:r>
                <a:rPr lang="en-US" sz="1400" b="1" dirty="0" smtClean="0">
                  <a:solidFill>
                    <a:srgbClr val="FFFFFF"/>
                  </a:solidFill>
                </a:rPr>
                <a:t>(</a:t>
              </a:r>
              <a:r>
                <a:rPr lang="en-US" sz="1400" b="1" dirty="0">
                  <a:solidFill>
                    <a:srgbClr val="FFFFFF"/>
                  </a:solidFill>
                </a:rPr>
                <a:t>OAWL) </a:t>
              </a:r>
            </a:p>
          </p:txBody>
        </p:sp>
        <p:sp>
          <p:nvSpPr>
            <p:cNvPr id="34848" name="TextBox 33"/>
            <p:cNvSpPr txBox="1">
              <a:spLocks noChangeArrowheads="1"/>
            </p:cNvSpPr>
            <p:nvPr/>
          </p:nvSpPr>
          <p:spPr bwMode="auto">
            <a:xfrm>
              <a:off x="423346" y="5538063"/>
              <a:ext cx="2214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algn="r" eaLnBrk="1" hangingPunct="1"/>
              <a:r>
                <a:rPr lang="en-US" sz="1400" b="1" dirty="0">
                  <a:solidFill>
                    <a:schemeClr val="bg1"/>
                  </a:solidFill>
                  <a:ea typeface="ヒラギノ角ゴ Pro W3" charset="0"/>
                  <a:cs typeface="ヒラギノ角ゴ Pro W3" charset="0"/>
                </a:rPr>
                <a:t>UV Direct Detection</a:t>
              </a:r>
            </a:p>
            <a:p>
              <a:pPr algn="r" eaLnBrk="1" hangingPunct="1"/>
              <a:r>
                <a:rPr lang="en-US" sz="1400" b="1" dirty="0">
                  <a:solidFill>
                    <a:schemeClr val="bg1"/>
                  </a:solidFill>
                  <a:ea typeface="ヒラギノ角ゴ Pro W3" charset="0"/>
                  <a:cs typeface="ヒラギノ角ゴ Pro W3" charset="0"/>
                </a:rPr>
                <a:t>Aerosol &amp; Molecular  Winds</a:t>
              </a:r>
            </a:p>
            <a:p>
              <a:pPr algn="r" eaLnBrk="1" hangingPunct="1"/>
              <a:r>
                <a:rPr lang="en-US" sz="1200" b="1" i="1" dirty="0">
                  <a:solidFill>
                    <a:schemeClr val="bg1"/>
                  </a:solidFill>
                  <a:ea typeface="ヒラギノ角ゴ Pro W3" charset="0"/>
                  <a:cs typeface="ヒラギノ角ゴ Pro W3" charset="0"/>
                </a:rPr>
                <a:t>(</a:t>
              </a:r>
              <a:r>
                <a:rPr lang="en-US" sz="1200" b="1" i="1" dirty="0" err="1">
                  <a:solidFill>
                    <a:schemeClr val="bg1"/>
                  </a:solidFill>
                  <a:ea typeface="ヒラギノ角ゴ Pro W3" charset="0"/>
                  <a:cs typeface="ヒラギノ角ゴ Pro W3" charset="0"/>
                </a:rPr>
                <a:t>Grund</a:t>
              </a:r>
              <a:r>
                <a:rPr lang="en-US" sz="1200" b="1" i="1" dirty="0">
                  <a:solidFill>
                    <a:schemeClr val="bg1"/>
                  </a:solidFill>
                  <a:ea typeface="ヒラギノ角ゴ Pro W3" charset="0"/>
                  <a:cs typeface="ヒラギノ角ゴ Pro W3" charset="0"/>
                </a:rPr>
                <a:t>, Ball Aerospace)</a:t>
              </a:r>
            </a:p>
          </p:txBody>
        </p:sp>
        <p:sp>
          <p:nvSpPr>
            <p:cNvPr id="34860" name="TextBox 62"/>
            <p:cNvSpPr txBox="1">
              <a:spLocks noChangeArrowheads="1"/>
            </p:cNvSpPr>
            <p:nvPr/>
          </p:nvSpPr>
          <p:spPr bwMode="auto">
            <a:xfrm>
              <a:off x="144463" y="3048000"/>
              <a:ext cx="2763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400" b="1" dirty="0">
                  <a:solidFill>
                    <a:schemeClr val="bg1"/>
                  </a:solidFill>
                  <a:cs typeface="Arial Narrow" charset="0"/>
                </a:rPr>
                <a:t>Doppler Aerosol Wind </a:t>
              </a:r>
              <a:r>
                <a:rPr lang="en-US" sz="1400" b="1" dirty="0" err="1">
                  <a:solidFill>
                    <a:schemeClr val="bg1"/>
                  </a:solidFill>
                  <a:cs typeface="Arial Narrow" charset="0"/>
                </a:rPr>
                <a:t>Lidar</a:t>
              </a:r>
              <a:r>
                <a:rPr lang="en-US" sz="1400" b="1" dirty="0">
                  <a:solidFill>
                    <a:schemeClr val="bg1"/>
                  </a:solidFill>
                  <a:cs typeface="Arial Narrow" charset="0"/>
                </a:rPr>
                <a:t> </a:t>
              </a:r>
              <a:endParaRPr lang="en-US" sz="1400" b="1" dirty="0" smtClean="0">
                <a:solidFill>
                  <a:schemeClr val="bg1"/>
                </a:solidFill>
                <a:cs typeface="Arial Narrow" charset="0"/>
              </a:endParaRPr>
            </a:p>
            <a:p>
              <a:pPr eaLnBrk="1" hangingPunct="1"/>
              <a:r>
                <a:rPr lang="en-US" sz="1400" b="1" dirty="0" smtClean="0">
                  <a:solidFill>
                    <a:schemeClr val="bg1"/>
                  </a:solidFill>
                  <a:cs typeface="Arial Narrow" charset="0"/>
                </a:rPr>
                <a:t>(</a:t>
              </a:r>
              <a:r>
                <a:rPr lang="en-US" sz="1400" b="1" dirty="0">
                  <a:solidFill>
                    <a:schemeClr val="bg1"/>
                  </a:solidFill>
                  <a:cs typeface="Arial Narrow" charset="0"/>
                </a:rPr>
                <a:t>DAWN) </a:t>
              </a:r>
            </a:p>
          </p:txBody>
        </p:sp>
        <p:sp>
          <p:nvSpPr>
            <p:cNvPr id="34861" name="TextBox 63"/>
            <p:cNvSpPr txBox="1">
              <a:spLocks noChangeArrowheads="1"/>
            </p:cNvSpPr>
            <p:nvPr/>
          </p:nvSpPr>
          <p:spPr bwMode="auto">
            <a:xfrm>
              <a:off x="125928" y="1239630"/>
              <a:ext cx="2667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400" b="1" dirty="0">
                  <a:solidFill>
                    <a:srgbClr val="FFFFFF"/>
                  </a:solidFill>
                </a:rPr>
                <a:t>Tropospheric Wind </a:t>
              </a:r>
              <a:r>
                <a:rPr lang="en-US" sz="1400" b="1" dirty="0" err="1">
                  <a:solidFill>
                    <a:srgbClr val="FFFFFF"/>
                  </a:solidFill>
                </a:rPr>
                <a:t>Lidar</a:t>
              </a:r>
              <a:r>
                <a:rPr lang="en-US" sz="1400" b="1" dirty="0">
                  <a:solidFill>
                    <a:srgbClr val="FFFFFF"/>
                  </a:solidFill>
                </a:rPr>
                <a:t> Technology Experiment (</a:t>
              </a:r>
              <a:r>
                <a:rPr lang="en-US" sz="1400" b="1" dirty="0" err="1">
                  <a:solidFill>
                    <a:srgbClr val="FFFFFF"/>
                  </a:solidFill>
                </a:rPr>
                <a:t>TWiLiTE</a:t>
              </a:r>
              <a:r>
                <a:rPr lang="en-US" sz="1400" b="1" dirty="0">
                  <a:solidFill>
                    <a:srgbClr val="FFFFFF"/>
                  </a:solidFill>
                </a:rPr>
                <a:t>) </a:t>
              </a:r>
            </a:p>
          </p:txBody>
        </p:sp>
      </p:grpSp>
      <p:grpSp>
        <p:nvGrpSpPr>
          <p:cNvPr id="13" name="Group 12"/>
          <p:cNvGrpSpPr/>
          <p:nvPr/>
        </p:nvGrpSpPr>
        <p:grpSpPr>
          <a:xfrm>
            <a:off x="4200102" y="814702"/>
            <a:ext cx="3536609" cy="5096288"/>
            <a:chOff x="4200102" y="814702"/>
            <a:chExt cx="3536609" cy="5096288"/>
          </a:xfrm>
        </p:grpSpPr>
        <p:pic>
          <p:nvPicPr>
            <p:cNvPr id="34822" name="Picture 5" descr="C:\Documents and Settings\bctrieu\My Documents\0Projects\Flight_Missions\Pictures\100726_DC8_LEOS_installation\IMG_5585 (Custom).JPG"/>
            <p:cNvPicPr>
              <a:picLocks noChangeAspect="1" noChangeArrowheads="1"/>
            </p:cNvPicPr>
            <p:nvPr/>
          </p:nvPicPr>
          <p:blipFill>
            <a:blip r:embed="rId12">
              <a:extLst>
                <a:ext uri="{28A0092B-C50C-407E-A947-70E740481C1C}">
                  <a14:useLocalDpi xmlns:a14="http://schemas.microsoft.com/office/drawing/2010/main" val="0"/>
                </a:ext>
              </a:extLst>
            </a:blip>
            <a:srcRect l="17696" t="10597" r="20576"/>
            <a:stretch>
              <a:fillRect/>
            </a:stretch>
          </p:blipFill>
          <p:spPr bwMode="auto">
            <a:xfrm>
              <a:off x="4489409" y="3774096"/>
              <a:ext cx="854075" cy="89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Box 53"/>
            <p:cNvSpPr txBox="1">
              <a:spLocks noChangeArrowheads="1"/>
            </p:cNvSpPr>
            <p:nvPr/>
          </p:nvSpPr>
          <p:spPr bwMode="auto">
            <a:xfrm>
              <a:off x="5376971" y="1254125"/>
              <a:ext cx="21615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300" b="1" dirty="0" smtClean="0">
                  <a:solidFill>
                    <a:srgbClr val="000000"/>
                  </a:solidFill>
                </a:rPr>
                <a:t>Flew on the ER</a:t>
              </a:r>
              <a:r>
                <a:rPr lang="en-US" sz="1300" b="1" dirty="0">
                  <a:solidFill>
                    <a:srgbClr val="000000"/>
                  </a:solidFill>
                </a:rPr>
                <a:t>-2 </a:t>
              </a:r>
              <a:r>
                <a:rPr lang="en-US" sz="1300" b="1" dirty="0" smtClean="0">
                  <a:solidFill>
                    <a:srgbClr val="000000"/>
                  </a:solidFill>
                </a:rPr>
                <a:t>in 2009 &amp; 2011 and is being configured to fly on the </a:t>
              </a:r>
              <a:r>
                <a:rPr lang="en-US" sz="1300" b="1" dirty="0" smtClean="0"/>
                <a:t>Global </a:t>
              </a:r>
              <a:r>
                <a:rPr lang="en-US" sz="1300" b="1" dirty="0"/>
                <a:t>Hawk for the </a:t>
              </a:r>
              <a:r>
                <a:rPr lang="en-US" sz="1300" b="1" dirty="0" smtClean="0"/>
                <a:t>Hurricane and Severe Storm Sentinel (HS3) EV</a:t>
              </a:r>
              <a:r>
                <a:rPr lang="en-US" sz="1300" b="1" dirty="0"/>
                <a:t>-1 </a:t>
              </a:r>
              <a:r>
                <a:rPr lang="en-US" sz="1300" b="1" dirty="0" smtClean="0"/>
                <a:t>Mission in 2012. </a:t>
              </a:r>
              <a:endParaRPr lang="en-US" sz="1300" b="1" dirty="0">
                <a:solidFill>
                  <a:srgbClr val="000000"/>
                </a:solidFill>
              </a:endParaRPr>
            </a:p>
          </p:txBody>
        </p:sp>
        <p:pic>
          <p:nvPicPr>
            <p:cNvPr id="34840" name="Picture 13" descr="DSC_05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9409" y="1254125"/>
              <a:ext cx="89058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ER2_Transp copy 3.png"/>
            <p:cNvPicPr>
              <a:picLocks noChangeAspect="1"/>
            </p:cNvPicPr>
            <p:nvPr/>
          </p:nvPicPr>
          <p:blipFill>
            <a:blip r:embed="rId14"/>
            <a:stretch>
              <a:fillRect/>
            </a:stretch>
          </p:blipFill>
          <p:spPr>
            <a:xfrm>
              <a:off x="4590075" y="814702"/>
              <a:ext cx="3146636" cy="558800"/>
            </a:xfrm>
            <a:prstGeom prst="rect">
              <a:avLst/>
            </a:prstGeom>
            <a:effectLst>
              <a:outerShdw blurRad="101600" dist="63500" dir="2700000">
                <a:srgbClr val="000000">
                  <a:alpha val="43000"/>
                </a:srgbClr>
              </a:outerShdw>
            </a:effectLst>
          </p:spPr>
        </p:pic>
        <p:pic>
          <p:nvPicPr>
            <p:cNvPr id="37915" name="Picture 69" descr="DC-8 copy.png"/>
            <p:cNvPicPr>
              <a:picLocks noChangeAspect="1"/>
            </p:cNvPicPr>
            <p:nvPr/>
          </p:nvPicPr>
          <p:blipFill>
            <a:blip r:embed="rId15"/>
            <a:srcRect/>
            <a:stretch>
              <a:fillRect/>
            </a:stretch>
          </p:blipFill>
          <p:spPr bwMode="auto">
            <a:xfrm rot="21341377">
              <a:off x="4200102" y="2946844"/>
              <a:ext cx="2197055" cy="858452"/>
            </a:xfrm>
            <a:prstGeom prst="rect">
              <a:avLst/>
            </a:prstGeom>
            <a:noFill/>
            <a:ln w="9525">
              <a:noFill/>
              <a:miter lim="800000"/>
              <a:headEnd/>
              <a:tailEnd/>
            </a:ln>
            <a:effectLst>
              <a:outerShdw blurRad="50800" dist="38100" dir="2700000">
                <a:srgbClr val="000000">
                  <a:alpha val="43000"/>
                </a:srgbClr>
              </a:outerShdw>
            </a:effectLst>
          </p:spPr>
        </p:pic>
        <p:sp>
          <p:nvSpPr>
            <p:cNvPr id="34855" name="TextBox 53"/>
            <p:cNvSpPr txBox="1">
              <a:spLocks noChangeArrowheads="1"/>
            </p:cNvSpPr>
            <p:nvPr/>
          </p:nvSpPr>
          <p:spPr bwMode="auto">
            <a:xfrm>
              <a:off x="5331936" y="3540621"/>
              <a:ext cx="230570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300" b="1" dirty="0" smtClean="0">
                  <a:solidFill>
                    <a:srgbClr val="000000"/>
                  </a:solidFill>
                </a:rPr>
                <a:t>Flew 112 hours over 15 flights  on the DC</a:t>
              </a:r>
              <a:r>
                <a:rPr lang="en-US" sz="1300" b="1" dirty="0">
                  <a:solidFill>
                    <a:srgbClr val="000000"/>
                  </a:solidFill>
                </a:rPr>
                <a:t>-8 in </a:t>
              </a:r>
              <a:r>
                <a:rPr lang="en-US" sz="1300" b="1" dirty="0" smtClean="0">
                  <a:solidFill>
                    <a:srgbClr val="000000"/>
                  </a:solidFill>
                </a:rPr>
                <a:t>2010 in support of the NASA GRIP campaign. Additional flights are planned </a:t>
              </a:r>
              <a:br>
                <a:rPr lang="en-US" sz="1300" b="1" dirty="0" smtClean="0">
                  <a:solidFill>
                    <a:srgbClr val="000000"/>
                  </a:solidFill>
                </a:rPr>
              </a:br>
              <a:r>
                <a:rPr lang="en-US" sz="1300" b="1" dirty="0" smtClean="0">
                  <a:solidFill>
                    <a:srgbClr val="000000"/>
                  </a:solidFill>
                </a:rPr>
                <a:t>on the B200.</a:t>
              </a:r>
              <a:endParaRPr lang="en-US" sz="1300" b="1" dirty="0">
                <a:solidFill>
                  <a:srgbClr val="000000"/>
                </a:solidFill>
              </a:endParaRPr>
            </a:p>
          </p:txBody>
        </p:sp>
        <p:sp>
          <p:nvSpPr>
            <p:cNvPr id="34857" name="TextBox 53"/>
            <p:cNvSpPr txBox="1">
              <a:spLocks noChangeArrowheads="1"/>
            </p:cNvSpPr>
            <p:nvPr/>
          </p:nvSpPr>
          <p:spPr bwMode="auto">
            <a:xfrm>
              <a:off x="5611141" y="5418547"/>
              <a:ext cx="19184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pPr eaLnBrk="1" hangingPunct="1"/>
              <a:r>
                <a:rPr lang="en-US" sz="1300" b="1" dirty="0" smtClean="0">
                  <a:solidFill>
                    <a:srgbClr val="000000"/>
                  </a:solidFill>
                </a:rPr>
                <a:t>Test flights conducted on the WB</a:t>
              </a:r>
              <a:r>
                <a:rPr lang="en-US" sz="1300" b="1" dirty="0">
                  <a:solidFill>
                    <a:srgbClr val="000000"/>
                  </a:solidFill>
                </a:rPr>
                <a:t>-57 in </a:t>
              </a:r>
              <a:r>
                <a:rPr lang="en-US" sz="1300" b="1" dirty="0" smtClean="0">
                  <a:solidFill>
                    <a:srgbClr val="000000"/>
                  </a:solidFill>
                </a:rPr>
                <a:t>2011.</a:t>
              </a:r>
              <a:endParaRPr lang="en-US" sz="1300" b="1" dirty="0">
                <a:solidFill>
                  <a:srgbClr val="000000"/>
                </a:solidFill>
              </a:endParaRPr>
            </a:p>
          </p:txBody>
        </p:sp>
        <p:pic>
          <p:nvPicPr>
            <p:cNvPr id="8" name="Picture 7" descr="OAWL_Pallet.jpg"/>
            <p:cNvPicPr>
              <a:picLocks noChangeAspect="1"/>
            </p:cNvPicPr>
            <p:nvPr/>
          </p:nvPicPr>
          <p:blipFill rotWithShape="1">
            <a:blip r:embed="rId16">
              <a:extLst>
                <a:ext uri="{28A0092B-C50C-407E-A947-70E740481C1C}">
                  <a14:useLocalDpi xmlns:a14="http://schemas.microsoft.com/office/drawing/2010/main" val="0"/>
                </a:ext>
              </a:extLst>
            </a:blip>
            <a:srcRect b="8767"/>
            <a:stretch/>
          </p:blipFill>
          <p:spPr>
            <a:xfrm>
              <a:off x="4489409" y="4873481"/>
              <a:ext cx="1115587" cy="981321"/>
            </a:xfrm>
            <a:prstGeom prst="rect">
              <a:avLst/>
            </a:prstGeom>
          </p:spPr>
        </p:pic>
        <p:pic>
          <p:nvPicPr>
            <p:cNvPr id="83" name="Picture 82" descr="WB57-transp copy.png"/>
            <p:cNvPicPr>
              <a:picLocks noChangeAspect="1"/>
            </p:cNvPicPr>
            <p:nvPr/>
          </p:nvPicPr>
          <p:blipFill>
            <a:blip r:embed="rId17"/>
            <a:srcRect r="5612" b="9678"/>
            <a:stretch>
              <a:fillRect/>
            </a:stretch>
          </p:blipFill>
          <p:spPr>
            <a:xfrm rot="21365149">
              <a:off x="4845383" y="4745738"/>
              <a:ext cx="2767037" cy="706954"/>
            </a:xfrm>
            <a:prstGeom prst="rect">
              <a:avLst/>
            </a:prstGeom>
            <a:effectLst>
              <a:outerShdw blurRad="50800" dist="38100" dir="2700000">
                <a:srgbClr val="000000">
                  <a:alpha val="43000"/>
                </a:srgbClr>
              </a:outerShdw>
            </a:effectLst>
          </p:spPr>
        </p:pic>
      </p:grpSp>
      <p:grpSp>
        <p:nvGrpSpPr>
          <p:cNvPr id="15" name="Group 14"/>
          <p:cNvGrpSpPr/>
          <p:nvPr/>
        </p:nvGrpSpPr>
        <p:grpSpPr>
          <a:xfrm>
            <a:off x="4413258" y="2411344"/>
            <a:ext cx="3462237" cy="4108937"/>
            <a:chOff x="4413258" y="2411344"/>
            <a:chExt cx="3462237" cy="4108937"/>
          </a:xfrm>
        </p:grpSpPr>
        <p:pic>
          <p:nvPicPr>
            <p:cNvPr id="6" name="Picture 5" descr="GlobHawk_noPOD.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53396" y="2411344"/>
              <a:ext cx="1853131" cy="749090"/>
            </a:xfrm>
            <a:prstGeom prst="rect">
              <a:avLst/>
            </a:prstGeom>
            <a:effectLst>
              <a:outerShdw blurRad="50800" dist="38100" dir="2700000" algn="tl" rotWithShape="0">
                <a:prstClr val="black">
                  <a:alpha val="40000"/>
                </a:prstClr>
              </a:outerShdw>
            </a:effectLst>
          </p:spPr>
        </p:pic>
        <p:pic>
          <p:nvPicPr>
            <p:cNvPr id="7" name="Picture 6" descr="B200_KingAir_Trans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63049" y="4143659"/>
              <a:ext cx="1612446" cy="637053"/>
            </a:xfrm>
            <a:prstGeom prst="rect">
              <a:avLst/>
            </a:prstGeom>
          </p:spPr>
        </p:pic>
        <p:sp>
          <p:nvSpPr>
            <p:cNvPr id="11" name="TextBox 10"/>
            <p:cNvSpPr txBox="1"/>
            <p:nvPr/>
          </p:nvSpPr>
          <p:spPr>
            <a:xfrm>
              <a:off x="4413258" y="5827784"/>
              <a:ext cx="3116301" cy="692497"/>
            </a:xfrm>
            <a:prstGeom prst="rect">
              <a:avLst/>
            </a:prstGeom>
            <a:noFill/>
          </p:spPr>
          <p:txBody>
            <a:bodyPr wrap="square" rtlCol="0">
              <a:spAutoFit/>
            </a:bodyPr>
            <a:lstStyle/>
            <a:p>
              <a:r>
                <a:rPr lang="en-US" sz="1300" b="1" dirty="0" smtClean="0">
                  <a:solidFill>
                    <a:srgbClr val="000000"/>
                  </a:solidFill>
                </a:rPr>
                <a:t>IDL </a:t>
              </a:r>
              <a:r>
                <a:rPr lang="en-US" sz="1300" b="1" dirty="0">
                  <a:solidFill>
                    <a:srgbClr val="000000"/>
                  </a:solidFill>
                </a:rPr>
                <a:t>/ MDL testing, and an </a:t>
              </a:r>
              <a:r>
                <a:rPr lang="en-US" sz="1300" b="1" dirty="0"/>
                <a:t>Observing System Simulation Experiment (</a:t>
              </a:r>
              <a:r>
                <a:rPr lang="en-US" sz="1300" b="1" i="1" dirty="0"/>
                <a:t>OSSE</a:t>
              </a:r>
              <a:r>
                <a:rPr lang="en-US" sz="1300" b="1" dirty="0"/>
                <a:t>) </a:t>
              </a:r>
              <a:r>
                <a:rPr lang="en-US" sz="1300" b="1" dirty="0">
                  <a:solidFill>
                    <a:srgbClr val="000000"/>
                  </a:solidFill>
                </a:rPr>
                <a:t>are planned for </a:t>
              </a:r>
              <a:r>
                <a:rPr lang="en-US" sz="1300" b="1" dirty="0" smtClean="0">
                  <a:solidFill>
                    <a:srgbClr val="000000"/>
                  </a:solidFill>
                </a:rPr>
                <a:t>2012.</a:t>
              </a:r>
              <a:endParaRPr lang="en-US" sz="1300" dirty="0"/>
            </a:p>
          </p:txBody>
        </p:sp>
      </p:grpSp>
    </p:spTree>
    <p:extLst>
      <p:ext uri="{BB962C8B-B14F-4D97-AF65-F5344CB8AC3E}">
        <p14:creationId xmlns:p14="http://schemas.microsoft.com/office/powerpoint/2010/main" val="408176827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r="3445" b="14415"/>
          <a:stretch>
            <a:fillRect/>
          </a:stretch>
        </p:blipFill>
        <p:spPr bwMode="auto">
          <a:xfrm>
            <a:off x="1470025" y="1276350"/>
            <a:ext cx="6623050" cy="5062538"/>
          </a:xfrm>
          <a:prstGeom prst="rect">
            <a:avLst/>
          </a:prstGeom>
          <a:noFill/>
          <a:ln w="9525">
            <a:noFill/>
            <a:miter lim="800000"/>
            <a:headEnd/>
            <a:tailEnd/>
          </a:ln>
        </p:spPr>
      </p:pic>
      <p:sp>
        <p:nvSpPr>
          <p:cNvPr id="29699" name="WordArt 3"/>
          <p:cNvSpPr>
            <a:spLocks noChangeArrowheads="1" noChangeShapeType="1" noTextEdit="1"/>
          </p:cNvSpPr>
          <p:nvPr/>
        </p:nvSpPr>
        <p:spPr bwMode="auto">
          <a:xfrm>
            <a:off x="622300" y="2522538"/>
            <a:ext cx="7518400" cy="2544762"/>
          </a:xfrm>
          <a:prstGeom prst="rect">
            <a:avLst/>
          </a:prstGeom>
        </p:spPr>
        <p:txBody>
          <a:bodyPr wrap="none" fromWordArt="1">
            <a:prstTxWarp prst="textCascadeUp">
              <a:avLst>
                <a:gd name="adj" fmla="val 42176"/>
              </a:avLst>
            </a:prstTxWarp>
            <a:scene3d>
              <a:camera prst="legacyPerspectiveFront">
                <a:rot lat="20519969"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chemeClr val="accent2"/>
                    </a:gs>
                  </a:gsLst>
                  <a:lin ang="5400000" scaled="1"/>
                </a:gradFill>
                <a:latin typeface="Impact"/>
              </a:rPr>
              <a:t>Technology Enables our Future</a:t>
            </a:r>
          </a:p>
        </p:txBody>
      </p:sp>
      <p:sp>
        <p:nvSpPr>
          <p:cNvPr id="29700" name="Rectangle 4"/>
          <p:cNvSpPr>
            <a:spLocks noChangeArrowheads="1"/>
          </p:cNvSpPr>
          <p:nvPr/>
        </p:nvSpPr>
        <p:spPr bwMode="auto">
          <a:xfrm>
            <a:off x="2857500" y="6370638"/>
            <a:ext cx="6286500" cy="461962"/>
          </a:xfrm>
          <a:prstGeom prst="rect">
            <a:avLst/>
          </a:prstGeom>
          <a:noFill/>
          <a:ln w="12700">
            <a:noFill/>
            <a:miter lim="800000"/>
            <a:headEnd/>
            <a:tailEnd/>
          </a:ln>
        </p:spPr>
        <p:txBody>
          <a:bodyPr>
            <a:spAutoFit/>
          </a:bodyPr>
          <a:lstStyle/>
          <a:p>
            <a:pPr algn="ctr" eaLnBrk="0" hangingPunct="0"/>
            <a:r>
              <a:rPr lang="en-US" sz="2400" b="1" i="1">
                <a:solidFill>
                  <a:srgbClr val="262673"/>
                </a:solidFill>
              </a:rPr>
              <a:t>Visit us at esto.nasa.gov</a:t>
            </a:r>
          </a:p>
        </p:txBody>
      </p:sp>
    </p:spTree>
    <p:extLst>
      <p:ext uri="{BB962C8B-B14F-4D97-AF65-F5344CB8AC3E}">
        <p14:creationId xmlns:p14="http://schemas.microsoft.com/office/powerpoint/2010/main" val="299452323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276411" y="3740725"/>
            <a:ext cx="3636765" cy="1200329"/>
          </a:xfrm>
          <a:prstGeom prst="rect">
            <a:avLst/>
          </a:prstGeom>
          <a:noFill/>
        </p:spPr>
        <p:txBody>
          <a:bodyPr wrap="none" rtlCol="0">
            <a:spAutoFit/>
          </a:bodyPr>
          <a:lstStyle/>
          <a:p>
            <a:pPr algn="ctr"/>
            <a:r>
              <a:rPr lang="en-US" sz="2400" dirty="0" smtClean="0">
                <a:solidFill>
                  <a:srgbClr val="FFFFFF"/>
                </a:solidFill>
                <a:latin typeface="Arial" charset="0"/>
              </a:rPr>
              <a:t>Overview of the </a:t>
            </a:r>
          </a:p>
          <a:p>
            <a:pPr algn="ctr"/>
            <a:r>
              <a:rPr lang="en-US" sz="2400" dirty="0" smtClean="0">
                <a:solidFill>
                  <a:srgbClr val="FFFFFF"/>
                </a:solidFill>
                <a:latin typeface="Arial" charset="0"/>
              </a:rPr>
              <a:t>President’s </a:t>
            </a:r>
          </a:p>
          <a:p>
            <a:pPr algn="ctr"/>
            <a:r>
              <a:rPr lang="en-US" sz="2400" dirty="0" smtClean="0">
                <a:solidFill>
                  <a:srgbClr val="FFFFFF"/>
                </a:solidFill>
                <a:latin typeface="Arial" charset="0"/>
              </a:rPr>
              <a:t>FY 2013 Budget Request</a:t>
            </a:r>
          </a:p>
        </p:txBody>
      </p:sp>
      <p:sp>
        <p:nvSpPr>
          <p:cNvPr id="5" name="TextBox 4"/>
          <p:cNvSpPr txBox="1"/>
          <p:nvPr/>
        </p:nvSpPr>
        <p:spPr>
          <a:xfrm>
            <a:off x="6733318" y="6134804"/>
            <a:ext cx="1832040" cy="584775"/>
          </a:xfrm>
          <a:prstGeom prst="rect">
            <a:avLst/>
          </a:prstGeom>
          <a:noFill/>
        </p:spPr>
        <p:txBody>
          <a:bodyPr wrap="none" rtlCol="0">
            <a:spAutoFit/>
          </a:bodyPr>
          <a:lstStyle/>
          <a:p>
            <a:pPr algn="ctr"/>
            <a:r>
              <a:rPr lang="en-US" sz="1600" dirty="0" err="1" smtClean="0">
                <a:solidFill>
                  <a:srgbClr val="FFFFFF"/>
                </a:solidFill>
                <a:latin typeface="Arial" charset="0"/>
              </a:rPr>
              <a:t>Suomi</a:t>
            </a:r>
            <a:r>
              <a:rPr lang="en-US" sz="1600" dirty="0" smtClean="0">
                <a:solidFill>
                  <a:srgbClr val="FFFFFF"/>
                </a:solidFill>
                <a:latin typeface="Arial" charset="0"/>
              </a:rPr>
              <a:t> NPP VIIRS</a:t>
            </a:r>
          </a:p>
          <a:p>
            <a:pPr algn="ctr"/>
            <a:r>
              <a:rPr lang="en-US" sz="1600" dirty="0" smtClean="0">
                <a:solidFill>
                  <a:srgbClr val="FFFFFF"/>
                </a:solidFill>
                <a:latin typeface="Arial" charset="0"/>
              </a:rPr>
              <a:t>Visible Composite</a:t>
            </a:r>
            <a:endParaRPr lang="en-US" sz="1600" dirty="0">
              <a:solidFill>
                <a:srgbClr val="FFFFFF"/>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NASA “Highlights” Page from Budget Document</a:t>
            </a:r>
            <a:endParaRPr lang="en-US" sz="2800" dirty="0"/>
          </a:p>
        </p:txBody>
      </p:sp>
      <p:sp>
        <p:nvSpPr>
          <p:cNvPr id="3" name="Rectangle 2"/>
          <p:cNvSpPr/>
          <p:nvPr/>
        </p:nvSpPr>
        <p:spPr bwMode="auto">
          <a:xfrm>
            <a:off x="1812175" y="6450676"/>
            <a:ext cx="5669280" cy="4073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pic>
        <p:nvPicPr>
          <p:cNvPr id="4" name="Picture 3" descr="2013_budget_NASA_only-7.jpg"/>
          <p:cNvPicPr>
            <a:picLocks noChangeAspect="1"/>
          </p:cNvPicPr>
          <p:nvPr/>
        </p:nvPicPr>
        <p:blipFill>
          <a:blip r:embed="rId3"/>
          <a:srcRect t="16000"/>
          <a:stretch>
            <a:fillRect/>
          </a:stretch>
        </p:blipFill>
        <p:spPr>
          <a:xfrm>
            <a:off x="2154948" y="1097280"/>
            <a:ext cx="4834104" cy="5760720"/>
          </a:xfrm>
          <a:prstGeom prst="rect">
            <a:avLst/>
          </a:prstGeom>
        </p:spPr>
      </p:pic>
      <p:sp>
        <p:nvSpPr>
          <p:cNvPr id="5" name="Rectangle 4"/>
          <p:cNvSpPr/>
          <p:nvPr/>
        </p:nvSpPr>
        <p:spPr bwMode="auto">
          <a:xfrm>
            <a:off x="2194560" y="2709949"/>
            <a:ext cx="4754880" cy="1795549"/>
          </a:xfrm>
          <a:prstGeom prst="rect">
            <a:avLst/>
          </a:prstGeom>
          <a:solidFill>
            <a:schemeClr val="tx1">
              <a:lumMod val="75000"/>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sp>
        <p:nvSpPr>
          <p:cNvPr id="6" name="Rectangle 5"/>
          <p:cNvSpPr/>
          <p:nvPr/>
        </p:nvSpPr>
        <p:spPr bwMode="auto">
          <a:xfrm>
            <a:off x="2164085" y="5153890"/>
            <a:ext cx="4754880" cy="1332758"/>
          </a:xfrm>
          <a:prstGeom prst="rect">
            <a:avLst/>
          </a:prstGeom>
          <a:solidFill>
            <a:schemeClr val="tx1">
              <a:lumMod val="75000"/>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sp>
        <p:nvSpPr>
          <p:cNvPr id="7" name="Rectangle 6"/>
          <p:cNvSpPr/>
          <p:nvPr/>
        </p:nvSpPr>
        <p:spPr bwMode="auto">
          <a:xfrm>
            <a:off x="2244436" y="4522124"/>
            <a:ext cx="4522124" cy="631767"/>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00113" y="63500"/>
            <a:ext cx="8142287" cy="854075"/>
          </a:xfrm>
        </p:spPr>
        <p:txBody>
          <a:bodyPr/>
          <a:lstStyle/>
          <a:p>
            <a:r>
              <a:rPr lang="en-US" dirty="0" smtClean="0">
                <a:ea typeface="ＭＳ Ｐゴシック" charset="-128"/>
              </a:rPr>
              <a:t>Earth Science Budget – FY13 Request</a:t>
            </a:r>
          </a:p>
        </p:txBody>
      </p:sp>
      <p:sp>
        <p:nvSpPr>
          <p:cNvPr id="14" name="Rectangle 13"/>
          <p:cNvSpPr/>
          <p:nvPr/>
        </p:nvSpPr>
        <p:spPr bwMode="auto">
          <a:xfrm>
            <a:off x="1812175" y="6450676"/>
            <a:ext cx="5669280" cy="4073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graphicFrame>
        <p:nvGraphicFramePr>
          <p:cNvPr id="16" name="Chart 15"/>
          <p:cNvGraphicFramePr>
            <a:graphicFrameLocks/>
          </p:cNvGraphicFramePr>
          <p:nvPr/>
        </p:nvGraphicFramePr>
        <p:xfrm>
          <a:off x="386195" y="1174171"/>
          <a:ext cx="7660525" cy="541145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5037512" y="4655128"/>
            <a:ext cx="1600246" cy="400110"/>
          </a:xfrm>
          <a:prstGeom prst="rect">
            <a:avLst/>
          </a:prstGeom>
          <a:noFill/>
        </p:spPr>
        <p:txBody>
          <a:bodyPr wrap="none" rtlCol="0">
            <a:spAutoFit/>
          </a:bodyPr>
          <a:lstStyle/>
          <a:p>
            <a:r>
              <a:rPr lang="en-US" sz="2000" b="1" dirty="0" err="1" smtClean="0">
                <a:solidFill>
                  <a:srgbClr val="BD5D18"/>
                </a:solidFill>
                <a:latin typeface="Arial" charset="0"/>
              </a:rPr>
              <a:t>Prev</a:t>
            </a:r>
            <a:r>
              <a:rPr lang="en-US" sz="2000" b="1" dirty="0" smtClean="0">
                <a:solidFill>
                  <a:srgbClr val="BD5D18"/>
                </a:solidFill>
                <a:latin typeface="Arial" charset="0"/>
              </a:rPr>
              <a:t> Admin</a:t>
            </a:r>
            <a:endParaRPr lang="en-US" sz="2000" b="1" dirty="0">
              <a:solidFill>
                <a:srgbClr val="BD5D18"/>
              </a:solidFill>
              <a:latin typeface="Arial" charset="0"/>
            </a:endParaRPr>
          </a:p>
        </p:txBody>
      </p:sp>
      <p:sp>
        <p:nvSpPr>
          <p:cNvPr id="18" name="TextBox 17"/>
          <p:cNvSpPr txBox="1"/>
          <p:nvPr/>
        </p:nvSpPr>
        <p:spPr>
          <a:xfrm>
            <a:off x="4391912" y="3278028"/>
            <a:ext cx="1795684" cy="400110"/>
          </a:xfrm>
          <a:prstGeom prst="rect">
            <a:avLst/>
          </a:prstGeom>
          <a:noFill/>
        </p:spPr>
        <p:txBody>
          <a:bodyPr wrap="none" rtlCol="0">
            <a:spAutoFit/>
          </a:bodyPr>
          <a:lstStyle/>
          <a:p>
            <a:r>
              <a:rPr lang="en-US" sz="2000" b="1" dirty="0" smtClean="0">
                <a:solidFill>
                  <a:srgbClr val="FF0000"/>
                </a:solidFill>
                <a:latin typeface="Arial" charset="0"/>
              </a:rPr>
              <a:t>FY10 request</a:t>
            </a:r>
            <a:endParaRPr lang="en-US" sz="2000" b="1" dirty="0">
              <a:solidFill>
                <a:srgbClr val="FF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995055" y="6567055"/>
            <a:ext cx="5334000" cy="29094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sp>
        <p:nvSpPr>
          <p:cNvPr id="34818" name="Title 1"/>
          <p:cNvSpPr>
            <a:spLocks noGrp="1"/>
          </p:cNvSpPr>
          <p:nvPr>
            <p:ph type="title"/>
          </p:nvPr>
        </p:nvSpPr>
        <p:spPr>
          <a:xfrm>
            <a:off x="900113" y="63500"/>
            <a:ext cx="8142287" cy="854075"/>
          </a:xfrm>
        </p:spPr>
        <p:txBody>
          <a:bodyPr/>
          <a:lstStyle/>
          <a:p>
            <a:r>
              <a:rPr lang="en-US" dirty="0" smtClean="0">
                <a:ea typeface="ＭＳ Ｐゴシック" charset="-128"/>
              </a:rPr>
              <a:t>Earth Science Budget Overview</a:t>
            </a:r>
          </a:p>
        </p:txBody>
      </p:sp>
      <p:sp>
        <p:nvSpPr>
          <p:cNvPr id="34819" name="Content Placeholder 2"/>
          <p:cNvSpPr>
            <a:spLocks noGrp="1"/>
          </p:cNvSpPr>
          <p:nvPr>
            <p:ph idx="1"/>
          </p:nvPr>
        </p:nvSpPr>
        <p:spPr>
          <a:xfrm>
            <a:off x="45719" y="1100253"/>
            <a:ext cx="9098281" cy="2330132"/>
          </a:xfrm>
        </p:spPr>
        <p:txBody>
          <a:bodyPr/>
          <a:lstStyle/>
          <a:p>
            <a:pPr eaLnBrk="1" hangingPunct="1">
              <a:lnSpc>
                <a:spcPct val="90000"/>
              </a:lnSpc>
              <a:spcBef>
                <a:spcPts val="475"/>
              </a:spcBef>
              <a:buFontTx/>
              <a:buChar char="•"/>
            </a:pPr>
            <a:r>
              <a:rPr lang="en-US" sz="2400" b="1" dirty="0" smtClean="0">
                <a:ea typeface="ヒラギノ角ゴ Pro W3" charset="-128"/>
                <a:cs typeface="Arial" charset="0"/>
              </a:rPr>
              <a:t>The FY13 budget for Earth Science is consistent with the FY12 request – </a:t>
            </a:r>
            <a:r>
              <a:rPr lang="en-US" sz="2400" b="1" i="1" dirty="0" smtClean="0">
                <a:ea typeface="ヒラギノ角ゴ Pro W3" charset="-128"/>
                <a:cs typeface="Arial" charset="0"/>
              </a:rPr>
              <a:t>STABILITY!</a:t>
            </a:r>
          </a:p>
          <a:p>
            <a:pPr lvl="1" eaLnBrk="1" hangingPunct="1">
              <a:lnSpc>
                <a:spcPct val="90000"/>
              </a:lnSpc>
              <a:spcBef>
                <a:spcPts val="475"/>
              </a:spcBef>
              <a:buFontTx/>
              <a:buChar char="•"/>
            </a:pPr>
            <a:r>
              <a:rPr lang="en-US" sz="1800" dirty="0" smtClean="0">
                <a:ea typeface="ヒラギノ角ゴ Pro W3" charset="-128"/>
                <a:cs typeface="Arial" charset="0"/>
              </a:rPr>
              <a:t>Congressional </a:t>
            </a:r>
            <a:r>
              <a:rPr lang="en-US" sz="1800" b="1" i="1" dirty="0" smtClean="0">
                <a:ea typeface="ヒラギノ角ゴ Pro W3" charset="-128"/>
                <a:cs typeface="Arial" charset="0"/>
              </a:rPr>
              <a:t>appropriation </a:t>
            </a:r>
            <a:r>
              <a:rPr lang="en-US" sz="1800" dirty="0" smtClean="0">
                <a:ea typeface="ヒラギノ角ゴ Pro W3" charset="-128"/>
                <a:cs typeface="Arial" charset="0"/>
              </a:rPr>
              <a:t>for FY12 was </a:t>
            </a:r>
            <a:r>
              <a:rPr lang="en-US" sz="1800" b="1" i="1" dirty="0" smtClean="0">
                <a:ea typeface="ヒラギノ角ゴ Pro W3" charset="-128"/>
                <a:cs typeface="Arial" charset="0"/>
              </a:rPr>
              <a:t>also</a:t>
            </a:r>
            <a:r>
              <a:rPr lang="en-US" sz="1800" dirty="0" smtClean="0">
                <a:ea typeface="ヒラギノ角ゴ Pro W3" charset="-128"/>
                <a:cs typeface="Arial" charset="0"/>
              </a:rPr>
              <a:t> consistent with the President’s budget request</a:t>
            </a:r>
          </a:p>
          <a:p>
            <a:pPr lvl="1" eaLnBrk="1" hangingPunct="1">
              <a:lnSpc>
                <a:spcPct val="90000"/>
              </a:lnSpc>
              <a:spcBef>
                <a:spcPts val="475"/>
              </a:spcBef>
              <a:buFontTx/>
              <a:buChar char="•"/>
            </a:pPr>
            <a:r>
              <a:rPr lang="en-US" sz="1800" dirty="0" smtClean="0">
                <a:ea typeface="ヒラギノ角ゴ Pro W3" charset="-128"/>
                <a:cs typeface="Arial" charset="0"/>
              </a:rPr>
              <a:t>FY13 overall ESD funding level is ~$25M above FY12 appropriated level</a:t>
            </a:r>
          </a:p>
          <a:p>
            <a:pPr lvl="1" eaLnBrk="1" hangingPunct="1">
              <a:lnSpc>
                <a:spcPct val="90000"/>
              </a:lnSpc>
              <a:spcBef>
                <a:spcPts val="475"/>
              </a:spcBef>
              <a:buFontTx/>
              <a:buChar char="•"/>
            </a:pPr>
            <a:r>
              <a:rPr lang="en-US" sz="1800" dirty="0" smtClean="0">
                <a:ea typeface="ヒラギノ角ゴ Pro W3" charset="-128"/>
                <a:cs typeface="Arial" charset="0"/>
              </a:rPr>
              <a:t>Overall NASA agency FY13 level represents 0.3% decrease from FY12; SMD overall </a:t>
            </a:r>
            <a:r>
              <a:rPr lang="en-US" sz="1800" smtClean="0">
                <a:ea typeface="ヒラギノ角ゴ Pro W3" charset="-128"/>
                <a:cs typeface="Arial" charset="0"/>
              </a:rPr>
              <a:t>budget decreased by ~3.3% from FY12 </a:t>
            </a:r>
            <a:endParaRPr lang="en-US" sz="1800" dirty="0" smtClean="0">
              <a:ea typeface="ヒラギノ角ゴ Pro W3" charset="-128"/>
              <a:cs typeface="Arial" charset="0"/>
            </a:endParaRPr>
          </a:p>
          <a:p>
            <a:pPr eaLnBrk="1" hangingPunct="1">
              <a:lnSpc>
                <a:spcPct val="90000"/>
              </a:lnSpc>
              <a:spcBef>
                <a:spcPts val="475"/>
              </a:spcBef>
              <a:buFontTx/>
              <a:buChar char="•"/>
            </a:pPr>
            <a:endParaRPr lang="en-US" sz="1800" dirty="0" smtClean="0">
              <a:ea typeface="ヒラギノ角ゴ Pro W3" charset="-128"/>
              <a:cs typeface="Arial" charset="0"/>
            </a:endParaRPr>
          </a:p>
          <a:p>
            <a:pPr eaLnBrk="1" hangingPunct="1">
              <a:lnSpc>
                <a:spcPct val="90000"/>
              </a:lnSpc>
              <a:spcBef>
                <a:spcPts val="475"/>
              </a:spcBef>
              <a:buFontTx/>
              <a:buChar char="•"/>
            </a:pPr>
            <a:r>
              <a:rPr lang="en-US" sz="1800" dirty="0" smtClean="0">
                <a:ea typeface="ヒラギノ角ゴ Pro W3" charset="-128"/>
                <a:cs typeface="Arial" charset="0"/>
              </a:rPr>
              <a:t>The March 2011 Glory launch failure has resulted in delays for OCO-2 and SMAP launches, and </a:t>
            </a:r>
            <a:r>
              <a:rPr lang="en-US" sz="1800" b="1" i="1" dirty="0" smtClean="0">
                <a:ea typeface="ヒラギノ角ゴ Pro W3" charset="-128"/>
                <a:cs typeface="Arial" charset="0"/>
              </a:rPr>
              <a:t>significantly higher budgeted cost levels for mid-range launch vehicles</a:t>
            </a:r>
          </a:p>
          <a:p>
            <a:pPr lvl="1" eaLnBrk="1" hangingPunct="1">
              <a:lnSpc>
                <a:spcPct val="90000"/>
              </a:lnSpc>
              <a:spcBef>
                <a:spcPts val="475"/>
              </a:spcBef>
              <a:buFontTx/>
              <a:buChar char="•"/>
            </a:pPr>
            <a:r>
              <a:rPr lang="en-US" sz="1800" dirty="0" smtClean="0">
                <a:ea typeface="ヒラギノ角ゴ Pro W3" charset="-128"/>
                <a:cs typeface="Arial" charset="0"/>
              </a:rPr>
              <a:t>Solicitation for multiple launch services for OCO-2, SMAP (and JPSS-1) has been released – with higher evaluation emphasis on vehicle reliability </a:t>
            </a:r>
          </a:p>
          <a:p>
            <a:pPr lvl="1" eaLnBrk="1" hangingPunct="1">
              <a:lnSpc>
                <a:spcPct val="90000"/>
              </a:lnSpc>
              <a:spcBef>
                <a:spcPts val="475"/>
              </a:spcBef>
              <a:buFontTx/>
              <a:buChar char="•"/>
            </a:pPr>
            <a:r>
              <a:rPr lang="en-US" sz="1800" dirty="0" smtClean="0">
                <a:ea typeface="ヒラギノ角ゴ Pro W3" charset="-128"/>
                <a:cs typeface="Arial" charset="0"/>
              </a:rPr>
              <a:t>SMAP launch date: 23 Oct 2014</a:t>
            </a:r>
          </a:p>
          <a:p>
            <a:pPr lvl="1" eaLnBrk="1" hangingPunct="1">
              <a:lnSpc>
                <a:spcPct val="90000"/>
              </a:lnSpc>
              <a:spcBef>
                <a:spcPts val="475"/>
              </a:spcBef>
              <a:buFontTx/>
              <a:buChar char="•"/>
            </a:pPr>
            <a:r>
              <a:rPr lang="en-US" sz="1800" dirty="0" smtClean="0">
                <a:ea typeface="ヒラギノ角ゴ Pro W3" charset="-128"/>
                <a:cs typeface="Arial" charset="0"/>
              </a:rPr>
              <a:t>OCO-2 launch date: NET July 2014 (SMAP launch date has priority)</a:t>
            </a:r>
            <a:r>
              <a:rPr lang="en-US" sz="1800" b="1" i="1" dirty="0" smtClean="0">
                <a:ea typeface="ヒラギノ角ゴ Pro W3" charset="-128"/>
                <a:cs typeface="Arial" charset="0"/>
              </a:rPr>
              <a:t> </a:t>
            </a:r>
          </a:p>
          <a:p>
            <a:pPr lvl="1" eaLnBrk="1" hangingPunct="1">
              <a:lnSpc>
                <a:spcPct val="90000"/>
              </a:lnSpc>
              <a:spcBef>
                <a:spcPts val="475"/>
              </a:spcBef>
              <a:buFontTx/>
              <a:buChar char="•"/>
            </a:pPr>
            <a:r>
              <a:rPr lang="en-US" sz="1800" dirty="0" smtClean="0">
                <a:ea typeface="ヒラギノ角ゴ Pro W3" charset="-128"/>
                <a:cs typeface="Arial" charset="0"/>
              </a:rPr>
              <a:t>FY13-vs-FY12 decreases in R&amp;A (1.5%), Applied Science (5%), and Technology (3.3%) lines; however, all non-flight lines increase throughout 2013-2017</a:t>
            </a:r>
          </a:p>
          <a:p>
            <a:pPr eaLnBrk="1" hangingPunct="1">
              <a:lnSpc>
                <a:spcPct val="90000"/>
              </a:lnSpc>
              <a:spcBef>
                <a:spcPts val="475"/>
              </a:spcBef>
              <a:buFontTx/>
              <a:buChar char="•"/>
            </a:pPr>
            <a:r>
              <a:rPr lang="en-US" sz="1800" b="1" i="1" dirty="0" smtClean="0">
                <a:ea typeface="ヒラギノ角ゴ Pro W3" charset="-128"/>
                <a:cs typeface="Arial" charset="0"/>
              </a:rPr>
              <a:t>All 3 strands of Venture Class are fully funded throughout, with all AOs released</a:t>
            </a:r>
            <a:r>
              <a:rPr lang="en-US" sz="1800" dirty="0" smtClean="0">
                <a:ea typeface="ヒラギノ角ゴ Pro W3" charset="-128"/>
                <a:cs typeface="Arial" charset="0"/>
              </a:rPr>
              <a:t> </a:t>
            </a:r>
          </a:p>
          <a:p>
            <a:pPr lvl="1" eaLnBrk="1" hangingPunct="1">
              <a:lnSpc>
                <a:spcPct val="90000"/>
              </a:lnSpc>
              <a:spcBef>
                <a:spcPts val="475"/>
              </a:spcBef>
              <a:buFontTx/>
              <a:buChar char="•"/>
            </a:pPr>
            <a:endParaRPr lang="en-US" sz="1800" dirty="0" smtClean="0">
              <a:ea typeface="ヒラギノ角ゴ Pro W3" charset="-128"/>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00113" y="63500"/>
            <a:ext cx="8142287" cy="854075"/>
          </a:xfrm>
        </p:spPr>
        <p:txBody>
          <a:bodyPr/>
          <a:lstStyle/>
          <a:p>
            <a:r>
              <a:rPr lang="en-US" dirty="0" smtClean="0">
                <a:ea typeface="ＭＳ Ｐゴシック" pitchFamily="34" charset="-128"/>
              </a:rPr>
              <a:t>Earth Science Program/Budget Strategy</a:t>
            </a:r>
          </a:p>
        </p:txBody>
      </p:sp>
      <p:sp>
        <p:nvSpPr>
          <p:cNvPr id="45059" name="Content Placeholder 2"/>
          <p:cNvSpPr>
            <a:spLocks noGrp="1"/>
          </p:cNvSpPr>
          <p:nvPr>
            <p:ph idx="1"/>
          </p:nvPr>
        </p:nvSpPr>
        <p:spPr>
          <a:xfrm>
            <a:off x="206826" y="990374"/>
            <a:ext cx="8720138" cy="5639025"/>
          </a:xfrm>
        </p:spPr>
        <p:txBody>
          <a:bodyPr/>
          <a:lstStyle/>
          <a:p>
            <a:pPr eaLnBrk="1" hangingPunct="1">
              <a:lnSpc>
                <a:spcPct val="90000"/>
              </a:lnSpc>
              <a:spcBef>
                <a:spcPts val="475"/>
              </a:spcBef>
              <a:buFontTx/>
              <a:buChar char="•"/>
            </a:pPr>
            <a:r>
              <a:rPr lang="en-US" sz="1800" dirty="0" smtClean="0">
                <a:ea typeface="ヒラギノ角ゴ Pro W3" charset="-128"/>
                <a:cs typeface="Arial" pitchFamily="34" charset="0"/>
              </a:rPr>
              <a:t>Maintain a </a:t>
            </a:r>
            <a:r>
              <a:rPr lang="en-US" sz="1800" b="1" dirty="0" smtClean="0">
                <a:ea typeface="ヒラギノ角ゴ Pro W3" charset="-128"/>
                <a:cs typeface="Arial" pitchFamily="34" charset="0"/>
              </a:rPr>
              <a:t>balanced program </a:t>
            </a:r>
            <a:r>
              <a:rPr lang="en-US" sz="1800" dirty="0" smtClean="0">
                <a:ea typeface="ヒラギノ角ゴ Pro W3" charset="-128"/>
                <a:cs typeface="Arial" pitchFamily="34" charset="0"/>
              </a:rPr>
              <a:t>that:</a:t>
            </a:r>
          </a:p>
          <a:p>
            <a:pPr lvl="1" eaLnBrk="1" hangingPunct="1">
              <a:lnSpc>
                <a:spcPct val="90000"/>
              </a:lnSpc>
              <a:spcBef>
                <a:spcPts val="475"/>
              </a:spcBef>
              <a:buFontTx/>
              <a:buChar char="•"/>
            </a:pPr>
            <a:r>
              <a:rPr lang="en-US" sz="1800" b="1" dirty="0" smtClean="0">
                <a:ea typeface="ヒラギノ角ゴ Pro W3" charset="-128"/>
                <a:cs typeface="Arial" pitchFamily="34" charset="0"/>
              </a:rPr>
              <a:t>advances Earth System Science</a:t>
            </a:r>
          </a:p>
          <a:p>
            <a:pPr lvl="1" eaLnBrk="1" hangingPunct="1">
              <a:lnSpc>
                <a:spcPct val="90000"/>
              </a:lnSpc>
              <a:spcBef>
                <a:spcPts val="475"/>
              </a:spcBef>
              <a:buFontTx/>
              <a:buChar char="•"/>
            </a:pPr>
            <a:r>
              <a:rPr lang="en-US" sz="1800" b="1" dirty="0" smtClean="0">
                <a:ea typeface="ヒラギノ角ゴ Pro W3" charset="-128"/>
                <a:cs typeface="Arial" pitchFamily="34" charset="0"/>
              </a:rPr>
              <a:t>delivers societal benefit </a:t>
            </a:r>
            <a:r>
              <a:rPr lang="en-US" sz="1800" dirty="0" smtClean="0">
                <a:ea typeface="ヒラギノ角ゴ Pro W3" charset="-128"/>
                <a:cs typeface="Arial" pitchFamily="34" charset="0"/>
              </a:rPr>
              <a:t>through Applications Development</a:t>
            </a:r>
            <a:endParaRPr lang="en-US" sz="1800" b="1" dirty="0" smtClean="0">
              <a:ea typeface="ヒラギノ角ゴ Pro W3" charset="-128"/>
              <a:cs typeface="Arial" pitchFamily="34" charset="0"/>
            </a:endParaRPr>
          </a:p>
          <a:p>
            <a:pPr lvl="1" eaLnBrk="1" hangingPunct="1">
              <a:lnSpc>
                <a:spcPct val="90000"/>
              </a:lnSpc>
              <a:spcBef>
                <a:spcPts val="475"/>
              </a:spcBef>
              <a:buFontTx/>
              <a:buChar char="•"/>
            </a:pPr>
            <a:r>
              <a:rPr lang="en-US" sz="1800" b="1" dirty="0" smtClean="0">
                <a:ea typeface="ヒラギノ角ゴ Pro W3" charset="-128"/>
                <a:cs typeface="Arial" pitchFamily="34" charset="0"/>
              </a:rPr>
              <a:t>provides essential global </a:t>
            </a:r>
            <a:r>
              <a:rPr lang="en-US" sz="1800" b="1" dirty="0" err="1" smtClean="0">
                <a:ea typeface="ヒラギノ角ゴ Pro W3" charset="-128"/>
                <a:cs typeface="Arial" pitchFamily="34" charset="0"/>
              </a:rPr>
              <a:t>spaceborne</a:t>
            </a:r>
            <a:r>
              <a:rPr lang="en-US" sz="1800" b="1" dirty="0" smtClean="0">
                <a:ea typeface="ヒラギノ角ゴ Pro W3" charset="-128"/>
                <a:cs typeface="Arial" pitchFamily="34" charset="0"/>
              </a:rPr>
              <a:t> measurements </a:t>
            </a:r>
            <a:r>
              <a:rPr lang="en-US" sz="1800" dirty="0" smtClean="0">
                <a:ea typeface="ヒラギノ角ゴ Pro W3" charset="-128"/>
                <a:cs typeface="Arial" pitchFamily="34" charset="0"/>
              </a:rPr>
              <a:t>supporting science and operations</a:t>
            </a:r>
            <a:endParaRPr lang="en-US" sz="1800" b="1" dirty="0" smtClean="0">
              <a:ea typeface="ヒラギノ角ゴ Pro W3" charset="-128"/>
              <a:cs typeface="Arial" pitchFamily="34" charset="0"/>
            </a:endParaRPr>
          </a:p>
          <a:p>
            <a:pPr lvl="1" eaLnBrk="1" hangingPunct="1">
              <a:lnSpc>
                <a:spcPct val="90000"/>
              </a:lnSpc>
              <a:spcBef>
                <a:spcPts val="475"/>
              </a:spcBef>
              <a:buFontTx/>
              <a:buChar char="•"/>
            </a:pPr>
            <a:r>
              <a:rPr lang="en-US" sz="1800" b="1" dirty="0" smtClean="0">
                <a:ea typeface="ヒラギノ角ゴ Pro W3" charset="-128"/>
                <a:cs typeface="Arial" pitchFamily="34" charset="0"/>
              </a:rPr>
              <a:t>develops and demonstrates technologies</a:t>
            </a:r>
            <a:r>
              <a:rPr lang="en-US" sz="1800" dirty="0" smtClean="0">
                <a:ea typeface="ヒラギノ角ゴ Pro W3" charset="-128"/>
                <a:cs typeface="Arial" pitchFamily="34" charset="0"/>
              </a:rPr>
              <a:t> for next-generation measurements, and </a:t>
            </a:r>
          </a:p>
          <a:p>
            <a:pPr lvl="1" eaLnBrk="1" hangingPunct="1">
              <a:lnSpc>
                <a:spcPct val="90000"/>
              </a:lnSpc>
              <a:spcBef>
                <a:spcPts val="475"/>
              </a:spcBef>
              <a:buFontTx/>
              <a:buChar char="•"/>
            </a:pPr>
            <a:r>
              <a:rPr lang="en-US" sz="1800" b="1" dirty="0" smtClean="0">
                <a:ea typeface="ヒラギノ角ゴ Pro W3" charset="-128"/>
                <a:cs typeface="Arial" pitchFamily="34" charset="0"/>
              </a:rPr>
              <a:t>complements and is coordinated with activities of other agencies and international partners   </a:t>
            </a:r>
          </a:p>
          <a:p>
            <a:pPr lvl="1" eaLnBrk="1" hangingPunct="1">
              <a:lnSpc>
                <a:spcPct val="90000"/>
              </a:lnSpc>
              <a:spcBef>
                <a:spcPts val="475"/>
              </a:spcBef>
              <a:buNone/>
            </a:pPr>
            <a:endParaRPr lang="en-US" sz="1800" b="1" dirty="0" smtClean="0">
              <a:ea typeface="ヒラギノ角ゴ Pro W3" charset="-128"/>
              <a:cs typeface="Arial" pitchFamily="34" charset="0"/>
            </a:endParaRPr>
          </a:p>
          <a:p>
            <a:pPr eaLnBrk="1" hangingPunct="1">
              <a:lnSpc>
                <a:spcPct val="90000"/>
              </a:lnSpc>
              <a:spcBef>
                <a:spcPts val="475"/>
              </a:spcBef>
              <a:buFont typeface="Arial"/>
              <a:buChar char="•"/>
            </a:pPr>
            <a:r>
              <a:rPr lang="en-US" sz="1400" dirty="0" smtClean="0">
                <a:ea typeface="ヒラギノ角ゴ Pro W3" charset="-128"/>
                <a:cs typeface="Arial" pitchFamily="34" charset="0"/>
              </a:rPr>
              <a:t>Support </a:t>
            </a:r>
            <a:r>
              <a:rPr lang="en-US" sz="1400" b="1" dirty="0" smtClean="0">
                <a:ea typeface="ヒラギノ角ゴ Pro W3" charset="-128"/>
                <a:cs typeface="Arial" pitchFamily="34" charset="0"/>
              </a:rPr>
              <a:t>Research, Applied Sciences, Technology Development, and E/PO programs</a:t>
            </a:r>
            <a:endParaRPr lang="en-US" sz="1400" dirty="0" smtClean="0">
              <a:ea typeface="ヒラギノ角ゴ Pro W3" charset="-128"/>
              <a:cs typeface="Arial" pitchFamily="34" charset="0"/>
            </a:endParaRPr>
          </a:p>
          <a:p>
            <a:pPr eaLnBrk="1" hangingPunct="1">
              <a:lnSpc>
                <a:spcPct val="90000"/>
              </a:lnSpc>
              <a:spcBef>
                <a:spcPts val="475"/>
              </a:spcBef>
              <a:buFont typeface="Arial"/>
              <a:buChar char="•"/>
            </a:pPr>
            <a:r>
              <a:rPr lang="en-US" sz="1400" dirty="0" smtClean="0">
                <a:ea typeface="ヒラギノ角ゴ Pro W3" charset="-128"/>
                <a:cs typeface="Arial" pitchFamily="34" charset="0"/>
              </a:rPr>
              <a:t>Continue to fund </a:t>
            </a:r>
            <a:r>
              <a:rPr lang="en-US" sz="1400" b="1" dirty="0" smtClean="0">
                <a:ea typeface="ヒラギノ角ゴ Pro W3" charset="-128"/>
                <a:cs typeface="Arial" pitchFamily="34" charset="0"/>
              </a:rPr>
              <a:t>operations and routine data products for all on-orbit NASA research missions</a:t>
            </a:r>
            <a:endParaRPr lang="en-US" sz="1400" dirty="0" smtClean="0">
              <a:ea typeface="ヒラギノ角ゴ Pro W3" charset="-128"/>
              <a:cs typeface="Arial" pitchFamily="34" charset="0"/>
            </a:endParaRPr>
          </a:p>
          <a:p>
            <a:pPr eaLnBrk="1" hangingPunct="1">
              <a:lnSpc>
                <a:spcPct val="90000"/>
              </a:lnSpc>
              <a:spcBef>
                <a:spcPts val="475"/>
              </a:spcBef>
              <a:buFont typeface="Arial"/>
              <a:buChar char="•"/>
            </a:pPr>
            <a:r>
              <a:rPr lang="en-US" sz="1400" b="1" dirty="0" smtClean="0">
                <a:ea typeface="ヒラギノ角ゴ Pro W3" charset="-128"/>
                <a:cs typeface="Arial" pitchFamily="34" charset="0"/>
              </a:rPr>
              <a:t>Develop and launch remaining foundational missions</a:t>
            </a:r>
            <a:r>
              <a:rPr lang="en-US" sz="1400" dirty="0" smtClean="0">
                <a:ea typeface="ヒラギノ角ゴ Pro W3" charset="-128"/>
                <a:cs typeface="Arial" pitchFamily="34" charset="0"/>
              </a:rPr>
              <a:t>: LDCM, GPM, OCO-2</a:t>
            </a:r>
          </a:p>
          <a:p>
            <a:pPr eaLnBrk="1" hangingPunct="1">
              <a:lnSpc>
                <a:spcPct val="90000"/>
              </a:lnSpc>
              <a:spcBef>
                <a:spcPts val="475"/>
              </a:spcBef>
              <a:buFont typeface="Arial"/>
              <a:buChar char="•"/>
            </a:pPr>
            <a:r>
              <a:rPr lang="en-US" sz="1400" b="1" dirty="0" smtClean="0">
                <a:ea typeface="ヒラギノ角ゴ Pro W3" charset="-128"/>
                <a:cs typeface="Arial" pitchFamily="34" charset="0"/>
              </a:rPr>
              <a:t>Continue formulation and development of top-priority Decadal Survey and Continuity</a:t>
            </a:r>
            <a:r>
              <a:rPr lang="en-US" sz="1400" b="1" dirty="0" smtClean="0">
                <a:solidFill>
                  <a:srgbClr val="FF0000"/>
                </a:solidFill>
                <a:ea typeface="ヒラギノ角ゴ Pro W3" charset="-128"/>
                <a:cs typeface="Arial" pitchFamily="34" charset="0"/>
              </a:rPr>
              <a:t> </a:t>
            </a:r>
            <a:r>
              <a:rPr lang="en-US" sz="1400" b="1" dirty="0" smtClean="0">
                <a:ea typeface="ヒラギノ角ゴ Pro W3" charset="-128"/>
                <a:cs typeface="Arial" pitchFamily="34" charset="0"/>
              </a:rPr>
              <a:t>missions</a:t>
            </a:r>
            <a:r>
              <a:rPr lang="en-US" sz="1400" dirty="0" smtClean="0">
                <a:ea typeface="ヒラギノ角ゴ Pro W3" charset="-128"/>
                <a:cs typeface="Arial" pitchFamily="34" charset="0"/>
              </a:rPr>
              <a:t>:  SMAP (11/2014), ICESat-2 (1/2016), SAGE-III/ISS (2014) and GRACE-FO (2017).</a:t>
            </a:r>
          </a:p>
          <a:p>
            <a:pPr eaLnBrk="1" hangingPunct="1">
              <a:lnSpc>
                <a:spcPct val="90000"/>
              </a:lnSpc>
              <a:spcBef>
                <a:spcPts val="475"/>
              </a:spcBef>
              <a:buFont typeface="Arial"/>
              <a:buChar char="•"/>
            </a:pPr>
            <a:r>
              <a:rPr lang="en-US" sz="1400" dirty="0" smtClean="0">
                <a:ea typeface="ヒラギノ角ゴ Pro W3" charset="-128"/>
                <a:cs typeface="Arial" pitchFamily="34" charset="0"/>
              </a:rPr>
              <a:t>Continue </a:t>
            </a:r>
            <a:r>
              <a:rPr lang="en-US" sz="1400" b="1" dirty="0" smtClean="0">
                <a:ea typeface="ヒラギノ角ゴ Pro W3" charset="-128"/>
                <a:cs typeface="Arial" pitchFamily="34" charset="0"/>
              </a:rPr>
              <a:t>execution of the</a:t>
            </a:r>
            <a:r>
              <a:rPr lang="en-US" sz="1400" dirty="0" smtClean="0">
                <a:ea typeface="ヒラギノ角ゴ Pro W3" charset="-128"/>
                <a:cs typeface="Arial" pitchFamily="34" charset="0"/>
              </a:rPr>
              <a:t> </a:t>
            </a:r>
            <a:r>
              <a:rPr lang="en-US" sz="1400" b="1" dirty="0" smtClean="0">
                <a:ea typeface="ヒラギノ角ゴ Pro W3" charset="-128"/>
                <a:cs typeface="Arial" pitchFamily="34" charset="0"/>
              </a:rPr>
              <a:t>full Venture Class program</a:t>
            </a:r>
            <a:endParaRPr lang="en-US" sz="1400" dirty="0" smtClean="0">
              <a:ea typeface="ヒラギノ角ゴ Pro W3" charset="-128"/>
              <a:cs typeface="Arial" pitchFamily="34" charset="0"/>
            </a:endParaRPr>
          </a:p>
          <a:p>
            <a:pPr eaLnBrk="1" hangingPunct="1">
              <a:lnSpc>
                <a:spcPct val="90000"/>
              </a:lnSpc>
              <a:spcBef>
                <a:spcPts val="475"/>
              </a:spcBef>
              <a:buFont typeface="Arial"/>
              <a:buChar char="•"/>
            </a:pPr>
            <a:r>
              <a:rPr lang="en-US" sz="1400" dirty="0" smtClean="0">
                <a:ea typeface="ヒラギノ角ゴ Pro W3" charset="-128"/>
                <a:cs typeface="Arial" pitchFamily="34" charset="0"/>
              </a:rPr>
              <a:t>Continue working with NOAA and OSTP to address approaches for </a:t>
            </a:r>
            <a:r>
              <a:rPr lang="en-US" sz="1400" b="1" dirty="0" smtClean="0">
                <a:ea typeface="ヒラギノ角ゴ Pro W3" charset="-128"/>
                <a:cs typeface="Arial" pitchFamily="34" charset="0"/>
              </a:rPr>
              <a:t>providing sustained, long-term </a:t>
            </a:r>
            <a:r>
              <a:rPr lang="en-US" sz="1400" b="1" dirty="0" err="1" smtClean="0">
                <a:ea typeface="ヒラギノ角ゴ Pro W3" charset="-128"/>
                <a:cs typeface="Arial" pitchFamily="34" charset="0"/>
              </a:rPr>
              <a:t>spaceborne</a:t>
            </a:r>
            <a:r>
              <a:rPr lang="en-US" sz="1400" b="1" dirty="0" smtClean="0">
                <a:ea typeface="ヒラギノ角ゴ Pro W3" charset="-128"/>
                <a:cs typeface="Arial" pitchFamily="34" charset="0"/>
              </a:rPr>
              <a:t> measurements</a:t>
            </a:r>
            <a:r>
              <a:rPr lang="en-US" sz="1400" dirty="0" smtClean="0">
                <a:ea typeface="ヒラギノ角ゴ Pro W3" charset="-128"/>
                <a:cs typeface="Arial" pitchFamily="34" charset="0"/>
              </a:rPr>
              <a:t>.</a:t>
            </a:r>
          </a:p>
          <a:p>
            <a:pPr eaLnBrk="1" hangingPunct="1">
              <a:lnSpc>
                <a:spcPct val="90000"/>
              </a:lnSpc>
              <a:spcBef>
                <a:spcPts val="475"/>
              </a:spcBef>
              <a:buFont typeface="Arial"/>
              <a:buChar char="•"/>
            </a:pPr>
            <a:r>
              <a:rPr lang="en-US" sz="1400" dirty="0" smtClean="0">
                <a:ea typeface="ヒラギノ角ゴ Pro W3" charset="-128"/>
                <a:cs typeface="Arial" pitchFamily="34" charset="0"/>
              </a:rPr>
              <a:t>Provide significant support to </a:t>
            </a:r>
            <a:r>
              <a:rPr lang="en-US" sz="1400" b="1" dirty="0" smtClean="0">
                <a:ea typeface="ヒラギノ角ゴ Pro W3" charset="-128"/>
                <a:cs typeface="Arial" pitchFamily="34" charset="0"/>
              </a:rPr>
              <a:t>National Climate Assessment</a:t>
            </a:r>
            <a:r>
              <a:rPr lang="en-US" sz="1400" dirty="0" smtClean="0">
                <a:ea typeface="ヒラギノ角ゴ Pro W3" charset="-128"/>
                <a:cs typeface="Arial" pitchFamily="34" charset="0"/>
              </a:rPr>
              <a:t>, </a:t>
            </a:r>
            <a:r>
              <a:rPr lang="en-US" sz="1400" b="1" dirty="0" smtClean="0">
                <a:ea typeface="ヒラギノ角ゴ Pro W3" charset="-128"/>
                <a:cs typeface="Arial" pitchFamily="34" charset="0"/>
              </a:rPr>
              <a:t>USGCRP</a:t>
            </a:r>
            <a:r>
              <a:rPr lang="en-US" sz="1400" dirty="0" smtClean="0">
                <a:ea typeface="ヒラギノ角ゴ Pro W3" charset="-128"/>
                <a:cs typeface="Arial" pitchFamily="34" charset="0"/>
              </a:rPr>
              <a:t>, and </a:t>
            </a:r>
            <a:r>
              <a:rPr lang="en-US" sz="1400" b="1" dirty="0" smtClean="0">
                <a:ea typeface="ヒラギノ角ゴ Pro W3" charset="-128"/>
                <a:cs typeface="Arial" pitchFamily="34" charset="0"/>
              </a:rPr>
              <a:t>international (CEOS) coordination </a:t>
            </a:r>
            <a:r>
              <a:rPr lang="en-US" sz="1400" dirty="0" smtClean="0">
                <a:ea typeface="ヒラギノ角ゴ Pro W3" charset="-128"/>
                <a:cs typeface="Arial" pitchFamily="34" charset="0"/>
              </a:rPr>
              <a:t>activities </a:t>
            </a:r>
          </a:p>
        </p:txBody>
      </p:sp>
      <p:sp>
        <p:nvSpPr>
          <p:cNvPr id="4" name="Rectangle 3"/>
          <p:cNvSpPr/>
          <p:nvPr/>
        </p:nvSpPr>
        <p:spPr bwMode="auto">
          <a:xfrm>
            <a:off x="1995055" y="6350930"/>
            <a:ext cx="5334000" cy="50707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FFFFFF"/>
              </a:solidFill>
              <a:latin typeface="Arial"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7" descr="Earth Armada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2"/>
          <p:cNvSpPr txBox="1">
            <a:spLocks noChangeArrowheads="1"/>
          </p:cNvSpPr>
          <p:nvPr/>
        </p:nvSpPr>
        <p:spPr bwMode="auto">
          <a:xfrm>
            <a:off x="217488" y="219075"/>
            <a:ext cx="3830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Narrow" charset="0"/>
                <a:ea typeface="ＭＳ Ｐゴシック" charset="0"/>
                <a:cs typeface="ＭＳ Ｐゴシック" charset="0"/>
              </a:defRPr>
            </a:lvl1pPr>
            <a:lvl2pPr marL="37931725" indent="-37474525" eaLnBrk="0" hangingPunct="0">
              <a:defRPr sz="2800">
                <a:solidFill>
                  <a:schemeClr val="tx1"/>
                </a:solidFill>
                <a:latin typeface="Arial Narrow" charset="0"/>
                <a:ea typeface="ＭＳ Ｐゴシック" charset="0"/>
              </a:defRPr>
            </a:lvl2pPr>
            <a:lvl3pPr eaLnBrk="0" hangingPunct="0">
              <a:defRPr sz="2800">
                <a:solidFill>
                  <a:schemeClr val="tx1"/>
                </a:solidFill>
                <a:latin typeface="Arial Narrow" charset="0"/>
                <a:ea typeface="ＭＳ Ｐゴシック" charset="0"/>
              </a:defRPr>
            </a:lvl3pPr>
            <a:lvl4pPr eaLnBrk="0" hangingPunct="0">
              <a:defRPr sz="2800">
                <a:solidFill>
                  <a:schemeClr val="tx1"/>
                </a:solidFill>
                <a:latin typeface="Arial Narrow" charset="0"/>
                <a:ea typeface="ＭＳ Ｐゴシック" charset="0"/>
              </a:defRPr>
            </a:lvl4pPr>
            <a:lvl5pPr eaLnBrk="0" hangingPunct="0">
              <a:defRPr sz="2800">
                <a:solidFill>
                  <a:schemeClr val="tx1"/>
                </a:solidFill>
                <a:latin typeface="Arial Narrow" charset="0"/>
                <a:ea typeface="ＭＳ Ｐゴシック" charset="0"/>
              </a:defRPr>
            </a:lvl5pPr>
            <a:lvl6pPr marL="457200" eaLnBrk="0" fontAlgn="base" hangingPunct="0">
              <a:spcBef>
                <a:spcPct val="0"/>
              </a:spcBef>
              <a:spcAft>
                <a:spcPct val="0"/>
              </a:spcAft>
              <a:defRPr sz="2800">
                <a:solidFill>
                  <a:schemeClr val="tx1"/>
                </a:solidFill>
                <a:latin typeface="Arial Narrow" charset="0"/>
                <a:ea typeface="ＭＳ Ｐゴシック" charset="0"/>
              </a:defRPr>
            </a:lvl6pPr>
            <a:lvl7pPr marL="914400" eaLnBrk="0" fontAlgn="base" hangingPunct="0">
              <a:spcBef>
                <a:spcPct val="0"/>
              </a:spcBef>
              <a:spcAft>
                <a:spcPct val="0"/>
              </a:spcAft>
              <a:defRPr sz="2800">
                <a:solidFill>
                  <a:schemeClr val="tx1"/>
                </a:solidFill>
                <a:latin typeface="Arial Narrow" charset="0"/>
                <a:ea typeface="ＭＳ Ｐゴシック" charset="0"/>
              </a:defRPr>
            </a:lvl7pPr>
            <a:lvl8pPr marL="1371600" eaLnBrk="0" fontAlgn="base" hangingPunct="0">
              <a:spcBef>
                <a:spcPct val="0"/>
              </a:spcBef>
              <a:spcAft>
                <a:spcPct val="0"/>
              </a:spcAft>
              <a:defRPr sz="2800">
                <a:solidFill>
                  <a:schemeClr val="tx1"/>
                </a:solidFill>
                <a:latin typeface="Arial Narrow" charset="0"/>
                <a:ea typeface="ＭＳ Ｐゴシック" charset="0"/>
              </a:defRPr>
            </a:lvl8pPr>
            <a:lvl9pPr marL="1828800" eaLnBrk="0" fontAlgn="base" hangingPunct="0">
              <a:spcBef>
                <a:spcPct val="0"/>
              </a:spcBef>
              <a:spcAft>
                <a:spcPct val="0"/>
              </a:spcAft>
              <a:defRPr sz="2800">
                <a:solidFill>
                  <a:schemeClr val="tx1"/>
                </a:solidFill>
                <a:latin typeface="Arial Narrow" charset="0"/>
                <a:ea typeface="ＭＳ Ｐゴシック" charset="0"/>
              </a:defRPr>
            </a:lvl9pPr>
          </a:lstStyle>
          <a:p>
            <a:r>
              <a:rPr lang="en-US" sz="3000" dirty="0">
                <a:solidFill>
                  <a:srgbClr val="FFFF00"/>
                </a:solidFill>
              </a:rPr>
              <a:t>NASA Earth Science </a:t>
            </a:r>
            <a:r>
              <a:rPr lang="en-US" dirty="0">
                <a:solidFill>
                  <a:srgbClr val="FFFF00"/>
                </a:solidFill>
              </a:rPr>
              <a:t/>
            </a:r>
            <a:br>
              <a:rPr lang="en-US" dirty="0">
                <a:solidFill>
                  <a:srgbClr val="FFFF00"/>
                </a:solidFill>
              </a:rPr>
            </a:br>
            <a:r>
              <a:rPr lang="en-US" sz="2400" dirty="0">
                <a:solidFill>
                  <a:srgbClr val="FFFF00"/>
                </a:solidFill>
              </a:rPr>
              <a:t>Major Operating </a:t>
            </a:r>
            <a:r>
              <a:rPr lang="en-US" sz="2400" dirty="0" smtClean="0">
                <a:solidFill>
                  <a:srgbClr val="FFFF00"/>
                </a:solidFill>
              </a:rPr>
              <a:t>Satellites</a:t>
            </a:r>
            <a:endParaRPr lang="en-US" sz="2400" dirty="0">
              <a:solidFill>
                <a:srgbClr val="FFFF00"/>
              </a:solidFill>
            </a:endParaRPr>
          </a:p>
        </p:txBody>
      </p:sp>
    </p:spTree>
    <p:extLst>
      <p:ext uri="{BB962C8B-B14F-4D97-AF65-F5344CB8AC3E}">
        <p14:creationId xmlns:p14="http://schemas.microsoft.com/office/powerpoint/2010/main" val="3908302661"/>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jpg"/>
          <p:cNvPicPr>
            <a:picLocks noChangeAspect="1"/>
          </p:cNvPicPr>
          <p:nvPr/>
        </p:nvPicPr>
        <p:blipFill>
          <a:blip r:embed="rId2" cstate="print"/>
          <a:stretch>
            <a:fillRect/>
          </a:stretch>
        </p:blipFill>
        <p:spPr>
          <a:xfrm>
            <a:off x="0" y="0"/>
            <a:ext cx="9144000" cy="6858000"/>
          </a:xfrm>
          <a:prstGeom prst="rect">
            <a:avLst/>
          </a:prstGeom>
        </p:spPr>
      </p:pic>
      <p:pic>
        <p:nvPicPr>
          <p:cNvPr id="17" name="Picture 16" descr="line.png"/>
          <p:cNvPicPr>
            <a:picLocks noChangeAspect="1"/>
          </p:cNvPicPr>
          <p:nvPr/>
        </p:nvPicPr>
        <p:blipFill>
          <a:blip r:embed="rId3" cstate="print"/>
          <a:srcRect r="77775" b="-50019"/>
          <a:stretch>
            <a:fillRect/>
          </a:stretch>
        </p:blipFill>
        <p:spPr>
          <a:xfrm>
            <a:off x="8763000" y="5029200"/>
            <a:ext cx="381000" cy="152400"/>
          </a:xfrm>
          <a:prstGeom prst="rect">
            <a:avLst/>
          </a:prstGeom>
        </p:spPr>
      </p:pic>
      <p:pic>
        <p:nvPicPr>
          <p:cNvPr id="32" name="Picture 31" descr="CLARREO.png"/>
          <p:cNvPicPr>
            <a:picLocks noChangeAspect="1"/>
          </p:cNvPicPr>
          <p:nvPr/>
        </p:nvPicPr>
        <p:blipFill>
          <a:blip r:embed="rId4" cstate="print"/>
          <a:stretch>
            <a:fillRect/>
          </a:stretch>
        </p:blipFill>
        <p:spPr>
          <a:xfrm>
            <a:off x="8503920" y="4800600"/>
            <a:ext cx="640080" cy="640080"/>
          </a:xfrm>
          <a:prstGeom prst="rect">
            <a:avLst/>
          </a:prstGeom>
        </p:spPr>
      </p:pic>
      <p:pic>
        <p:nvPicPr>
          <p:cNvPr id="5" name="Picture 4" descr="line.png"/>
          <p:cNvPicPr>
            <a:picLocks noChangeAspect="1"/>
          </p:cNvPicPr>
          <p:nvPr/>
        </p:nvPicPr>
        <p:blipFill>
          <a:blip r:embed="rId3" cstate="print"/>
          <a:stretch>
            <a:fillRect/>
          </a:stretch>
        </p:blipFill>
        <p:spPr>
          <a:xfrm>
            <a:off x="3733800" y="1371600"/>
            <a:ext cx="1714286" cy="101587"/>
          </a:xfrm>
          <a:prstGeom prst="rect">
            <a:avLst/>
          </a:prstGeom>
        </p:spPr>
      </p:pic>
      <p:pic>
        <p:nvPicPr>
          <p:cNvPr id="6" name="Picture 5" descr="line.png"/>
          <p:cNvPicPr>
            <a:picLocks noChangeAspect="1"/>
          </p:cNvPicPr>
          <p:nvPr/>
        </p:nvPicPr>
        <p:blipFill>
          <a:blip r:embed="rId3" cstate="print"/>
          <a:stretch>
            <a:fillRect/>
          </a:stretch>
        </p:blipFill>
        <p:spPr>
          <a:xfrm>
            <a:off x="4343400" y="1676400"/>
            <a:ext cx="1714286" cy="101587"/>
          </a:xfrm>
          <a:prstGeom prst="rect">
            <a:avLst/>
          </a:prstGeom>
        </p:spPr>
      </p:pic>
      <p:pic>
        <p:nvPicPr>
          <p:cNvPr id="7" name="Picture 6" descr="line.png"/>
          <p:cNvPicPr>
            <a:picLocks noChangeAspect="1"/>
          </p:cNvPicPr>
          <p:nvPr/>
        </p:nvPicPr>
        <p:blipFill>
          <a:blip r:embed="rId3" cstate="print"/>
          <a:stretch>
            <a:fillRect/>
          </a:stretch>
        </p:blipFill>
        <p:spPr>
          <a:xfrm>
            <a:off x="4572000" y="1981200"/>
            <a:ext cx="1714286" cy="101587"/>
          </a:xfrm>
          <a:prstGeom prst="rect">
            <a:avLst/>
          </a:prstGeom>
        </p:spPr>
      </p:pic>
      <p:pic>
        <p:nvPicPr>
          <p:cNvPr id="9" name="Picture 8" descr="line.png"/>
          <p:cNvPicPr>
            <a:picLocks noChangeAspect="1"/>
          </p:cNvPicPr>
          <p:nvPr/>
        </p:nvPicPr>
        <p:blipFill>
          <a:blip r:embed="rId3" cstate="print"/>
          <a:stretch>
            <a:fillRect/>
          </a:stretch>
        </p:blipFill>
        <p:spPr>
          <a:xfrm>
            <a:off x="4648200" y="2286000"/>
            <a:ext cx="1714286" cy="101587"/>
          </a:xfrm>
          <a:prstGeom prst="rect">
            <a:avLst/>
          </a:prstGeom>
        </p:spPr>
      </p:pic>
      <p:pic>
        <p:nvPicPr>
          <p:cNvPr id="10" name="Picture 9" descr="line.png"/>
          <p:cNvPicPr>
            <a:picLocks noChangeAspect="1"/>
          </p:cNvPicPr>
          <p:nvPr/>
        </p:nvPicPr>
        <p:blipFill>
          <a:blip r:embed="rId3" cstate="print"/>
          <a:stretch>
            <a:fillRect/>
          </a:stretch>
        </p:blipFill>
        <p:spPr>
          <a:xfrm>
            <a:off x="4648200" y="2590800"/>
            <a:ext cx="1714286" cy="101587"/>
          </a:xfrm>
          <a:prstGeom prst="rect">
            <a:avLst/>
          </a:prstGeom>
        </p:spPr>
      </p:pic>
      <p:pic>
        <p:nvPicPr>
          <p:cNvPr id="11" name="Picture 10" descr="line.png"/>
          <p:cNvPicPr>
            <a:picLocks noChangeAspect="1"/>
          </p:cNvPicPr>
          <p:nvPr/>
        </p:nvPicPr>
        <p:blipFill>
          <a:blip r:embed="rId3" cstate="print"/>
          <a:stretch>
            <a:fillRect/>
          </a:stretch>
        </p:blipFill>
        <p:spPr>
          <a:xfrm>
            <a:off x="5410200" y="2895600"/>
            <a:ext cx="1714286" cy="101587"/>
          </a:xfrm>
          <a:prstGeom prst="rect">
            <a:avLst/>
          </a:prstGeom>
        </p:spPr>
      </p:pic>
      <p:pic>
        <p:nvPicPr>
          <p:cNvPr id="12" name="Picture 11" descr="line.png"/>
          <p:cNvPicPr>
            <a:picLocks noChangeAspect="1"/>
          </p:cNvPicPr>
          <p:nvPr/>
        </p:nvPicPr>
        <p:blipFill>
          <a:blip r:embed="rId3" cstate="print"/>
          <a:stretch>
            <a:fillRect/>
          </a:stretch>
        </p:blipFill>
        <p:spPr>
          <a:xfrm>
            <a:off x="6172200" y="3200400"/>
            <a:ext cx="1714286" cy="101587"/>
          </a:xfrm>
          <a:prstGeom prst="rect">
            <a:avLst/>
          </a:prstGeom>
        </p:spPr>
      </p:pic>
      <p:pic>
        <p:nvPicPr>
          <p:cNvPr id="13" name="Picture 12" descr="line.png"/>
          <p:cNvPicPr>
            <a:picLocks noChangeAspect="1"/>
          </p:cNvPicPr>
          <p:nvPr/>
        </p:nvPicPr>
        <p:blipFill>
          <a:blip r:embed="rId3" cstate="print"/>
          <a:stretch>
            <a:fillRect/>
          </a:stretch>
        </p:blipFill>
        <p:spPr>
          <a:xfrm>
            <a:off x="6781800" y="3505200"/>
            <a:ext cx="1714286" cy="101587"/>
          </a:xfrm>
          <a:prstGeom prst="rect">
            <a:avLst/>
          </a:prstGeom>
        </p:spPr>
      </p:pic>
      <p:pic>
        <p:nvPicPr>
          <p:cNvPr id="14" name="Picture 13" descr="line.png"/>
          <p:cNvPicPr>
            <a:picLocks noChangeAspect="1"/>
          </p:cNvPicPr>
          <p:nvPr/>
        </p:nvPicPr>
        <p:blipFill>
          <a:blip r:embed="rId3" cstate="print"/>
          <a:stretch>
            <a:fillRect/>
          </a:stretch>
        </p:blipFill>
        <p:spPr>
          <a:xfrm>
            <a:off x="7429714" y="3810000"/>
            <a:ext cx="1714286" cy="101587"/>
          </a:xfrm>
          <a:prstGeom prst="rect">
            <a:avLst/>
          </a:prstGeom>
        </p:spPr>
      </p:pic>
      <p:pic>
        <p:nvPicPr>
          <p:cNvPr id="15" name="Picture 14" descr="line.png"/>
          <p:cNvPicPr>
            <a:picLocks noChangeAspect="1"/>
          </p:cNvPicPr>
          <p:nvPr/>
        </p:nvPicPr>
        <p:blipFill>
          <a:blip r:embed="rId3" cstate="print"/>
          <a:stretch>
            <a:fillRect/>
          </a:stretch>
        </p:blipFill>
        <p:spPr>
          <a:xfrm>
            <a:off x="7429714" y="4114800"/>
            <a:ext cx="1714286" cy="101587"/>
          </a:xfrm>
          <a:prstGeom prst="rect">
            <a:avLst/>
          </a:prstGeom>
        </p:spPr>
      </p:pic>
      <p:pic>
        <p:nvPicPr>
          <p:cNvPr id="18" name="Picture 17" descr="line.png"/>
          <p:cNvPicPr>
            <a:picLocks noChangeAspect="1"/>
          </p:cNvPicPr>
          <p:nvPr/>
        </p:nvPicPr>
        <p:blipFill>
          <a:blip r:embed="rId3" cstate="print"/>
          <a:srcRect r="50000" b="-34332"/>
          <a:stretch>
            <a:fillRect/>
          </a:stretch>
        </p:blipFill>
        <p:spPr>
          <a:xfrm>
            <a:off x="8186764" y="4419600"/>
            <a:ext cx="957236" cy="152400"/>
          </a:xfrm>
          <a:prstGeom prst="rect">
            <a:avLst/>
          </a:prstGeom>
        </p:spPr>
      </p:pic>
      <p:pic>
        <p:nvPicPr>
          <p:cNvPr id="19" name="Picture 18" descr="line.png"/>
          <p:cNvPicPr>
            <a:picLocks noChangeAspect="1"/>
          </p:cNvPicPr>
          <p:nvPr/>
        </p:nvPicPr>
        <p:blipFill>
          <a:blip r:embed="rId3" cstate="print"/>
          <a:srcRect r="50000" b="-34332"/>
          <a:stretch>
            <a:fillRect/>
          </a:stretch>
        </p:blipFill>
        <p:spPr>
          <a:xfrm>
            <a:off x="8186764" y="4724400"/>
            <a:ext cx="957236" cy="152400"/>
          </a:xfrm>
          <a:prstGeom prst="rect">
            <a:avLst/>
          </a:prstGeom>
        </p:spPr>
      </p:pic>
      <p:pic>
        <p:nvPicPr>
          <p:cNvPr id="20" name="Picture 19" descr="LDCM.png"/>
          <p:cNvPicPr>
            <a:picLocks noChangeAspect="1"/>
          </p:cNvPicPr>
          <p:nvPr/>
        </p:nvPicPr>
        <p:blipFill>
          <a:blip r:embed="rId5" cstate="print"/>
          <a:stretch>
            <a:fillRect/>
          </a:stretch>
        </p:blipFill>
        <p:spPr>
          <a:xfrm>
            <a:off x="3657600" y="990600"/>
            <a:ext cx="640080" cy="640080"/>
          </a:xfrm>
          <a:prstGeom prst="rect">
            <a:avLst/>
          </a:prstGeom>
        </p:spPr>
      </p:pic>
      <p:pic>
        <p:nvPicPr>
          <p:cNvPr id="21" name="Picture 20" descr="GPM Core.png"/>
          <p:cNvPicPr>
            <a:picLocks noChangeAspect="1"/>
          </p:cNvPicPr>
          <p:nvPr/>
        </p:nvPicPr>
        <p:blipFill>
          <a:blip r:embed="rId6" cstate="print"/>
          <a:stretch>
            <a:fillRect/>
          </a:stretch>
        </p:blipFill>
        <p:spPr>
          <a:xfrm>
            <a:off x="4191000" y="1371600"/>
            <a:ext cx="640080" cy="640080"/>
          </a:xfrm>
          <a:prstGeom prst="rect">
            <a:avLst/>
          </a:prstGeom>
        </p:spPr>
      </p:pic>
      <p:pic>
        <p:nvPicPr>
          <p:cNvPr id="22" name="Picture 21" descr="SAGE III.png"/>
          <p:cNvPicPr>
            <a:picLocks noChangeAspect="1"/>
          </p:cNvPicPr>
          <p:nvPr/>
        </p:nvPicPr>
        <p:blipFill>
          <a:blip r:embed="rId7" cstate="print"/>
          <a:stretch>
            <a:fillRect/>
          </a:stretch>
        </p:blipFill>
        <p:spPr>
          <a:xfrm>
            <a:off x="4419600" y="1752600"/>
            <a:ext cx="640080" cy="640080"/>
          </a:xfrm>
          <a:prstGeom prst="rect">
            <a:avLst/>
          </a:prstGeom>
        </p:spPr>
      </p:pic>
      <p:pic>
        <p:nvPicPr>
          <p:cNvPr id="23" name="Picture 22" descr="OCO 2.png"/>
          <p:cNvPicPr>
            <a:picLocks noChangeAspect="1"/>
          </p:cNvPicPr>
          <p:nvPr/>
        </p:nvPicPr>
        <p:blipFill>
          <a:blip r:embed="rId8" cstate="print"/>
          <a:stretch>
            <a:fillRect/>
          </a:stretch>
        </p:blipFill>
        <p:spPr>
          <a:xfrm>
            <a:off x="4419600" y="1981200"/>
            <a:ext cx="640080" cy="640080"/>
          </a:xfrm>
          <a:prstGeom prst="rect">
            <a:avLst/>
          </a:prstGeom>
        </p:spPr>
      </p:pic>
      <p:pic>
        <p:nvPicPr>
          <p:cNvPr id="24" name="Picture 23" descr="SMAP.png"/>
          <p:cNvPicPr>
            <a:picLocks noChangeAspect="1"/>
          </p:cNvPicPr>
          <p:nvPr/>
        </p:nvPicPr>
        <p:blipFill>
          <a:blip r:embed="rId9" cstate="print"/>
          <a:stretch>
            <a:fillRect/>
          </a:stretch>
        </p:blipFill>
        <p:spPr>
          <a:xfrm>
            <a:off x="4572000" y="2286000"/>
            <a:ext cx="640080" cy="640080"/>
          </a:xfrm>
          <a:prstGeom prst="rect">
            <a:avLst/>
          </a:prstGeom>
        </p:spPr>
      </p:pic>
      <p:pic>
        <p:nvPicPr>
          <p:cNvPr id="25" name="Picture 24" descr="ICESat II.png"/>
          <p:cNvPicPr>
            <a:picLocks noChangeAspect="1"/>
          </p:cNvPicPr>
          <p:nvPr/>
        </p:nvPicPr>
        <p:blipFill>
          <a:blip r:embed="rId10" cstate="print"/>
          <a:stretch>
            <a:fillRect/>
          </a:stretch>
        </p:blipFill>
        <p:spPr>
          <a:xfrm>
            <a:off x="5257800" y="2590800"/>
            <a:ext cx="640080" cy="640080"/>
          </a:xfrm>
          <a:prstGeom prst="rect">
            <a:avLst/>
          </a:prstGeom>
        </p:spPr>
      </p:pic>
      <p:pic>
        <p:nvPicPr>
          <p:cNvPr id="26" name="Picture 25" descr="GRACE FO.png"/>
          <p:cNvPicPr>
            <a:picLocks noChangeAspect="1"/>
          </p:cNvPicPr>
          <p:nvPr/>
        </p:nvPicPr>
        <p:blipFill>
          <a:blip r:embed="rId11" cstate="print"/>
          <a:stretch>
            <a:fillRect/>
          </a:stretch>
        </p:blipFill>
        <p:spPr>
          <a:xfrm>
            <a:off x="5943600" y="2971800"/>
            <a:ext cx="640080" cy="640080"/>
          </a:xfrm>
          <a:prstGeom prst="rect">
            <a:avLst/>
          </a:prstGeom>
        </p:spPr>
      </p:pic>
      <p:pic>
        <p:nvPicPr>
          <p:cNvPr id="27" name="Picture 26" descr="OCO 3.png"/>
          <p:cNvPicPr>
            <a:picLocks noChangeAspect="1"/>
          </p:cNvPicPr>
          <p:nvPr/>
        </p:nvPicPr>
        <p:blipFill>
          <a:blip r:embed="rId8" cstate="print"/>
          <a:stretch>
            <a:fillRect/>
          </a:stretch>
        </p:blipFill>
        <p:spPr>
          <a:xfrm>
            <a:off x="6553200" y="3200400"/>
            <a:ext cx="640080" cy="640080"/>
          </a:xfrm>
          <a:prstGeom prst="rect">
            <a:avLst/>
          </a:prstGeom>
        </p:spPr>
      </p:pic>
      <p:pic>
        <p:nvPicPr>
          <p:cNvPr id="28" name="Picture 27" descr="SWOT.png"/>
          <p:cNvPicPr>
            <a:picLocks noChangeAspect="1"/>
          </p:cNvPicPr>
          <p:nvPr/>
        </p:nvPicPr>
        <p:blipFill>
          <a:blip r:embed="rId12" cstate="print"/>
          <a:stretch>
            <a:fillRect/>
          </a:stretch>
        </p:blipFill>
        <p:spPr>
          <a:xfrm>
            <a:off x="7239000" y="3505200"/>
            <a:ext cx="640080" cy="640080"/>
          </a:xfrm>
          <a:prstGeom prst="rect">
            <a:avLst/>
          </a:prstGeom>
        </p:spPr>
      </p:pic>
      <p:pic>
        <p:nvPicPr>
          <p:cNvPr id="29" name="Picture 28" descr="PACE.png"/>
          <p:cNvPicPr>
            <a:picLocks noChangeAspect="1"/>
          </p:cNvPicPr>
          <p:nvPr/>
        </p:nvPicPr>
        <p:blipFill>
          <a:blip r:embed="rId13" cstate="print"/>
          <a:stretch>
            <a:fillRect/>
          </a:stretch>
        </p:blipFill>
        <p:spPr>
          <a:xfrm>
            <a:off x="7239000" y="3810000"/>
            <a:ext cx="640080" cy="640080"/>
          </a:xfrm>
          <a:prstGeom prst="rect">
            <a:avLst/>
          </a:prstGeom>
        </p:spPr>
      </p:pic>
      <p:pic>
        <p:nvPicPr>
          <p:cNvPr id="30" name="Picture 29" descr="DESDynI.png"/>
          <p:cNvPicPr>
            <a:picLocks noChangeAspect="1"/>
          </p:cNvPicPr>
          <p:nvPr/>
        </p:nvPicPr>
        <p:blipFill>
          <a:blip r:embed="rId14" cstate="print"/>
          <a:stretch>
            <a:fillRect/>
          </a:stretch>
        </p:blipFill>
        <p:spPr>
          <a:xfrm>
            <a:off x="7924800" y="4114800"/>
            <a:ext cx="731520" cy="731520"/>
          </a:xfrm>
          <a:prstGeom prst="rect">
            <a:avLst/>
          </a:prstGeom>
        </p:spPr>
      </p:pic>
      <p:pic>
        <p:nvPicPr>
          <p:cNvPr id="31" name="Picture 30" descr="ASCENDS.png"/>
          <p:cNvPicPr>
            <a:picLocks noChangeAspect="1"/>
          </p:cNvPicPr>
          <p:nvPr/>
        </p:nvPicPr>
        <p:blipFill>
          <a:blip r:embed="rId15" cstate="print"/>
          <a:stretch>
            <a:fillRect/>
          </a:stretch>
        </p:blipFill>
        <p:spPr>
          <a:xfrm>
            <a:off x="8077200" y="4495800"/>
            <a:ext cx="640080" cy="640080"/>
          </a:xfrm>
          <a:prstGeom prst="rect">
            <a:avLst/>
          </a:prstGeom>
        </p:spPr>
      </p:pic>
      <p:sp>
        <p:nvSpPr>
          <p:cNvPr id="34" name="Isosceles Triangle 33"/>
          <p:cNvSpPr>
            <a:spLocks noChangeAspect="1"/>
          </p:cNvSpPr>
          <p:nvPr/>
        </p:nvSpPr>
        <p:spPr>
          <a:xfrm>
            <a:off x="5847159" y="563880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35" name="Isosceles Triangle 34"/>
          <p:cNvSpPr>
            <a:spLocks noChangeAspect="1"/>
          </p:cNvSpPr>
          <p:nvPr/>
        </p:nvSpPr>
        <p:spPr>
          <a:xfrm>
            <a:off x="5847159" y="529590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36" name="Isosceles Triangle 35"/>
          <p:cNvSpPr>
            <a:spLocks noChangeAspect="1"/>
          </p:cNvSpPr>
          <p:nvPr/>
        </p:nvSpPr>
        <p:spPr>
          <a:xfrm>
            <a:off x="6487239" y="530352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37" name="Isosceles Triangle 36"/>
          <p:cNvSpPr>
            <a:spLocks noChangeAspect="1"/>
          </p:cNvSpPr>
          <p:nvPr/>
        </p:nvSpPr>
        <p:spPr>
          <a:xfrm>
            <a:off x="7322558" y="529590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38" name="Isosceles Triangle 37"/>
          <p:cNvSpPr>
            <a:spLocks noChangeAspect="1"/>
          </p:cNvSpPr>
          <p:nvPr/>
        </p:nvSpPr>
        <p:spPr>
          <a:xfrm>
            <a:off x="7980759" y="530352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40" name="Isosceles Triangle 39"/>
          <p:cNvSpPr>
            <a:spLocks noChangeAspect="1"/>
          </p:cNvSpPr>
          <p:nvPr/>
        </p:nvSpPr>
        <p:spPr>
          <a:xfrm>
            <a:off x="8763000" y="530352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
        <p:nvSpPr>
          <p:cNvPr id="41" name="Isosceles Triangle 40"/>
          <p:cNvSpPr>
            <a:spLocks noChangeAspect="1"/>
          </p:cNvSpPr>
          <p:nvPr/>
        </p:nvSpPr>
        <p:spPr>
          <a:xfrm>
            <a:off x="8090323" y="5638800"/>
            <a:ext cx="192881" cy="13716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Arial"/>
            </a:endParaRPr>
          </a:p>
        </p:txBody>
      </p:sp>
    </p:spTree>
    <p:extLst>
      <p:ext uri="{BB962C8B-B14F-4D97-AF65-F5344CB8AC3E}">
        <p14:creationId xmlns:p14="http://schemas.microsoft.com/office/powerpoint/2010/main" val="3256802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ppt_x</p:attrName>
                                        </p:attrNameLst>
                                      </p:cBhvr>
                                      <p:tavLst>
                                        <p:tav tm="0">
                                          <p:val>
                                            <p:strVal val="#ppt_x-.2"/>
                                          </p:val>
                                        </p:tav>
                                        <p:tav tm="100000">
                                          <p:val>
                                            <p:strVal val="#ppt_x"/>
                                          </p:val>
                                        </p:tav>
                                      </p:tavLst>
                                    </p:anim>
                                    <p:anim calcmode="lin" valueType="num">
                                      <p:cBhvr>
                                        <p:cTn id="16"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0"/>
                                        </p:tgtEl>
                                      </p:cBhvr>
                                    </p:animEffect>
                                  </p:childTnLst>
                                </p:cTn>
                              </p:par>
                              <p:par>
                                <p:cTn id="18" presetID="29"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ppt_x</p:attrName>
                                        </p:attrNameLst>
                                      </p:cBhvr>
                                      <p:tavLst>
                                        <p:tav tm="0">
                                          <p:val>
                                            <p:strVal val="#ppt_x-.2"/>
                                          </p:val>
                                        </p:tav>
                                        <p:tav tm="100000">
                                          <p:val>
                                            <p:strVal val="#ppt_x"/>
                                          </p:val>
                                        </p:tav>
                                      </p:tavLst>
                                    </p:anim>
                                    <p:anim calcmode="lin" valueType="num">
                                      <p:cBhvr>
                                        <p:cTn id="21"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ppt_x</p:attrName>
                                        </p:attrNameLst>
                                      </p:cBhvr>
                                      <p:tavLst>
                                        <p:tav tm="0">
                                          <p:val>
                                            <p:strVal val="#ppt_x-.2"/>
                                          </p:val>
                                        </p:tav>
                                        <p:tav tm="100000">
                                          <p:val>
                                            <p:strVal val="#ppt_x"/>
                                          </p:val>
                                        </p:tav>
                                      </p:tavLst>
                                    </p:anim>
                                    <p:anim calcmode="lin" valueType="num">
                                      <p:cBhvr>
                                        <p:cTn id="4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3"/>
                                        </p:tgtEl>
                                      </p:cBhvr>
                                    </p:animEffect>
                                  </p:childTnLst>
                                </p:cTn>
                              </p:par>
                              <p:par>
                                <p:cTn id="44" presetID="29"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ppt_x</p:attrName>
                                        </p:attrNameLst>
                                      </p:cBhvr>
                                      <p:tavLst>
                                        <p:tav tm="0">
                                          <p:val>
                                            <p:strVal val="#ppt_x-.2"/>
                                          </p:val>
                                        </p:tav>
                                        <p:tav tm="100000">
                                          <p:val>
                                            <p:strVal val="#ppt_x"/>
                                          </p:val>
                                        </p:tav>
                                      </p:tavLst>
                                    </p:anim>
                                    <p:anim calcmode="lin" valueType="num">
                                      <p:cBhvr>
                                        <p:cTn id="47"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22"/>
                                        </p:tgtEl>
                                      </p:cBhvr>
                                    </p:animEffect>
                                  </p:childTnLst>
                                </p:cTn>
                              </p:par>
                              <p:par>
                                <p:cTn id="49" presetID="29"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ppt_x</p:attrName>
                                        </p:attrNameLst>
                                      </p:cBhvr>
                                      <p:tavLst>
                                        <p:tav tm="0">
                                          <p:val>
                                            <p:strVal val="#ppt_x-.2"/>
                                          </p:val>
                                        </p:tav>
                                        <p:tav tm="100000">
                                          <p:val>
                                            <p:strVal val="#ppt_x"/>
                                          </p:val>
                                        </p:tav>
                                      </p:tavLst>
                                    </p:anim>
                                    <p:anim calcmode="lin" valueType="num">
                                      <p:cBhvr>
                                        <p:cTn id="5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6"/>
                                        </p:tgtEl>
                                      </p:cBhvr>
                                    </p:animEffect>
                                  </p:childTnLst>
                                </p:cTn>
                              </p:par>
                              <p:par>
                                <p:cTn id="54" presetID="29"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1000" fill="hold"/>
                                        <p:tgtEl>
                                          <p:spTgt spid="27"/>
                                        </p:tgtEl>
                                        <p:attrNameLst>
                                          <p:attrName>ppt_x</p:attrName>
                                        </p:attrNameLst>
                                      </p:cBhvr>
                                      <p:tavLst>
                                        <p:tav tm="0">
                                          <p:val>
                                            <p:strVal val="#ppt_x-.2"/>
                                          </p:val>
                                        </p:tav>
                                        <p:tav tm="100000">
                                          <p:val>
                                            <p:strVal val="#ppt_x"/>
                                          </p:val>
                                        </p:tav>
                                      </p:tavLst>
                                    </p:anim>
                                    <p:anim calcmode="lin" valueType="num">
                                      <p:cBhvr>
                                        <p:cTn id="5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par>
                                <p:cTn id="64" presetID="22" presetClass="entr" presetSubtype="4"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1000" fill="hold"/>
                                        <p:tgtEl>
                                          <p:spTgt spid="24"/>
                                        </p:tgtEl>
                                        <p:attrNameLst>
                                          <p:attrName>ppt_x</p:attrName>
                                        </p:attrNameLst>
                                      </p:cBhvr>
                                      <p:tavLst>
                                        <p:tav tm="0">
                                          <p:val>
                                            <p:strVal val="#ppt_x-.2"/>
                                          </p:val>
                                        </p:tav>
                                        <p:tav tm="100000">
                                          <p:val>
                                            <p:strVal val="#ppt_x"/>
                                          </p:val>
                                        </p:tav>
                                      </p:tavLst>
                                    </p:anim>
                                    <p:anim calcmode="lin" valueType="num">
                                      <p:cBhvr>
                                        <p:cTn id="72"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4"/>
                                        </p:tgtEl>
                                      </p:cBhvr>
                                    </p:animEffect>
                                  </p:childTnLst>
                                </p:cTn>
                              </p:par>
                              <p:par>
                                <p:cTn id="74" presetID="29"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p:cTn id="76" dur="1000" fill="hold"/>
                                        <p:tgtEl>
                                          <p:spTgt spid="25"/>
                                        </p:tgtEl>
                                        <p:attrNameLst>
                                          <p:attrName>ppt_x</p:attrName>
                                        </p:attrNameLst>
                                      </p:cBhvr>
                                      <p:tavLst>
                                        <p:tav tm="0">
                                          <p:val>
                                            <p:strVal val="#ppt_x-.2"/>
                                          </p:val>
                                        </p:tav>
                                        <p:tav tm="100000">
                                          <p:val>
                                            <p:strVal val="#ppt_x"/>
                                          </p:val>
                                        </p:tav>
                                      </p:tavLst>
                                    </p:anim>
                                    <p:anim calcmode="lin" valueType="num">
                                      <p:cBhvr>
                                        <p:cTn id="77"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00"/>
                                        <p:tgtEl>
                                          <p:spTgt spid="14"/>
                                        </p:tgtEl>
                                      </p:cBhvr>
                                    </p:animEffect>
                                  </p:childTnLst>
                                </p:cTn>
                              </p:par>
                              <p:par>
                                <p:cTn id="84" presetID="22" presetClass="entr" presetSubtype="4"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par>
                                <p:cTn id="87" presetID="22" presetClass="entr" presetSubtype="4"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down)">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29" presetClass="entr" presetSubtype="0"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1000" fill="hold"/>
                                        <p:tgtEl>
                                          <p:spTgt spid="28"/>
                                        </p:tgtEl>
                                        <p:attrNameLst>
                                          <p:attrName>ppt_x</p:attrName>
                                        </p:attrNameLst>
                                      </p:cBhvr>
                                      <p:tavLst>
                                        <p:tav tm="0">
                                          <p:val>
                                            <p:strVal val="#ppt_x-.2"/>
                                          </p:val>
                                        </p:tav>
                                        <p:tav tm="100000">
                                          <p:val>
                                            <p:strVal val="#ppt_x"/>
                                          </p:val>
                                        </p:tav>
                                      </p:tavLst>
                                    </p:anim>
                                    <p:anim calcmode="lin" valueType="num">
                                      <p:cBhvr>
                                        <p:cTn id="95"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96" dur="1000"/>
                                        <p:tgtEl>
                                          <p:spTgt spid="28"/>
                                        </p:tgtEl>
                                      </p:cBhvr>
                                    </p:animEffect>
                                  </p:childTnLst>
                                </p:cTn>
                              </p:par>
                              <p:par>
                                <p:cTn id="97" presetID="29" presetClass="entr" presetSubtype="0"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p:cTn id="99" dur="1000" fill="hold"/>
                                        <p:tgtEl>
                                          <p:spTgt spid="29"/>
                                        </p:tgtEl>
                                        <p:attrNameLst>
                                          <p:attrName>ppt_x</p:attrName>
                                        </p:attrNameLst>
                                      </p:cBhvr>
                                      <p:tavLst>
                                        <p:tav tm="0">
                                          <p:val>
                                            <p:strVal val="#ppt_x-.2"/>
                                          </p:val>
                                        </p:tav>
                                        <p:tav tm="100000">
                                          <p:val>
                                            <p:strVal val="#ppt_x"/>
                                          </p:val>
                                        </p:tav>
                                      </p:tavLst>
                                    </p:anim>
                                    <p:anim calcmode="lin" valueType="num">
                                      <p:cBhvr>
                                        <p:cTn id="100"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29"/>
                                        </p:tgtEl>
                                      </p:cBhvr>
                                    </p:animEffect>
                                  </p:childTnLst>
                                </p:cTn>
                              </p:par>
                              <p:par>
                                <p:cTn id="102" presetID="29" presetClass="entr" presetSubtype="0"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 calcmode="lin" valueType="num">
                                      <p:cBhvr>
                                        <p:cTn id="104" dur="1000" fill="hold"/>
                                        <p:tgtEl>
                                          <p:spTgt spid="31"/>
                                        </p:tgtEl>
                                        <p:attrNameLst>
                                          <p:attrName>ppt_x</p:attrName>
                                        </p:attrNameLst>
                                      </p:cBhvr>
                                      <p:tavLst>
                                        <p:tav tm="0">
                                          <p:val>
                                            <p:strVal val="#ppt_x-.2"/>
                                          </p:val>
                                        </p:tav>
                                        <p:tav tm="100000">
                                          <p:val>
                                            <p:strVal val="#ppt_x"/>
                                          </p:val>
                                        </p:tav>
                                      </p:tavLst>
                                    </p:anim>
                                    <p:anim calcmode="lin" valueType="num">
                                      <p:cBhvr>
                                        <p:cTn id="10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3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down)">
                                      <p:cBhvr>
                                        <p:cTn id="111" dur="500"/>
                                        <p:tgtEl>
                                          <p:spTgt spid="17"/>
                                        </p:tgtEl>
                                      </p:cBhvr>
                                    </p:animEffect>
                                  </p:childTnLst>
                                </p:cTn>
                              </p:par>
                              <p:par>
                                <p:cTn id="112" presetID="22" presetClass="entr" presetSubtype="4"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wipe(down)">
                                      <p:cBhvr>
                                        <p:cTn id="114" dur="500"/>
                                        <p:tgtEl>
                                          <p:spTgt spid="18"/>
                                        </p:tgtEl>
                                      </p:cBhvr>
                                    </p:animEffec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p:cTn id="119" dur="1000" fill="hold"/>
                                        <p:tgtEl>
                                          <p:spTgt spid="32"/>
                                        </p:tgtEl>
                                        <p:attrNameLst>
                                          <p:attrName>ppt_x</p:attrName>
                                        </p:attrNameLst>
                                      </p:cBhvr>
                                      <p:tavLst>
                                        <p:tav tm="0">
                                          <p:val>
                                            <p:strVal val="#ppt_x-.2"/>
                                          </p:val>
                                        </p:tav>
                                        <p:tav tm="100000">
                                          <p:val>
                                            <p:strVal val="#ppt_x"/>
                                          </p:val>
                                        </p:tav>
                                      </p:tavLst>
                                    </p:anim>
                                    <p:anim calcmode="lin" valueType="num">
                                      <p:cBhvr>
                                        <p:cTn id="120"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32"/>
                                        </p:tgtEl>
                                      </p:cBhvr>
                                    </p:animEffect>
                                  </p:childTnLst>
                                </p:cTn>
                              </p:par>
                              <p:par>
                                <p:cTn id="122" presetID="29" presetClass="entr" presetSubtype="0" fill="hold" nodeType="withEffect">
                                  <p:stCondLst>
                                    <p:cond delay="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1000" fill="hold"/>
                                        <p:tgtEl>
                                          <p:spTgt spid="30"/>
                                        </p:tgtEl>
                                        <p:attrNameLst>
                                          <p:attrName>ppt_x</p:attrName>
                                        </p:attrNameLst>
                                      </p:cBhvr>
                                      <p:tavLst>
                                        <p:tav tm="0">
                                          <p:val>
                                            <p:strVal val="#ppt_x-.2"/>
                                          </p:val>
                                        </p:tav>
                                        <p:tav tm="100000">
                                          <p:val>
                                            <p:strVal val="#ppt_x"/>
                                          </p:val>
                                        </p:tav>
                                      </p:tavLst>
                                    </p:anim>
                                    <p:anim calcmode="lin" valueType="num">
                                      <p:cBhvr>
                                        <p:cTn id="125"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26" dur="10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7" presetClass="entr" presetSubtype="4" fill="hold" grpId="0" nodeType="click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1000" fill="hold"/>
                                        <p:tgtEl>
                                          <p:spTgt spid="35"/>
                                        </p:tgtEl>
                                        <p:attrNameLst>
                                          <p:attrName>ppt_x</p:attrName>
                                        </p:attrNameLst>
                                      </p:cBhvr>
                                      <p:tavLst>
                                        <p:tav tm="0">
                                          <p:val>
                                            <p:strVal val="#ppt_x"/>
                                          </p:val>
                                        </p:tav>
                                        <p:tav tm="100000">
                                          <p:val>
                                            <p:strVal val="#ppt_x"/>
                                          </p:val>
                                        </p:tav>
                                      </p:tavLst>
                                    </p:anim>
                                    <p:anim calcmode="lin" valueType="num">
                                      <p:cBhvr additive="base">
                                        <p:cTn id="132" dur="1000" fill="hold"/>
                                        <p:tgtEl>
                                          <p:spTgt spid="35"/>
                                        </p:tgtEl>
                                        <p:attrNameLst>
                                          <p:attrName>ppt_y</p:attrName>
                                        </p:attrNameLst>
                                      </p:cBhvr>
                                      <p:tavLst>
                                        <p:tav tm="0">
                                          <p:val>
                                            <p:strVal val="1+#ppt_h/2"/>
                                          </p:val>
                                        </p:tav>
                                        <p:tav tm="100000">
                                          <p:val>
                                            <p:strVal val="#ppt_y"/>
                                          </p:val>
                                        </p:tav>
                                      </p:tavLst>
                                    </p:anim>
                                  </p:childTnLst>
                                </p:cTn>
                              </p:par>
                              <p:par>
                                <p:cTn id="133" presetID="7" presetClass="entr" presetSubtype="4" fill="hold" grpId="0" nodeType="withEffect">
                                  <p:stCondLst>
                                    <p:cond delay="0"/>
                                  </p:stCondLst>
                                  <p:childTnLst>
                                    <p:set>
                                      <p:cBhvr>
                                        <p:cTn id="134" dur="1" fill="hold">
                                          <p:stCondLst>
                                            <p:cond delay="0"/>
                                          </p:stCondLst>
                                        </p:cTn>
                                        <p:tgtEl>
                                          <p:spTgt spid="34"/>
                                        </p:tgtEl>
                                        <p:attrNameLst>
                                          <p:attrName>style.visibility</p:attrName>
                                        </p:attrNameLst>
                                      </p:cBhvr>
                                      <p:to>
                                        <p:strVal val="visible"/>
                                      </p:to>
                                    </p:set>
                                    <p:anim calcmode="lin" valueType="num">
                                      <p:cBhvr additive="base">
                                        <p:cTn id="135" dur="1000" fill="hold"/>
                                        <p:tgtEl>
                                          <p:spTgt spid="34"/>
                                        </p:tgtEl>
                                        <p:attrNameLst>
                                          <p:attrName>ppt_x</p:attrName>
                                        </p:attrNameLst>
                                      </p:cBhvr>
                                      <p:tavLst>
                                        <p:tav tm="0">
                                          <p:val>
                                            <p:strVal val="#ppt_x"/>
                                          </p:val>
                                        </p:tav>
                                        <p:tav tm="100000">
                                          <p:val>
                                            <p:strVal val="#ppt_x"/>
                                          </p:val>
                                        </p:tav>
                                      </p:tavLst>
                                    </p:anim>
                                    <p:anim calcmode="lin" valueType="num">
                                      <p:cBhvr additive="base">
                                        <p:cTn id="136" dur="1000" fill="hold"/>
                                        <p:tgtEl>
                                          <p:spTgt spid="34"/>
                                        </p:tgtEl>
                                        <p:attrNameLst>
                                          <p:attrName>ppt_y</p:attrName>
                                        </p:attrNameLst>
                                      </p:cBhvr>
                                      <p:tavLst>
                                        <p:tav tm="0">
                                          <p:val>
                                            <p:strVal val="1+#ppt_h/2"/>
                                          </p:val>
                                        </p:tav>
                                        <p:tav tm="100000">
                                          <p:val>
                                            <p:strVal val="#ppt_y"/>
                                          </p:val>
                                        </p:tav>
                                      </p:tavLst>
                                    </p:anim>
                                  </p:childTnLst>
                                </p:cTn>
                              </p:par>
                              <p:par>
                                <p:cTn id="137" presetID="7" presetClass="entr" presetSubtype="4" fill="hold" grpId="0" nodeType="with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1000" fill="hold"/>
                                        <p:tgtEl>
                                          <p:spTgt spid="36"/>
                                        </p:tgtEl>
                                        <p:attrNameLst>
                                          <p:attrName>ppt_x</p:attrName>
                                        </p:attrNameLst>
                                      </p:cBhvr>
                                      <p:tavLst>
                                        <p:tav tm="0">
                                          <p:val>
                                            <p:strVal val="#ppt_x"/>
                                          </p:val>
                                        </p:tav>
                                        <p:tav tm="100000">
                                          <p:val>
                                            <p:strVal val="#ppt_x"/>
                                          </p:val>
                                        </p:tav>
                                      </p:tavLst>
                                    </p:anim>
                                    <p:anim calcmode="lin" valueType="num">
                                      <p:cBhvr additive="base">
                                        <p:cTn id="140" dur="1000" fill="hold"/>
                                        <p:tgtEl>
                                          <p:spTgt spid="36"/>
                                        </p:tgtEl>
                                        <p:attrNameLst>
                                          <p:attrName>ppt_y</p:attrName>
                                        </p:attrNameLst>
                                      </p:cBhvr>
                                      <p:tavLst>
                                        <p:tav tm="0">
                                          <p:val>
                                            <p:strVal val="1+#ppt_h/2"/>
                                          </p:val>
                                        </p:tav>
                                        <p:tav tm="100000">
                                          <p:val>
                                            <p:strVal val="#ppt_y"/>
                                          </p:val>
                                        </p:tav>
                                      </p:tavLst>
                                    </p:anim>
                                  </p:childTnLst>
                                </p:cTn>
                              </p:par>
                              <p:par>
                                <p:cTn id="141" presetID="7" presetClass="entr" presetSubtype="4"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additive="base">
                                        <p:cTn id="143" dur="1000" fill="hold"/>
                                        <p:tgtEl>
                                          <p:spTgt spid="37"/>
                                        </p:tgtEl>
                                        <p:attrNameLst>
                                          <p:attrName>ppt_x</p:attrName>
                                        </p:attrNameLst>
                                      </p:cBhvr>
                                      <p:tavLst>
                                        <p:tav tm="0">
                                          <p:val>
                                            <p:strVal val="#ppt_x"/>
                                          </p:val>
                                        </p:tav>
                                        <p:tav tm="100000">
                                          <p:val>
                                            <p:strVal val="#ppt_x"/>
                                          </p:val>
                                        </p:tav>
                                      </p:tavLst>
                                    </p:anim>
                                    <p:anim calcmode="lin" valueType="num">
                                      <p:cBhvr additive="base">
                                        <p:cTn id="144" dur="1000" fill="hold"/>
                                        <p:tgtEl>
                                          <p:spTgt spid="37"/>
                                        </p:tgtEl>
                                        <p:attrNameLst>
                                          <p:attrName>ppt_y</p:attrName>
                                        </p:attrNameLst>
                                      </p:cBhvr>
                                      <p:tavLst>
                                        <p:tav tm="0">
                                          <p:val>
                                            <p:strVal val="1+#ppt_h/2"/>
                                          </p:val>
                                        </p:tav>
                                        <p:tav tm="100000">
                                          <p:val>
                                            <p:strVal val="#ppt_y"/>
                                          </p:val>
                                        </p:tav>
                                      </p:tavLst>
                                    </p:anim>
                                  </p:childTnLst>
                                </p:cTn>
                              </p:par>
                              <p:par>
                                <p:cTn id="145" presetID="7" presetClass="entr" presetSubtype="4"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 calcmode="lin" valueType="num">
                                      <p:cBhvr additive="base">
                                        <p:cTn id="147" dur="1000" fill="hold"/>
                                        <p:tgtEl>
                                          <p:spTgt spid="38"/>
                                        </p:tgtEl>
                                        <p:attrNameLst>
                                          <p:attrName>ppt_x</p:attrName>
                                        </p:attrNameLst>
                                      </p:cBhvr>
                                      <p:tavLst>
                                        <p:tav tm="0">
                                          <p:val>
                                            <p:strVal val="#ppt_x"/>
                                          </p:val>
                                        </p:tav>
                                        <p:tav tm="100000">
                                          <p:val>
                                            <p:strVal val="#ppt_x"/>
                                          </p:val>
                                        </p:tav>
                                      </p:tavLst>
                                    </p:anim>
                                    <p:anim calcmode="lin" valueType="num">
                                      <p:cBhvr additive="base">
                                        <p:cTn id="148" dur="1000" fill="hold"/>
                                        <p:tgtEl>
                                          <p:spTgt spid="38"/>
                                        </p:tgtEl>
                                        <p:attrNameLst>
                                          <p:attrName>ppt_y</p:attrName>
                                        </p:attrNameLst>
                                      </p:cBhvr>
                                      <p:tavLst>
                                        <p:tav tm="0">
                                          <p:val>
                                            <p:strVal val="1+#ppt_h/2"/>
                                          </p:val>
                                        </p:tav>
                                        <p:tav tm="100000">
                                          <p:val>
                                            <p:strVal val="#ppt_y"/>
                                          </p:val>
                                        </p:tav>
                                      </p:tavLst>
                                    </p:anim>
                                  </p:childTnLst>
                                </p:cTn>
                              </p:par>
                              <p:par>
                                <p:cTn id="149" presetID="7" presetClass="entr" presetSubtype="4"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 calcmode="lin" valueType="num">
                                      <p:cBhvr additive="base">
                                        <p:cTn id="151" dur="1000" fill="hold"/>
                                        <p:tgtEl>
                                          <p:spTgt spid="41"/>
                                        </p:tgtEl>
                                        <p:attrNameLst>
                                          <p:attrName>ppt_x</p:attrName>
                                        </p:attrNameLst>
                                      </p:cBhvr>
                                      <p:tavLst>
                                        <p:tav tm="0">
                                          <p:val>
                                            <p:strVal val="#ppt_x"/>
                                          </p:val>
                                        </p:tav>
                                        <p:tav tm="100000">
                                          <p:val>
                                            <p:strVal val="#ppt_x"/>
                                          </p:val>
                                        </p:tav>
                                      </p:tavLst>
                                    </p:anim>
                                    <p:anim calcmode="lin" valueType="num">
                                      <p:cBhvr additive="base">
                                        <p:cTn id="152" dur="1000" fill="hold"/>
                                        <p:tgtEl>
                                          <p:spTgt spid="41"/>
                                        </p:tgtEl>
                                        <p:attrNameLst>
                                          <p:attrName>ppt_y</p:attrName>
                                        </p:attrNameLst>
                                      </p:cBhvr>
                                      <p:tavLst>
                                        <p:tav tm="0">
                                          <p:val>
                                            <p:strVal val="1+#ppt_h/2"/>
                                          </p:val>
                                        </p:tav>
                                        <p:tav tm="100000">
                                          <p:val>
                                            <p:strVal val="#ppt_y"/>
                                          </p:val>
                                        </p:tav>
                                      </p:tavLst>
                                    </p:anim>
                                  </p:childTnLst>
                                </p:cTn>
                              </p:par>
                              <p:par>
                                <p:cTn id="153" presetID="7" presetClass="entr" presetSubtype="4" fill="hold" grpId="0" nodeType="withEffect">
                                  <p:stCondLst>
                                    <p:cond delay="0"/>
                                  </p:stCondLst>
                                  <p:childTnLst>
                                    <p:set>
                                      <p:cBhvr>
                                        <p:cTn id="154" dur="1" fill="hold">
                                          <p:stCondLst>
                                            <p:cond delay="0"/>
                                          </p:stCondLst>
                                        </p:cTn>
                                        <p:tgtEl>
                                          <p:spTgt spid="40"/>
                                        </p:tgtEl>
                                        <p:attrNameLst>
                                          <p:attrName>style.visibility</p:attrName>
                                        </p:attrNameLst>
                                      </p:cBhvr>
                                      <p:to>
                                        <p:strVal val="visible"/>
                                      </p:to>
                                    </p:set>
                                    <p:anim calcmode="lin" valueType="num">
                                      <p:cBhvr additive="base">
                                        <p:cTn id="155" dur="1000" fill="hold"/>
                                        <p:tgtEl>
                                          <p:spTgt spid="40"/>
                                        </p:tgtEl>
                                        <p:attrNameLst>
                                          <p:attrName>ppt_x</p:attrName>
                                        </p:attrNameLst>
                                      </p:cBhvr>
                                      <p:tavLst>
                                        <p:tav tm="0">
                                          <p:val>
                                            <p:strVal val="#ppt_x"/>
                                          </p:val>
                                        </p:tav>
                                        <p:tav tm="100000">
                                          <p:val>
                                            <p:strVal val="#ppt_x"/>
                                          </p:val>
                                        </p:tav>
                                      </p:tavLst>
                                    </p:anim>
                                    <p:anim calcmode="lin" valueType="num">
                                      <p:cBhvr additive="base">
                                        <p:cTn id="156"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052513" y="-163513"/>
            <a:ext cx="8458200" cy="1143001"/>
          </a:xfrm>
        </p:spPr>
        <p:txBody>
          <a:bodyPr/>
          <a:lstStyle/>
          <a:p>
            <a:pPr eaLnBrk="1" hangingPunct="1"/>
            <a:r>
              <a:rPr lang="en-US" smtClean="0"/>
              <a:t>VENTURE-CLASS UPDATE/STATUS</a:t>
            </a:r>
          </a:p>
        </p:txBody>
      </p:sp>
      <p:sp>
        <p:nvSpPr>
          <p:cNvPr id="64515" name="Rectangle 3"/>
          <p:cNvSpPr>
            <a:spLocks noGrp="1" noChangeArrowheads="1"/>
          </p:cNvSpPr>
          <p:nvPr>
            <p:ph type="body" idx="4294967295"/>
          </p:nvPr>
        </p:nvSpPr>
        <p:spPr>
          <a:xfrm>
            <a:off x="76200" y="823913"/>
            <a:ext cx="9067800" cy="6172200"/>
          </a:xfrm>
        </p:spPr>
        <p:txBody>
          <a:bodyPr/>
          <a:lstStyle/>
          <a:p>
            <a:pPr lvl="2" eaLnBrk="1" hangingPunct="1">
              <a:lnSpc>
                <a:spcPct val="90000"/>
              </a:lnSpc>
              <a:buFontTx/>
              <a:buNone/>
            </a:pPr>
            <a:endParaRPr lang="en-US" sz="1800" dirty="0" smtClean="0"/>
          </a:p>
          <a:p>
            <a:pPr lvl="1" eaLnBrk="1" hangingPunct="1">
              <a:lnSpc>
                <a:spcPct val="90000"/>
              </a:lnSpc>
              <a:spcBef>
                <a:spcPts val="600"/>
              </a:spcBef>
            </a:pPr>
            <a:r>
              <a:rPr lang="en-US" b="1" dirty="0" smtClean="0"/>
              <a:t>Venture-Class is fully funded, with 3 “strands”</a:t>
            </a:r>
          </a:p>
          <a:p>
            <a:pPr lvl="2" eaLnBrk="1" hangingPunct="1">
              <a:lnSpc>
                <a:spcPct val="90000"/>
              </a:lnSpc>
              <a:buFont typeface="Arial" charset="0"/>
              <a:buChar char="–"/>
            </a:pPr>
            <a:r>
              <a:rPr lang="en-US" sz="1800" dirty="0" smtClean="0"/>
              <a:t>  EV-1:  suborbital/airborne investigations (5 years duration)</a:t>
            </a:r>
          </a:p>
          <a:p>
            <a:pPr lvl="3" eaLnBrk="1" hangingPunct="1">
              <a:lnSpc>
                <a:spcPct val="90000"/>
              </a:lnSpc>
              <a:buFont typeface="Courier New" charset="0"/>
              <a:buChar char="o"/>
            </a:pPr>
            <a:r>
              <a:rPr lang="en-US" sz="1800" dirty="0" smtClean="0"/>
              <a:t>Solicited in FY09 (selections in FY10) </a:t>
            </a:r>
            <a:r>
              <a:rPr lang="en-US" sz="1800" b="1" i="1" dirty="0" smtClean="0"/>
              <a:t>and every 4 years</a:t>
            </a:r>
          </a:p>
          <a:p>
            <a:pPr lvl="3" eaLnBrk="1" hangingPunct="1">
              <a:lnSpc>
                <a:spcPct val="90000"/>
              </a:lnSpc>
              <a:buFont typeface="Courier New" charset="0"/>
              <a:buChar char="o"/>
            </a:pPr>
            <a:r>
              <a:rPr lang="en-US" sz="1800" dirty="0" smtClean="0"/>
              <a:t>5 investigations selected; flights beginning in FY11</a:t>
            </a:r>
          </a:p>
          <a:p>
            <a:pPr lvl="3" eaLnBrk="1" hangingPunct="1">
              <a:lnSpc>
                <a:spcPct val="90000"/>
              </a:lnSpc>
              <a:buFont typeface="Courier New" charset="0"/>
              <a:buChar char="o"/>
            </a:pPr>
            <a:r>
              <a:rPr lang="en-US" sz="1800" dirty="0" smtClean="0"/>
              <a:t>Next selection (EV-3) in FY14, and EV-5 in FY18</a:t>
            </a:r>
          </a:p>
          <a:p>
            <a:pPr lvl="2" eaLnBrk="1" hangingPunct="1">
              <a:lnSpc>
                <a:spcPct val="90000"/>
              </a:lnSpc>
              <a:buFont typeface="Arial" charset="0"/>
              <a:buChar char="–"/>
            </a:pPr>
            <a:r>
              <a:rPr lang="en-US" sz="1800" dirty="0" smtClean="0"/>
              <a:t>  EV-2:  small complete missions (5 years duration)</a:t>
            </a:r>
          </a:p>
          <a:p>
            <a:pPr lvl="3" eaLnBrk="1" hangingPunct="1">
              <a:lnSpc>
                <a:spcPct val="90000"/>
              </a:lnSpc>
              <a:buFont typeface="Courier New" charset="0"/>
              <a:buChar char="o"/>
            </a:pPr>
            <a:r>
              <a:rPr lang="en-US" sz="1800" dirty="0" smtClean="0"/>
              <a:t>Solicited in FY11 (selections in FY12) </a:t>
            </a:r>
            <a:r>
              <a:rPr lang="en-US" sz="1800" b="1" i="1" dirty="0" smtClean="0"/>
              <a:t>and every 4 years</a:t>
            </a:r>
          </a:p>
          <a:p>
            <a:pPr lvl="3" eaLnBrk="1" hangingPunct="1">
              <a:lnSpc>
                <a:spcPct val="90000"/>
              </a:lnSpc>
              <a:buFont typeface="Courier New" charset="0"/>
              <a:buChar char="o"/>
            </a:pPr>
            <a:r>
              <a:rPr lang="en-US" sz="1800" dirty="0" smtClean="0"/>
              <a:t>Small-sat or stand-alone payload for </a:t>
            </a:r>
            <a:r>
              <a:rPr lang="en-US" sz="1800" dirty="0" err="1" smtClean="0"/>
              <a:t>MoO</a:t>
            </a:r>
            <a:r>
              <a:rPr lang="en-US" sz="1800" dirty="0" smtClean="0"/>
              <a:t>; $150M total development cost</a:t>
            </a:r>
          </a:p>
          <a:p>
            <a:pPr lvl="3" eaLnBrk="1" hangingPunct="1">
              <a:lnSpc>
                <a:spcPct val="90000"/>
              </a:lnSpc>
              <a:buFont typeface="Courier New" charset="0"/>
              <a:buChar char="o"/>
            </a:pPr>
            <a:r>
              <a:rPr lang="en-US" sz="1800" dirty="0" smtClean="0"/>
              <a:t>Selection imminent; EV-4 February 2016</a:t>
            </a:r>
          </a:p>
          <a:p>
            <a:pPr lvl="2" eaLnBrk="1" hangingPunct="1">
              <a:lnSpc>
                <a:spcPct val="90000"/>
              </a:lnSpc>
              <a:buFont typeface="Arial" charset="0"/>
              <a:buChar char="–"/>
            </a:pPr>
            <a:r>
              <a:rPr lang="en-US" sz="1800" dirty="0" smtClean="0"/>
              <a:t>  EV-Instrument: </a:t>
            </a:r>
            <a:r>
              <a:rPr lang="en-US" sz="1800" dirty="0" err="1" smtClean="0"/>
              <a:t>Spaceborne</a:t>
            </a:r>
            <a:r>
              <a:rPr lang="en-US" sz="1800" dirty="0" smtClean="0"/>
              <a:t> instruments for flight on </a:t>
            </a:r>
            <a:r>
              <a:rPr lang="en-US" sz="1800" dirty="0" err="1" smtClean="0"/>
              <a:t>MoO</a:t>
            </a:r>
            <a:r>
              <a:rPr lang="en-US" sz="1800" dirty="0" smtClean="0"/>
              <a:t> (5 years dev.)</a:t>
            </a:r>
          </a:p>
          <a:p>
            <a:pPr lvl="3" eaLnBrk="1" hangingPunct="1">
              <a:lnSpc>
                <a:spcPct val="90000"/>
              </a:lnSpc>
              <a:buFont typeface="Courier New" charset="0"/>
              <a:buChar char="o"/>
            </a:pPr>
            <a:r>
              <a:rPr lang="en-US" sz="1800" dirty="0"/>
              <a:t>~$90M development costs, accommodation costs budgeted separately</a:t>
            </a:r>
          </a:p>
          <a:p>
            <a:pPr lvl="3" eaLnBrk="1" hangingPunct="1">
              <a:lnSpc>
                <a:spcPct val="90000"/>
              </a:lnSpc>
              <a:buFont typeface="Courier New" charset="0"/>
              <a:buChar char="o"/>
            </a:pPr>
            <a:r>
              <a:rPr lang="en-US" sz="1800" dirty="0" smtClean="0"/>
              <a:t>Solicited in FY11 (selections in FY12) </a:t>
            </a:r>
            <a:r>
              <a:rPr lang="en-US" sz="1800" b="1" i="1" dirty="0" smtClean="0"/>
              <a:t>and 15-18 months thereafter</a:t>
            </a:r>
            <a:endParaRPr lang="en-US" sz="1800" dirty="0" smtClean="0"/>
          </a:p>
          <a:p>
            <a:pPr marL="396875" lvl="1" indent="0" eaLnBrk="1" hangingPunct="1">
              <a:lnSpc>
                <a:spcPct val="90000"/>
              </a:lnSpc>
              <a:buNone/>
            </a:pPr>
            <a:endParaRPr lang="en-US" sz="1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Narrow"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65"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a:themeElements>
    <a:clrScheme name="2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9776</TotalTime>
  <Words>1139</Words>
  <Application>Microsoft Macintosh PowerPoint</Application>
  <PresentationFormat>Letter Paper (8.5x11 in)</PresentationFormat>
  <Paragraphs>173</Paragraphs>
  <Slides>13</Slides>
  <Notes>10</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13</vt:i4>
      </vt:variant>
    </vt:vector>
  </HeadingPairs>
  <TitlesOfParts>
    <vt:vector size="18" baseType="lpstr">
      <vt:lpstr>Blank</vt:lpstr>
      <vt:lpstr>6_Blank</vt:lpstr>
      <vt:lpstr>1_Blank</vt:lpstr>
      <vt:lpstr>8_Blank</vt:lpstr>
      <vt:lpstr>Picture</vt:lpstr>
      <vt:lpstr>PowerPoint Presentation</vt:lpstr>
      <vt:lpstr>PowerPoint Presentation</vt:lpstr>
      <vt:lpstr>NASA “Highlights” Page from Budget Document</vt:lpstr>
      <vt:lpstr>Earth Science Budget – FY13 Request</vt:lpstr>
      <vt:lpstr>Earth Science Budget Overview</vt:lpstr>
      <vt:lpstr>Earth Science Program/Budget Strategy</vt:lpstr>
      <vt:lpstr>PowerPoint Presentation</vt:lpstr>
      <vt:lpstr>PowerPoint Presentation</vt:lpstr>
      <vt:lpstr>VENTURE-CLASS UPDATE/STATUS</vt:lpstr>
      <vt:lpstr>Earth Venture-1  Summaries</vt:lpstr>
      <vt:lpstr>PowerPoint Presentation</vt:lpstr>
      <vt:lpstr>PowerPoint Presentation</vt:lpstr>
      <vt:lpstr>PowerPoint Presentation</vt:lpstr>
    </vt:vector>
  </TitlesOfParts>
  <Company>ESTO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Bauer, Robert (GSFC-4070)</dc:creator>
  <cp:lastModifiedBy>awalton</cp:lastModifiedBy>
  <cp:revision>540</cp:revision>
  <cp:lastPrinted>2012-04-27T20:02:13Z</cp:lastPrinted>
  <dcterms:created xsi:type="dcterms:W3CDTF">2011-09-09T19:20:48Z</dcterms:created>
  <dcterms:modified xsi:type="dcterms:W3CDTF">2012-04-27T20:39:35Z</dcterms:modified>
</cp:coreProperties>
</file>