
<file path=[Content_Types].xml><?xml version="1.0" encoding="utf-8"?>
<Types xmlns="http://schemas.openxmlformats.org/package/2006/content-types">
  <Default Extension="rels" ContentType="application/vnd.openxmlformats-package.relationships+xml"/>
  <Default Extension="jpg" ContentType="image/jpeg"/>
  <Default Extension="xml" ContentType="application/xml"/>
  <Default Extension="jpeg" ContentType="image/jpeg"/>
  <Default Extension="emf" ContentType="image/x-emf"/>
  <Default Extension="png" ContentType="image/png"/>
  <Default Extension="bin" ContentType="application/vnd.openxmlformats-officedocument.presentationml.printerSettings"/>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2" Type="http://schemas.openxmlformats.org/package/2006/relationships/metadata/core-properties" Target="docProps/core.xml"/><Relationship Id="rId3" Type="http://schemas.openxmlformats.org/officeDocument/2006/relationships/extended-properties" Target="docProps/app.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1" r:id="rId1"/>
    <p:sldMasterId id="2147483693" r:id="rId2"/>
  </p:sldMasterIdLst>
  <p:notesMasterIdLst>
    <p:notesMasterId r:id="rId34"/>
  </p:notesMasterIdLst>
  <p:handoutMasterIdLst>
    <p:handoutMasterId r:id="rId35"/>
  </p:handoutMasterIdLst>
  <p:sldIdLst>
    <p:sldId id="342" r:id="rId3"/>
    <p:sldId id="372" r:id="rId4"/>
    <p:sldId id="375" r:id="rId5"/>
    <p:sldId id="376" r:id="rId6"/>
    <p:sldId id="377" r:id="rId7"/>
    <p:sldId id="380" r:id="rId8"/>
    <p:sldId id="314" r:id="rId9"/>
    <p:sldId id="315" r:id="rId10"/>
    <p:sldId id="321" r:id="rId11"/>
    <p:sldId id="347" r:id="rId12"/>
    <p:sldId id="348" r:id="rId13"/>
    <p:sldId id="322" r:id="rId14"/>
    <p:sldId id="323" r:id="rId15"/>
    <p:sldId id="324" r:id="rId16"/>
    <p:sldId id="334" r:id="rId17"/>
    <p:sldId id="358" r:id="rId18"/>
    <p:sldId id="359" r:id="rId19"/>
    <p:sldId id="350" r:id="rId20"/>
    <p:sldId id="351" r:id="rId21"/>
    <p:sldId id="357" r:id="rId22"/>
    <p:sldId id="330" r:id="rId23"/>
    <p:sldId id="356" r:id="rId24"/>
    <p:sldId id="363" r:id="rId25"/>
    <p:sldId id="367" r:id="rId26"/>
    <p:sldId id="362" r:id="rId27"/>
    <p:sldId id="369" r:id="rId28"/>
    <p:sldId id="368" r:id="rId29"/>
    <p:sldId id="370" r:id="rId30"/>
    <p:sldId id="379" r:id="rId31"/>
    <p:sldId id="373" r:id="rId32"/>
    <p:sldId id="374" r:id="rId33"/>
  </p:sldIdLst>
  <p:sldSz cx="12179300" cy="9134475" type="ledger"/>
  <p:notesSz cx="6858000" cy="9144000"/>
  <p:defaultTextStyle>
    <a:defPPr>
      <a:defRPr lang="en-US"/>
    </a:defPPr>
    <a:lvl1pPr marL="0" algn="l" defTabSz="1216021" rtl="0" eaLnBrk="1" latinLnBrk="0" hangingPunct="1">
      <a:defRPr sz="2400" kern="1200">
        <a:solidFill>
          <a:schemeClr val="tx1"/>
        </a:solidFill>
        <a:latin typeface="+mn-lt"/>
        <a:ea typeface="+mn-ea"/>
        <a:cs typeface="+mn-cs"/>
      </a:defRPr>
    </a:lvl1pPr>
    <a:lvl2pPr marL="608010" algn="l" defTabSz="1216021" rtl="0" eaLnBrk="1" latinLnBrk="0" hangingPunct="1">
      <a:defRPr sz="2400" kern="1200">
        <a:solidFill>
          <a:schemeClr val="tx1"/>
        </a:solidFill>
        <a:latin typeface="+mn-lt"/>
        <a:ea typeface="+mn-ea"/>
        <a:cs typeface="+mn-cs"/>
      </a:defRPr>
    </a:lvl2pPr>
    <a:lvl3pPr marL="1216021" algn="l" defTabSz="1216021" rtl="0" eaLnBrk="1" latinLnBrk="0" hangingPunct="1">
      <a:defRPr sz="2400" kern="1200">
        <a:solidFill>
          <a:schemeClr val="tx1"/>
        </a:solidFill>
        <a:latin typeface="+mn-lt"/>
        <a:ea typeface="+mn-ea"/>
        <a:cs typeface="+mn-cs"/>
      </a:defRPr>
    </a:lvl3pPr>
    <a:lvl4pPr marL="1824030" algn="l" defTabSz="1216021" rtl="0" eaLnBrk="1" latinLnBrk="0" hangingPunct="1">
      <a:defRPr sz="2400" kern="1200">
        <a:solidFill>
          <a:schemeClr val="tx1"/>
        </a:solidFill>
        <a:latin typeface="+mn-lt"/>
        <a:ea typeface="+mn-ea"/>
        <a:cs typeface="+mn-cs"/>
      </a:defRPr>
    </a:lvl4pPr>
    <a:lvl5pPr marL="2432039" algn="l" defTabSz="1216021" rtl="0" eaLnBrk="1" latinLnBrk="0" hangingPunct="1">
      <a:defRPr sz="2400" kern="1200">
        <a:solidFill>
          <a:schemeClr val="tx1"/>
        </a:solidFill>
        <a:latin typeface="+mn-lt"/>
        <a:ea typeface="+mn-ea"/>
        <a:cs typeface="+mn-cs"/>
      </a:defRPr>
    </a:lvl5pPr>
    <a:lvl6pPr marL="3040047" algn="l" defTabSz="1216021" rtl="0" eaLnBrk="1" latinLnBrk="0" hangingPunct="1">
      <a:defRPr sz="2400" kern="1200">
        <a:solidFill>
          <a:schemeClr val="tx1"/>
        </a:solidFill>
        <a:latin typeface="+mn-lt"/>
        <a:ea typeface="+mn-ea"/>
        <a:cs typeface="+mn-cs"/>
      </a:defRPr>
    </a:lvl6pPr>
    <a:lvl7pPr marL="3648058" algn="l" defTabSz="1216021" rtl="0" eaLnBrk="1" latinLnBrk="0" hangingPunct="1">
      <a:defRPr sz="2400" kern="1200">
        <a:solidFill>
          <a:schemeClr val="tx1"/>
        </a:solidFill>
        <a:latin typeface="+mn-lt"/>
        <a:ea typeface="+mn-ea"/>
        <a:cs typeface="+mn-cs"/>
      </a:defRPr>
    </a:lvl7pPr>
    <a:lvl8pPr marL="4256069" algn="l" defTabSz="1216021" rtl="0" eaLnBrk="1" latinLnBrk="0" hangingPunct="1">
      <a:defRPr sz="2400" kern="1200">
        <a:solidFill>
          <a:schemeClr val="tx1"/>
        </a:solidFill>
        <a:latin typeface="+mn-lt"/>
        <a:ea typeface="+mn-ea"/>
        <a:cs typeface="+mn-cs"/>
      </a:defRPr>
    </a:lvl8pPr>
    <a:lvl9pPr marL="4864077" algn="l" defTabSz="1216021" rtl="0" eaLnBrk="1" latinLnBrk="0" hangingPunct="1">
      <a:defRPr sz="24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B2DC5"/>
    <a:srgbClr val="A62ADE"/>
    <a:srgbClr val="8D49C8"/>
    <a:srgbClr val="A434AE"/>
    <a:srgbClr val="55B521"/>
    <a:srgbClr val="FF6600"/>
    <a:srgbClr val="326A16"/>
    <a:srgbClr val="FFE0C1"/>
    <a:srgbClr val="0107FF"/>
    <a:srgbClr val="D4500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7164" autoAdjust="0"/>
    <p:restoredTop sz="94660"/>
  </p:normalViewPr>
  <p:slideViewPr>
    <p:cSldViewPr>
      <p:cViewPr>
        <p:scale>
          <a:sx n="68" d="100"/>
          <a:sy n="68" d="100"/>
        </p:scale>
        <p:origin x="-600" y="96"/>
      </p:cViewPr>
      <p:guideLst>
        <p:guide orient="horz" pos="2877"/>
        <p:guide pos="3836"/>
      </p:guideLst>
    </p:cSldViewPr>
  </p:slideViewPr>
  <p:notesTextViewPr>
    <p:cViewPr>
      <p:scale>
        <a:sx n="100" d="100"/>
        <a:sy n="100" d="100"/>
      </p:scale>
      <p:origin x="0" y="0"/>
    </p:cViewPr>
  </p:notesTextViewPr>
  <p:sorterViewPr>
    <p:cViewPr>
      <p:scale>
        <a:sx n="46" d="100"/>
        <a:sy n="46" d="100"/>
      </p:scale>
      <p:origin x="0" y="240"/>
    </p:cViewPr>
  </p:sorterViewPr>
  <p:gridSpacing cx="76200" cy="76200"/>
</p:viewPr>
</file>

<file path=ppt/_rels/presentation.xml.rels><?xml version="1.0" encoding="UTF-8" standalone="yes"?>
<Relationships xmlns="http://schemas.openxmlformats.org/package/2006/relationships"><Relationship Id="rId35" Type="http://schemas.openxmlformats.org/officeDocument/2006/relationships/handoutMaster" Target="handoutMasters/handoutMaster1.xml"/><Relationship Id="rId31" Type="http://schemas.openxmlformats.org/officeDocument/2006/relationships/slide" Target="slides/slide29.xml"/><Relationship Id="rId34" Type="http://schemas.openxmlformats.org/officeDocument/2006/relationships/notesMaster" Target="notesMasters/notesMaster1.xml"/><Relationship Id="rId39" Type="http://schemas.openxmlformats.org/officeDocument/2006/relationships/theme" Target="theme/theme1.xml"/><Relationship Id="rId40" Type="http://schemas.openxmlformats.org/officeDocument/2006/relationships/tableStyles" Target="tableStyles.xml"/><Relationship Id="rId7" Type="http://schemas.openxmlformats.org/officeDocument/2006/relationships/slide" Target="slides/slide5.xml"/><Relationship Id="rId36" Type="http://schemas.openxmlformats.org/officeDocument/2006/relationships/printerSettings" Target="printerSettings/printerSettings1.bin"/><Relationship Id="rId1" Type="http://schemas.openxmlformats.org/officeDocument/2006/relationships/slideMaster" Target="slideMasters/slideMaster1.xml"/><Relationship Id="rId24" Type="http://schemas.openxmlformats.org/officeDocument/2006/relationships/slide" Target="slides/slide22.xml"/><Relationship Id="rId25" Type="http://schemas.openxmlformats.org/officeDocument/2006/relationships/slide" Target="slides/slide23.xml"/><Relationship Id="rId8" Type="http://schemas.openxmlformats.org/officeDocument/2006/relationships/slide" Target="slides/slide6.xml"/><Relationship Id="rId13" Type="http://schemas.openxmlformats.org/officeDocument/2006/relationships/slide" Target="slides/slide11.xml"/><Relationship Id="rId10" Type="http://schemas.openxmlformats.org/officeDocument/2006/relationships/slide" Target="slides/slide8.xml"/><Relationship Id="rId32" Type="http://schemas.openxmlformats.org/officeDocument/2006/relationships/slide" Target="slides/slide30.xml"/><Relationship Id="rId37" Type="http://schemas.openxmlformats.org/officeDocument/2006/relationships/presProps" Target="presProps.xml"/><Relationship Id="rId12" Type="http://schemas.openxmlformats.org/officeDocument/2006/relationships/slide" Target="slides/slide10.xml"/><Relationship Id="rId17" Type="http://schemas.openxmlformats.org/officeDocument/2006/relationships/slide" Target="slides/slide15.xml"/><Relationship Id="rId9" Type="http://schemas.openxmlformats.org/officeDocument/2006/relationships/slide" Target="slides/slide7.xml"/><Relationship Id="rId18" Type="http://schemas.openxmlformats.org/officeDocument/2006/relationships/slide" Target="slides/slide16.xml"/><Relationship Id="rId3" Type="http://schemas.openxmlformats.org/officeDocument/2006/relationships/slide" Target="slides/slide1.xml"/><Relationship Id="rId27" Type="http://schemas.openxmlformats.org/officeDocument/2006/relationships/slide" Target="slides/slide25.xml"/><Relationship Id="rId14" Type="http://schemas.openxmlformats.org/officeDocument/2006/relationships/slide" Target="slides/slide12.xml"/><Relationship Id="rId23" Type="http://schemas.openxmlformats.org/officeDocument/2006/relationships/slide" Target="slides/slide21.xml"/><Relationship Id="rId4" Type="http://schemas.openxmlformats.org/officeDocument/2006/relationships/slide" Target="slides/slide2.xml"/><Relationship Id="rId28" Type="http://schemas.openxmlformats.org/officeDocument/2006/relationships/slide" Target="slides/slide26.xml"/><Relationship Id="rId26" Type="http://schemas.openxmlformats.org/officeDocument/2006/relationships/slide" Target="slides/slide24.xml"/><Relationship Id="rId30" Type="http://schemas.openxmlformats.org/officeDocument/2006/relationships/slide" Target="slides/slide28.xml"/><Relationship Id="rId11" Type="http://schemas.openxmlformats.org/officeDocument/2006/relationships/slide" Target="slides/slide9.xml"/><Relationship Id="rId29" Type="http://schemas.openxmlformats.org/officeDocument/2006/relationships/slide" Target="slides/slide27.xml"/><Relationship Id="rId6" Type="http://schemas.openxmlformats.org/officeDocument/2006/relationships/slide" Target="slides/slide4.xml"/><Relationship Id="rId16" Type="http://schemas.openxmlformats.org/officeDocument/2006/relationships/slide" Target="slides/slide14.xml"/><Relationship Id="rId33" Type="http://schemas.openxmlformats.org/officeDocument/2006/relationships/slide" Target="slides/slide31.xml"/><Relationship Id="rId5" Type="http://schemas.openxmlformats.org/officeDocument/2006/relationships/slide" Target="slides/slide3.xml"/><Relationship Id="rId15" Type="http://schemas.openxmlformats.org/officeDocument/2006/relationships/slide" Target="slides/slide13.xml"/><Relationship Id="rId19" Type="http://schemas.openxmlformats.org/officeDocument/2006/relationships/slide" Target="slides/slide17.xml"/><Relationship Id="rId38" Type="http://schemas.openxmlformats.org/officeDocument/2006/relationships/viewProps" Target="viewProps.xml"/><Relationship Id="rId20" Type="http://schemas.openxmlformats.org/officeDocument/2006/relationships/slide" Target="slides/slide18.xml"/><Relationship Id="rId22" Type="http://schemas.openxmlformats.org/officeDocument/2006/relationships/slide" Target="slides/slide20.xml"/><Relationship Id="rId21" Type="http://schemas.openxmlformats.org/officeDocument/2006/relationships/slide" Target="slides/slide19.xml"/><Relationship Id="rId2" Type="http://schemas.openxmlformats.org/officeDocument/2006/relationships/slideMaster" Target="slideMasters/slideMaster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BA62D4B-CE3B-0D4D-BDD0-7E7A2AE8F7EA}" type="datetimeFigureOut">
              <a:rPr lang="en-US" smtClean="0"/>
              <a:t>5/1/12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0D69DC2-F464-4247-AF1B-D076FE5BAB58}" type="slidenum">
              <a:rPr lang="en-US" smtClean="0"/>
              <a:t>‹#›</a:t>
            </a:fld>
            <a:endParaRPr lang="en-US"/>
          </a:p>
        </p:txBody>
      </p:sp>
    </p:spTree>
    <p:extLst>
      <p:ext uri="{BB962C8B-B14F-4D97-AF65-F5344CB8AC3E}">
        <p14:creationId xmlns:p14="http://schemas.microsoft.com/office/powerpoint/2010/main" val="119703139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C739ABD-67D5-40E1-A2BD-05680682DF24}" type="datetimeFigureOut">
              <a:rPr lang="en-US" smtClean="0"/>
              <a:pPr/>
              <a:t>5/1/12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9991B0A-6C48-4899-985B-E6A81C4572DD}" type="slidenum">
              <a:rPr lang="en-US" smtClean="0"/>
              <a:pPr/>
              <a:t>‹#›</a:t>
            </a:fld>
            <a:endParaRPr lang="en-US"/>
          </a:p>
        </p:txBody>
      </p:sp>
    </p:spTree>
    <p:extLst>
      <p:ext uri="{BB962C8B-B14F-4D97-AF65-F5344CB8AC3E}">
        <p14:creationId xmlns:p14="http://schemas.microsoft.com/office/powerpoint/2010/main" val="1075749848"/>
      </p:ext>
    </p:extLst>
  </p:cSld>
  <p:clrMap bg1="lt1" tx1="dk1" bg2="lt2" tx2="dk2" accent1="accent1" accent2="accent2" accent3="accent3" accent4="accent4" accent5="accent5" accent6="accent6" hlink="hlink" folHlink="folHlink"/>
  <p:hf hdr="0" ftr="0" dt="0"/>
  <p:notesStyle>
    <a:lvl1pPr marL="0" algn="l" defTabSz="1216910" rtl="0" eaLnBrk="1" latinLnBrk="0" hangingPunct="1">
      <a:defRPr sz="1600" kern="1200">
        <a:solidFill>
          <a:schemeClr val="tx1"/>
        </a:solidFill>
        <a:latin typeface="+mn-lt"/>
        <a:ea typeface="+mn-ea"/>
        <a:cs typeface="+mn-cs"/>
      </a:defRPr>
    </a:lvl1pPr>
    <a:lvl2pPr marL="608455" algn="l" defTabSz="1216910" rtl="0" eaLnBrk="1" latinLnBrk="0" hangingPunct="1">
      <a:defRPr sz="1600" kern="1200">
        <a:solidFill>
          <a:schemeClr val="tx1"/>
        </a:solidFill>
        <a:latin typeface="+mn-lt"/>
        <a:ea typeface="+mn-ea"/>
        <a:cs typeface="+mn-cs"/>
      </a:defRPr>
    </a:lvl2pPr>
    <a:lvl3pPr marL="1216910" algn="l" defTabSz="1216910" rtl="0" eaLnBrk="1" latinLnBrk="0" hangingPunct="1">
      <a:defRPr sz="1600" kern="1200">
        <a:solidFill>
          <a:schemeClr val="tx1"/>
        </a:solidFill>
        <a:latin typeface="+mn-lt"/>
        <a:ea typeface="+mn-ea"/>
        <a:cs typeface="+mn-cs"/>
      </a:defRPr>
    </a:lvl3pPr>
    <a:lvl4pPr marL="1825365" algn="l" defTabSz="1216910" rtl="0" eaLnBrk="1" latinLnBrk="0" hangingPunct="1">
      <a:defRPr sz="1600" kern="1200">
        <a:solidFill>
          <a:schemeClr val="tx1"/>
        </a:solidFill>
        <a:latin typeface="+mn-lt"/>
        <a:ea typeface="+mn-ea"/>
        <a:cs typeface="+mn-cs"/>
      </a:defRPr>
    </a:lvl4pPr>
    <a:lvl5pPr marL="2433819" algn="l" defTabSz="1216910" rtl="0" eaLnBrk="1" latinLnBrk="0" hangingPunct="1">
      <a:defRPr sz="1600" kern="1200">
        <a:solidFill>
          <a:schemeClr val="tx1"/>
        </a:solidFill>
        <a:latin typeface="+mn-lt"/>
        <a:ea typeface="+mn-ea"/>
        <a:cs typeface="+mn-cs"/>
      </a:defRPr>
    </a:lvl5pPr>
    <a:lvl6pPr marL="3042275" algn="l" defTabSz="1216910" rtl="0" eaLnBrk="1" latinLnBrk="0" hangingPunct="1">
      <a:defRPr sz="1600" kern="1200">
        <a:solidFill>
          <a:schemeClr val="tx1"/>
        </a:solidFill>
        <a:latin typeface="+mn-lt"/>
        <a:ea typeface="+mn-ea"/>
        <a:cs typeface="+mn-cs"/>
      </a:defRPr>
    </a:lvl6pPr>
    <a:lvl7pPr marL="3650729" algn="l" defTabSz="1216910" rtl="0" eaLnBrk="1" latinLnBrk="0" hangingPunct="1">
      <a:defRPr sz="1600" kern="1200">
        <a:solidFill>
          <a:schemeClr val="tx1"/>
        </a:solidFill>
        <a:latin typeface="+mn-lt"/>
        <a:ea typeface="+mn-ea"/>
        <a:cs typeface="+mn-cs"/>
      </a:defRPr>
    </a:lvl7pPr>
    <a:lvl8pPr marL="4259184" algn="l" defTabSz="1216910" rtl="0" eaLnBrk="1" latinLnBrk="0" hangingPunct="1">
      <a:defRPr sz="1600" kern="1200">
        <a:solidFill>
          <a:schemeClr val="tx1"/>
        </a:solidFill>
        <a:latin typeface="+mn-lt"/>
        <a:ea typeface="+mn-ea"/>
        <a:cs typeface="+mn-cs"/>
      </a:defRPr>
    </a:lvl8pPr>
    <a:lvl9pPr marL="4867643" algn="l" defTabSz="121691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9699"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Arial" charset="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3451" y="2837612"/>
            <a:ext cx="10352405" cy="1957992"/>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6895" y="5176202"/>
            <a:ext cx="8525510" cy="2334366"/>
          </a:xfrm>
        </p:spPr>
        <p:txBody>
          <a:bodyPr/>
          <a:lstStyle>
            <a:lvl1pPr marL="0" indent="0" algn="ctr">
              <a:buNone/>
              <a:defRPr>
                <a:solidFill>
                  <a:schemeClr val="tx1">
                    <a:tint val="75000"/>
                  </a:schemeClr>
                </a:solidFill>
              </a:defRPr>
            </a:lvl1pPr>
            <a:lvl2pPr marL="608010" indent="0" algn="ctr">
              <a:buNone/>
              <a:defRPr>
                <a:solidFill>
                  <a:schemeClr val="tx1">
                    <a:tint val="75000"/>
                  </a:schemeClr>
                </a:solidFill>
              </a:defRPr>
            </a:lvl2pPr>
            <a:lvl3pPr marL="1216021" indent="0" algn="ctr">
              <a:buNone/>
              <a:defRPr>
                <a:solidFill>
                  <a:schemeClr val="tx1">
                    <a:tint val="75000"/>
                  </a:schemeClr>
                </a:solidFill>
              </a:defRPr>
            </a:lvl3pPr>
            <a:lvl4pPr marL="1824030" indent="0" algn="ctr">
              <a:buNone/>
              <a:defRPr>
                <a:solidFill>
                  <a:schemeClr val="tx1">
                    <a:tint val="75000"/>
                  </a:schemeClr>
                </a:solidFill>
              </a:defRPr>
            </a:lvl4pPr>
            <a:lvl5pPr marL="2432039" indent="0" algn="ctr">
              <a:buNone/>
              <a:defRPr>
                <a:solidFill>
                  <a:schemeClr val="tx1">
                    <a:tint val="75000"/>
                  </a:schemeClr>
                </a:solidFill>
              </a:defRPr>
            </a:lvl5pPr>
            <a:lvl6pPr marL="3040047" indent="0" algn="ctr">
              <a:buNone/>
              <a:defRPr>
                <a:solidFill>
                  <a:schemeClr val="tx1">
                    <a:tint val="75000"/>
                  </a:schemeClr>
                </a:solidFill>
              </a:defRPr>
            </a:lvl6pPr>
            <a:lvl7pPr marL="3648058" indent="0" algn="ctr">
              <a:buNone/>
              <a:defRPr>
                <a:solidFill>
                  <a:schemeClr val="tx1">
                    <a:tint val="75000"/>
                  </a:schemeClr>
                </a:solidFill>
              </a:defRPr>
            </a:lvl7pPr>
            <a:lvl8pPr marL="4256069" indent="0" algn="ctr">
              <a:buNone/>
              <a:defRPr>
                <a:solidFill>
                  <a:schemeClr val="tx1">
                    <a:tint val="75000"/>
                  </a:schemeClr>
                </a:solidFill>
              </a:defRPr>
            </a:lvl8pPr>
            <a:lvl9pPr marL="4864077"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latin typeface="Calibri"/>
              </a:rPr>
              <a:t>5/1/2012</a:t>
            </a:r>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latin typeface="Calibri"/>
              </a:rPr>
              <a:t>5/1/2012</a:t>
            </a:r>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29995" y="365807"/>
            <a:ext cx="2740343" cy="7793906"/>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8966" y="365807"/>
            <a:ext cx="8018039" cy="779390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latin typeface="Calibri"/>
              </a:rPr>
              <a:t>5/1/2012</a:t>
            </a:r>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3448" y="2837608"/>
            <a:ext cx="10352405" cy="1957992"/>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6895" y="5176202"/>
            <a:ext cx="8525510" cy="2334366"/>
          </a:xfrm>
        </p:spPr>
        <p:txBody>
          <a:bodyPr/>
          <a:lstStyle>
            <a:lvl1pPr marL="0" indent="0" algn="ctr">
              <a:buNone/>
              <a:defRPr>
                <a:solidFill>
                  <a:schemeClr val="tx1">
                    <a:tint val="75000"/>
                  </a:schemeClr>
                </a:solidFill>
              </a:defRPr>
            </a:lvl1pPr>
            <a:lvl2pPr marL="608945" indent="0" algn="ctr">
              <a:buNone/>
              <a:defRPr>
                <a:solidFill>
                  <a:schemeClr val="tx1">
                    <a:tint val="75000"/>
                  </a:schemeClr>
                </a:solidFill>
              </a:defRPr>
            </a:lvl2pPr>
            <a:lvl3pPr marL="1217889" indent="0" algn="ctr">
              <a:buNone/>
              <a:defRPr>
                <a:solidFill>
                  <a:schemeClr val="tx1">
                    <a:tint val="75000"/>
                  </a:schemeClr>
                </a:solidFill>
              </a:defRPr>
            </a:lvl3pPr>
            <a:lvl4pPr marL="1826834" indent="0" algn="ctr">
              <a:buNone/>
              <a:defRPr>
                <a:solidFill>
                  <a:schemeClr val="tx1">
                    <a:tint val="75000"/>
                  </a:schemeClr>
                </a:solidFill>
              </a:defRPr>
            </a:lvl4pPr>
            <a:lvl5pPr marL="2435779" indent="0" algn="ctr">
              <a:buNone/>
              <a:defRPr>
                <a:solidFill>
                  <a:schemeClr val="tx1">
                    <a:tint val="75000"/>
                  </a:schemeClr>
                </a:solidFill>
              </a:defRPr>
            </a:lvl5pPr>
            <a:lvl6pPr marL="3044723" indent="0" algn="ctr">
              <a:buNone/>
              <a:defRPr>
                <a:solidFill>
                  <a:schemeClr val="tx1">
                    <a:tint val="75000"/>
                  </a:schemeClr>
                </a:solidFill>
              </a:defRPr>
            </a:lvl6pPr>
            <a:lvl7pPr marL="3653668" indent="0" algn="ctr">
              <a:buNone/>
              <a:defRPr>
                <a:solidFill>
                  <a:schemeClr val="tx1">
                    <a:tint val="75000"/>
                  </a:schemeClr>
                </a:solidFill>
              </a:defRPr>
            </a:lvl7pPr>
            <a:lvl8pPr marL="4262613" indent="0" algn="ctr">
              <a:buNone/>
              <a:defRPr>
                <a:solidFill>
                  <a:schemeClr val="tx1">
                    <a:tint val="75000"/>
                  </a:schemeClr>
                </a:solidFill>
              </a:defRPr>
            </a:lvl8pPr>
            <a:lvl9pPr marL="4871557"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latin typeface="Calibri"/>
              </a:rPr>
              <a:t>5/1/2012</a:t>
            </a:r>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0401413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latin typeface="Calibri"/>
              </a:rPr>
              <a:t>5/1/2012</a:t>
            </a:r>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0712941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081" y="5869747"/>
            <a:ext cx="10352405" cy="1814208"/>
          </a:xfrm>
        </p:spPr>
        <p:txBody>
          <a:bodyPr anchor="t"/>
          <a:lstStyle>
            <a:lvl1pPr algn="l">
              <a:defRPr sz="5300" b="1" cap="all"/>
            </a:lvl1pPr>
          </a:lstStyle>
          <a:p>
            <a:r>
              <a:rPr lang="en-US" smtClean="0"/>
              <a:t>Click to edit Master title style</a:t>
            </a:r>
            <a:endParaRPr lang="en-US"/>
          </a:p>
        </p:txBody>
      </p:sp>
      <p:sp>
        <p:nvSpPr>
          <p:cNvPr id="3" name="Text Placeholder 2"/>
          <p:cNvSpPr>
            <a:spLocks noGrp="1"/>
          </p:cNvSpPr>
          <p:nvPr>
            <p:ph type="body" idx="1"/>
          </p:nvPr>
        </p:nvSpPr>
        <p:spPr>
          <a:xfrm>
            <a:off x="962081" y="3871581"/>
            <a:ext cx="10352405" cy="1998166"/>
          </a:xfrm>
        </p:spPr>
        <p:txBody>
          <a:bodyPr anchor="b"/>
          <a:lstStyle>
            <a:lvl1pPr marL="0" indent="0">
              <a:buNone/>
              <a:defRPr sz="2700">
                <a:solidFill>
                  <a:schemeClr val="tx1">
                    <a:tint val="75000"/>
                  </a:schemeClr>
                </a:solidFill>
              </a:defRPr>
            </a:lvl1pPr>
            <a:lvl2pPr marL="608945" indent="0">
              <a:buNone/>
              <a:defRPr sz="2400">
                <a:solidFill>
                  <a:schemeClr val="tx1">
                    <a:tint val="75000"/>
                  </a:schemeClr>
                </a:solidFill>
              </a:defRPr>
            </a:lvl2pPr>
            <a:lvl3pPr marL="1217889" indent="0">
              <a:buNone/>
              <a:defRPr sz="2100">
                <a:solidFill>
                  <a:schemeClr val="tx1">
                    <a:tint val="75000"/>
                  </a:schemeClr>
                </a:solidFill>
              </a:defRPr>
            </a:lvl3pPr>
            <a:lvl4pPr marL="1826834" indent="0">
              <a:buNone/>
              <a:defRPr sz="1900">
                <a:solidFill>
                  <a:schemeClr val="tx1">
                    <a:tint val="75000"/>
                  </a:schemeClr>
                </a:solidFill>
              </a:defRPr>
            </a:lvl4pPr>
            <a:lvl5pPr marL="2435779" indent="0">
              <a:buNone/>
              <a:defRPr sz="1900">
                <a:solidFill>
                  <a:schemeClr val="tx1">
                    <a:tint val="75000"/>
                  </a:schemeClr>
                </a:solidFill>
              </a:defRPr>
            </a:lvl5pPr>
            <a:lvl6pPr marL="3044723" indent="0">
              <a:buNone/>
              <a:defRPr sz="1900">
                <a:solidFill>
                  <a:schemeClr val="tx1">
                    <a:tint val="75000"/>
                  </a:schemeClr>
                </a:solidFill>
              </a:defRPr>
            </a:lvl6pPr>
            <a:lvl7pPr marL="3653668" indent="0">
              <a:buNone/>
              <a:defRPr sz="1900">
                <a:solidFill>
                  <a:schemeClr val="tx1">
                    <a:tint val="75000"/>
                  </a:schemeClr>
                </a:solidFill>
              </a:defRPr>
            </a:lvl7pPr>
            <a:lvl8pPr marL="4262613" indent="0">
              <a:buNone/>
              <a:defRPr sz="1900">
                <a:solidFill>
                  <a:schemeClr val="tx1">
                    <a:tint val="75000"/>
                  </a:schemeClr>
                </a:solidFill>
              </a:defRPr>
            </a:lvl8pPr>
            <a:lvl9pPr marL="4871557" indent="0">
              <a:buNone/>
              <a:defRPr sz="19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solidFill>
                  <a:prstClr val="black">
                    <a:tint val="75000"/>
                  </a:prstClr>
                </a:solidFill>
                <a:latin typeface="Calibri"/>
              </a:rPr>
              <a:t>5/1/2012</a:t>
            </a:r>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1125654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8965" y="2131378"/>
            <a:ext cx="5379191" cy="6028331"/>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1144" y="2131378"/>
            <a:ext cx="5379191" cy="6028331"/>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solidFill>
                  <a:prstClr val="black">
                    <a:tint val="75000"/>
                  </a:prstClr>
                </a:solidFill>
                <a:latin typeface="Calibri"/>
              </a:rPr>
              <a:t>5/1/2012</a:t>
            </a:r>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8935043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8965" y="2044685"/>
            <a:ext cx="5381306" cy="852127"/>
          </a:xfrm>
        </p:spPr>
        <p:txBody>
          <a:bodyPr anchor="b"/>
          <a:lstStyle>
            <a:lvl1pPr marL="0" indent="0">
              <a:buNone/>
              <a:defRPr sz="3200" b="1"/>
            </a:lvl1pPr>
            <a:lvl2pPr marL="608945" indent="0">
              <a:buNone/>
              <a:defRPr sz="2700" b="1"/>
            </a:lvl2pPr>
            <a:lvl3pPr marL="1217889" indent="0">
              <a:buNone/>
              <a:defRPr sz="2400" b="1"/>
            </a:lvl3pPr>
            <a:lvl4pPr marL="1826834" indent="0">
              <a:buNone/>
              <a:defRPr sz="2100" b="1"/>
            </a:lvl4pPr>
            <a:lvl5pPr marL="2435779" indent="0">
              <a:buNone/>
              <a:defRPr sz="2100" b="1"/>
            </a:lvl5pPr>
            <a:lvl6pPr marL="3044723" indent="0">
              <a:buNone/>
              <a:defRPr sz="2100" b="1"/>
            </a:lvl6pPr>
            <a:lvl7pPr marL="3653668" indent="0">
              <a:buNone/>
              <a:defRPr sz="2100" b="1"/>
            </a:lvl7pPr>
            <a:lvl8pPr marL="4262613" indent="0">
              <a:buNone/>
              <a:defRPr sz="2100" b="1"/>
            </a:lvl8pPr>
            <a:lvl9pPr marL="4871557" indent="0">
              <a:buNone/>
              <a:defRPr sz="2100" b="1"/>
            </a:lvl9pPr>
          </a:lstStyle>
          <a:p>
            <a:pPr lvl="0"/>
            <a:r>
              <a:rPr lang="en-US" smtClean="0"/>
              <a:t>Click to edit Master text styles</a:t>
            </a:r>
          </a:p>
        </p:txBody>
      </p:sp>
      <p:sp>
        <p:nvSpPr>
          <p:cNvPr id="4" name="Content Placeholder 3"/>
          <p:cNvSpPr>
            <a:spLocks noGrp="1"/>
          </p:cNvSpPr>
          <p:nvPr>
            <p:ph sz="half" idx="2"/>
          </p:nvPr>
        </p:nvSpPr>
        <p:spPr>
          <a:xfrm>
            <a:off x="608965" y="2896813"/>
            <a:ext cx="5381306" cy="5262896"/>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86916" y="2044685"/>
            <a:ext cx="5383420" cy="852127"/>
          </a:xfrm>
        </p:spPr>
        <p:txBody>
          <a:bodyPr anchor="b"/>
          <a:lstStyle>
            <a:lvl1pPr marL="0" indent="0">
              <a:buNone/>
              <a:defRPr sz="3200" b="1"/>
            </a:lvl1pPr>
            <a:lvl2pPr marL="608945" indent="0">
              <a:buNone/>
              <a:defRPr sz="2700" b="1"/>
            </a:lvl2pPr>
            <a:lvl3pPr marL="1217889" indent="0">
              <a:buNone/>
              <a:defRPr sz="2400" b="1"/>
            </a:lvl3pPr>
            <a:lvl4pPr marL="1826834" indent="0">
              <a:buNone/>
              <a:defRPr sz="2100" b="1"/>
            </a:lvl4pPr>
            <a:lvl5pPr marL="2435779" indent="0">
              <a:buNone/>
              <a:defRPr sz="2100" b="1"/>
            </a:lvl5pPr>
            <a:lvl6pPr marL="3044723" indent="0">
              <a:buNone/>
              <a:defRPr sz="2100" b="1"/>
            </a:lvl6pPr>
            <a:lvl7pPr marL="3653668" indent="0">
              <a:buNone/>
              <a:defRPr sz="2100" b="1"/>
            </a:lvl7pPr>
            <a:lvl8pPr marL="4262613" indent="0">
              <a:buNone/>
              <a:defRPr sz="2100" b="1"/>
            </a:lvl8pPr>
            <a:lvl9pPr marL="4871557" indent="0">
              <a:buNone/>
              <a:defRPr sz="2100" b="1"/>
            </a:lvl9pPr>
          </a:lstStyle>
          <a:p>
            <a:pPr lvl="0"/>
            <a:r>
              <a:rPr lang="en-US" smtClean="0"/>
              <a:t>Click to edit Master text styles</a:t>
            </a:r>
          </a:p>
        </p:txBody>
      </p:sp>
      <p:sp>
        <p:nvSpPr>
          <p:cNvPr id="6" name="Content Placeholder 5"/>
          <p:cNvSpPr>
            <a:spLocks noGrp="1"/>
          </p:cNvSpPr>
          <p:nvPr>
            <p:ph sz="quarter" idx="4"/>
          </p:nvPr>
        </p:nvSpPr>
        <p:spPr>
          <a:xfrm>
            <a:off x="6186916" y="2896813"/>
            <a:ext cx="5383420" cy="5262896"/>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solidFill>
                  <a:prstClr val="black">
                    <a:tint val="75000"/>
                  </a:prstClr>
                </a:solidFill>
                <a:latin typeface="Calibri"/>
              </a:rPr>
              <a:t>5/1/2012</a:t>
            </a:r>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6121401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solidFill>
                  <a:prstClr val="black">
                    <a:tint val="75000"/>
                  </a:prstClr>
                </a:solidFill>
                <a:latin typeface="Calibri"/>
              </a:rPr>
              <a:t>5/1/2012</a:t>
            </a:r>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3705978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solidFill>
                  <a:prstClr val="black">
                    <a:tint val="75000"/>
                  </a:prstClr>
                </a:solidFill>
                <a:latin typeface="Calibri"/>
              </a:rPr>
              <a:t>5/1/2012</a:t>
            </a:r>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8561631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8966" y="363687"/>
            <a:ext cx="4006906" cy="1547786"/>
          </a:xfrm>
        </p:spPr>
        <p:txBody>
          <a:bodyPr anchor="b"/>
          <a:lstStyle>
            <a:lvl1pPr algn="l">
              <a:defRPr sz="2700" b="1"/>
            </a:lvl1pPr>
          </a:lstStyle>
          <a:p>
            <a:r>
              <a:rPr lang="en-US" smtClean="0"/>
              <a:t>Click to edit Master title style</a:t>
            </a:r>
            <a:endParaRPr lang="en-US"/>
          </a:p>
        </p:txBody>
      </p:sp>
      <p:sp>
        <p:nvSpPr>
          <p:cNvPr id="3" name="Content Placeholder 2"/>
          <p:cNvSpPr>
            <a:spLocks noGrp="1"/>
          </p:cNvSpPr>
          <p:nvPr>
            <p:ph idx="1"/>
          </p:nvPr>
        </p:nvSpPr>
        <p:spPr>
          <a:xfrm>
            <a:off x="4761768" y="363688"/>
            <a:ext cx="6808567" cy="7796021"/>
          </a:xfr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8966" y="1911474"/>
            <a:ext cx="4006906" cy="6248235"/>
          </a:xfrm>
        </p:spPr>
        <p:txBody>
          <a:bodyPr/>
          <a:lstStyle>
            <a:lvl1pPr marL="0" indent="0">
              <a:buNone/>
              <a:defRPr sz="1900"/>
            </a:lvl1pPr>
            <a:lvl2pPr marL="608945" indent="0">
              <a:buNone/>
              <a:defRPr sz="1600"/>
            </a:lvl2pPr>
            <a:lvl3pPr marL="1217889" indent="0">
              <a:buNone/>
              <a:defRPr sz="1300"/>
            </a:lvl3pPr>
            <a:lvl4pPr marL="1826834" indent="0">
              <a:buNone/>
              <a:defRPr sz="1200"/>
            </a:lvl4pPr>
            <a:lvl5pPr marL="2435779" indent="0">
              <a:buNone/>
              <a:defRPr sz="1200"/>
            </a:lvl5pPr>
            <a:lvl6pPr marL="3044723" indent="0">
              <a:buNone/>
              <a:defRPr sz="1200"/>
            </a:lvl6pPr>
            <a:lvl7pPr marL="3653668" indent="0">
              <a:buNone/>
              <a:defRPr sz="1200"/>
            </a:lvl7pPr>
            <a:lvl8pPr marL="4262613" indent="0">
              <a:buNone/>
              <a:defRPr sz="1200"/>
            </a:lvl8pPr>
            <a:lvl9pPr marL="4871557"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solidFill>
                  <a:prstClr val="black">
                    <a:tint val="75000"/>
                  </a:prstClr>
                </a:solidFill>
                <a:latin typeface="Calibri"/>
              </a:rPr>
              <a:t>5/1/2012</a:t>
            </a:r>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5375263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latin typeface="Calibri"/>
              </a:rPr>
              <a:t>5/1/2012</a:t>
            </a:r>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7228" y="6394132"/>
            <a:ext cx="7307580" cy="754864"/>
          </a:xfrm>
        </p:spPr>
        <p:txBody>
          <a:bodyPr anchor="b"/>
          <a:lstStyle>
            <a:lvl1pPr algn="l">
              <a:defRPr sz="2700" b="1"/>
            </a:lvl1pPr>
          </a:lstStyle>
          <a:p>
            <a:r>
              <a:rPr lang="en-US" smtClean="0"/>
              <a:t>Click to edit Master title style</a:t>
            </a:r>
            <a:endParaRPr lang="en-US"/>
          </a:p>
        </p:txBody>
      </p:sp>
      <p:sp>
        <p:nvSpPr>
          <p:cNvPr id="3" name="Picture Placeholder 2"/>
          <p:cNvSpPr>
            <a:spLocks noGrp="1"/>
          </p:cNvSpPr>
          <p:nvPr>
            <p:ph type="pic" idx="1"/>
          </p:nvPr>
        </p:nvSpPr>
        <p:spPr>
          <a:xfrm>
            <a:off x="2387228" y="816182"/>
            <a:ext cx="7307580" cy="5480685"/>
          </a:xfrm>
        </p:spPr>
        <p:txBody>
          <a:bodyPr/>
          <a:lstStyle>
            <a:lvl1pPr marL="0" indent="0">
              <a:buNone/>
              <a:defRPr sz="4300"/>
            </a:lvl1pPr>
            <a:lvl2pPr marL="608945" indent="0">
              <a:buNone/>
              <a:defRPr sz="3700"/>
            </a:lvl2pPr>
            <a:lvl3pPr marL="1217889" indent="0">
              <a:buNone/>
              <a:defRPr sz="3200"/>
            </a:lvl3pPr>
            <a:lvl4pPr marL="1826834" indent="0">
              <a:buNone/>
              <a:defRPr sz="2700"/>
            </a:lvl4pPr>
            <a:lvl5pPr marL="2435779" indent="0">
              <a:buNone/>
              <a:defRPr sz="2700"/>
            </a:lvl5pPr>
            <a:lvl6pPr marL="3044723" indent="0">
              <a:buNone/>
              <a:defRPr sz="2700"/>
            </a:lvl6pPr>
            <a:lvl7pPr marL="3653668" indent="0">
              <a:buNone/>
              <a:defRPr sz="2700"/>
            </a:lvl7pPr>
            <a:lvl8pPr marL="4262613" indent="0">
              <a:buNone/>
              <a:defRPr sz="2700"/>
            </a:lvl8pPr>
            <a:lvl9pPr marL="4871557" indent="0">
              <a:buNone/>
              <a:defRPr sz="2700"/>
            </a:lvl9pPr>
          </a:lstStyle>
          <a:p>
            <a:endParaRPr lang="en-US"/>
          </a:p>
        </p:txBody>
      </p:sp>
      <p:sp>
        <p:nvSpPr>
          <p:cNvPr id="4" name="Text Placeholder 3"/>
          <p:cNvSpPr>
            <a:spLocks noGrp="1"/>
          </p:cNvSpPr>
          <p:nvPr>
            <p:ph type="body" sz="half" idx="2"/>
          </p:nvPr>
        </p:nvSpPr>
        <p:spPr>
          <a:xfrm>
            <a:off x="2387228" y="7148996"/>
            <a:ext cx="7307580" cy="1072031"/>
          </a:xfrm>
        </p:spPr>
        <p:txBody>
          <a:bodyPr/>
          <a:lstStyle>
            <a:lvl1pPr marL="0" indent="0">
              <a:buNone/>
              <a:defRPr sz="1900"/>
            </a:lvl1pPr>
            <a:lvl2pPr marL="608945" indent="0">
              <a:buNone/>
              <a:defRPr sz="1600"/>
            </a:lvl2pPr>
            <a:lvl3pPr marL="1217889" indent="0">
              <a:buNone/>
              <a:defRPr sz="1300"/>
            </a:lvl3pPr>
            <a:lvl4pPr marL="1826834" indent="0">
              <a:buNone/>
              <a:defRPr sz="1200"/>
            </a:lvl4pPr>
            <a:lvl5pPr marL="2435779" indent="0">
              <a:buNone/>
              <a:defRPr sz="1200"/>
            </a:lvl5pPr>
            <a:lvl6pPr marL="3044723" indent="0">
              <a:buNone/>
              <a:defRPr sz="1200"/>
            </a:lvl6pPr>
            <a:lvl7pPr marL="3653668" indent="0">
              <a:buNone/>
              <a:defRPr sz="1200"/>
            </a:lvl7pPr>
            <a:lvl8pPr marL="4262613" indent="0">
              <a:buNone/>
              <a:defRPr sz="1200"/>
            </a:lvl8pPr>
            <a:lvl9pPr marL="4871557"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solidFill>
                  <a:prstClr val="black">
                    <a:tint val="75000"/>
                  </a:prstClr>
                </a:solidFill>
                <a:latin typeface="Calibri"/>
              </a:rPr>
              <a:t>5/1/2012</a:t>
            </a:r>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1477199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latin typeface="Calibri"/>
              </a:rPr>
              <a:t>5/1/2012</a:t>
            </a:r>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1987956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29992" y="365803"/>
            <a:ext cx="2740343" cy="7793906"/>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8965" y="365803"/>
            <a:ext cx="8018039" cy="779390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latin typeface="Calibri"/>
              </a:rPr>
              <a:t>5/1/2012</a:t>
            </a:r>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9187171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083" y="5869748"/>
            <a:ext cx="10352405" cy="1814208"/>
          </a:xfrm>
        </p:spPr>
        <p:txBody>
          <a:bodyPr anchor="t"/>
          <a:lstStyle>
            <a:lvl1pPr algn="l">
              <a:defRPr sz="5300" b="1" cap="all"/>
            </a:lvl1pPr>
          </a:lstStyle>
          <a:p>
            <a:r>
              <a:rPr lang="en-US" smtClean="0"/>
              <a:t>Click to edit Master title style</a:t>
            </a:r>
            <a:endParaRPr lang="en-US"/>
          </a:p>
        </p:txBody>
      </p:sp>
      <p:sp>
        <p:nvSpPr>
          <p:cNvPr id="3" name="Text Placeholder 2"/>
          <p:cNvSpPr>
            <a:spLocks noGrp="1"/>
          </p:cNvSpPr>
          <p:nvPr>
            <p:ph type="body" idx="1"/>
          </p:nvPr>
        </p:nvSpPr>
        <p:spPr>
          <a:xfrm>
            <a:off x="962083" y="3871582"/>
            <a:ext cx="10352405" cy="1998166"/>
          </a:xfrm>
        </p:spPr>
        <p:txBody>
          <a:bodyPr anchor="b"/>
          <a:lstStyle>
            <a:lvl1pPr marL="0" indent="0">
              <a:buNone/>
              <a:defRPr sz="2700">
                <a:solidFill>
                  <a:schemeClr val="tx1">
                    <a:tint val="75000"/>
                  </a:schemeClr>
                </a:solidFill>
              </a:defRPr>
            </a:lvl1pPr>
            <a:lvl2pPr marL="608010" indent="0">
              <a:buNone/>
              <a:defRPr sz="2400">
                <a:solidFill>
                  <a:schemeClr val="tx1">
                    <a:tint val="75000"/>
                  </a:schemeClr>
                </a:solidFill>
              </a:defRPr>
            </a:lvl2pPr>
            <a:lvl3pPr marL="1216021" indent="0">
              <a:buNone/>
              <a:defRPr sz="2100">
                <a:solidFill>
                  <a:schemeClr val="tx1">
                    <a:tint val="75000"/>
                  </a:schemeClr>
                </a:solidFill>
              </a:defRPr>
            </a:lvl3pPr>
            <a:lvl4pPr marL="1824030" indent="0">
              <a:buNone/>
              <a:defRPr sz="1900">
                <a:solidFill>
                  <a:schemeClr val="tx1">
                    <a:tint val="75000"/>
                  </a:schemeClr>
                </a:solidFill>
              </a:defRPr>
            </a:lvl4pPr>
            <a:lvl5pPr marL="2432039" indent="0">
              <a:buNone/>
              <a:defRPr sz="1900">
                <a:solidFill>
                  <a:schemeClr val="tx1">
                    <a:tint val="75000"/>
                  </a:schemeClr>
                </a:solidFill>
              </a:defRPr>
            </a:lvl5pPr>
            <a:lvl6pPr marL="3040047" indent="0">
              <a:buNone/>
              <a:defRPr sz="1900">
                <a:solidFill>
                  <a:schemeClr val="tx1">
                    <a:tint val="75000"/>
                  </a:schemeClr>
                </a:solidFill>
              </a:defRPr>
            </a:lvl6pPr>
            <a:lvl7pPr marL="3648058" indent="0">
              <a:buNone/>
              <a:defRPr sz="1900">
                <a:solidFill>
                  <a:schemeClr val="tx1">
                    <a:tint val="75000"/>
                  </a:schemeClr>
                </a:solidFill>
              </a:defRPr>
            </a:lvl7pPr>
            <a:lvl8pPr marL="4256069" indent="0">
              <a:buNone/>
              <a:defRPr sz="1900">
                <a:solidFill>
                  <a:schemeClr val="tx1">
                    <a:tint val="75000"/>
                  </a:schemeClr>
                </a:solidFill>
              </a:defRPr>
            </a:lvl8pPr>
            <a:lvl9pPr marL="4864077" indent="0">
              <a:buNone/>
              <a:defRPr sz="19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solidFill>
                  <a:prstClr val="black">
                    <a:tint val="75000"/>
                  </a:prstClr>
                </a:solidFill>
                <a:latin typeface="Calibri"/>
              </a:rPr>
              <a:t>5/1/2012</a:t>
            </a:r>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8965" y="2131390"/>
            <a:ext cx="5379191" cy="6028331"/>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1145" y="2131390"/>
            <a:ext cx="5379191" cy="6028331"/>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solidFill>
                  <a:prstClr val="black">
                    <a:tint val="75000"/>
                  </a:prstClr>
                </a:solidFill>
                <a:latin typeface="Calibri"/>
              </a:rPr>
              <a:t>5/1/2012</a:t>
            </a:r>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8965" y="2044688"/>
            <a:ext cx="5381306" cy="852127"/>
          </a:xfrm>
        </p:spPr>
        <p:txBody>
          <a:bodyPr anchor="b"/>
          <a:lstStyle>
            <a:lvl1pPr marL="0" indent="0">
              <a:buNone/>
              <a:defRPr sz="3200" b="1"/>
            </a:lvl1pPr>
            <a:lvl2pPr marL="608010" indent="0">
              <a:buNone/>
              <a:defRPr sz="2700" b="1"/>
            </a:lvl2pPr>
            <a:lvl3pPr marL="1216021" indent="0">
              <a:buNone/>
              <a:defRPr sz="2400" b="1"/>
            </a:lvl3pPr>
            <a:lvl4pPr marL="1824030" indent="0">
              <a:buNone/>
              <a:defRPr sz="2100" b="1"/>
            </a:lvl4pPr>
            <a:lvl5pPr marL="2432039" indent="0">
              <a:buNone/>
              <a:defRPr sz="2100" b="1"/>
            </a:lvl5pPr>
            <a:lvl6pPr marL="3040047" indent="0">
              <a:buNone/>
              <a:defRPr sz="2100" b="1"/>
            </a:lvl6pPr>
            <a:lvl7pPr marL="3648058" indent="0">
              <a:buNone/>
              <a:defRPr sz="2100" b="1"/>
            </a:lvl7pPr>
            <a:lvl8pPr marL="4256069" indent="0">
              <a:buNone/>
              <a:defRPr sz="2100" b="1"/>
            </a:lvl8pPr>
            <a:lvl9pPr marL="4864077" indent="0">
              <a:buNone/>
              <a:defRPr sz="2100" b="1"/>
            </a:lvl9pPr>
          </a:lstStyle>
          <a:p>
            <a:pPr lvl="0"/>
            <a:r>
              <a:rPr lang="en-US" smtClean="0"/>
              <a:t>Click to edit Master text styles</a:t>
            </a:r>
          </a:p>
        </p:txBody>
      </p:sp>
      <p:sp>
        <p:nvSpPr>
          <p:cNvPr id="4" name="Content Placeholder 3"/>
          <p:cNvSpPr>
            <a:spLocks noGrp="1"/>
          </p:cNvSpPr>
          <p:nvPr>
            <p:ph sz="half" idx="2"/>
          </p:nvPr>
        </p:nvSpPr>
        <p:spPr>
          <a:xfrm>
            <a:off x="608965" y="2896813"/>
            <a:ext cx="5381306" cy="5262896"/>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86917" y="2044688"/>
            <a:ext cx="5383420" cy="852127"/>
          </a:xfrm>
        </p:spPr>
        <p:txBody>
          <a:bodyPr anchor="b"/>
          <a:lstStyle>
            <a:lvl1pPr marL="0" indent="0">
              <a:buNone/>
              <a:defRPr sz="3200" b="1"/>
            </a:lvl1pPr>
            <a:lvl2pPr marL="608010" indent="0">
              <a:buNone/>
              <a:defRPr sz="2700" b="1"/>
            </a:lvl2pPr>
            <a:lvl3pPr marL="1216021" indent="0">
              <a:buNone/>
              <a:defRPr sz="2400" b="1"/>
            </a:lvl3pPr>
            <a:lvl4pPr marL="1824030" indent="0">
              <a:buNone/>
              <a:defRPr sz="2100" b="1"/>
            </a:lvl4pPr>
            <a:lvl5pPr marL="2432039" indent="0">
              <a:buNone/>
              <a:defRPr sz="2100" b="1"/>
            </a:lvl5pPr>
            <a:lvl6pPr marL="3040047" indent="0">
              <a:buNone/>
              <a:defRPr sz="2100" b="1"/>
            </a:lvl6pPr>
            <a:lvl7pPr marL="3648058" indent="0">
              <a:buNone/>
              <a:defRPr sz="2100" b="1"/>
            </a:lvl7pPr>
            <a:lvl8pPr marL="4256069" indent="0">
              <a:buNone/>
              <a:defRPr sz="2100" b="1"/>
            </a:lvl8pPr>
            <a:lvl9pPr marL="4864077" indent="0">
              <a:buNone/>
              <a:defRPr sz="2100" b="1"/>
            </a:lvl9pPr>
          </a:lstStyle>
          <a:p>
            <a:pPr lvl="0"/>
            <a:r>
              <a:rPr lang="en-US" smtClean="0"/>
              <a:t>Click to edit Master text styles</a:t>
            </a:r>
          </a:p>
        </p:txBody>
      </p:sp>
      <p:sp>
        <p:nvSpPr>
          <p:cNvPr id="6" name="Content Placeholder 5"/>
          <p:cNvSpPr>
            <a:spLocks noGrp="1"/>
          </p:cNvSpPr>
          <p:nvPr>
            <p:ph sz="quarter" idx="4"/>
          </p:nvPr>
        </p:nvSpPr>
        <p:spPr>
          <a:xfrm>
            <a:off x="6186917" y="2896813"/>
            <a:ext cx="5383420" cy="5262896"/>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solidFill>
                  <a:prstClr val="black">
                    <a:tint val="75000"/>
                  </a:prstClr>
                </a:solidFill>
                <a:latin typeface="Calibri"/>
              </a:rPr>
              <a:t>5/1/2012</a:t>
            </a:r>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solidFill>
                  <a:prstClr val="black">
                    <a:tint val="75000"/>
                  </a:prstClr>
                </a:solidFill>
                <a:latin typeface="Calibri"/>
              </a:rPr>
              <a:t>5/1/2012</a:t>
            </a:r>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solidFill>
                  <a:prstClr val="black">
                    <a:tint val="75000"/>
                  </a:prstClr>
                </a:solidFill>
                <a:latin typeface="Calibri"/>
              </a:rPr>
              <a:t>5/1/2012</a:t>
            </a:r>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8968" y="363687"/>
            <a:ext cx="4006906" cy="1547786"/>
          </a:xfrm>
        </p:spPr>
        <p:txBody>
          <a:bodyPr anchor="b"/>
          <a:lstStyle>
            <a:lvl1pPr algn="l">
              <a:defRPr sz="2700" b="1"/>
            </a:lvl1pPr>
          </a:lstStyle>
          <a:p>
            <a:r>
              <a:rPr lang="en-US" smtClean="0"/>
              <a:t>Click to edit Master title style</a:t>
            </a:r>
            <a:endParaRPr lang="en-US"/>
          </a:p>
        </p:txBody>
      </p:sp>
      <p:sp>
        <p:nvSpPr>
          <p:cNvPr id="3" name="Content Placeholder 2"/>
          <p:cNvSpPr>
            <a:spLocks noGrp="1"/>
          </p:cNvSpPr>
          <p:nvPr>
            <p:ph idx="1"/>
          </p:nvPr>
        </p:nvSpPr>
        <p:spPr>
          <a:xfrm>
            <a:off x="4761769" y="363700"/>
            <a:ext cx="6808567" cy="7796021"/>
          </a:xfr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8968" y="1911486"/>
            <a:ext cx="4006906" cy="6248235"/>
          </a:xfrm>
        </p:spPr>
        <p:txBody>
          <a:bodyPr/>
          <a:lstStyle>
            <a:lvl1pPr marL="0" indent="0">
              <a:buNone/>
              <a:defRPr sz="1900"/>
            </a:lvl1pPr>
            <a:lvl2pPr marL="608010" indent="0">
              <a:buNone/>
              <a:defRPr sz="1600"/>
            </a:lvl2pPr>
            <a:lvl3pPr marL="1216021" indent="0">
              <a:buNone/>
              <a:defRPr sz="1300"/>
            </a:lvl3pPr>
            <a:lvl4pPr marL="1824030" indent="0">
              <a:buNone/>
              <a:defRPr sz="1200"/>
            </a:lvl4pPr>
            <a:lvl5pPr marL="2432039" indent="0">
              <a:buNone/>
              <a:defRPr sz="1200"/>
            </a:lvl5pPr>
            <a:lvl6pPr marL="3040047" indent="0">
              <a:buNone/>
              <a:defRPr sz="1200"/>
            </a:lvl6pPr>
            <a:lvl7pPr marL="3648058" indent="0">
              <a:buNone/>
              <a:defRPr sz="1200"/>
            </a:lvl7pPr>
            <a:lvl8pPr marL="4256069" indent="0">
              <a:buNone/>
              <a:defRPr sz="1200"/>
            </a:lvl8pPr>
            <a:lvl9pPr marL="4864077"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solidFill>
                  <a:prstClr val="black">
                    <a:tint val="75000"/>
                  </a:prstClr>
                </a:solidFill>
                <a:latin typeface="Calibri"/>
              </a:rPr>
              <a:t>5/1/2012</a:t>
            </a:r>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7228" y="6394132"/>
            <a:ext cx="7307580" cy="754864"/>
          </a:xfrm>
        </p:spPr>
        <p:txBody>
          <a:bodyPr anchor="b"/>
          <a:lstStyle>
            <a:lvl1pPr algn="l">
              <a:defRPr sz="2700" b="1"/>
            </a:lvl1pPr>
          </a:lstStyle>
          <a:p>
            <a:r>
              <a:rPr lang="en-US" smtClean="0"/>
              <a:t>Click to edit Master title style</a:t>
            </a:r>
            <a:endParaRPr lang="en-US"/>
          </a:p>
        </p:txBody>
      </p:sp>
      <p:sp>
        <p:nvSpPr>
          <p:cNvPr id="3" name="Picture Placeholder 2"/>
          <p:cNvSpPr>
            <a:spLocks noGrp="1"/>
          </p:cNvSpPr>
          <p:nvPr>
            <p:ph type="pic" idx="1"/>
          </p:nvPr>
        </p:nvSpPr>
        <p:spPr>
          <a:xfrm>
            <a:off x="2387228" y="816185"/>
            <a:ext cx="7307580" cy="5480685"/>
          </a:xfrm>
        </p:spPr>
        <p:txBody>
          <a:bodyPr/>
          <a:lstStyle>
            <a:lvl1pPr marL="0" indent="0">
              <a:buNone/>
              <a:defRPr sz="4300"/>
            </a:lvl1pPr>
            <a:lvl2pPr marL="608010" indent="0">
              <a:buNone/>
              <a:defRPr sz="3700"/>
            </a:lvl2pPr>
            <a:lvl3pPr marL="1216021" indent="0">
              <a:buNone/>
              <a:defRPr sz="3200"/>
            </a:lvl3pPr>
            <a:lvl4pPr marL="1824030" indent="0">
              <a:buNone/>
              <a:defRPr sz="2700"/>
            </a:lvl4pPr>
            <a:lvl5pPr marL="2432039" indent="0">
              <a:buNone/>
              <a:defRPr sz="2700"/>
            </a:lvl5pPr>
            <a:lvl6pPr marL="3040047" indent="0">
              <a:buNone/>
              <a:defRPr sz="2700"/>
            </a:lvl6pPr>
            <a:lvl7pPr marL="3648058" indent="0">
              <a:buNone/>
              <a:defRPr sz="2700"/>
            </a:lvl7pPr>
            <a:lvl8pPr marL="4256069" indent="0">
              <a:buNone/>
              <a:defRPr sz="2700"/>
            </a:lvl8pPr>
            <a:lvl9pPr marL="4864077" indent="0">
              <a:buNone/>
              <a:defRPr sz="2700"/>
            </a:lvl9pPr>
          </a:lstStyle>
          <a:p>
            <a:endParaRPr lang="en-US"/>
          </a:p>
        </p:txBody>
      </p:sp>
      <p:sp>
        <p:nvSpPr>
          <p:cNvPr id="4" name="Text Placeholder 3"/>
          <p:cNvSpPr>
            <a:spLocks noGrp="1"/>
          </p:cNvSpPr>
          <p:nvPr>
            <p:ph type="body" sz="half" idx="2"/>
          </p:nvPr>
        </p:nvSpPr>
        <p:spPr>
          <a:xfrm>
            <a:off x="2387228" y="7148999"/>
            <a:ext cx="7307580" cy="1072031"/>
          </a:xfrm>
        </p:spPr>
        <p:txBody>
          <a:bodyPr/>
          <a:lstStyle>
            <a:lvl1pPr marL="0" indent="0">
              <a:buNone/>
              <a:defRPr sz="1900"/>
            </a:lvl1pPr>
            <a:lvl2pPr marL="608010" indent="0">
              <a:buNone/>
              <a:defRPr sz="1600"/>
            </a:lvl2pPr>
            <a:lvl3pPr marL="1216021" indent="0">
              <a:buNone/>
              <a:defRPr sz="1300"/>
            </a:lvl3pPr>
            <a:lvl4pPr marL="1824030" indent="0">
              <a:buNone/>
              <a:defRPr sz="1200"/>
            </a:lvl4pPr>
            <a:lvl5pPr marL="2432039" indent="0">
              <a:buNone/>
              <a:defRPr sz="1200"/>
            </a:lvl5pPr>
            <a:lvl6pPr marL="3040047" indent="0">
              <a:buNone/>
              <a:defRPr sz="1200"/>
            </a:lvl6pPr>
            <a:lvl7pPr marL="3648058" indent="0">
              <a:buNone/>
              <a:defRPr sz="1200"/>
            </a:lvl7pPr>
            <a:lvl8pPr marL="4256069" indent="0">
              <a:buNone/>
              <a:defRPr sz="1200"/>
            </a:lvl8pPr>
            <a:lvl9pPr marL="4864077"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solidFill>
                  <a:prstClr val="black">
                    <a:tint val="75000"/>
                  </a:prstClr>
                </a:solidFill>
                <a:latin typeface="Calibri"/>
              </a:rPr>
              <a:t>5/1/2012</a:t>
            </a:r>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4" Type="http://schemas.openxmlformats.org/officeDocument/2006/relationships/slideLayout" Target="../slideLayouts/slideLayout4.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 Type="http://schemas.openxmlformats.org/officeDocument/2006/relationships/slideLayout" Target="../slideLayouts/slideLayout1.xml"/><Relationship Id="rId6" Type="http://schemas.openxmlformats.org/officeDocument/2006/relationships/slideLayout" Target="../slideLayouts/slideLayout6.xml"/><Relationship Id="rId8" Type="http://schemas.openxmlformats.org/officeDocument/2006/relationships/slideLayout" Target="../slideLayouts/slideLayout8.xml"/><Relationship Id="rId13" Type="http://schemas.openxmlformats.org/officeDocument/2006/relationships/image" Target="../media/image1.jpg"/><Relationship Id="rId10" Type="http://schemas.openxmlformats.org/officeDocument/2006/relationships/slideLayout" Target="../slideLayouts/slideLayout10.xml"/><Relationship Id="rId5" Type="http://schemas.openxmlformats.org/officeDocument/2006/relationships/slideLayout" Target="../slideLayouts/slideLayout5.xml"/><Relationship Id="rId12" Type="http://schemas.openxmlformats.org/officeDocument/2006/relationships/theme" Target="../theme/theme1.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4" Type="http://schemas.openxmlformats.org/officeDocument/2006/relationships/slideLayout" Target="../slideLayouts/slideLayout15.xml"/><Relationship Id="rId10" Type="http://schemas.openxmlformats.org/officeDocument/2006/relationships/slideLayout" Target="../slideLayouts/slideLayout21.xml"/><Relationship Id="rId5" Type="http://schemas.openxmlformats.org/officeDocument/2006/relationships/slideLayout" Target="../slideLayouts/slideLayout16.xml"/><Relationship Id="rId7" Type="http://schemas.openxmlformats.org/officeDocument/2006/relationships/slideLayout" Target="../slideLayouts/slideLayout18.xml"/><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9" Type="http://schemas.openxmlformats.org/officeDocument/2006/relationships/slideLayout" Target="../slideLayouts/slideLayout20.xml"/><Relationship Id="rId3" Type="http://schemas.openxmlformats.org/officeDocument/2006/relationships/slideLayout" Target="../slideLayouts/slideLayout14.xml"/><Relationship Id="rId6"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5600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8965" y="365805"/>
            <a:ext cx="10961370" cy="1522413"/>
          </a:xfrm>
          <a:prstGeom prst="rect">
            <a:avLst/>
          </a:prstGeom>
        </p:spPr>
        <p:txBody>
          <a:bodyPr vert="horz" lIns="121601" tIns="60804" rIns="121601" bIns="60804"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8965" y="2131390"/>
            <a:ext cx="10961370" cy="6028331"/>
          </a:xfrm>
          <a:prstGeom prst="rect">
            <a:avLst/>
          </a:prstGeom>
        </p:spPr>
        <p:txBody>
          <a:bodyPr vert="horz" lIns="121601" tIns="60804" rIns="121601" bIns="6080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8967" y="8466307"/>
            <a:ext cx="2841837" cy="486326"/>
          </a:xfrm>
          <a:prstGeom prst="rect">
            <a:avLst/>
          </a:prstGeom>
        </p:spPr>
        <p:txBody>
          <a:bodyPr vert="horz" lIns="121601" tIns="60804" rIns="121601" bIns="60804" rtlCol="0" anchor="ctr"/>
          <a:lstStyle>
            <a:lvl1pPr algn="l">
              <a:defRPr sz="1600">
                <a:solidFill>
                  <a:schemeClr val="tx1">
                    <a:tint val="75000"/>
                  </a:schemeClr>
                </a:solidFill>
              </a:defRPr>
            </a:lvl1pPr>
          </a:lstStyle>
          <a:p>
            <a:r>
              <a:rPr lang="en-US" smtClean="0">
                <a:solidFill>
                  <a:prstClr val="black">
                    <a:tint val="75000"/>
                  </a:prstClr>
                </a:solidFill>
                <a:latin typeface="Calibri"/>
              </a:rPr>
              <a:t>5/1/2012</a:t>
            </a:r>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4161261" y="8466307"/>
            <a:ext cx="3856778" cy="486326"/>
          </a:xfrm>
          <a:prstGeom prst="rect">
            <a:avLst/>
          </a:prstGeom>
        </p:spPr>
        <p:txBody>
          <a:bodyPr vert="horz" lIns="121601" tIns="60804" rIns="121601" bIns="60804" rtlCol="0" anchor="ctr"/>
          <a:lstStyle>
            <a:lvl1pPr algn="ctr">
              <a:defRPr sz="1600">
                <a:solidFill>
                  <a:schemeClr val="tx1">
                    <a:tint val="75000"/>
                  </a:schemeClr>
                </a:solidFill>
              </a:defRPr>
            </a:lvl1pPr>
          </a:lstStyle>
          <a:p>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8728499" y="8466307"/>
            <a:ext cx="2841837" cy="486326"/>
          </a:xfrm>
          <a:prstGeom prst="rect">
            <a:avLst/>
          </a:prstGeom>
        </p:spPr>
        <p:txBody>
          <a:bodyPr vert="horz" lIns="121601" tIns="60804" rIns="121601" bIns="60804" rtlCol="0" anchor="ctr"/>
          <a:lstStyle>
            <a:lvl1pPr algn="r">
              <a:defRPr sz="1600">
                <a:solidFill>
                  <a:schemeClr val="tx1">
                    <a:tint val="75000"/>
                  </a:schemeClr>
                </a:solidFill>
              </a:defRPr>
            </a:lvl1pPr>
          </a:lstStyle>
          <a:p>
            <a:fld id="{B6F15528-21DE-4FAA-801E-634DDDAF4B2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Lst>
  <p:hf hdr="0" ftr="0" dt="0"/>
  <p:txStyles>
    <p:titleStyle>
      <a:lvl1pPr algn="ctr" defTabSz="1216021" rtl="0" eaLnBrk="1" latinLnBrk="0" hangingPunct="1">
        <a:spcBef>
          <a:spcPct val="0"/>
        </a:spcBef>
        <a:buNone/>
        <a:defRPr sz="5900" kern="1200">
          <a:solidFill>
            <a:schemeClr val="tx1"/>
          </a:solidFill>
          <a:latin typeface="+mj-lt"/>
          <a:ea typeface="+mj-ea"/>
          <a:cs typeface="+mj-cs"/>
        </a:defRPr>
      </a:lvl1pPr>
    </p:titleStyle>
    <p:bodyStyle>
      <a:lvl1pPr marL="456007" indent="-456007" algn="l" defTabSz="1216021" rtl="0" eaLnBrk="1" latinLnBrk="0" hangingPunct="1">
        <a:spcBef>
          <a:spcPct val="20000"/>
        </a:spcBef>
        <a:buFont typeface="Arial" pitchFamily="34" charset="0"/>
        <a:buChar char="•"/>
        <a:defRPr sz="4300" kern="1200">
          <a:solidFill>
            <a:schemeClr val="tx1"/>
          </a:solidFill>
          <a:latin typeface="+mn-lt"/>
          <a:ea typeface="+mn-ea"/>
          <a:cs typeface="+mn-cs"/>
        </a:defRPr>
      </a:lvl1pPr>
      <a:lvl2pPr marL="988015" indent="-380004" algn="l" defTabSz="1216021" rtl="0" eaLnBrk="1" latinLnBrk="0" hangingPunct="1">
        <a:spcBef>
          <a:spcPct val="20000"/>
        </a:spcBef>
        <a:buFont typeface="Arial" pitchFamily="34" charset="0"/>
        <a:buChar char="–"/>
        <a:defRPr sz="3700" kern="1200">
          <a:solidFill>
            <a:schemeClr val="tx1"/>
          </a:solidFill>
          <a:latin typeface="+mn-lt"/>
          <a:ea typeface="+mn-ea"/>
          <a:cs typeface="+mn-cs"/>
        </a:defRPr>
      </a:lvl2pPr>
      <a:lvl3pPr marL="1520024" indent="-304002" algn="l" defTabSz="1216021"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28034" indent="-304002" algn="l" defTabSz="1216021" rtl="0" eaLnBrk="1" latinLnBrk="0" hangingPunct="1">
        <a:spcBef>
          <a:spcPct val="20000"/>
        </a:spcBef>
        <a:buFont typeface="Arial" pitchFamily="34" charset="0"/>
        <a:buChar char="–"/>
        <a:defRPr sz="2700" kern="1200">
          <a:solidFill>
            <a:schemeClr val="tx1"/>
          </a:solidFill>
          <a:latin typeface="+mn-lt"/>
          <a:ea typeface="+mn-ea"/>
          <a:cs typeface="+mn-cs"/>
        </a:defRPr>
      </a:lvl4pPr>
      <a:lvl5pPr marL="2736045" indent="-304002" algn="l" defTabSz="1216021" rtl="0" eaLnBrk="1" latinLnBrk="0" hangingPunct="1">
        <a:spcBef>
          <a:spcPct val="20000"/>
        </a:spcBef>
        <a:buFont typeface="Arial" pitchFamily="34" charset="0"/>
        <a:buChar char="»"/>
        <a:defRPr sz="2700" kern="1200">
          <a:solidFill>
            <a:schemeClr val="tx1"/>
          </a:solidFill>
          <a:latin typeface="+mn-lt"/>
          <a:ea typeface="+mn-ea"/>
          <a:cs typeface="+mn-cs"/>
        </a:defRPr>
      </a:lvl5pPr>
      <a:lvl6pPr marL="3344053" indent="-304002" algn="l" defTabSz="1216021"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52064" indent="-304002" algn="l" defTabSz="1216021"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60077" indent="-304002" algn="l" defTabSz="1216021"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68081" indent="-304002" algn="l" defTabSz="1216021"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6021" rtl="0" eaLnBrk="1" latinLnBrk="0" hangingPunct="1">
        <a:defRPr sz="2400" kern="1200">
          <a:solidFill>
            <a:schemeClr val="tx1"/>
          </a:solidFill>
          <a:latin typeface="+mn-lt"/>
          <a:ea typeface="+mn-ea"/>
          <a:cs typeface="+mn-cs"/>
        </a:defRPr>
      </a:lvl1pPr>
      <a:lvl2pPr marL="608010" algn="l" defTabSz="1216021" rtl="0" eaLnBrk="1" latinLnBrk="0" hangingPunct="1">
        <a:defRPr sz="2400" kern="1200">
          <a:solidFill>
            <a:schemeClr val="tx1"/>
          </a:solidFill>
          <a:latin typeface="+mn-lt"/>
          <a:ea typeface="+mn-ea"/>
          <a:cs typeface="+mn-cs"/>
        </a:defRPr>
      </a:lvl2pPr>
      <a:lvl3pPr marL="1216021" algn="l" defTabSz="1216021" rtl="0" eaLnBrk="1" latinLnBrk="0" hangingPunct="1">
        <a:defRPr sz="2400" kern="1200">
          <a:solidFill>
            <a:schemeClr val="tx1"/>
          </a:solidFill>
          <a:latin typeface="+mn-lt"/>
          <a:ea typeface="+mn-ea"/>
          <a:cs typeface="+mn-cs"/>
        </a:defRPr>
      </a:lvl3pPr>
      <a:lvl4pPr marL="1824030" algn="l" defTabSz="1216021" rtl="0" eaLnBrk="1" latinLnBrk="0" hangingPunct="1">
        <a:defRPr sz="2400" kern="1200">
          <a:solidFill>
            <a:schemeClr val="tx1"/>
          </a:solidFill>
          <a:latin typeface="+mn-lt"/>
          <a:ea typeface="+mn-ea"/>
          <a:cs typeface="+mn-cs"/>
        </a:defRPr>
      </a:lvl4pPr>
      <a:lvl5pPr marL="2432039" algn="l" defTabSz="1216021" rtl="0" eaLnBrk="1" latinLnBrk="0" hangingPunct="1">
        <a:defRPr sz="2400" kern="1200">
          <a:solidFill>
            <a:schemeClr val="tx1"/>
          </a:solidFill>
          <a:latin typeface="+mn-lt"/>
          <a:ea typeface="+mn-ea"/>
          <a:cs typeface="+mn-cs"/>
        </a:defRPr>
      </a:lvl5pPr>
      <a:lvl6pPr marL="3040047" algn="l" defTabSz="1216021" rtl="0" eaLnBrk="1" latinLnBrk="0" hangingPunct="1">
        <a:defRPr sz="2400" kern="1200">
          <a:solidFill>
            <a:schemeClr val="tx1"/>
          </a:solidFill>
          <a:latin typeface="+mn-lt"/>
          <a:ea typeface="+mn-ea"/>
          <a:cs typeface="+mn-cs"/>
        </a:defRPr>
      </a:lvl6pPr>
      <a:lvl7pPr marL="3648058" algn="l" defTabSz="1216021" rtl="0" eaLnBrk="1" latinLnBrk="0" hangingPunct="1">
        <a:defRPr sz="2400" kern="1200">
          <a:solidFill>
            <a:schemeClr val="tx1"/>
          </a:solidFill>
          <a:latin typeface="+mn-lt"/>
          <a:ea typeface="+mn-ea"/>
          <a:cs typeface="+mn-cs"/>
        </a:defRPr>
      </a:lvl7pPr>
      <a:lvl8pPr marL="4256069" algn="l" defTabSz="1216021" rtl="0" eaLnBrk="1" latinLnBrk="0" hangingPunct="1">
        <a:defRPr sz="2400" kern="1200">
          <a:solidFill>
            <a:schemeClr val="tx1"/>
          </a:solidFill>
          <a:latin typeface="+mn-lt"/>
          <a:ea typeface="+mn-ea"/>
          <a:cs typeface="+mn-cs"/>
        </a:defRPr>
      </a:lvl8pPr>
      <a:lvl9pPr marL="4864077" algn="l" defTabSz="1216021"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8965" y="365802"/>
            <a:ext cx="10961370" cy="1522413"/>
          </a:xfrm>
          <a:prstGeom prst="rect">
            <a:avLst/>
          </a:prstGeom>
        </p:spPr>
        <p:txBody>
          <a:bodyPr vert="horz" lIns="121789" tIns="60894" rIns="121789" bIns="60894"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8965" y="2131378"/>
            <a:ext cx="10961370" cy="6028331"/>
          </a:xfrm>
          <a:prstGeom prst="rect">
            <a:avLst/>
          </a:prstGeom>
        </p:spPr>
        <p:txBody>
          <a:bodyPr vert="horz" lIns="121789" tIns="60894" rIns="121789" bIns="6089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8965" y="8466306"/>
            <a:ext cx="2841837" cy="486326"/>
          </a:xfrm>
          <a:prstGeom prst="rect">
            <a:avLst/>
          </a:prstGeom>
        </p:spPr>
        <p:txBody>
          <a:bodyPr vert="horz" lIns="121789" tIns="60894" rIns="121789" bIns="60894" rtlCol="0" anchor="ctr"/>
          <a:lstStyle>
            <a:lvl1pPr algn="l">
              <a:defRPr sz="1600">
                <a:solidFill>
                  <a:schemeClr val="tx1">
                    <a:tint val="75000"/>
                  </a:schemeClr>
                </a:solidFill>
              </a:defRPr>
            </a:lvl1pPr>
          </a:lstStyle>
          <a:p>
            <a:r>
              <a:rPr lang="en-US" smtClean="0">
                <a:solidFill>
                  <a:prstClr val="black">
                    <a:tint val="75000"/>
                  </a:prstClr>
                </a:solidFill>
                <a:latin typeface="Calibri"/>
              </a:rPr>
              <a:t>5/1/2012</a:t>
            </a:r>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4161261" y="8466306"/>
            <a:ext cx="3856778" cy="486326"/>
          </a:xfrm>
          <a:prstGeom prst="rect">
            <a:avLst/>
          </a:prstGeom>
        </p:spPr>
        <p:txBody>
          <a:bodyPr vert="horz" lIns="121789" tIns="60894" rIns="121789" bIns="60894" rtlCol="0" anchor="ctr"/>
          <a:lstStyle>
            <a:lvl1pPr algn="ctr">
              <a:defRPr sz="1600">
                <a:solidFill>
                  <a:schemeClr val="tx1">
                    <a:tint val="75000"/>
                  </a:schemeClr>
                </a:solidFill>
              </a:defRPr>
            </a:lvl1pPr>
          </a:lstStyle>
          <a:p>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8728498" y="8466306"/>
            <a:ext cx="2841837" cy="486326"/>
          </a:xfrm>
          <a:prstGeom prst="rect">
            <a:avLst/>
          </a:prstGeom>
        </p:spPr>
        <p:txBody>
          <a:bodyPr vert="horz" lIns="121789" tIns="60894" rIns="121789" bIns="60894" rtlCol="0" anchor="ctr"/>
          <a:lstStyle>
            <a:lvl1pPr algn="r">
              <a:defRPr sz="1600">
                <a:solidFill>
                  <a:schemeClr val="tx1">
                    <a:tint val="75000"/>
                  </a:schemeClr>
                </a:solidFill>
              </a:defRPr>
            </a:lvl1pPr>
          </a:lstStyle>
          <a:p>
            <a:fld id="{B6F15528-21DE-4FAA-801E-634DDDAF4B2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338409687"/>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Lst>
  <p:hf hdr="0" ftr="0" dt="0"/>
  <p:txStyles>
    <p:titleStyle>
      <a:lvl1pPr algn="ctr" defTabSz="608945" rtl="0" eaLnBrk="1" latinLnBrk="0" hangingPunct="1">
        <a:spcBef>
          <a:spcPct val="0"/>
        </a:spcBef>
        <a:buNone/>
        <a:defRPr sz="5900" kern="1200">
          <a:solidFill>
            <a:schemeClr val="tx1"/>
          </a:solidFill>
          <a:latin typeface="+mj-lt"/>
          <a:ea typeface="+mj-ea"/>
          <a:cs typeface="+mj-cs"/>
        </a:defRPr>
      </a:lvl1pPr>
    </p:titleStyle>
    <p:bodyStyle>
      <a:lvl1pPr marL="456709" indent="-456709" algn="l" defTabSz="608945" rtl="0" eaLnBrk="1" latinLnBrk="0" hangingPunct="1">
        <a:spcBef>
          <a:spcPct val="20000"/>
        </a:spcBef>
        <a:buFont typeface="Arial"/>
        <a:buChar char="•"/>
        <a:defRPr sz="4300" kern="1200">
          <a:solidFill>
            <a:schemeClr val="tx1"/>
          </a:solidFill>
          <a:latin typeface="+mn-lt"/>
          <a:ea typeface="+mn-ea"/>
          <a:cs typeface="+mn-cs"/>
        </a:defRPr>
      </a:lvl1pPr>
      <a:lvl2pPr marL="989535" indent="-380590" algn="l" defTabSz="608945" rtl="0" eaLnBrk="1" latinLnBrk="0" hangingPunct="1">
        <a:spcBef>
          <a:spcPct val="20000"/>
        </a:spcBef>
        <a:buFont typeface="Arial"/>
        <a:buChar char="–"/>
        <a:defRPr sz="3700" kern="1200">
          <a:solidFill>
            <a:schemeClr val="tx1"/>
          </a:solidFill>
          <a:latin typeface="+mn-lt"/>
          <a:ea typeface="+mn-ea"/>
          <a:cs typeface="+mn-cs"/>
        </a:defRPr>
      </a:lvl2pPr>
      <a:lvl3pPr marL="1522362" indent="-304472" algn="l" defTabSz="608945" rtl="0" eaLnBrk="1" latinLnBrk="0" hangingPunct="1">
        <a:spcBef>
          <a:spcPct val="20000"/>
        </a:spcBef>
        <a:buFont typeface="Arial"/>
        <a:buChar char="•"/>
        <a:defRPr sz="3200" kern="1200">
          <a:solidFill>
            <a:schemeClr val="tx1"/>
          </a:solidFill>
          <a:latin typeface="+mn-lt"/>
          <a:ea typeface="+mn-ea"/>
          <a:cs typeface="+mn-cs"/>
        </a:defRPr>
      </a:lvl3pPr>
      <a:lvl4pPr marL="2131306" indent="-304472" algn="l" defTabSz="608945" rtl="0" eaLnBrk="1" latinLnBrk="0" hangingPunct="1">
        <a:spcBef>
          <a:spcPct val="20000"/>
        </a:spcBef>
        <a:buFont typeface="Arial"/>
        <a:buChar char="–"/>
        <a:defRPr sz="2700" kern="1200">
          <a:solidFill>
            <a:schemeClr val="tx1"/>
          </a:solidFill>
          <a:latin typeface="+mn-lt"/>
          <a:ea typeface="+mn-ea"/>
          <a:cs typeface="+mn-cs"/>
        </a:defRPr>
      </a:lvl4pPr>
      <a:lvl5pPr marL="2740251" indent="-304472" algn="l" defTabSz="608945" rtl="0" eaLnBrk="1" latinLnBrk="0" hangingPunct="1">
        <a:spcBef>
          <a:spcPct val="20000"/>
        </a:spcBef>
        <a:buFont typeface="Arial"/>
        <a:buChar char="»"/>
        <a:defRPr sz="2700" kern="1200">
          <a:solidFill>
            <a:schemeClr val="tx1"/>
          </a:solidFill>
          <a:latin typeface="+mn-lt"/>
          <a:ea typeface="+mn-ea"/>
          <a:cs typeface="+mn-cs"/>
        </a:defRPr>
      </a:lvl5pPr>
      <a:lvl6pPr marL="3349196" indent="-304472" algn="l" defTabSz="608945" rtl="0" eaLnBrk="1" latinLnBrk="0" hangingPunct="1">
        <a:spcBef>
          <a:spcPct val="20000"/>
        </a:spcBef>
        <a:buFont typeface="Arial"/>
        <a:buChar char="•"/>
        <a:defRPr sz="2700" kern="1200">
          <a:solidFill>
            <a:schemeClr val="tx1"/>
          </a:solidFill>
          <a:latin typeface="+mn-lt"/>
          <a:ea typeface="+mn-ea"/>
          <a:cs typeface="+mn-cs"/>
        </a:defRPr>
      </a:lvl6pPr>
      <a:lvl7pPr marL="3958140" indent="-304472" algn="l" defTabSz="608945" rtl="0" eaLnBrk="1" latinLnBrk="0" hangingPunct="1">
        <a:spcBef>
          <a:spcPct val="20000"/>
        </a:spcBef>
        <a:buFont typeface="Arial"/>
        <a:buChar char="•"/>
        <a:defRPr sz="2700" kern="1200">
          <a:solidFill>
            <a:schemeClr val="tx1"/>
          </a:solidFill>
          <a:latin typeface="+mn-lt"/>
          <a:ea typeface="+mn-ea"/>
          <a:cs typeface="+mn-cs"/>
        </a:defRPr>
      </a:lvl7pPr>
      <a:lvl8pPr marL="4567085" indent="-304472" algn="l" defTabSz="608945" rtl="0" eaLnBrk="1" latinLnBrk="0" hangingPunct="1">
        <a:spcBef>
          <a:spcPct val="20000"/>
        </a:spcBef>
        <a:buFont typeface="Arial"/>
        <a:buChar char="•"/>
        <a:defRPr sz="2700" kern="1200">
          <a:solidFill>
            <a:schemeClr val="tx1"/>
          </a:solidFill>
          <a:latin typeface="+mn-lt"/>
          <a:ea typeface="+mn-ea"/>
          <a:cs typeface="+mn-cs"/>
        </a:defRPr>
      </a:lvl8pPr>
      <a:lvl9pPr marL="5176030" indent="-304472" algn="l" defTabSz="608945" rtl="0" eaLnBrk="1" latinLnBrk="0" hangingPunct="1">
        <a:spcBef>
          <a:spcPct val="20000"/>
        </a:spcBef>
        <a:buFont typeface="Arial"/>
        <a:buChar char="•"/>
        <a:defRPr sz="2700" kern="1200">
          <a:solidFill>
            <a:schemeClr val="tx1"/>
          </a:solidFill>
          <a:latin typeface="+mn-lt"/>
          <a:ea typeface="+mn-ea"/>
          <a:cs typeface="+mn-cs"/>
        </a:defRPr>
      </a:lvl9pPr>
    </p:bodyStyle>
    <p:otherStyle>
      <a:defPPr>
        <a:defRPr lang="en-US"/>
      </a:defPPr>
      <a:lvl1pPr marL="0" algn="l" defTabSz="608945" rtl="0" eaLnBrk="1" latinLnBrk="0" hangingPunct="1">
        <a:defRPr sz="2400" kern="1200">
          <a:solidFill>
            <a:schemeClr val="tx1"/>
          </a:solidFill>
          <a:latin typeface="+mn-lt"/>
          <a:ea typeface="+mn-ea"/>
          <a:cs typeface="+mn-cs"/>
        </a:defRPr>
      </a:lvl1pPr>
      <a:lvl2pPr marL="608945" algn="l" defTabSz="608945" rtl="0" eaLnBrk="1" latinLnBrk="0" hangingPunct="1">
        <a:defRPr sz="2400" kern="1200">
          <a:solidFill>
            <a:schemeClr val="tx1"/>
          </a:solidFill>
          <a:latin typeface="+mn-lt"/>
          <a:ea typeface="+mn-ea"/>
          <a:cs typeface="+mn-cs"/>
        </a:defRPr>
      </a:lvl2pPr>
      <a:lvl3pPr marL="1217889" algn="l" defTabSz="608945" rtl="0" eaLnBrk="1" latinLnBrk="0" hangingPunct="1">
        <a:defRPr sz="2400" kern="1200">
          <a:solidFill>
            <a:schemeClr val="tx1"/>
          </a:solidFill>
          <a:latin typeface="+mn-lt"/>
          <a:ea typeface="+mn-ea"/>
          <a:cs typeface="+mn-cs"/>
        </a:defRPr>
      </a:lvl3pPr>
      <a:lvl4pPr marL="1826834" algn="l" defTabSz="608945" rtl="0" eaLnBrk="1" latinLnBrk="0" hangingPunct="1">
        <a:defRPr sz="2400" kern="1200">
          <a:solidFill>
            <a:schemeClr val="tx1"/>
          </a:solidFill>
          <a:latin typeface="+mn-lt"/>
          <a:ea typeface="+mn-ea"/>
          <a:cs typeface="+mn-cs"/>
        </a:defRPr>
      </a:lvl4pPr>
      <a:lvl5pPr marL="2435779" algn="l" defTabSz="608945" rtl="0" eaLnBrk="1" latinLnBrk="0" hangingPunct="1">
        <a:defRPr sz="2400" kern="1200">
          <a:solidFill>
            <a:schemeClr val="tx1"/>
          </a:solidFill>
          <a:latin typeface="+mn-lt"/>
          <a:ea typeface="+mn-ea"/>
          <a:cs typeface="+mn-cs"/>
        </a:defRPr>
      </a:lvl5pPr>
      <a:lvl6pPr marL="3044723" algn="l" defTabSz="608945" rtl="0" eaLnBrk="1" latinLnBrk="0" hangingPunct="1">
        <a:defRPr sz="2400" kern="1200">
          <a:solidFill>
            <a:schemeClr val="tx1"/>
          </a:solidFill>
          <a:latin typeface="+mn-lt"/>
          <a:ea typeface="+mn-ea"/>
          <a:cs typeface="+mn-cs"/>
        </a:defRPr>
      </a:lvl6pPr>
      <a:lvl7pPr marL="3653668" algn="l" defTabSz="608945" rtl="0" eaLnBrk="1" latinLnBrk="0" hangingPunct="1">
        <a:defRPr sz="2400" kern="1200">
          <a:solidFill>
            <a:schemeClr val="tx1"/>
          </a:solidFill>
          <a:latin typeface="+mn-lt"/>
          <a:ea typeface="+mn-ea"/>
          <a:cs typeface="+mn-cs"/>
        </a:defRPr>
      </a:lvl7pPr>
      <a:lvl8pPr marL="4262613" algn="l" defTabSz="608945" rtl="0" eaLnBrk="1" latinLnBrk="0" hangingPunct="1">
        <a:defRPr sz="2400" kern="1200">
          <a:solidFill>
            <a:schemeClr val="tx1"/>
          </a:solidFill>
          <a:latin typeface="+mn-lt"/>
          <a:ea typeface="+mn-ea"/>
          <a:cs typeface="+mn-cs"/>
        </a:defRPr>
      </a:lvl8pPr>
      <a:lvl9pPr marL="4871557" algn="l" defTabSz="60894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4.png"/><Relationship Id="rId5" Type="http://schemas.openxmlformats.org/officeDocument/2006/relationships/image" Target="../media/image6.png"/></Relationships>
</file>

<file path=ppt/slides/_rels/slide11.xml.rels><?xml version="1.0" encoding="UTF-8" standalone="yes"?>
<Relationships xmlns="http://schemas.openxmlformats.org/package/2006/relationships"><Relationship Id="rId4" Type="http://schemas.openxmlformats.org/officeDocument/2006/relationships/image" Target="../media/image9.png"/><Relationship Id="rId5" Type="http://schemas.openxmlformats.org/officeDocument/2006/relationships/image" Target="../media/image10.png"/><Relationship Id="rId7"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8.png"/><Relationship Id="rId6" Type="http://schemas.openxmlformats.org/officeDocument/2006/relationships/image" Target="../media/image11.png"/></Relationships>
</file>

<file path=ppt/slides/_rels/slide12.xml.rels><?xml version="1.0" encoding="UTF-8" standalone="yes"?>
<Relationships xmlns="http://schemas.openxmlformats.org/package/2006/relationships"><Relationship Id="rId4" Type="http://schemas.openxmlformats.org/officeDocument/2006/relationships/image" Target="../media/image15.png"/><Relationship Id="rId5" Type="http://schemas.openxmlformats.org/officeDocument/2006/relationships/image" Target="../media/image16.png"/><Relationship Id="rId7" Type="http://schemas.openxmlformats.org/officeDocument/2006/relationships/image" Target="../media/image18.emf"/><Relationship Id="rId1" Type="http://schemas.openxmlformats.org/officeDocument/2006/relationships/slideLayout" Target="../slideLayouts/slideLayout7.xml"/><Relationship Id="rId2" Type="http://schemas.openxmlformats.org/officeDocument/2006/relationships/image" Target="../media/image13.png"/><Relationship Id="rId3" Type="http://schemas.openxmlformats.org/officeDocument/2006/relationships/image" Target="../media/image14.png"/><Relationship Id="rId6" Type="http://schemas.openxmlformats.org/officeDocument/2006/relationships/image" Target="../media/image17.emf"/></Relationships>
</file>

<file path=ppt/slides/_rels/slide13.xml.rels><?xml version="1.0" encoding="UTF-8" standalone="yes"?>
<Relationships xmlns="http://schemas.openxmlformats.org/package/2006/relationships"><Relationship Id="rId4" Type="http://schemas.openxmlformats.org/officeDocument/2006/relationships/image" Target="../media/image21.jpeg"/><Relationship Id="rId5" Type="http://schemas.openxmlformats.org/officeDocument/2006/relationships/image" Target="../media/image22.jpeg"/><Relationship Id="rId7" Type="http://schemas.openxmlformats.org/officeDocument/2006/relationships/image" Target="../media/image24.jpeg"/><Relationship Id="rId1" Type="http://schemas.openxmlformats.org/officeDocument/2006/relationships/slideLayout" Target="../slideLayouts/slideLayout7.xml"/><Relationship Id="rId2" Type="http://schemas.openxmlformats.org/officeDocument/2006/relationships/image" Target="../media/image19.jpeg"/><Relationship Id="rId3" Type="http://schemas.openxmlformats.org/officeDocument/2006/relationships/image" Target="../media/image20.jpeg"/><Relationship Id="rId6" Type="http://schemas.openxmlformats.org/officeDocument/2006/relationships/image" Target="../media/image23.jpeg"/></Relationships>
</file>

<file path=ppt/slides/_rels/slide14.xml.rels><?xml version="1.0" encoding="UTF-8" standalone="yes"?>
<Relationships xmlns="http://schemas.openxmlformats.org/package/2006/relationships"><Relationship Id="rId4" Type="http://schemas.openxmlformats.org/officeDocument/2006/relationships/hyperlink" Target="mailto:worley@ucar.edu" TargetMode="External"/><Relationship Id="rId1" Type="http://schemas.openxmlformats.org/officeDocument/2006/relationships/slideLayout" Target="../slideLayouts/slideLayout7.xml"/><Relationship Id="rId2" Type="http://schemas.openxmlformats.org/officeDocument/2006/relationships/image" Target="../media/image25.jpeg"/><Relationship Id="rId3" Type="http://schemas.openxmlformats.org/officeDocument/2006/relationships/hyperlink" Target="mailto:chifan@ucar.edu" TargetMode="External"/><Relationship Id="rId5" Type="http://schemas.openxmlformats.org/officeDocument/2006/relationships/hyperlink" Target="http://dss.ucar.edu/datasets/ds621.0/matrix.html"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4" Type="http://schemas.openxmlformats.org/officeDocument/2006/relationships/image" Target="../media/image29.png"/><Relationship Id="rId1" Type="http://schemas.openxmlformats.org/officeDocument/2006/relationships/slideLayout" Target="../slideLayouts/slideLayout18.xml"/><Relationship Id="rId2" Type="http://schemas.openxmlformats.org/officeDocument/2006/relationships/image" Target="../media/image27.png"/><Relationship Id="rId3" Type="http://schemas.openxmlformats.org/officeDocument/2006/relationships/image" Target="../media/image28.png"/><Relationship Id="rId5" Type="http://schemas.openxmlformats.org/officeDocument/2006/relationships/image" Target="../media/image3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38.png"/><Relationship Id="rId4" Type="http://schemas.openxmlformats.org/officeDocument/2006/relationships/image" Target="../media/image34.png"/><Relationship Id="rId10" Type="http://schemas.openxmlformats.org/officeDocument/2006/relationships/image" Target="../media/image40.png"/><Relationship Id="rId5" Type="http://schemas.openxmlformats.org/officeDocument/2006/relationships/image" Target="../media/image35.png"/><Relationship Id="rId7" Type="http://schemas.openxmlformats.org/officeDocument/2006/relationships/image" Target="../media/image37.png"/><Relationship Id="rId11" Type="http://schemas.openxmlformats.org/officeDocument/2006/relationships/image" Target="../media/image41.jpeg"/><Relationship Id="rId1" Type="http://schemas.openxmlformats.org/officeDocument/2006/relationships/slideLayout" Target="../slideLayouts/slideLayout7.xml"/><Relationship Id="rId2" Type="http://schemas.openxmlformats.org/officeDocument/2006/relationships/image" Target="../media/image32.png"/><Relationship Id="rId9" Type="http://schemas.openxmlformats.org/officeDocument/2006/relationships/image" Target="../media/image39.png"/><Relationship Id="rId3" Type="http://schemas.openxmlformats.org/officeDocument/2006/relationships/image" Target="../media/image33.png"/><Relationship Id="rId6" Type="http://schemas.openxmlformats.org/officeDocument/2006/relationships/image" Target="../media/image3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6" Type="http://schemas.openxmlformats.org/officeDocument/2006/relationships/hyperlink" Target="mailto:worley@ucar.edu" TargetMode="External"/><Relationship Id="rId4" Type="http://schemas.openxmlformats.org/officeDocument/2006/relationships/hyperlink" Target="http://dss.ucar.edu/datasets/ds621.0/matrix.html" TargetMode="External"/><Relationship Id="rId1" Type="http://schemas.openxmlformats.org/officeDocument/2006/relationships/slideLayout" Target="../slideLayouts/slideLayout7.xml"/><Relationship Id="rId2" Type="http://schemas.openxmlformats.org/officeDocument/2006/relationships/hyperlink" Target="http://portal.nccs.nasa.gov/josse/index.pl" TargetMode="External"/><Relationship Id="rId3" Type="http://schemas.openxmlformats.org/officeDocument/2006/relationships/hyperlink" Target="mailto:Ellen.M.Salmon@NASA.gov" TargetMode="External"/><Relationship Id="rId5" Type="http://schemas.openxmlformats.org/officeDocument/2006/relationships/hyperlink" Target="mailto:chifan@ucar.edu"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4" Type="http://schemas.openxmlformats.org/officeDocument/2006/relationships/hyperlink" Target="mailto:wmchale@nccs.nasa.gov" TargetMode="External"/><Relationship Id="rId5" Type="http://schemas.openxmlformats.org/officeDocument/2006/relationships/hyperlink" Target="http://dss.ucar.edu/datasets/ds621.0/matrix.html" TargetMode="External"/><Relationship Id="rId7" Type="http://schemas.openxmlformats.org/officeDocument/2006/relationships/hyperlink" Target="mailto:worley@ucar.edu" TargetMode="External"/><Relationship Id="rId1" Type="http://schemas.openxmlformats.org/officeDocument/2006/relationships/slideLayout" Target="../slideLayouts/slideLayout7.xml"/><Relationship Id="rId2" Type="http://schemas.openxmlformats.org/officeDocument/2006/relationships/hyperlink" Target="http://portal.nccs.nasa.gov/josse/index.pl" TargetMode="External"/><Relationship Id="rId3" Type="http://schemas.openxmlformats.org/officeDocument/2006/relationships/hyperlink" Target="mailto:Ellen.M.Salmon@NASA.gov" TargetMode="External"/><Relationship Id="rId6" Type="http://schemas.openxmlformats.org/officeDocument/2006/relationships/hyperlink" Target="mailto:chifan@ucar.edu"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92000">
              <a:srgbClr val="0107FF"/>
            </a:gs>
            <a:gs pos="44000">
              <a:srgbClr val="4049F9"/>
            </a:gs>
            <a:gs pos="1000">
              <a:schemeClr val="accent1">
                <a:tint val="44500"/>
                <a:satMod val="160000"/>
              </a:schemeClr>
            </a:gs>
            <a:gs pos="2000">
              <a:schemeClr val="accent1">
                <a:tint val="23500"/>
                <a:satMod val="160000"/>
              </a:schemeClr>
            </a:gs>
          </a:gsLst>
          <a:path path="rect">
            <a:fillToRect r="100000" b="100000"/>
          </a:path>
          <a:tileRect l="-100000" t="-100000"/>
        </a:gradFill>
        <a:effectLst/>
      </p:bgPr>
    </p:bg>
    <p:spTree>
      <p:nvGrpSpPr>
        <p:cNvPr id="1" name=""/>
        <p:cNvGrpSpPr/>
        <p:nvPr/>
      </p:nvGrpSpPr>
      <p:grpSpPr>
        <a:xfrm>
          <a:off x="0" y="0"/>
          <a:ext cx="0" cy="0"/>
          <a:chOff x="0" y="0"/>
          <a:chExt cx="0" cy="0"/>
        </a:xfrm>
      </p:grpSpPr>
      <p:pic>
        <p:nvPicPr>
          <p:cNvPr id="6" name="Picture 11" descr="JOSSE_Back_AMS10"/>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0206" y="235534"/>
            <a:ext cx="12179300" cy="8898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7" name="Title 1"/>
          <p:cNvSpPr>
            <a:spLocks noGrp="1"/>
          </p:cNvSpPr>
          <p:nvPr>
            <p:ph type="title"/>
          </p:nvPr>
        </p:nvSpPr>
        <p:spPr bwMode="auto">
          <a:xfrm>
            <a:off x="1060459" y="2205038"/>
            <a:ext cx="10138845" cy="188821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660" tIns="60832" rIns="121660" bIns="60832" numCol="1" anchor="t" anchorCtr="0" compatLnSpc="1">
            <a:prstTxWarp prst="textNoShape">
              <a:avLst/>
            </a:prstTxWarp>
            <a:normAutofit fontScale="90000"/>
          </a:bodyPr>
          <a:lstStyle/>
          <a:p>
            <a:r>
              <a:rPr lang="en-US" b="1" dirty="0">
                <a:solidFill>
                  <a:srgbClr val="FFE0C1"/>
                </a:solidFill>
              </a:rPr>
              <a:t>Update and Plans for </a:t>
            </a:r>
            <a:r>
              <a:rPr lang="en-US" b="1" dirty="0" smtClean="0">
                <a:solidFill>
                  <a:srgbClr val="FFE0C1"/>
                </a:solidFill>
              </a:rPr>
              <a:t/>
            </a:r>
            <a:br>
              <a:rPr lang="en-US" b="1" dirty="0" smtClean="0">
                <a:solidFill>
                  <a:srgbClr val="FFE0C1"/>
                </a:solidFill>
              </a:rPr>
            </a:br>
            <a:r>
              <a:rPr lang="en-US" b="1" dirty="0" smtClean="0">
                <a:solidFill>
                  <a:srgbClr val="FFE0C1"/>
                </a:solidFill>
              </a:rPr>
              <a:t>a </a:t>
            </a:r>
            <a:r>
              <a:rPr lang="en-US" b="1" dirty="0">
                <a:solidFill>
                  <a:srgbClr val="FFE0C1"/>
                </a:solidFill>
              </a:rPr>
              <a:t>Joint OSSE </a:t>
            </a:r>
            <a:r>
              <a:rPr lang="en-US" b="1" dirty="0" smtClean="0">
                <a:solidFill>
                  <a:srgbClr val="FFE0C1"/>
                </a:solidFill>
              </a:rPr>
              <a:t>System</a:t>
            </a:r>
            <a:endParaRPr lang="en-US" b="1" dirty="0" smtClean="0">
              <a:solidFill>
                <a:srgbClr val="FFE0C1"/>
              </a:solidFill>
              <a:ea typeface="ＭＳ Ｐゴシック" pitchFamily="34" charset="-128"/>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1</a:t>
            </a:fld>
            <a:endParaRPr lang="en-US" dirty="0">
              <a:solidFill>
                <a:prstClr val="black">
                  <a:tint val="75000"/>
                </a:prstClr>
              </a:solidFill>
              <a:latin typeface="Calibri"/>
            </a:endParaRPr>
          </a:p>
        </p:txBody>
      </p:sp>
      <p:sp>
        <p:nvSpPr>
          <p:cNvPr id="2" name="TextBox 1"/>
          <p:cNvSpPr txBox="1"/>
          <p:nvPr/>
        </p:nvSpPr>
        <p:spPr>
          <a:xfrm>
            <a:off x="3498859" y="4872037"/>
            <a:ext cx="4855115" cy="3046988"/>
          </a:xfrm>
          <a:prstGeom prst="rect">
            <a:avLst/>
          </a:prstGeom>
          <a:noFill/>
        </p:spPr>
        <p:txBody>
          <a:bodyPr wrap="none" lIns="91342" tIns="45671" rIns="91342" bIns="45671" rtlCol="0">
            <a:spAutoFit/>
          </a:bodyPr>
          <a:lstStyle/>
          <a:p>
            <a:pPr algn="ctr"/>
            <a:r>
              <a:rPr lang="en-US" sz="4800" dirty="0">
                <a:solidFill>
                  <a:srgbClr val="FFE0C1"/>
                </a:solidFill>
                <a:latin typeface="Cambria Math" pitchFamily="18" charset="0"/>
                <a:ea typeface="Cambria Math" pitchFamily="18" charset="0"/>
              </a:rPr>
              <a:t>Michiko Masutani</a:t>
            </a:r>
          </a:p>
          <a:p>
            <a:pPr algn="ctr"/>
            <a:endParaRPr lang="en-US" sz="4800" dirty="0">
              <a:solidFill>
                <a:srgbClr val="FFE0C1"/>
              </a:solidFill>
              <a:latin typeface="Cambria Math" pitchFamily="18" charset="0"/>
              <a:ea typeface="Cambria Math" pitchFamily="18" charset="0"/>
            </a:endParaRPr>
          </a:p>
          <a:p>
            <a:pPr algn="ctr"/>
            <a:r>
              <a:rPr lang="en-US" sz="3200" dirty="0">
                <a:solidFill>
                  <a:srgbClr val="FFE0C1"/>
                </a:solidFill>
                <a:latin typeface="Cambria Math" pitchFamily="18" charset="0"/>
                <a:ea typeface="Cambria Math" pitchFamily="18" charset="0"/>
              </a:rPr>
              <a:t>NOAA/NWS/NCEP/EMC</a:t>
            </a:r>
          </a:p>
          <a:p>
            <a:pPr algn="ctr"/>
            <a:r>
              <a:rPr lang="en-US" sz="3200" dirty="0">
                <a:solidFill>
                  <a:srgbClr val="FFE0C1"/>
                </a:solidFill>
                <a:latin typeface="Cambria Math" pitchFamily="18" charset="0"/>
                <a:ea typeface="Cambria Math" pitchFamily="18" charset="0"/>
              </a:rPr>
              <a:t>JCSDA</a:t>
            </a:r>
          </a:p>
          <a:p>
            <a:pPr algn="ctr"/>
            <a:r>
              <a:rPr lang="en-US" sz="3200" dirty="0">
                <a:solidFill>
                  <a:srgbClr val="FFE0C1"/>
                </a:solidFill>
                <a:latin typeface="Cambria Math" pitchFamily="18" charset="0"/>
                <a:ea typeface="Cambria Math" pitchFamily="18" charset="0"/>
              </a:rPr>
              <a:t>Wyle IS</a:t>
            </a:r>
          </a:p>
        </p:txBody>
      </p:sp>
    </p:spTree>
    <p:extLst>
      <p:ext uri="{BB962C8B-B14F-4D97-AF65-F5344CB8AC3E}">
        <p14:creationId xmlns:p14="http://schemas.microsoft.com/office/powerpoint/2010/main" val="282703186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0" y="1"/>
            <a:ext cx="12179300" cy="838172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121660" tIns="60832" rIns="121660" bIns="60832" rtlCol="0" anchor="ctr"/>
          <a:lstStyle/>
          <a:p>
            <a:pPr algn="ctr"/>
            <a:r>
              <a:rPr lang="en-US" dirty="0" err="1" smtClean="0"/>
              <a:t>Th</a:t>
            </a:r>
            <a:endParaRPr lang="en-US" dirty="0"/>
          </a:p>
        </p:txBody>
      </p:sp>
      <p:sp>
        <p:nvSpPr>
          <p:cNvPr id="86021" name="Rectangle 1"/>
          <p:cNvSpPr>
            <a:spLocks noChangeArrowheads="1"/>
          </p:cNvSpPr>
          <p:nvPr/>
        </p:nvSpPr>
        <p:spPr bwMode="auto">
          <a:xfrm>
            <a:off x="145899" y="7461945"/>
            <a:ext cx="5569492" cy="64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0421" tIns="15208" rIns="30421" bIns="15208">
            <a:spAutoFit/>
          </a:bodyPr>
          <a:lstStyle/>
          <a:p>
            <a:r>
              <a:rPr lang="en-US" sz="1300" dirty="0"/>
              <a:t>Fig. 1 NOAA -15 AMSU-A Channel 1 brightness temperature at GSI analysis time 0000 UTC May 2, 2005, time window 6 hours from (left) observation, (right)) CRTM simulation with NR atmospheric profiles.</a:t>
            </a:r>
          </a:p>
        </p:txBody>
      </p:sp>
      <p:pic>
        <p:nvPicPr>
          <p:cNvPr id="86027" name="Picture 20" descr="sndr.obs.18i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41893" y="2662118"/>
            <a:ext cx="4715250" cy="2590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017"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28" tIns="45664" rIns="91328" bIns="45664" numCol="1" anchor="t" anchorCtr="0" compatLnSpc="1">
            <a:prstTxWarp prst="textNoShape">
              <a:avLst/>
            </a:prstTxWarp>
          </a:bodyPr>
          <a:lstStyle/>
          <a:p>
            <a:pPr eaLnBrk="1" hangingPunct="1"/>
            <a:r>
              <a:rPr lang="en-US" sz="4300">
                <a:ea typeface="ＭＳ Ｐゴシック" pitchFamily="34" charset="-128"/>
              </a:rPr>
              <a:t/>
            </a:r>
            <a:br>
              <a:rPr lang="en-US" sz="4300">
                <a:ea typeface="ＭＳ Ｐゴシック" pitchFamily="34" charset="-128"/>
              </a:rPr>
            </a:br>
            <a:endParaRPr lang="en-US" sz="4300">
              <a:ea typeface="ＭＳ Ｐゴシック" pitchFamily="34" charset="-128"/>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pPr/>
              <a:t>10</a:t>
            </a:fld>
            <a:endParaRPr lang="en-US"/>
          </a:p>
        </p:txBody>
      </p:sp>
      <p:sp>
        <p:nvSpPr>
          <p:cNvPr id="3" name="TextBox 2"/>
          <p:cNvSpPr txBox="1"/>
          <p:nvPr/>
        </p:nvSpPr>
        <p:spPr>
          <a:xfrm>
            <a:off x="754864" y="224136"/>
            <a:ext cx="4903436" cy="1277233"/>
          </a:xfrm>
          <a:prstGeom prst="rect">
            <a:avLst/>
          </a:prstGeom>
          <a:noFill/>
          <a:ln w="3175" cmpd="sng">
            <a:solidFill>
              <a:schemeClr val="accent5">
                <a:lumMod val="75000"/>
              </a:schemeClr>
            </a:solidFill>
          </a:ln>
        </p:spPr>
        <p:txBody>
          <a:bodyPr lIns="30421" tIns="15208" rIns="30421" bIns="15208">
            <a:spAutoFit/>
          </a:bodyPr>
          <a:lstStyle/>
          <a:p>
            <a:pPr algn="ctr">
              <a:defRPr/>
            </a:pPr>
            <a:r>
              <a:rPr lang="en-US" sz="1900" dirty="0">
                <a:latin typeface="Arial" charset="0"/>
                <a:ea typeface="ＭＳ Ｐゴシック" charset="0"/>
                <a:cs typeface="ＭＳ Ｐゴシック" charset="0"/>
              </a:rPr>
              <a:t>Evaluation of </a:t>
            </a:r>
            <a:r>
              <a:rPr lang="en-US" dirty="0">
                <a:latin typeface="Arial" charset="0"/>
                <a:ea typeface="ＭＳ Ｐゴシック" charset="0"/>
                <a:cs typeface="ＭＳ Ｐゴシック" charset="0"/>
              </a:rPr>
              <a:t> </a:t>
            </a:r>
            <a:r>
              <a:rPr lang="en-US" sz="1900" dirty="0">
                <a:latin typeface="Arial" charset="0"/>
                <a:ea typeface="ＭＳ Ｐゴシック" charset="0"/>
                <a:cs typeface="ＭＳ Ｐゴシック" charset="0"/>
              </a:rPr>
              <a:t>simulated</a:t>
            </a:r>
            <a:r>
              <a:rPr lang="en-US" dirty="0">
                <a:latin typeface="Arial" charset="0"/>
                <a:ea typeface="ＭＳ Ｐゴシック" charset="0"/>
                <a:cs typeface="ＭＳ Ｐゴシック" charset="0"/>
              </a:rPr>
              <a:t>  </a:t>
            </a:r>
            <a:r>
              <a:rPr lang="en-US" sz="1900" dirty="0">
                <a:latin typeface="Arial" charset="0"/>
                <a:ea typeface="ＭＳ Ｐゴシック" charset="0"/>
                <a:cs typeface="ＭＳ Ｐゴシック" charset="0"/>
              </a:rPr>
              <a:t>GOES and AMSUA at the 1</a:t>
            </a:r>
            <a:r>
              <a:rPr lang="en-US" sz="1900" baseline="30000" dirty="0">
                <a:latin typeface="Arial" charset="0"/>
                <a:ea typeface="ＭＳ Ｐゴシック" charset="0"/>
                <a:cs typeface="ＭＳ Ｐゴシック" charset="0"/>
              </a:rPr>
              <a:t>st</a:t>
            </a:r>
            <a:r>
              <a:rPr lang="en-US" sz="1900" dirty="0">
                <a:latin typeface="Arial" charset="0"/>
                <a:ea typeface="ＭＳ Ｐゴシック" charset="0"/>
                <a:cs typeface="ＭＳ Ｐゴシック" charset="0"/>
              </a:rPr>
              <a:t> step (12hr </a:t>
            </a:r>
            <a:r>
              <a:rPr lang="en-US" sz="1900" dirty="0" err="1">
                <a:latin typeface="Arial" charset="0"/>
                <a:ea typeface="ＭＳ Ｐゴシック" charset="0"/>
                <a:cs typeface="ＭＳ Ｐゴシック" charset="0"/>
              </a:rPr>
              <a:t>fcst</a:t>
            </a:r>
            <a:r>
              <a:rPr lang="en-US" sz="1900" dirty="0">
                <a:latin typeface="Arial" charset="0"/>
                <a:ea typeface="ＭＳ Ｐゴシック" charset="0"/>
                <a:cs typeface="ＭＳ Ｐゴシック" charset="0"/>
              </a:rPr>
              <a:t>) of the Nature Run</a:t>
            </a:r>
          </a:p>
          <a:p>
            <a:pPr algn="ctr">
              <a:defRPr/>
            </a:pPr>
            <a:r>
              <a:rPr lang="en-US" sz="1900" dirty="0">
                <a:latin typeface="Arial" charset="0"/>
                <a:ea typeface="ＭＳ Ｐゴシック" charset="0"/>
                <a:cs typeface="ＭＳ Ｐゴシック" charset="0"/>
              </a:rPr>
              <a:t> simulated with  2005 template </a:t>
            </a:r>
          </a:p>
          <a:p>
            <a:pPr algn="ctr">
              <a:defRPr/>
            </a:pPr>
            <a:r>
              <a:rPr lang="en-US" sz="1900" dirty="0">
                <a:latin typeface="Arial" charset="0"/>
                <a:ea typeface="ＭＳ Ｐゴシック" charset="0"/>
                <a:cs typeface="ＭＳ Ｐゴシック" charset="0"/>
              </a:rPr>
              <a:t>Tong Zhu (NESDIS)</a:t>
            </a:r>
          </a:p>
        </p:txBody>
      </p:sp>
      <p:pic>
        <p:nvPicPr>
          <p:cNvPr id="86019" name="Picture 3" descr="nr_amsu_ch1_050200z.2d2.thin.ge150.png"/>
          <p:cNvPicPr>
            <a:picLocks noChangeAspect="1" noChangeArrowheads="1"/>
          </p:cNvPicPr>
          <p:nvPr/>
        </p:nvPicPr>
        <p:blipFill>
          <a:blip r:embed="rId3">
            <a:extLst>
              <a:ext uri="{28A0092B-C50C-407E-A947-70E740481C1C}">
                <a14:useLocalDpi xmlns:a14="http://schemas.microsoft.com/office/drawing/2010/main" val="0"/>
              </a:ext>
            </a:extLst>
          </a:blip>
          <a:srcRect l="11295" t="11295" r="28864" b="9412"/>
          <a:stretch>
            <a:fillRect/>
          </a:stretch>
        </p:blipFill>
        <p:spPr bwMode="auto">
          <a:xfrm>
            <a:off x="1213701" y="4947841"/>
            <a:ext cx="2894699" cy="2285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020" name="Picture 4" descr="obs_amsu_ch1_050200z.thin.ge150.png"/>
          <p:cNvPicPr>
            <a:picLocks noChangeAspect="1" noChangeArrowheads="1"/>
          </p:cNvPicPr>
          <p:nvPr/>
        </p:nvPicPr>
        <p:blipFill>
          <a:blip r:embed="rId4">
            <a:extLst>
              <a:ext uri="{28A0092B-C50C-407E-A947-70E740481C1C}">
                <a14:useLocalDpi xmlns:a14="http://schemas.microsoft.com/office/drawing/2010/main" val="0"/>
              </a:ext>
            </a:extLst>
          </a:blip>
          <a:srcRect l="11295" t="13176" r="28864" b="9412"/>
          <a:stretch>
            <a:fillRect/>
          </a:stretch>
        </p:blipFill>
        <p:spPr bwMode="auto">
          <a:xfrm>
            <a:off x="1365942" y="2509875"/>
            <a:ext cx="2818578" cy="2285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022" name="Rectangle 3"/>
          <p:cNvSpPr>
            <a:spLocks noChangeArrowheads="1"/>
          </p:cNvSpPr>
          <p:nvPr/>
        </p:nvSpPr>
        <p:spPr bwMode="auto">
          <a:xfrm>
            <a:off x="0" y="6897"/>
            <a:ext cx="61477" cy="138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0421" tIns="15208" rIns="30421" bIns="15208" anchor="ctr">
            <a:spAutoFit/>
          </a:bodyPr>
          <a:lstStyle/>
          <a:p>
            <a:pPr defTabSz="304147"/>
            <a:endParaRPr lang="en-US" sz="700">
              <a:cs typeface="Arial" pitchFamily="34" charset="0"/>
            </a:endParaRPr>
          </a:p>
        </p:txBody>
      </p:sp>
      <p:sp>
        <p:nvSpPr>
          <p:cNvPr id="86023" name="Rectangle 7"/>
          <p:cNvSpPr>
            <a:spLocks noChangeArrowheads="1"/>
          </p:cNvSpPr>
          <p:nvPr/>
        </p:nvSpPr>
        <p:spPr bwMode="auto">
          <a:xfrm>
            <a:off x="0" y="6897"/>
            <a:ext cx="61477" cy="138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0421" tIns="15208" rIns="30421" bIns="15208" anchor="ctr">
            <a:spAutoFit/>
          </a:bodyPr>
          <a:lstStyle/>
          <a:p>
            <a:pPr defTabSz="304147"/>
            <a:endParaRPr lang="en-US" sz="700">
              <a:cs typeface="Arial" pitchFamily="34" charset="0"/>
            </a:endParaRPr>
          </a:p>
        </p:txBody>
      </p:sp>
      <p:sp>
        <p:nvSpPr>
          <p:cNvPr id="86024" name="Rectangle 8"/>
          <p:cNvSpPr>
            <a:spLocks noChangeArrowheads="1"/>
          </p:cNvSpPr>
          <p:nvPr/>
        </p:nvSpPr>
        <p:spPr bwMode="auto">
          <a:xfrm>
            <a:off x="8282357" y="6582322"/>
            <a:ext cx="61319" cy="384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0421" tIns="15208" rIns="30421" bIns="15208" anchor="ctr">
            <a:spAutoFit/>
          </a:bodyPr>
          <a:lstStyle/>
          <a:p>
            <a:pPr algn="ctr" defTabSz="304147"/>
            <a:r>
              <a:rPr lang="en-US" sz="2300">
                <a:ea typeface="Calibri" pitchFamily="34" charset="0"/>
              </a:rPr>
              <a:t> </a:t>
            </a:r>
            <a:endParaRPr lang="en-US" sz="2300">
              <a:ea typeface="Calibri" pitchFamily="34" charset="0"/>
              <a:cs typeface="Arial" pitchFamily="34" charset="0"/>
            </a:endParaRPr>
          </a:p>
        </p:txBody>
      </p:sp>
      <p:sp>
        <p:nvSpPr>
          <p:cNvPr id="86025" name="Rectangle 11"/>
          <p:cNvSpPr>
            <a:spLocks noChangeArrowheads="1"/>
          </p:cNvSpPr>
          <p:nvPr/>
        </p:nvSpPr>
        <p:spPr bwMode="auto">
          <a:xfrm>
            <a:off x="50756" y="-73163"/>
            <a:ext cx="61497" cy="4000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0421" tIns="15208" rIns="30421" bIns="15208" anchor="ctr">
            <a:spAutoFit/>
          </a:bodyPr>
          <a:lstStyle/>
          <a:p>
            <a:endParaRPr lang="en-US"/>
          </a:p>
        </p:txBody>
      </p:sp>
      <p:pic>
        <p:nvPicPr>
          <p:cNvPr id="86026" name="Picture 18" descr="sndr.nr2obs.18ir.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89653" y="5711172"/>
            <a:ext cx="5106426" cy="2361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028" name="TextBox 12"/>
          <p:cNvSpPr txBox="1">
            <a:spLocks noChangeArrowheads="1"/>
          </p:cNvSpPr>
          <p:nvPr/>
        </p:nvSpPr>
        <p:spPr bwMode="auto">
          <a:xfrm>
            <a:off x="6546375" y="3"/>
            <a:ext cx="5125455" cy="2059486"/>
          </a:xfrm>
          <a:prstGeom prst="rect">
            <a:avLst/>
          </a:prstGeom>
          <a:solidFill>
            <a:schemeClr val="bg1"/>
          </a:solidFill>
          <a:ln w="9525">
            <a:solidFill>
              <a:schemeClr val="tx2"/>
            </a:solidFill>
            <a:miter lim="800000"/>
            <a:headEnd/>
            <a:tailEnd/>
          </a:ln>
        </p:spPr>
        <p:txBody>
          <a:bodyPr wrap="square" lIns="91328" tIns="45664" rIns="91328" bIns="45664">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sz="2100" dirty="0"/>
              <a:t>Observation and simulation of GOES-12 Sounder 18 IR channels at over North Atlantic region at 1200 UTC October 1, 2005.</a:t>
            </a:r>
          </a:p>
          <a:p>
            <a:endParaRPr lang="en-US" sz="2100" dirty="0"/>
          </a:p>
          <a:p>
            <a:pPr algn="ctr"/>
            <a:r>
              <a:rPr lang="en-US" sz="2100" b="1" dirty="0"/>
              <a:t>Tong Zhu (NESDIS)</a:t>
            </a:r>
          </a:p>
        </p:txBody>
      </p:sp>
      <p:sp>
        <p:nvSpPr>
          <p:cNvPr id="86029" name="TextBox 22"/>
          <p:cNvSpPr txBox="1">
            <a:spLocks noChangeArrowheads="1"/>
          </p:cNvSpPr>
          <p:nvPr/>
        </p:nvSpPr>
        <p:spPr bwMode="auto">
          <a:xfrm rot="-5400000">
            <a:off x="418663" y="3258386"/>
            <a:ext cx="949394" cy="276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0421" tIns="15208" rIns="30421" bIns="15208">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sz="1600"/>
              <a:t>Observed</a:t>
            </a:r>
          </a:p>
        </p:txBody>
      </p:sp>
      <p:sp>
        <p:nvSpPr>
          <p:cNvPr id="86030" name="TextBox 23"/>
          <p:cNvSpPr txBox="1">
            <a:spLocks noChangeArrowheads="1"/>
          </p:cNvSpPr>
          <p:nvPr/>
        </p:nvSpPr>
        <p:spPr bwMode="auto">
          <a:xfrm rot="-5400000">
            <a:off x="254793" y="6018816"/>
            <a:ext cx="972652" cy="276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0421" tIns="15208" rIns="30421" bIns="15208">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sz="1600"/>
              <a:t>Simulated</a:t>
            </a:r>
          </a:p>
        </p:txBody>
      </p:sp>
      <p:sp>
        <p:nvSpPr>
          <p:cNvPr id="86031" name="TextBox 24"/>
          <p:cNvSpPr txBox="1">
            <a:spLocks noChangeArrowheads="1"/>
          </p:cNvSpPr>
          <p:nvPr/>
        </p:nvSpPr>
        <p:spPr bwMode="auto">
          <a:xfrm rot="-5400000">
            <a:off x="5282801" y="3514244"/>
            <a:ext cx="951508" cy="276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0421" tIns="15208" rIns="30421" bIns="15208">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sz="1600" dirty="0"/>
              <a:t>Observed</a:t>
            </a:r>
          </a:p>
        </p:txBody>
      </p:sp>
      <p:sp>
        <p:nvSpPr>
          <p:cNvPr id="86032" name="TextBox 25"/>
          <p:cNvSpPr txBox="1">
            <a:spLocks noChangeArrowheads="1"/>
          </p:cNvSpPr>
          <p:nvPr/>
        </p:nvSpPr>
        <p:spPr bwMode="auto">
          <a:xfrm rot="-5400000">
            <a:off x="5250953" y="6307527"/>
            <a:ext cx="972652" cy="274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0421" tIns="15208" rIns="30421" bIns="15208">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sz="1600" dirty="0"/>
              <a:t>Simulated</a:t>
            </a:r>
          </a:p>
        </p:txBody>
      </p:sp>
      <p:sp>
        <p:nvSpPr>
          <p:cNvPr id="6" name="TextBox 5"/>
          <p:cNvSpPr txBox="1"/>
          <p:nvPr/>
        </p:nvSpPr>
        <p:spPr>
          <a:xfrm rot="5400000">
            <a:off x="8796577" y="4587811"/>
            <a:ext cx="5659879" cy="1229824"/>
          </a:xfrm>
          <a:prstGeom prst="rect">
            <a:avLst/>
          </a:prstGeom>
          <a:noFill/>
        </p:spPr>
        <p:txBody>
          <a:bodyPr wrap="square" lIns="121660" tIns="60832" rIns="121660" bIns="60832" rtlCol="0">
            <a:spAutoFit/>
          </a:bodyPr>
          <a:lstStyle/>
          <a:p>
            <a:r>
              <a:rPr lang="en-US" dirty="0" smtClean="0"/>
              <a:t>These figures do not have to be same as weathers are different , but similarities are  observed.</a:t>
            </a:r>
            <a:endParaRPr lang="en-US" dirty="0"/>
          </a:p>
        </p:txBody>
      </p:sp>
      <p:sp>
        <p:nvSpPr>
          <p:cNvPr id="23" name="TextBox 22"/>
          <p:cNvSpPr txBox="1"/>
          <p:nvPr/>
        </p:nvSpPr>
        <p:spPr>
          <a:xfrm rot="5400000">
            <a:off x="1570710" y="5218966"/>
            <a:ext cx="6143303" cy="450935"/>
          </a:xfrm>
          <a:prstGeom prst="rect">
            <a:avLst/>
          </a:prstGeom>
          <a:noFill/>
        </p:spPr>
        <p:txBody>
          <a:bodyPr wrap="square" lIns="121660" tIns="60832" rIns="121660" bIns="60832" rtlCol="0">
            <a:spAutoFit/>
          </a:bodyPr>
          <a:lstStyle/>
          <a:p>
            <a:r>
              <a:rPr lang="en-US" sz="2100" dirty="0"/>
              <a:t>These figures are expected to be very similar. </a:t>
            </a:r>
          </a:p>
        </p:txBody>
      </p:sp>
    </p:spTree>
    <p:extLst>
      <p:ext uri="{BB962C8B-B14F-4D97-AF65-F5344CB8AC3E}">
        <p14:creationId xmlns:p14="http://schemas.microsoft.com/office/powerpoint/2010/main" val="397513003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0" y="0"/>
            <a:ext cx="12179300" cy="90329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660" tIns="60832" rIns="121660" bIns="60832" rtlCol="0" anchor="ctr"/>
          <a:lstStyle/>
          <a:p>
            <a:pPr algn="ctr"/>
            <a:endParaRPr lang="en-US"/>
          </a:p>
        </p:txBody>
      </p:sp>
      <p:pic>
        <p:nvPicPr>
          <p:cNvPr id="8499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4728" y="1898796"/>
            <a:ext cx="3074427" cy="2972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9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1460" y="4871729"/>
            <a:ext cx="3010994" cy="2805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995" name="Title 1"/>
          <p:cNvSpPr txBox="1">
            <a:spLocks/>
          </p:cNvSpPr>
          <p:nvPr/>
        </p:nvSpPr>
        <p:spPr bwMode="auto">
          <a:xfrm>
            <a:off x="6091767" y="1708488"/>
            <a:ext cx="2742456" cy="380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584" tIns="60796" rIns="121584" bIns="60796" anchor="ctr"/>
          <a:lstStyle>
            <a:lvl1pPr defTabSz="3654425">
              <a:defRPr sz="2400">
                <a:solidFill>
                  <a:schemeClr val="tx1"/>
                </a:solidFill>
                <a:latin typeface="Arial" pitchFamily="34" charset="0"/>
                <a:ea typeface="ＭＳ Ｐゴシック" pitchFamily="34" charset="-128"/>
              </a:defRPr>
            </a:lvl1pPr>
            <a:lvl2pPr marL="742950" indent="-285750" defTabSz="3654425">
              <a:defRPr sz="2400">
                <a:solidFill>
                  <a:schemeClr val="tx1"/>
                </a:solidFill>
                <a:latin typeface="Arial" pitchFamily="34" charset="0"/>
                <a:ea typeface="ＭＳ Ｐゴシック" pitchFamily="34" charset="-128"/>
              </a:defRPr>
            </a:lvl2pPr>
            <a:lvl3pPr marL="1143000" indent="-228600" defTabSz="3654425">
              <a:defRPr sz="2400">
                <a:solidFill>
                  <a:schemeClr val="tx1"/>
                </a:solidFill>
                <a:latin typeface="Arial" pitchFamily="34" charset="0"/>
                <a:ea typeface="ＭＳ Ｐゴシック" pitchFamily="34" charset="-128"/>
              </a:defRPr>
            </a:lvl3pPr>
            <a:lvl4pPr marL="1600200" indent="-228600" defTabSz="3654425">
              <a:defRPr sz="2400">
                <a:solidFill>
                  <a:schemeClr val="tx1"/>
                </a:solidFill>
                <a:latin typeface="Arial" pitchFamily="34" charset="0"/>
                <a:ea typeface="ＭＳ Ｐゴシック" pitchFamily="34" charset="-128"/>
              </a:defRPr>
            </a:lvl4pPr>
            <a:lvl5pPr marL="2057400" indent="-228600" defTabSz="3654425">
              <a:defRPr sz="2400">
                <a:solidFill>
                  <a:schemeClr val="tx1"/>
                </a:solidFill>
                <a:latin typeface="Arial" pitchFamily="34" charset="0"/>
                <a:ea typeface="ＭＳ Ｐゴシック" pitchFamily="34" charset="-128"/>
              </a:defRPr>
            </a:lvl5pPr>
            <a:lvl6pPr marL="2514600" indent="-228600" defTabSz="3654425"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3654425"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3654425"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3654425"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sz="1300">
                <a:latin typeface="Tahoma" pitchFamily="34" charset="0"/>
              </a:rPr>
              <a:t>IASI simulation Evaluation at C0</a:t>
            </a:r>
            <a:r>
              <a:rPr lang="en-US" sz="1300" baseline="-25000">
                <a:latin typeface="Tahoma" pitchFamily="34" charset="0"/>
              </a:rPr>
              <a:t>2 </a:t>
            </a:r>
            <a:r>
              <a:rPr lang="en-US" sz="1300">
                <a:latin typeface="Tahoma" pitchFamily="34" charset="0"/>
              </a:rPr>
              <a:t>Absorption Band</a:t>
            </a:r>
          </a:p>
        </p:txBody>
      </p:sp>
      <p:pic>
        <p:nvPicPr>
          <p:cNvPr id="8499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94133" y="2129272"/>
            <a:ext cx="2277276" cy="2457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997" name="Title 1"/>
          <p:cNvSpPr txBox="1">
            <a:spLocks/>
          </p:cNvSpPr>
          <p:nvPr/>
        </p:nvSpPr>
        <p:spPr bwMode="auto">
          <a:xfrm>
            <a:off x="6013529" y="5176204"/>
            <a:ext cx="2742458" cy="380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584" tIns="60796" rIns="121584" bIns="60796" anchor="ctr"/>
          <a:lstStyle>
            <a:lvl1pPr defTabSz="3654425">
              <a:defRPr sz="2400">
                <a:solidFill>
                  <a:schemeClr val="tx1"/>
                </a:solidFill>
                <a:latin typeface="Arial" pitchFamily="34" charset="0"/>
                <a:ea typeface="ＭＳ Ｐゴシック" pitchFamily="34" charset="-128"/>
              </a:defRPr>
            </a:lvl1pPr>
            <a:lvl2pPr marL="742950" indent="-285750" defTabSz="3654425">
              <a:defRPr sz="2400">
                <a:solidFill>
                  <a:schemeClr val="tx1"/>
                </a:solidFill>
                <a:latin typeface="Arial" pitchFamily="34" charset="0"/>
                <a:ea typeface="ＭＳ Ｐゴシック" pitchFamily="34" charset="-128"/>
              </a:defRPr>
            </a:lvl2pPr>
            <a:lvl3pPr marL="1143000" indent="-228600" defTabSz="3654425">
              <a:defRPr sz="2400">
                <a:solidFill>
                  <a:schemeClr val="tx1"/>
                </a:solidFill>
                <a:latin typeface="Arial" pitchFamily="34" charset="0"/>
                <a:ea typeface="ＭＳ Ｐゴシック" pitchFamily="34" charset="-128"/>
              </a:defRPr>
            </a:lvl3pPr>
            <a:lvl4pPr marL="1600200" indent="-228600" defTabSz="3654425">
              <a:defRPr sz="2400">
                <a:solidFill>
                  <a:schemeClr val="tx1"/>
                </a:solidFill>
                <a:latin typeface="Arial" pitchFamily="34" charset="0"/>
                <a:ea typeface="ＭＳ Ｐゴシック" pitchFamily="34" charset="-128"/>
              </a:defRPr>
            </a:lvl4pPr>
            <a:lvl5pPr marL="2057400" indent="-228600" defTabSz="3654425">
              <a:defRPr sz="2400">
                <a:solidFill>
                  <a:schemeClr val="tx1"/>
                </a:solidFill>
                <a:latin typeface="Arial" pitchFamily="34" charset="0"/>
                <a:ea typeface="ＭＳ Ｐゴシック" pitchFamily="34" charset="-128"/>
              </a:defRPr>
            </a:lvl5pPr>
            <a:lvl6pPr marL="2514600" indent="-228600" defTabSz="3654425"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3654425"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3654425"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3654425"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sz="1300">
                <a:latin typeface="Tahoma" pitchFamily="34" charset="0"/>
              </a:rPr>
              <a:t>IASI simulation Evaluation  at O</a:t>
            </a:r>
            <a:r>
              <a:rPr lang="en-US" sz="1300" baseline="-25000">
                <a:latin typeface="Tahoma" pitchFamily="34" charset="0"/>
              </a:rPr>
              <a:t>3</a:t>
            </a:r>
            <a:r>
              <a:rPr lang="en-US" sz="1300">
                <a:latin typeface="Tahoma" pitchFamily="34" charset="0"/>
              </a:rPr>
              <a:t> Absorb band</a:t>
            </a:r>
          </a:p>
        </p:txBody>
      </p:sp>
      <p:pic>
        <p:nvPicPr>
          <p:cNvPr id="84998"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13530" y="5787283"/>
            <a:ext cx="2590216" cy="2507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999" name="Title 1"/>
          <p:cNvSpPr txBox="1">
            <a:spLocks/>
          </p:cNvSpPr>
          <p:nvPr/>
        </p:nvSpPr>
        <p:spPr bwMode="auto">
          <a:xfrm>
            <a:off x="8832116" y="2053144"/>
            <a:ext cx="2744571" cy="380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584" tIns="60796" rIns="121584" bIns="60796" anchor="ctr"/>
          <a:lstStyle>
            <a:lvl1pPr defTabSz="3654425">
              <a:defRPr sz="2400">
                <a:solidFill>
                  <a:schemeClr val="tx1"/>
                </a:solidFill>
                <a:latin typeface="Arial" pitchFamily="34" charset="0"/>
                <a:ea typeface="ＭＳ Ｐゴシック" pitchFamily="34" charset="-128"/>
              </a:defRPr>
            </a:lvl1pPr>
            <a:lvl2pPr marL="742950" indent="-285750" defTabSz="3654425">
              <a:defRPr sz="2400">
                <a:solidFill>
                  <a:schemeClr val="tx1"/>
                </a:solidFill>
                <a:latin typeface="Arial" pitchFamily="34" charset="0"/>
                <a:ea typeface="ＭＳ Ｐゴシック" pitchFamily="34" charset="-128"/>
              </a:defRPr>
            </a:lvl2pPr>
            <a:lvl3pPr marL="1143000" indent="-228600" defTabSz="3654425">
              <a:defRPr sz="2400">
                <a:solidFill>
                  <a:schemeClr val="tx1"/>
                </a:solidFill>
                <a:latin typeface="Arial" pitchFamily="34" charset="0"/>
                <a:ea typeface="ＭＳ Ｐゴシック" pitchFamily="34" charset="-128"/>
              </a:defRPr>
            </a:lvl3pPr>
            <a:lvl4pPr marL="1600200" indent="-228600" defTabSz="3654425">
              <a:defRPr sz="2400">
                <a:solidFill>
                  <a:schemeClr val="tx1"/>
                </a:solidFill>
                <a:latin typeface="Arial" pitchFamily="34" charset="0"/>
                <a:ea typeface="ＭＳ Ｐゴシック" pitchFamily="34" charset="-128"/>
              </a:defRPr>
            </a:lvl4pPr>
            <a:lvl5pPr marL="2057400" indent="-228600" defTabSz="3654425">
              <a:defRPr sz="2400">
                <a:solidFill>
                  <a:schemeClr val="tx1"/>
                </a:solidFill>
                <a:latin typeface="Arial" pitchFamily="34" charset="0"/>
                <a:ea typeface="ＭＳ Ｐゴシック" pitchFamily="34" charset="-128"/>
              </a:defRPr>
            </a:lvl5pPr>
            <a:lvl6pPr marL="2514600" indent="-228600" defTabSz="3654425"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3654425"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3654425"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3654425"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sz="1300">
                <a:latin typeface="Tahoma" pitchFamily="34" charset="0"/>
              </a:rPr>
              <a:t>IASI simulation Evaluation at Windows channel</a:t>
            </a:r>
          </a:p>
        </p:txBody>
      </p:sp>
      <p:pic>
        <p:nvPicPr>
          <p:cNvPr id="85000"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443196" y="2738229"/>
            <a:ext cx="2399915" cy="2437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5001"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290955" y="6167886"/>
            <a:ext cx="2273047" cy="2201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5002" name="Title 1"/>
          <p:cNvSpPr txBox="1">
            <a:spLocks/>
          </p:cNvSpPr>
          <p:nvPr/>
        </p:nvSpPr>
        <p:spPr bwMode="auto">
          <a:xfrm>
            <a:off x="8984359" y="5635041"/>
            <a:ext cx="2744571" cy="380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584" tIns="60796" rIns="121584" bIns="60796" anchor="ctr"/>
          <a:lstStyle>
            <a:lvl1pPr defTabSz="3654425">
              <a:defRPr sz="2400">
                <a:solidFill>
                  <a:schemeClr val="tx1"/>
                </a:solidFill>
                <a:latin typeface="Arial" pitchFamily="34" charset="0"/>
                <a:ea typeface="ＭＳ Ｐゴシック" pitchFamily="34" charset="-128"/>
              </a:defRPr>
            </a:lvl1pPr>
            <a:lvl2pPr marL="742950" indent="-285750" defTabSz="3654425">
              <a:defRPr sz="2400">
                <a:solidFill>
                  <a:schemeClr val="tx1"/>
                </a:solidFill>
                <a:latin typeface="Arial" pitchFamily="34" charset="0"/>
                <a:ea typeface="ＭＳ Ｐゴシック" pitchFamily="34" charset="-128"/>
              </a:defRPr>
            </a:lvl2pPr>
            <a:lvl3pPr marL="1143000" indent="-228600" defTabSz="3654425">
              <a:defRPr sz="2400">
                <a:solidFill>
                  <a:schemeClr val="tx1"/>
                </a:solidFill>
                <a:latin typeface="Arial" pitchFamily="34" charset="0"/>
                <a:ea typeface="ＭＳ Ｐゴシック" pitchFamily="34" charset="-128"/>
              </a:defRPr>
            </a:lvl3pPr>
            <a:lvl4pPr marL="1600200" indent="-228600" defTabSz="3654425">
              <a:defRPr sz="2400">
                <a:solidFill>
                  <a:schemeClr val="tx1"/>
                </a:solidFill>
                <a:latin typeface="Arial" pitchFamily="34" charset="0"/>
                <a:ea typeface="ＭＳ Ｐゴシック" pitchFamily="34" charset="-128"/>
              </a:defRPr>
            </a:lvl4pPr>
            <a:lvl5pPr marL="2057400" indent="-228600" defTabSz="3654425">
              <a:defRPr sz="2400">
                <a:solidFill>
                  <a:schemeClr val="tx1"/>
                </a:solidFill>
                <a:latin typeface="Arial" pitchFamily="34" charset="0"/>
                <a:ea typeface="ＭＳ Ｐゴシック" pitchFamily="34" charset="-128"/>
              </a:defRPr>
            </a:lvl5pPr>
            <a:lvl6pPr marL="2514600" indent="-228600" defTabSz="3654425"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3654425"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3654425"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3654425"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sz="1300" dirty="0">
                <a:latin typeface="Tahoma" pitchFamily="34" charset="0"/>
              </a:rPr>
              <a:t>IASI Simulation over ocean</a:t>
            </a:r>
          </a:p>
          <a:p>
            <a:pPr algn="ctr" eaLnBrk="1" hangingPunct="1"/>
            <a:r>
              <a:rPr lang="en-US" sz="1300" dirty="0">
                <a:latin typeface="Tahoma" pitchFamily="34" charset="0"/>
              </a:rPr>
              <a:t>( Clear atmosphere)</a:t>
            </a:r>
          </a:p>
        </p:txBody>
      </p:sp>
      <p:sp>
        <p:nvSpPr>
          <p:cNvPr id="2" name="TextBox 1"/>
          <p:cNvSpPr txBox="1"/>
          <p:nvPr/>
        </p:nvSpPr>
        <p:spPr>
          <a:xfrm>
            <a:off x="437148" y="105725"/>
            <a:ext cx="11263181" cy="1277240"/>
          </a:xfrm>
          <a:prstGeom prst="rect">
            <a:avLst/>
          </a:prstGeom>
          <a:noFill/>
          <a:ln w="76200">
            <a:solidFill>
              <a:schemeClr val="accent5">
                <a:lumMod val="75000"/>
              </a:schemeClr>
            </a:solidFill>
          </a:ln>
        </p:spPr>
        <p:txBody>
          <a:bodyPr wrap="none" lIns="30421" tIns="15208" rIns="30421" bIns="15208">
            <a:spAutoFit/>
          </a:bodyPr>
          <a:lstStyle/>
          <a:p>
            <a:pPr algn="ctr">
              <a:defRPr/>
            </a:pPr>
            <a:r>
              <a:rPr lang="en-US" sz="2700" dirty="0">
                <a:latin typeface="Arial" charset="0"/>
                <a:ea typeface="ＭＳ Ｐゴシック" charset="0"/>
                <a:cs typeface="ＭＳ Ｐゴシック" charset="0"/>
              </a:rPr>
              <a:t>Evaluation of  simulated AIRS and IASI at the 12hr </a:t>
            </a:r>
            <a:r>
              <a:rPr lang="en-US" sz="2700" dirty="0" err="1">
                <a:latin typeface="Arial" charset="0"/>
                <a:ea typeface="ＭＳ Ｐゴシック" charset="0"/>
                <a:cs typeface="ＭＳ Ｐゴシック" charset="0"/>
              </a:rPr>
              <a:t>fcst</a:t>
            </a:r>
            <a:r>
              <a:rPr lang="en-US" sz="2700" dirty="0">
                <a:latin typeface="Arial" charset="0"/>
                <a:ea typeface="ＭＳ Ｐゴシック" charset="0"/>
                <a:cs typeface="ＭＳ Ｐゴシック" charset="0"/>
              </a:rPr>
              <a:t> of the Nature Run</a:t>
            </a:r>
          </a:p>
          <a:p>
            <a:pPr algn="ctr">
              <a:defRPr/>
            </a:pPr>
            <a:r>
              <a:rPr lang="en-US" sz="2700" dirty="0">
                <a:latin typeface="Arial" charset="0"/>
                <a:ea typeface="ＭＳ Ｐゴシック" charset="0"/>
                <a:cs typeface="ＭＳ Ｐゴシック" charset="0"/>
              </a:rPr>
              <a:t> simulated with  2009 template </a:t>
            </a:r>
          </a:p>
          <a:p>
            <a:pPr algn="ctr">
              <a:defRPr/>
            </a:pPr>
            <a:r>
              <a:rPr lang="en-US" sz="2700" dirty="0" err="1">
                <a:latin typeface="Arial" charset="0"/>
                <a:ea typeface="ＭＳ Ｐゴシック" charset="0"/>
                <a:cs typeface="ＭＳ Ｐゴシック" charset="0"/>
              </a:rPr>
              <a:t>Haibing</a:t>
            </a:r>
            <a:r>
              <a:rPr lang="en-US" sz="2700" dirty="0">
                <a:latin typeface="Arial" charset="0"/>
                <a:ea typeface="ＭＳ Ｐゴシック" charset="0"/>
                <a:cs typeface="ＭＳ Ｐゴシック" charset="0"/>
              </a:rPr>
              <a:t> Sun (NESDIS)</a:t>
            </a:r>
          </a:p>
        </p:txBody>
      </p:sp>
      <p:sp>
        <p:nvSpPr>
          <p:cNvPr id="85004" name="TextBox 3"/>
          <p:cNvSpPr txBox="1">
            <a:spLocks noChangeArrowheads="1"/>
          </p:cNvSpPr>
          <p:nvPr/>
        </p:nvSpPr>
        <p:spPr bwMode="auto">
          <a:xfrm>
            <a:off x="9441073" y="1374409"/>
            <a:ext cx="643026" cy="400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0421" tIns="15208" rIns="30421" bIns="15208">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dirty="0"/>
              <a:t>IASI</a:t>
            </a:r>
          </a:p>
        </p:txBody>
      </p:sp>
      <p:sp>
        <p:nvSpPr>
          <p:cNvPr id="85005" name="TextBox 7"/>
          <p:cNvSpPr txBox="1">
            <a:spLocks noChangeArrowheads="1"/>
          </p:cNvSpPr>
          <p:nvPr/>
        </p:nvSpPr>
        <p:spPr bwMode="auto">
          <a:xfrm>
            <a:off x="2355512" y="1365944"/>
            <a:ext cx="792606" cy="400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0421" tIns="15208" rIns="30421" bIns="15208">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a:t>AIRS</a:t>
            </a:r>
          </a:p>
        </p:txBody>
      </p:sp>
      <p:sp>
        <p:nvSpPr>
          <p:cNvPr id="85006" name="TextBox 8"/>
          <p:cNvSpPr txBox="1">
            <a:spLocks noChangeArrowheads="1"/>
          </p:cNvSpPr>
          <p:nvPr/>
        </p:nvSpPr>
        <p:spPr bwMode="auto">
          <a:xfrm>
            <a:off x="805610" y="7726243"/>
            <a:ext cx="5556806" cy="1014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0421" tIns="15208" rIns="30421" bIns="15208">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sz="1600"/>
              <a:t>The Nature run start at  May 1st 12z.  At 00z May 2</a:t>
            </a:r>
            <a:r>
              <a:rPr lang="en-US" sz="1600" baseline="30000"/>
              <a:t>nd</a:t>
            </a:r>
            <a:r>
              <a:rPr lang="en-US" sz="1600"/>
              <a:t> (12hr forecast), the Nature Run fields are still very close to real atmosphere and simulated  radiance can be compared with real observations.</a:t>
            </a:r>
          </a:p>
        </p:txBody>
      </p:sp>
      <p:sp>
        <p:nvSpPr>
          <p:cNvPr id="27" name="Rectangle 26"/>
          <p:cNvSpPr/>
          <p:nvPr/>
        </p:nvSpPr>
        <p:spPr>
          <a:xfrm flipH="1" flipV="1">
            <a:off x="10758384" y="4465753"/>
            <a:ext cx="97267" cy="608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30421" tIns="15208" rIns="30421" bIns="15208" anchor="ctr"/>
          <a:lstStyle/>
          <a:p>
            <a:pPr algn="ctr">
              <a:defRPr/>
            </a:pPr>
            <a:endParaRPr lang="en-US"/>
          </a:p>
        </p:txBody>
      </p:sp>
      <p:sp>
        <p:nvSpPr>
          <p:cNvPr id="85008" name="TextBox 2"/>
          <p:cNvSpPr txBox="1">
            <a:spLocks noChangeArrowheads="1"/>
          </p:cNvSpPr>
          <p:nvPr/>
        </p:nvSpPr>
        <p:spPr bwMode="auto">
          <a:xfrm rot="-5400000">
            <a:off x="341487" y="2496124"/>
            <a:ext cx="951508" cy="276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0421" tIns="15208" rIns="30421" bIns="15208">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sz="1600"/>
              <a:t>Observed</a:t>
            </a:r>
          </a:p>
        </p:txBody>
      </p:sp>
      <p:sp>
        <p:nvSpPr>
          <p:cNvPr id="85009" name="TextBox 30"/>
          <p:cNvSpPr txBox="1">
            <a:spLocks noChangeArrowheads="1"/>
          </p:cNvSpPr>
          <p:nvPr/>
        </p:nvSpPr>
        <p:spPr bwMode="auto">
          <a:xfrm rot="-5400000">
            <a:off x="330914" y="3809204"/>
            <a:ext cx="972652" cy="276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0421" tIns="15208" rIns="30421" bIns="15208">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sz="1600"/>
              <a:t>Simulated</a:t>
            </a:r>
          </a:p>
        </p:txBody>
      </p:sp>
      <p:sp>
        <p:nvSpPr>
          <p:cNvPr id="85010" name="TextBox 31"/>
          <p:cNvSpPr txBox="1">
            <a:spLocks noChangeArrowheads="1"/>
          </p:cNvSpPr>
          <p:nvPr/>
        </p:nvSpPr>
        <p:spPr bwMode="auto">
          <a:xfrm rot="-5400000">
            <a:off x="5316823" y="2322746"/>
            <a:ext cx="909219" cy="522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0421" tIns="15208" rIns="30421" bIns="15208">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sz="1600"/>
              <a:t>Observed</a:t>
            </a:r>
          </a:p>
        </p:txBody>
      </p:sp>
      <p:sp>
        <p:nvSpPr>
          <p:cNvPr id="85011" name="TextBox 32"/>
          <p:cNvSpPr txBox="1">
            <a:spLocks noChangeArrowheads="1"/>
          </p:cNvSpPr>
          <p:nvPr/>
        </p:nvSpPr>
        <p:spPr bwMode="auto">
          <a:xfrm rot="-5400000">
            <a:off x="5232245" y="3642171"/>
            <a:ext cx="1019171" cy="276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0421" tIns="15208" rIns="30421" bIns="15208">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sz="1600"/>
              <a:t>Simulated</a:t>
            </a:r>
          </a:p>
        </p:txBody>
      </p:sp>
      <p:sp>
        <p:nvSpPr>
          <p:cNvPr id="6" name="Slide Number Placeholder 5"/>
          <p:cNvSpPr>
            <a:spLocks noGrp="1"/>
          </p:cNvSpPr>
          <p:nvPr>
            <p:ph type="sldNum" sz="quarter" idx="12"/>
          </p:nvPr>
        </p:nvSpPr>
        <p:spPr/>
        <p:txBody>
          <a:bodyPr/>
          <a:lstStyle/>
          <a:p>
            <a:fld id="{B6F15528-21DE-4FAA-801E-634DDDAF4B2B}" type="slidenum">
              <a:rPr lang="en-US" smtClean="0"/>
              <a:pPr/>
              <a:t>11</a:t>
            </a:fld>
            <a:endParaRPr lang="en-US"/>
          </a:p>
        </p:txBody>
      </p:sp>
    </p:spTree>
    <p:extLst>
      <p:ext uri="{BB962C8B-B14F-4D97-AF65-F5344CB8AC3E}">
        <p14:creationId xmlns:p14="http://schemas.microsoft.com/office/powerpoint/2010/main" val="1515689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0" y="1"/>
            <a:ext cx="12179300" cy="838172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121660" tIns="60832" rIns="121660" bIns="60832" rtlCol="0" anchor="ctr"/>
          <a:lstStyle/>
          <a:p>
            <a:pPr algn="ctr"/>
            <a:endParaRPr lang="en-US"/>
          </a:p>
        </p:txBody>
      </p:sp>
      <p:pic>
        <p:nvPicPr>
          <p:cNvPr id="89089" name="Picture 1" descr="NCCS-JOSSE-top.20120120.eps"/>
          <p:cNvPicPr>
            <a:picLocks noChangeAspect="1"/>
          </p:cNvPicPr>
          <p:nvPr/>
        </p:nvPicPr>
        <p:blipFill>
          <a:blip r:embed="rId2" cstate="print">
            <a:extLst>
              <a:ext uri="{28A0092B-C50C-407E-A947-70E740481C1C}">
                <a14:useLocalDpi xmlns:a14="http://schemas.microsoft.com/office/drawing/2010/main" val="0"/>
              </a:ext>
            </a:extLst>
          </a:blip>
          <a:srcRect b="29073"/>
          <a:stretch>
            <a:fillRect/>
          </a:stretch>
        </p:blipFill>
        <p:spPr bwMode="auto">
          <a:xfrm>
            <a:off x="145899" y="1522422"/>
            <a:ext cx="5514516" cy="5104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090" name="Picture 2" descr="NCCS-josse-prepbufr.20120120.eps"/>
          <p:cNvPicPr>
            <a:picLocks noChangeAspect="1"/>
          </p:cNvPicPr>
          <p:nvPr/>
        </p:nvPicPr>
        <p:blipFill>
          <a:blip r:embed="rId3" cstate="print">
            <a:extLst>
              <a:ext uri="{28A0092B-C50C-407E-A947-70E740481C1C}">
                <a14:useLocalDpi xmlns:a14="http://schemas.microsoft.com/office/drawing/2010/main" val="0"/>
              </a:ext>
            </a:extLst>
          </a:blip>
          <a:srcRect l="29945" t="52983" r="29710" b="35657"/>
          <a:stretch>
            <a:fillRect/>
          </a:stretch>
        </p:blipFill>
        <p:spPr bwMode="auto">
          <a:xfrm>
            <a:off x="3074428" y="6850859"/>
            <a:ext cx="3133632" cy="1141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091" name="Picture 3" descr="NCCS-josse-prep-sim-1.eps"/>
          <p:cNvPicPr>
            <a:picLocks noChangeAspect="1"/>
          </p:cNvPicPr>
          <p:nvPr/>
        </p:nvPicPr>
        <p:blipFill>
          <a:blip r:embed="rId4" cstate="print">
            <a:extLst>
              <a:ext uri="{28A0092B-C50C-407E-A947-70E740481C1C}">
                <a14:useLocalDpi xmlns:a14="http://schemas.microsoft.com/office/drawing/2010/main" val="0"/>
              </a:ext>
            </a:extLst>
          </a:blip>
          <a:srcRect l="31529" t="51636" r="28790" b="10033"/>
          <a:stretch>
            <a:fillRect/>
          </a:stretch>
        </p:blipFill>
        <p:spPr bwMode="auto">
          <a:xfrm>
            <a:off x="6749371" y="5201576"/>
            <a:ext cx="2905271" cy="3628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092" name="Picture 4" descr="NCCS-josse-prep-real-1.eps"/>
          <p:cNvPicPr>
            <a:picLocks noChangeAspect="1"/>
          </p:cNvPicPr>
          <p:nvPr/>
        </p:nvPicPr>
        <p:blipFill>
          <a:blip r:embed="rId5" cstate="print">
            <a:extLst>
              <a:ext uri="{28A0092B-C50C-407E-A947-70E740481C1C}">
                <a14:useLocalDpi xmlns:a14="http://schemas.microsoft.com/office/drawing/2010/main" val="0"/>
              </a:ext>
            </a:extLst>
          </a:blip>
          <a:srcRect l="31085" t="51656" r="33209" b="11748"/>
          <a:stretch>
            <a:fillRect/>
          </a:stretch>
        </p:blipFill>
        <p:spPr bwMode="auto">
          <a:xfrm>
            <a:off x="5835924" y="862701"/>
            <a:ext cx="2738229" cy="3755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093" name="Picture 6" descr="NCCS-josse-prep-real-Jul.pg2.eps"/>
          <p:cNvPicPr>
            <a:picLocks noChangeAspect="1"/>
          </p:cNvPicPr>
          <p:nvPr/>
        </p:nvPicPr>
        <p:blipFill>
          <a:blip r:embed="rId6">
            <a:extLst>
              <a:ext uri="{28A0092B-C50C-407E-A947-70E740481C1C}">
                <a14:useLocalDpi xmlns:a14="http://schemas.microsoft.com/office/drawing/2010/main" val="0"/>
              </a:ext>
            </a:extLst>
          </a:blip>
          <a:srcRect l="28532" r="33705" b="45135"/>
          <a:stretch>
            <a:fillRect/>
          </a:stretch>
        </p:blipFill>
        <p:spPr bwMode="auto">
          <a:xfrm>
            <a:off x="8350020" y="-202986"/>
            <a:ext cx="3165349" cy="5945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094" name="Picture 7" descr="NCCS-josse-prep-sim-Jul-pg2.eps"/>
          <p:cNvPicPr>
            <a:picLocks noChangeAspect="1"/>
          </p:cNvPicPr>
          <p:nvPr/>
        </p:nvPicPr>
        <p:blipFill>
          <a:blip r:embed="rId7">
            <a:extLst>
              <a:ext uri="{28A0092B-C50C-407E-A947-70E740481C1C}">
                <a14:useLocalDpi xmlns:a14="http://schemas.microsoft.com/office/drawing/2010/main" val="0"/>
              </a:ext>
            </a:extLst>
          </a:blip>
          <a:srcRect l="33255" r="34431" b="47852"/>
          <a:stretch>
            <a:fillRect/>
          </a:stretch>
        </p:blipFill>
        <p:spPr bwMode="auto">
          <a:xfrm>
            <a:off x="9333236" y="3044835"/>
            <a:ext cx="2846066" cy="5935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4"/>
          <p:cNvSpPr txBox="1">
            <a:spLocks noChangeArrowheads="1"/>
          </p:cNvSpPr>
          <p:nvPr/>
        </p:nvSpPr>
        <p:spPr bwMode="auto">
          <a:xfrm>
            <a:off x="384834" y="202989"/>
            <a:ext cx="5366504" cy="1135467"/>
          </a:xfrm>
          <a:prstGeom prst="rect">
            <a:avLst/>
          </a:prstGeom>
          <a:solidFill>
            <a:schemeClr val="bg1"/>
          </a:solidFill>
          <a:ln w="57150" cmpd="thickThin">
            <a:solidFill>
              <a:schemeClr val="tx2"/>
            </a:solidFill>
            <a:miter lim="800000"/>
            <a:headEnd/>
            <a:tailEnd/>
          </a:ln>
        </p:spPr>
        <p:txBody>
          <a:bodyPr lIns="27993" tIns="13998" rIns="27993" bIns="13998">
            <a:spAutoFit/>
          </a:bodyPr>
          <a:lstStyle>
            <a:lvl1pPr defTabSz="233363" eaLnBrk="0" hangingPunct="0">
              <a:defRPr sz="2400">
                <a:solidFill>
                  <a:schemeClr val="tx1"/>
                </a:solidFill>
                <a:latin typeface="Arial" charset="0"/>
                <a:ea typeface="ＭＳ Ｐゴシック" pitchFamily="-106" charset="-128"/>
              </a:defRPr>
            </a:lvl1pPr>
            <a:lvl2pPr marL="37931725" indent="-37474525" defTabSz="233363" eaLnBrk="0" hangingPunct="0">
              <a:defRPr sz="2400">
                <a:solidFill>
                  <a:schemeClr val="tx1"/>
                </a:solidFill>
                <a:latin typeface="Arial" charset="0"/>
                <a:ea typeface="ＭＳ Ｐゴシック" pitchFamily="-106" charset="-128"/>
              </a:defRPr>
            </a:lvl2pPr>
            <a:lvl3pPr eaLnBrk="0" hangingPunct="0">
              <a:defRPr sz="2400">
                <a:solidFill>
                  <a:schemeClr val="tx1"/>
                </a:solidFill>
                <a:latin typeface="Arial" charset="0"/>
                <a:ea typeface="ＭＳ Ｐゴシック" pitchFamily="-106" charset="-128"/>
              </a:defRPr>
            </a:lvl3pPr>
            <a:lvl4pPr eaLnBrk="0" hangingPunct="0">
              <a:defRPr sz="2400">
                <a:solidFill>
                  <a:schemeClr val="tx1"/>
                </a:solidFill>
                <a:latin typeface="Arial" charset="0"/>
                <a:ea typeface="ＭＳ Ｐゴシック" pitchFamily="-106" charset="-128"/>
              </a:defRPr>
            </a:lvl4pPr>
            <a:lvl5pPr eaLnBrk="0" hangingPunct="0">
              <a:defRPr sz="2400">
                <a:solidFill>
                  <a:schemeClr val="tx1"/>
                </a:solidFill>
                <a:latin typeface="Arial" charset="0"/>
                <a:ea typeface="ＭＳ Ｐゴシック" pitchFamily="-106" charset="-128"/>
              </a:defRPr>
            </a:lvl5pPr>
            <a:lvl6pPr marL="457200" eaLnBrk="0" fontAlgn="base" hangingPunct="0">
              <a:spcBef>
                <a:spcPct val="0"/>
              </a:spcBef>
              <a:spcAft>
                <a:spcPct val="0"/>
              </a:spcAft>
              <a:defRPr sz="2400">
                <a:solidFill>
                  <a:schemeClr val="tx1"/>
                </a:solidFill>
                <a:latin typeface="Arial" charset="0"/>
                <a:ea typeface="ＭＳ Ｐゴシック" pitchFamily="-106" charset="-128"/>
              </a:defRPr>
            </a:lvl6pPr>
            <a:lvl7pPr marL="914400" eaLnBrk="0" fontAlgn="base" hangingPunct="0">
              <a:spcBef>
                <a:spcPct val="0"/>
              </a:spcBef>
              <a:spcAft>
                <a:spcPct val="0"/>
              </a:spcAft>
              <a:defRPr sz="2400">
                <a:solidFill>
                  <a:schemeClr val="tx1"/>
                </a:solidFill>
                <a:latin typeface="Arial" charset="0"/>
                <a:ea typeface="ＭＳ Ｐゴシック" pitchFamily="-106" charset="-128"/>
              </a:defRPr>
            </a:lvl7pPr>
            <a:lvl8pPr marL="1371600" eaLnBrk="0" fontAlgn="base" hangingPunct="0">
              <a:spcBef>
                <a:spcPct val="0"/>
              </a:spcBef>
              <a:spcAft>
                <a:spcPct val="0"/>
              </a:spcAft>
              <a:defRPr sz="2400">
                <a:solidFill>
                  <a:schemeClr val="tx1"/>
                </a:solidFill>
                <a:latin typeface="Arial" charset="0"/>
                <a:ea typeface="ＭＳ Ｐゴシック" pitchFamily="-106" charset="-128"/>
              </a:defRPr>
            </a:lvl8pPr>
            <a:lvl9pPr marL="1828800" eaLnBrk="0" fontAlgn="base" hangingPunct="0">
              <a:spcBef>
                <a:spcPct val="0"/>
              </a:spcBef>
              <a:spcAft>
                <a:spcPct val="0"/>
              </a:spcAft>
              <a:defRPr sz="2400">
                <a:solidFill>
                  <a:schemeClr val="tx1"/>
                </a:solidFill>
                <a:latin typeface="Arial" charset="0"/>
                <a:ea typeface="ＭＳ Ｐゴシック" pitchFamily="-106" charset="-128"/>
              </a:defRPr>
            </a:lvl9pPr>
          </a:lstStyle>
          <a:p>
            <a:pPr algn="ctr">
              <a:defRPr/>
            </a:pPr>
            <a:r>
              <a:rPr lang="en-US" sz="2900" dirty="0">
                <a:cs typeface="ＭＳ Ｐゴシック" charset="0"/>
              </a:rPr>
              <a:t>Conventional data posted at NASA/NCCS</a:t>
            </a:r>
          </a:p>
          <a:p>
            <a:pPr algn="ctr">
              <a:defRPr/>
            </a:pPr>
            <a:r>
              <a:rPr lang="en-US" sz="1300" i="1" dirty="0">
                <a:solidFill>
                  <a:schemeClr val="accent6">
                    <a:lumMod val="75000"/>
                  </a:schemeClr>
                </a:solidFill>
                <a:latin typeface="Times New Roman" pitchFamily="18" charset="0"/>
                <a:cs typeface="Times New Roman" pitchFamily="18" charset="0"/>
              </a:rPr>
              <a:t>Restricted data removed</a:t>
            </a:r>
          </a:p>
        </p:txBody>
      </p:sp>
      <p:sp>
        <p:nvSpPr>
          <p:cNvPr id="10" name="Striped Right Arrow 9"/>
          <p:cNvSpPr/>
          <p:nvPr/>
        </p:nvSpPr>
        <p:spPr bwMode="auto">
          <a:xfrm rot="2098308">
            <a:off x="3137861" y="6155199"/>
            <a:ext cx="940936" cy="422892"/>
          </a:xfrm>
          <a:prstGeom prst="stripedRightArrow">
            <a:avLst/>
          </a:prstGeom>
          <a:solidFill>
            <a:schemeClr val="accent1">
              <a:alpha val="54000"/>
            </a:schemeClr>
          </a:solidFill>
          <a:ln w="9525" cap="flat" cmpd="sng" algn="ctr">
            <a:solidFill>
              <a:schemeClr val="tx1"/>
            </a:solidFill>
            <a:prstDash val="solid"/>
            <a:round/>
            <a:headEnd type="none" w="med" len="med"/>
            <a:tailEnd type="none" w="med" len="med"/>
          </a:ln>
          <a:effectLst/>
        </p:spPr>
        <p:txBody>
          <a:bodyPr lIns="27993" tIns="13998" rIns="27993" bIns="13998"/>
          <a:lstStyle/>
          <a:p>
            <a:pPr defTabSz="1118896">
              <a:defRPr/>
            </a:pPr>
            <a:endParaRPr lang="en-US">
              <a:latin typeface="Arial" charset="0"/>
              <a:ea typeface="ＭＳ Ｐゴシック" charset="0"/>
              <a:cs typeface="ＭＳ Ｐゴシック" charset="0"/>
            </a:endParaRPr>
          </a:p>
        </p:txBody>
      </p:sp>
      <p:sp>
        <p:nvSpPr>
          <p:cNvPr id="11" name="Striped Right Arrow 10"/>
          <p:cNvSpPr/>
          <p:nvPr/>
        </p:nvSpPr>
        <p:spPr bwMode="auto">
          <a:xfrm rot="17017325">
            <a:off x="3748941" y="5214264"/>
            <a:ext cx="4142230" cy="433465"/>
          </a:xfrm>
          <a:prstGeom prst="stripedRightArrow">
            <a:avLst/>
          </a:prstGeom>
          <a:solidFill>
            <a:schemeClr val="accent1">
              <a:alpha val="54000"/>
            </a:schemeClr>
          </a:solidFill>
          <a:ln w="9525" cap="flat" cmpd="sng" algn="ctr">
            <a:solidFill>
              <a:schemeClr val="tx1"/>
            </a:solidFill>
            <a:prstDash val="solid"/>
            <a:round/>
            <a:headEnd type="none" w="med" len="med"/>
            <a:tailEnd type="none" w="med" len="med"/>
          </a:ln>
          <a:effectLst/>
        </p:spPr>
        <p:txBody>
          <a:bodyPr lIns="27993" tIns="13998" rIns="27993" bIns="13998"/>
          <a:lstStyle/>
          <a:p>
            <a:pPr defTabSz="1118896">
              <a:defRPr/>
            </a:pPr>
            <a:endParaRPr lang="en-US">
              <a:latin typeface="Arial" charset="0"/>
              <a:ea typeface="ＭＳ Ｐゴシック" charset="0"/>
              <a:cs typeface="ＭＳ Ｐゴシック" charset="0"/>
            </a:endParaRPr>
          </a:p>
        </p:txBody>
      </p:sp>
      <p:sp>
        <p:nvSpPr>
          <p:cNvPr id="12" name="Striped Right Arrow 11"/>
          <p:cNvSpPr/>
          <p:nvPr/>
        </p:nvSpPr>
        <p:spPr bwMode="auto">
          <a:xfrm rot="19705809">
            <a:off x="5362277" y="7079227"/>
            <a:ext cx="1805750" cy="647025"/>
          </a:xfrm>
          <a:prstGeom prst="stripedRightArrow">
            <a:avLst/>
          </a:prstGeom>
          <a:solidFill>
            <a:schemeClr val="accent1">
              <a:alpha val="54000"/>
            </a:schemeClr>
          </a:solidFill>
          <a:ln w="9525" cap="flat" cmpd="sng" algn="ctr">
            <a:solidFill>
              <a:schemeClr val="tx1"/>
            </a:solidFill>
            <a:prstDash val="solid"/>
            <a:round/>
            <a:headEnd type="none" w="med" len="med"/>
            <a:tailEnd type="none" w="med" len="med"/>
          </a:ln>
          <a:effectLst/>
        </p:spPr>
        <p:txBody>
          <a:bodyPr lIns="27993" tIns="13998" rIns="27993" bIns="13998"/>
          <a:lstStyle/>
          <a:p>
            <a:pPr defTabSz="1118896">
              <a:defRPr/>
            </a:pPr>
            <a:endParaRPr lang="en-US">
              <a:latin typeface="Arial" charset="0"/>
              <a:ea typeface="ＭＳ Ｐゴシック" charset="0"/>
              <a:cs typeface="ＭＳ Ｐゴシック" charset="0"/>
            </a:endParaRPr>
          </a:p>
        </p:txBody>
      </p:sp>
      <p:sp>
        <p:nvSpPr>
          <p:cNvPr id="13" name="Striped Right Arrow 12"/>
          <p:cNvSpPr/>
          <p:nvPr/>
        </p:nvSpPr>
        <p:spPr bwMode="auto">
          <a:xfrm rot="21442855">
            <a:off x="8039184" y="1833249"/>
            <a:ext cx="1069918" cy="272765"/>
          </a:xfrm>
          <a:prstGeom prst="stripedRightArrow">
            <a:avLst/>
          </a:prstGeom>
          <a:solidFill>
            <a:schemeClr val="accent1">
              <a:alpha val="54000"/>
            </a:schemeClr>
          </a:solidFill>
          <a:ln w="9525" cap="flat" cmpd="sng" algn="ctr">
            <a:solidFill>
              <a:schemeClr val="tx1"/>
            </a:solidFill>
            <a:prstDash val="solid"/>
            <a:round/>
            <a:headEnd type="none" w="med" len="med"/>
            <a:tailEnd type="none" w="med" len="med"/>
          </a:ln>
          <a:effectLst/>
        </p:spPr>
        <p:txBody>
          <a:bodyPr lIns="27993" tIns="13998" rIns="27993" bIns="13998"/>
          <a:lstStyle/>
          <a:p>
            <a:pPr defTabSz="1118896">
              <a:defRPr/>
            </a:pPr>
            <a:endParaRPr lang="en-US">
              <a:latin typeface="Arial" charset="0"/>
              <a:ea typeface="ＭＳ Ｐゴシック" charset="0"/>
              <a:cs typeface="ＭＳ Ｐゴシック" charset="0"/>
            </a:endParaRPr>
          </a:p>
        </p:txBody>
      </p:sp>
      <p:sp>
        <p:nvSpPr>
          <p:cNvPr id="14" name="Striped Right Arrow 13"/>
          <p:cNvSpPr/>
          <p:nvPr/>
        </p:nvSpPr>
        <p:spPr bwMode="auto">
          <a:xfrm rot="21058065">
            <a:off x="8779254" y="5943754"/>
            <a:ext cx="1418805" cy="397519"/>
          </a:xfrm>
          <a:prstGeom prst="stripedRightArrow">
            <a:avLst/>
          </a:prstGeom>
          <a:solidFill>
            <a:schemeClr val="accent1">
              <a:alpha val="54000"/>
            </a:schemeClr>
          </a:solidFill>
          <a:ln w="9525" cap="flat" cmpd="sng" algn="ctr">
            <a:solidFill>
              <a:schemeClr val="tx1"/>
            </a:solidFill>
            <a:prstDash val="solid"/>
            <a:round/>
            <a:headEnd type="none" w="med" len="med"/>
            <a:tailEnd type="none" w="med" len="med"/>
          </a:ln>
          <a:effectLst/>
        </p:spPr>
        <p:txBody>
          <a:bodyPr lIns="27993" tIns="13998" rIns="27993" bIns="13998"/>
          <a:lstStyle/>
          <a:p>
            <a:pPr defTabSz="1118896">
              <a:defRPr/>
            </a:pPr>
            <a:endParaRPr lang="en-US">
              <a:latin typeface="Arial" charset="0"/>
              <a:ea typeface="ＭＳ Ｐゴシック" charset="0"/>
              <a:cs typeface="ＭＳ Ｐゴシック" charset="0"/>
            </a:endParaRPr>
          </a:p>
        </p:txBody>
      </p:sp>
      <p:sp>
        <p:nvSpPr>
          <p:cNvPr id="89101" name="TextBox 14"/>
          <p:cNvSpPr txBox="1">
            <a:spLocks noChangeArrowheads="1"/>
          </p:cNvSpPr>
          <p:nvPr/>
        </p:nvSpPr>
        <p:spPr bwMode="auto">
          <a:xfrm rot="10800000" flipH="1" flipV="1">
            <a:off x="5719620" y="2088892"/>
            <a:ext cx="1131236" cy="400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0421" tIns="15208" rIns="30421" bIns="15208">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b="1">
                <a:solidFill>
                  <a:srgbClr val="CC0000"/>
                </a:solidFill>
              </a:rPr>
              <a:t>Real</a:t>
            </a:r>
          </a:p>
        </p:txBody>
      </p:sp>
      <p:sp>
        <p:nvSpPr>
          <p:cNvPr id="17" name="TextBox 16"/>
          <p:cNvSpPr txBox="1"/>
          <p:nvPr/>
        </p:nvSpPr>
        <p:spPr>
          <a:xfrm rot="10800000" flipH="1" flipV="1">
            <a:off x="5027141" y="5896155"/>
            <a:ext cx="2476035" cy="400077"/>
          </a:xfrm>
          <a:prstGeom prst="rect">
            <a:avLst/>
          </a:prstGeom>
          <a:noFill/>
        </p:spPr>
        <p:txBody>
          <a:bodyPr wrap="square" lIns="30421" tIns="15208" rIns="30421" bIns="15208">
            <a:spAutoFit/>
          </a:bodyPr>
          <a:lstStyle/>
          <a:p>
            <a:pPr>
              <a:defRPr/>
            </a:pPr>
            <a:r>
              <a:rPr lang="en-US" b="1" dirty="0">
                <a:solidFill>
                  <a:schemeClr val="tx2">
                    <a:lumMod val="60000"/>
                    <a:lumOff val="40000"/>
                  </a:schemeClr>
                </a:solidFill>
                <a:latin typeface="Arial" charset="0"/>
                <a:ea typeface="ＭＳ Ｐゴシック" charset="0"/>
                <a:cs typeface="ＭＳ Ｐゴシック" charset="0"/>
              </a:rPr>
              <a:t>Simulated</a:t>
            </a:r>
          </a:p>
        </p:txBody>
      </p:sp>
      <p:sp>
        <p:nvSpPr>
          <p:cNvPr id="5" name="Slide Number Placeholder 4"/>
          <p:cNvSpPr>
            <a:spLocks noGrp="1"/>
          </p:cNvSpPr>
          <p:nvPr>
            <p:ph type="sldNum" sz="quarter" idx="12"/>
          </p:nvPr>
        </p:nvSpPr>
        <p:spPr/>
        <p:txBody>
          <a:bodyPr/>
          <a:lstStyle/>
          <a:p>
            <a:fld id="{B6F15528-21DE-4FAA-801E-634DDDAF4B2B}" type="slidenum">
              <a:rPr lang="en-US" smtClean="0"/>
              <a:pPr/>
              <a:t>12</a:t>
            </a:fld>
            <a:endParaRPr lang="en-US"/>
          </a:p>
        </p:txBody>
      </p:sp>
    </p:spTree>
    <p:extLst>
      <p:ext uri="{BB962C8B-B14F-4D97-AF65-F5344CB8AC3E}">
        <p14:creationId xmlns:p14="http://schemas.microsoft.com/office/powerpoint/2010/main" val="242237010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0" y="1"/>
            <a:ext cx="12179300" cy="838172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121660" tIns="60832" rIns="121660" bIns="60832" rtlCol="0" anchor="ctr"/>
          <a:lstStyle/>
          <a:p>
            <a:pPr algn="ctr"/>
            <a:endParaRPr lang="en-US"/>
          </a:p>
        </p:txBody>
      </p:sp>
      <p:pic>
        <p:nvPicPr>
          <p:cNvPr id="90113" name="Picture 7" descr="NCCS Portal - OSSE"/>
          <p:cNvPicPr>
            <a:picLocks noChangeAspect="1" noChangeArrowheads="1"/>
          </p:cNvPicPr>
          <p:nvPr/>
        </p:nvPicPr>
        <p:blipFill>
          <a:blip r:embed="rId2">
            <a:extLst>
              <a:ext uri="{28A0092B-C50C-407E-A947-70E740481C1C}">
                <a14:useLocalDpi xmlns:a14="http://schemas.microsoft.com/office/drawing/2010/main" val="0"/>
              </a:ext>
            </a:extLst>
          </a:blip>
          <a:srcRect l="37260" t="48978" r="35226" b="43588"/>
          <a:stretch>
            <a:fillRect/>
          </a:stretch>
        </p:blipFill>
        <p:spPr bwMode="auto">
          <a:xfrm>
            <a:off x="10" y="4150692"/>
            <a:ext cx="4598955" cy="1848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114" name="Picture 35" descr="NCEP-NESDIS-Jul05.4.jpg"/>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r="37096"/>
          <a:stretch>
            <a:fillRect/>
          </a:stretch>
        </p:blipFill>
        <p:spPr bwMode="auto">
          <a:xfrm>
            <a:off x="7436571" y="1577397"/>
            <a:ext cx="2945445" cy="6696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115" name="Picture 33" descr="NCEP-NESDIS-bufr.mask.3.jpg"/>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18413" t="10506" r="19922"/>
          <a:stretch>
            <a:fillRect/>
          </a:stretch>
        </p:blipFill>
        <p:spPr bwMode="auto">
          <a:xfrm>
            <a:off x="6140398" y="964196"/>
            <a:ext cx="2072173" cy="3806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116" name="Picture 30" descr="NCEP-NESDIS-1.jpg"/>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26666" r="26801"/>
          <a:stretch>
            <a:fillRect/>
          </a:stretch>
        </p:blipFill>
        <p:spPr bwMode="auto">
          <a:xfrm>
            <a:off x="351009" y="6079081"/>
            <a:ext cx="2989849" cy="2808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117" name="Picture 42" descr="NCEP-NESDIS-Airs.5.pg2.jpg"/>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r="20892"/>
          <a:stretch>
            <a:fillRect/>
          </a:stretch>
        </p:blipFill>
        <p:spPr bwMode="auto">
          <a:xfrm>
            <a:off x="10035236" y="532845"/>
            <a:ext cx="2137722" cy="4548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118" name="Text Box 4"/>
          <p:cNvSpPr txBox="1">
            <a:spLocks noChangeArrowheads="1"/>
          </p:cNvSpPr>
          <p:nvPr/>
        </p:nvSpPr>
        <p:spPr bwMode="auto">
          <a:xfrm>
            <a:off x="384834" y="202997"/>
            <a:ext cx="5366504" cy="479983"/>
          </a:xfrm>
          <a:prstGeom prst="rect">
            <a:avLst/>
          </a:prstGeom>
          <a:solidFill>
            <a:schemeClr val="bg1"/>
          </a:solidFill>
          <a:ln w="57150" cmpd="thickThin">
            <a:solidFill>
              <a:schemeClr val="tx2"/>
            </a:solidFill>
            <a:miter lim="800000"/>
            <a:headEnd/>
            <a:tailEnd/>
          </a:ln>
        </p:spPr>
        <p:txBody>
          <a:bodyPr lIns="27993" tIns="13998" rIns="27993" bIns="13998">
            <a:spAutoFit/>
          </a:bodyPr>
          <a:lstStyle>
            <a:lvl1pPr defTabSz="233363">
              <a:defRPr sz="2400">
                <a:solidFill>
                  <a:schemeClr val="tx1"/>
                </a:solidFill>
                <a:latin typeface="Arial" pitchFamily="34" charset="0"/>
                <a:ea typeface="ＭＳ Ｐゴシック" pitchFamily="34" charset="-128"/>
              </a:defRPr>
            </a:lvl1pPr>
            <a:lvl2pPr marL="742950" indent="-285750" defTabSz="233363">
              <a:defRPr sz="2400">
                <a:solidFill>
                  <a:schemeClr val="tx1"/>
                </a:solidFill>
                <a:latin typeface="Arial" pitchFamily="34" charset="0"/>
                <a:ea typeface="ＭＳ Ｐゴシック" pitchFamily="34" charset="-128"/>
              </a:defRPr>
            </a:lvl2pPr>
            <a:lvl3pPr marL="1143000" indent="-228600" defTabSz="233363">
              <a:defRPr sz="2400">
                <a:solidFill>
                  <a:schemeClr val="tx1"/>
                </a:solidFill>
                <a:latin typeface="Arial" pitchFamily="34" charset="0"/>
                <a:ea typeface="ＭＳ Ｐゴシック" pitchFamily="34" charset="-128"/>
              </a:defRPr>
            </a:lvl3pPr>
            <a:lvl4pPr marL="1600200" indent="-228600" defTabSz="233363">
              <a:defRPr sz="2400">
                <a:solidFill>
                  <a:schemeClr val="tx1"/>
                </a:solidFill>
                <a:latin typeface="Arial" pitchFamily="34" charset="0"/>
                <a:ea typeface="ＭＳ Ｐゴシック" pitchFamily="34" charset="-128"/>
              </a:defRPr>
            </a:lvl4pPr>
            <a:lvl5pPr marL="2057400" indent="-228600" defTabSz="233363">
              <a:defRPr sz="2400">
                <a:solidFill>
                  <a:schemeClr val="tx1"/>
                </a:solidFill>
                <a:latin typeface="Arial" pitchFamily="34" charset="0"/>
                <a:ea typeface="ＭＳ Ｐゴシック" pitchFamily="34" charset="-128"/>
              </a:defRPr>
            </a:lvl5pPr>
            <a:lvl6pPr marL="2514600" indent="-228600" defTabSz="233363"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233363"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233363"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233363"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r>
              <a:rPr lang="en-US" sz="2900"/>
              <a:t>Radiance data at NASA/NCCS</a:t>
            </a:r>
          </a:p>
        </p:txBody>
      </p:sp>
      <p:sp>
        <p:nvSpPr>
          <p:cNvPr id="44" name="Striped Right Arrow 43"/>
          <p:cNvSpPr/>
          <p:nvPr/>
        </p:nvSpPr>
        <p:spPr bwMode="auto">
          <a:xfrm flipV="1">
            <a:off x="10128273" y="2457005"/>
            <a:ext cx="661827" cy="298140"/>
          </a:xfrm>
          <a:prstGeom prst="stripedRightArrow">
            <a:avLst/>
          </a:prstGeom>
          <a:solidFill>
            <a:schemeClr val="accent1"/>
          </a:solidFill>
          <a:ln w="9525" cap="flat" cmpd="sng" algn="ctr">
            <a:solidFill>
              <a:schemeClr val="tx1"/>
            </a:solidFill>
            <a:prstDash val="solid"/>
            <a:round/>
            <a:headEnd type="none" w="med" len="med"/>
            <a:tailEnd type="none" w="med" len="med"/>
          </a:ln>
          <a:effectLst/>
        </p:spPr>
        <p:txBody>
          <a:bodyPr lIns="27993" tIns="13998" rIns="27993" bIns="13998"/>
          <a:lstStyle/>
          <a:p>
            <a:pPr defTabSz="1118896">
              <a:defRPr/>
            </a:pPr>
            <a:endParaRPr lang="en-US">
              <a:latin typeface="Arial" charset="0"/>
              <a:ea typeface="ＭＳ Ｐゴシック" charset="0"/>
              <a:cs typeface="ＭＳ Ｐゴシック" charset="0"/>
            </a:endParaRPr>
          </a:p>
        </p:txBody>
      </p:sp>
      <p:sp>
        <p:nvSpPr>
          <p:cNvPr id="38" name="Striped Right Arrow 37"/>
          <p:cNvSpPr/>
          <p:nvPr/>
        </p:nvSpPr>
        <p:spPr bwMode="auto">
          <a:xfrm rot="2763671">
            <a:off x="7685012" y="1999223"/>
            <a:ext cx="1023400" cy="281224"/>
          </a:xfrm>
          <a:prstGeom prst="stripedRightArrow">
            <a:avLst/>
          </a:prstGeom>
          <a:solidFill>
            <a:schemeClr val="accent1">
              <a:alpha val="54000"/>
            </a:schemeClr>
          </a:solidFill>
          <a:ln w="9525" cap="flat" cmpd="sng" algn="ctr">
            <a:solidFill>
              <a:schemeClr val="tx1"/>
            </a:solidFill>
            <a:prstDash val="solid"/>
            <a:round/>
            <a:headEnd type="none" w="med" len="med"/>
            <a:tailEnd type="none" w="med" len="med"/>
          </a:ln>
          <a:effectLst/>
        </p:spPr>
        <p:txBody>
          <a:bodyPr lIns="27993" tIns="13998" rIns="27993" bIns="13998"/>
          <a:lstStyle/>
          <a:p>
            <a:pPr defTabSz="1118896">
              <a:defRPr/>
            </a:pPr>
            <a:endParaRPr lang="en-US">
              <a:latin typeface="Arial" charset="0"/>
              <a:ea typeface="ＭＳ Ｐゴシック" charset="0"/>
              <a:cs typeface="ＭＳ Ｐゴシック" charset="0"/>
            </a:endParaRPr>
          </a:p>
        </p:txBody>
      </p:sp>
      <p:sp>
        <p:nvSpPr>
          <p:cNvPr id="29" name="Striped Right Arrow 28"/>
          <p:cNvSpPr/>
          <p:nvPr/>
        </p:nvSpPr>
        <p:spPr bwMode="auto">
          <a:xfrm rot="5790259">
            <a:off x="953624" y="5935294"/>
            <a:ext cx="805611" cy="446152"/>
          </a:xfrm>
          <a:prstGeom prst="stripedRightArrow">
            <a:avLst/>
          </a:prstGeom>
          <a:solidFill>
            <a:srgbClr val="DDE5FF"/>
          </a:solidFill>
          <a:ln w="9525" cap="flat" cmpd="sng" algn="ctr">
            <a:solidFill>
              <a:schemeClr val="tx1"/>
            </a:solidFill>
            <a:prstDash val="solid"/>
            <a:round/>
            <a:headEnd type="none" w="med" len="med"/>
            <a:tailEnd type="none" w="med" len="med"/>
          </a:ln>
          <a:effectLst/>
        </p:spPr>
        <p:txBody>
          <a:bodyPr lIns="27993" tIns="13998" rIns="27993" bIns="13998"/>
          <a:lstStyle/>
          <a:p>
            <a:pPr defTabSz="1118896">
              <a:defRPr/>
            </a:pPr>
            <a:endParaRPr lang="en-US">
              <a:latin typeface="Arial" charset="0"/>
              <a:ea typeface="ＭＳ Ｐゴシック" charset="0"/>
              <a:cs typeface="ＭＳ Ｐゴシック" charset="0"/>
            </a:endParaRPr>
          </a:p>
        </p:txBody>
      </p:sp>
      <p:sp>
        <p:nvSpPr>
          <p:cNvPr id="21" name="Striped Right Arrow 20"/>
          <p:cNvSpPr/>
          <p:nvPr/>
        </p:nvSpPr>
        <p:spPr bwMode="auto">
          <a:xfrm rot="19403281" flipV="1">
            <a:off x="2877786" y="6580207"/>
            <a:ext cx="1427261" cy="613194"/>
          </a:xfrm>
          <a:prstGeom prst="stripedRightArrow">
            <a:avLst/>
          </a:prstGeom>
          <a:solidFill>
            <a:schemeClr val="accent1">
              <a:alpha val="44000"/>
            </a:schemeClr>
          </a:solidFill>
          <a:ln w="9525" cap="flat" cmpd="sng" algn="ctr">
            <a:solidFill>
              <a:schemeClr val="tx1"/>
            </a:solidFill>
            <a:prstDash val="solid"/>
            <a:round/>
            <a:headEnd type="none" w="med" len="med"/>
            <a:tailEnd type="none" w="med" len="med"/>
          </a:ln>
          <a:effectLst/>
        </p:spPr>
        <p:txBody>
          <a:bodyPr lIns="27993" tIns="13998" rIns="27993" bIns="13998"/>
          <a:lstStyle/>
          <a:p>
            <a:pPr defTabSz="1118896">
              <a:defRPr/>
            </a:pPr>
            <a:endParaRPr lang="en-US">
              <a:latin typeface="Arial" charset="0"/>
              <a:ea typeface="ＭＳ Ｐゴシック" charset="0"/>
              <a:cs typeface="ＭＳ Ｐゴシック" charset="0"/>
            </a:endParaRPr>
          </a:p>
        </p:txBody>
      </p:sp>
      <p:sp>
        <p:nvSpPr>
          <p:cNvPr id="27" name="Oval 26"/>
          <p:cNvSpPr/>
          <p:nvPr/>
        </p:nvSpPr>
        <p:spPr bwMode="auto">
          <a:xfrm>
            <a:off x="365811" y="5057801"/>
            <a:ext cx="2040455" cy="522273"/>
          </a:xfrm>
          <a:prstGeom prst="ellipse">
            <a:avLst/>
          </a:prstGeom>
          <a:noFill/>
          <a:ln w="50800" cap="flat" cmpd="sng" algn="ctr">
            <a:solidFill>
              <a:schemeClr val="bg2">
                <a:lumMod val="50000"/>
              </a:schemeClr>
            </a:solidFill>
            <a:prstDash val="solid"/>
            <a:round/>
            <a:headEnd type="none" w="med" len="med"/>
            <a:tailEnd type="none" w="med" len="med"/>
          </a:ln>
          <a:effectLst/>
        </p:spPr>
        <p:txBody>
          <a:bodyPr lIns="121601" tIns="60804" rIns="121601" bIns="60804"/>
          <a:lstStyle/>
          <a:p>
            <a:pPr defTabSz="4861924">
              <a:defRPr/>
            </a:pPr>
            <a:endParaRPr lang="en-US" sz="9600">
              <a:latin typeface="Arial" charset="0"/>
              <a:ea typeface="ＭＳ Ｐゴシック" charset="0"/>
              <a:cs typeface="ＭＳ Ｐゴシック" charset="0"/>
            </a:endParaRPr>
          </a:p>
        </p:txBody>
      </p:sp>
      <p:sp>
        <p:nvSpPr>
          <p:cNvPr id="28" name="Oval 27"/>
          <p:cNvSpPr/>
          <p:nvPr/>
        </p:nvSpPr>
        <p:spPr bwMode="auto">
          <a:xfrm>
            <a:off x="0" y="7127853"/>
            <a:ext cx="2040456" cy="522271"/>
          </a:xfrm>
          <a:prstGeom prst="ellipse">
            <a:avLst/>
          </a:prstGeom>
          <a:noFill/>
          <a:ln w="50800" cap="flat" cmpd="sng" algn="ctr">
            <a:solidFill>
              <a:schemeClr val="bg2">
                <a:lumMod val="50000"/>
              </a:schemeClr>
            </a:solidFill>
            <a:prstDash val="solid"/>
            <a:round/>
            <a:headEnd type="none" w="med" len="med"/>
            <a:tailEnd type="none" w="med" len="med"/>
          </a:ln>
          <a:effectLst/>
        </p:spPr>
        <p:txBody>
          <a:bodyPr lIns="121601" tIns="60804" rIns="121601" bIns="60804"/>
          <a:lstStyle/>
          <a:p>
            <a:pPr defTabSz="4861924">
              <a:defRPr/>
            </a:pPr>
            <a:endParaRPr lang="en-US" sz="9600">
              <a:latin typeface="Arial" charset="0"/>
              <a:ea typeface="ＭＳ Ｐゴシック" charset="0"/>
              <a:cs typeface="ＭＳ Ｐゴシック" charset="0"/>
            </a:endParaRPr>
          </a:p>
        </p:txBody>
      </p:sp>
      <p:sp>
        <p:nvSpPr>
          <p:cNvPr id="90125" name="Rectangle 23"/>
          <p:cNvSpPr>
            <a:spLocks noChangeArrowheads="1"/>
          </p:cNvSpPr>
          <p:nvPr/>
        </p:nvSpPr>
        <p:spPr bwMode="auto">
          <a:xfrm>
            <a:off x="8908238" y="1065689"/>
            <a:ext cx="1306737" cy="1116436"/>
          </a:xfrm>
          <a:prstGeom prst="rect">
            <a:avLst/>
          </a:prstGeom>
          <a:solidFill>
            <a:srgbClr val="F6FFF9"/>
          </a:solidFill>
          <a:ln>
            <a:noFill/>
          </a:ln>
          <a:extLst>
            <a:ext uri="{91240B29-F687-4f45-9708-019B960494DF}">
              <a14:hiddenLine xmlns:a14="http://schemas.microsoft.com/office/drawing/2010/main" w="9525">
                <a:solidFill>
                  <a:srgbClr val="000000"/>
                </a:solidFill>
                <a:round/>
                <a:headEnd/>
                <a:tailEnd/>
              </a14:hiddenLine>
            </a:ext>
          </a:extLst>
        </p:spPr>
        <p:txBody>
          <a:bodyPr lIns="121601" tIns="60804" rIns="121601" bIns="60804"/>
          <a:lstStyle/>
          <a:p>
            <a:pPr defTabSz="4860059"/>
            <a:endParaRPr lang="en-US" sz="9600"/>
          </a:p>
        </p:txBody>
      </p:sp>
      <p:sp>
        <p:nvSpPr>
          <p:cNvPr id="20" name="Striped Right Arrow 19"/>
          <p:cNvSpPr/>
          <p:nvPr/>
        </p:nvSpPr>
        <p:spPr bwMode="auto">
          <a:xfrm rot="17493221">
            <a:off x="5036651" y="4696222"/>
            <a:ext cx="2947560" cy="393290"/>
          </a:xfrm>
          <a:prstGeom prst="stripedRightArrow">
            <a:avLst/>
          </a:prstGeom>
          <a:solidFill>
            <a:schemeClr val="accent1">
              <a:alpha val="54000"/>
            </a:schemeClr>
          </a:solidFill>
          <a:ln w="9525" cap="flat" cmpd="sng" algn="ctr">
            <a:solidFill>
              <a:schemeClr val="tx1"/>
            </a:solidFill>
            <a:prstDash val="solid"/>
            <a:round/>
            <a:headEnd type="none" w="med" len="med"/>
            <a:tailEnd type="none" w="med" len="med"/>
          </a:ln>
          <a:effectLst/>
        </p:spPr>
        <p:txBody>
          <a:bodyPr lIns="27993" tIns="13998" rIns="27993" bIns="13998"/>
          <a:lstStyle/>
          <a:p>
            <a:pPr defTabSz="1118896">
              <a:defRPr/>
            </a:pPr>
            <a:endParaRPr lang="en-US">
              <a:latin typeface="Arial" charset="0"/>
              <a:ea typeface="ＭＳ Ｐゴシック" charset="0"/>
              <a:cs typeface="ＭＳ Ｐゴシック" charset="0"/>
            </a:endParaRPr>
          </a:p>
        </p:txBody>
      </p:sp>
      <p:sp>
        <p:nvSpPr>
          <p:cNvPr id="22" name="Oval 21"/>
          <p:cNvSpPr/>
          <p:nvPr/>
        </p:nvSpPr>
        <p:spPr bwMode="auto">
          <a:xfrm>
            <a:off x="8451514" y="2344940"/>
            <a:ext cx="2040455" cy="522271"/>
          </a:xfrm>
          <a:prstGeom prst="ellipse">
            <a:avLst/>
          </a:prstGeom>
          <a:noFill/>
          <a:ln w="50800" cap="flat" cmpd="sng" algn="ctr">
            <a:solidFill>
              <a:schemeClr val="bg2">
                <a:lumMod val="50000"/>
              </a:schemeClr>
            </a:solidFill>
            <a:prstDash val="solid"/>
            <a:round/>
            <a:headEnd type="none" w="med" len="med"/>
            <a:tailEnd type="none" w="med" len="med"/>
          </a:ln>
          <a:effectLst/>
        </p:spPr>
        <p:txBody>
          <a:bodyPr lIns="121601" tIns="60804" rIns="121601" bIns="60804"/>
          <a:lstStyle/>
          <a:p>
            <a:pPr defTabSz="4861924">
              <a:defRPr/>
            </a:pPr>
            <a:endParaRPr lang="en-US" sz="9600">
              <a:latin typeface="Arial" charset="0"/>
              <a:ea typeface="ＭＳ Ｐゴシック" charset="0"/>
              <a:cs typeface="ＭＳ Ｐゴシック" charset="0"/>
            </a:endParaRPr>
          </a:p>
        </p:txBody>
      </p:sp>
      <p:sp>
        <p:nvSpPr>
          <p:cNvPr id="23" name="TextBox 22"/>
          <p:cNvSpPr txBox="1"/>
          <p:nvPr/>
        </p:nvSpPr>
        <p:spPr>
          <a:xfrm>
            <a:off x="202988" y="1319427"/>
            <a:ext cx="5548348" cy="2979277"/>
          </a:xfrm>
          <a:prstGeom prst="rect">
            <a:avLst/>
          </a:prstGeom>
          <a:solidFill>
            <a:schemeClr val="accent5">
              <a:lumMod val="20000"/>
              <a:lumOff val="80000"/>
            </a:schemeClr>
          </a:solidFill>
        </p:spPr>
        <p:txBody>
          <a:bodyPr lIns="27993" tIns="13998" rIns="27993" bIns="13998">
            <a:spAutoFit/>
          </a:bodyPr>
          <a:lstStyle/>
          <a:p>
            <a:pPr>
              <a:defRPr/>
            </a:pPr>
            <a:r>
              <a:rPr lang="en-US" dirty="0">
                <a:latin typeface="Arial" pitchFamily="-105" charset="0"/>
                <a:ea typeface="ＭＳ Ｐゴシック" pitchFamily="-105" charset="-128"/>
                <a:cs typeface="ＭＳ Ｐゴシック" pitchFamily="-105" charset="-128"/>
              </a:rPr>
              <a:t>Simulated radiance data, with and without MASK in BUFR format for entire Nature run period</a:t>
            </a:r>
          </a:p>
          <a:p>
            <a:pPr>
              <a:defRPr/>
            </a:pPr>
            <a:endParaRPr lang="en-US" dirty="0">
              <a:latin typeface="Arial" pitchFamily="-105" charset="0"/>
              <a:ea typeface="ＭＳ Ｐゴシック" pitchFamily="-105" charset="-128"/>
              <a:cs typeface="ＭＳ Ｐゴシック" pitchFamily="-105" charset="-128"/>
            </a:endParaRPr>
          </a:p>
          <a:p>
            <a:pPr>
              <a:defRPr/>
            </a:pPr>
            <a:r>
              <a:rPr lang="en-US" dirty="0">
                <a:latin typeface="Arial" pitchFamily="-105" charset="0"/>
                <a:ea typeface="ＭＳ Ｐゴシック" pitchFamily="-105" charset="-128"/>
                <a:cs typeface="ＭＳ Ｐゴシック" pitchFamily="-105" charset="-128"/>
              </a:rPr>
              <a:t>Type of radiance data used for reanalysis from May 2005-May2006</a:t>
            </a:r>
          </a:p>
          <a:p>
            <a:pPr>
              <a:defRPr/>
            </a:pPr>
            <a:endParaRPr lang="en-US" dirty="0">
              <a:latin typeface="Arial" pitchFamily="-105" charset="0"/>
              <a:ea typeface="ＭＳ Ｐゴシック" pitchFamily="-105" charset="-128"/>
              <a:cs typeface="ＭＳ Ｐゴシック" pitchFamily="-105" charset="-128"/>
            </a:endParaRPr>
          </a:p>
          <a:p>
            <a:pPr>
              <a:defRPr/>
            </a:pPr>
            <a:r>
              <a:rPr lang="en-US" dirty="0">
                <a:latin typeface="Arial" pitchFamily="-105" charset="0"/>
                <a:ea typeface="ＭＳ Ｐゴシック" pitchFamily="-105" charset="-128"/>
                <a:cs typeface="ＭＳ Ｐゴシック" pitchFamily="-105" charset="-128"/>
              </a:rPr>
              <a:t>Simulated using CRTM1.2.2</a:t>
            </a:r>
          </a:p>
        </p:txBody>
      </p:sp>
      <p:pic>
        <p:nvPicPr>
          <p:cNvPr id="90129" name="Picture 36" descr="NCEP-NESDIS-2.jpg"/>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29362" r="34575"/>
          <a:stretch>
            <a:fillRect/>
          </a:stretch>
        </p:blipFill>
        <p:spPr bwMode="auto">
          <a:xfrm>
            <a:off x="3093458" y="5556806"/>
            <a:ext cx="3416970" cy="1666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p:cNvSpPr>
            <a:spLocks noGrp="1"/>
          </p:cNvSpPr>
          <p:nvPr>
            <p:ph type="sldNum" sz="quarter" idx="12"/>
          </p:nvPr>
        </p:nvSpPr>
        <p:spPr/>
        <p:txBody>
          <a:bodyPr/>
          <a:lstStyle/>
          <a:p>
            <a:fld id="{B6F15528-21DE-4FAA-801E-634DDDAF4B2B}" type="slidenum">
              <a:rPr lang="en-US" smtClean="0"/>
              <a:pPr/>
              <a:t>13</a:t>
            </a:fld>
            <a:endParaRPr lang="en-US"/>
          </a:p>
        </p:txBody>
      </p:sp>
    </p:spTree>
    <p:extLst>
      <p:ext uri="{BB962C8B-B14F-4D97-AF65-F5344CB8AC3E}">
        <p14:creationId xmlns:p14="http://schemas.microsoft.com/office/powerpoint/2010/main" val="2296000801"/>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1"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38858" y="2740343"/>
            <a:ext cx="6400477" cy="4495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02" name="TextBox 3"/>
          <p:cNvSpPr txBox="1">
            <a:spLocks noChangeArrowheads="1"/>
          </p:cNvSpPr>
          <p:nvPr/>
        </p:nvSpPr>
        <p:spPr bwMode="auto">
          <a:xfrm>
            <a:off x="913448" y="6901607"/>
            <a:ext cx="10961370" cy="1569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28" tIns="45664" rIns="91328" bIns="45664">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b="1"/>
              <a:t> </a:t>
            </a:r>
            <a:endParaRPr lang="en-US"/>
          </a:p>
          <a:p>
            <a:r>
              <a:rPr lang="en-US" b="1"/>
              <a:t>NCAR Contact:</a:t>
            </a:r>
            <a:endParaRPr lang="en-US"/>
          </a:p>
          <a:p>
            <a:r>
              <a:rPr lang="en-US" b="1"/>
              <a:t>Chi-Fan Shih      </a:t>
            </a:r>
            <a:r>
              <a:rPr lang="en-US" b="1" u="sng">
                <a:hlinkClick r:id="rId3"/>
              </a:rPr>
              <a:t>chifan@ucar.edu</a:t>
            </a:r>
            <a:r>
              <a:rPr lang="en-US"/>
              <a:t>    </a:t>
            </a:r>
            <a:r>
              <a:rPr lang="en-US" b="1"/>
              <a:t>Steven Worley     </a:t>
            </a:r>
            <a:r>
              <a:rPr lang="en-US" b="1" u="sng">
                <a:hlinkClick r:id="rId4"/>
              </a:rPr>
              <a:t>worley@ucar.edu</a:t>
            </a:r>
            <a:endParaRPr lang="en-US"/>
          </a:p>
          <a:p>
            <a:endParaRPr lang="en-US"/>
          </a:p>
        </p:txBody>
      </p:sp>
      <p:sp>
        <p:nvSpPr>
          <p:cNvPr id="76803" name="TextBox 4"/>
          <p:cNvSpPr txBox="1">
            <a:spLocks noChangeArrowheads="1"/>
          </p:cNvSpPr>
          <p:nvPr/>
        </p:nvSpPr>
        <p:spPr bwMode="auto">
          <a:xfrm>
            <a:off x="1826895" y="1623907"/>
            <a:ext cx="9066812" cy="1200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28" tIns="45664" rIns="91328" bIns="45664">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b="1"/>
              <a:t>Currently saved in HPSS ,  Data ID:    ds621.0</a:t>
            </a:r>
            <a:endParaRPr lang="en-US"/>
          </a:p>
          <a:p>
            <a:r>
              <a:rPr lang="en-US" b="1" u="sng">
                <a:hlinkClick r:id="rId5"/>
              </a:rPr>
              <a:t>http://dss.ucar.edu/datasets/ds621.0/matrix.html</a:t>
            </a:r>
            <a:r>
              <a:rPr lang="en-US" b="1"/>
              <a:t> </a:t>
            </a:r>
            <a:endParaRPr lang="en-US"/>
          </a:p>
          <a:p>
            <a:endParaRPr lang="en-US"/>
          </a:p>
        </p:txBody>
      </p:sp>
      <p:sp>
        <p:nvSpPr>
          <p:cNvPr id="76804" name="TextBox 5"/>
          <p:cNvSpPr txBox="1">
            <a:spLocks noChangeArrowheads="1"/>
          </p:cNvSpPr>
          <p:nvPr/>
        </p:nvSpPr>
        <p:spPr bwMode="auto">
          <a:xfrm>
            <a:off x="3146320" y="507471"/>
            <a:ext cx="7643241" cy="785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660" tIns="60832" rIns="121660" bIns="60832">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sz="4300" dirty="0"/>
              <a:t>Joint OSSE Data set at NCAR</a:t>
            </a:r>
          </a:p>
        </p:txBody>
      </p:sp>
      <p:sp>
        <p:nvSpPr>
          <p:cNvPr id="5" name="Slide Number Placeholder 4"/>
          <p:cNvSpPr>
            <a:spLocks noGrp="1"/>
          </p:cNvSpPr>
          <p:nvPr>
            <p:ph type="sldNum" sz="quarter" idx="12"/>
          </p:nvPr>
        </p:nvSpPr>
        <p:spPr/>
        <p:txBody>
          <a:bodyPr/>
          <a:lstStyle/>
          <a:p>
            <a:fld id="{B6F15528-21DE-4FAA-801E-634DDDAF4B2B}" type="slidenum">
              <a:rPr lang="en-US" smtClean="0"/>
              <a:pPr/>
              <a:t>14</a:t>
            </a:fld>
            <a:endParaRPr lang="en-US"/>
          </a:p>
        </p:txBody>
      </p:sp>
    </p:spTree>
    <p:extLst>
      <p:ext uri="{BB962C8B-B14F-4D97-AF65-F5344CB8AC3E}">
        <p14:creationId xmlns:p14="http://schemas.microsoft.com/office/powerpoint/2010/main" val="103359057"/>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212853" y="366713"/>
            <a:ext cx="10356634" cy="1752600"/>
          </a:xfrm>
          <a:prstGeom prst="rect">
            <a:avLst/>
          </a:prstGeom>
          <a:solidFill>
            <a:schemeClr val="bg1"/>
          </a:solidFill>
          <a:ln w="12700" cmpd="dbl">
            <a:solidFill>
              <a:schemeClr val="accent1"/>
            </a:solidFill>
            <a:miter lim="800000"/>
            <a:headEnd/>
            <a:tailEnd/>
          </a:ln>
        </p:spPr>
        <p:txBody>
          <a:bodyPr lIns="65198" tIns="32605" rIns="65198" bIns="32605" anchor="ctr"/>
          <a:lstStyle/>
          <a:p>
            <a:pPr algn="ctr" defTabSz="1734075"/>
            <a:r>
              <a:rPr lang="en-US" sz="4400" dirty="0"/>
              <a:t>Additional Data Available </a:t>
            </a:r>
            <a:endParaRPr lang="en-US" dirty="0"/>
          </a:p>
          <a:p>
            <a:pPr algn="ctr" defTabSz="1734075"/>
            <a:r>
              <a:rPr lang="en-US" dirty="0" smtClean="0"/>
              <a:t>http</a:t>
            </a:r>
            <a:r>
              <a:rPr lang="en-US" dirty="0"/>
              <a:t>://www.emc.ncep.noaa.gov/research/JointOSSEs/</a:t>
            </a:r>
          </a:p>
        </p:txBody>
      </p:sp>
      <p:sp>
        <p:nvSpPr>
          <p:cNvPr id="3" name="Text Box 16"/>
          <p:cNvSpPr txBox="1">
            <a:spLocks noChangeArrowheads="1"/>
          </p:cNvSpPr>
          <p:nvPr/>
        </p:nvSpPr>
        <p:spPr bwMode="auto">
          <a:xfrm>
            <a:off x="717989" y="2662237"/>
            <a:ext cx="10610184" cy="1727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5198" tIns="32605" rIns="65198" bIns="32605">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sz="3600" b="1" dirty="0"/>
              <a:t>Simulation of TC vital</a:t>
            </a:r>
            <a:endParaRPr lang="en-US" sz="3600" dirty="0"/>
          </a:p>
          <a:p>
            <a:r>
              <a:rPr lang="en-US" dirty="0"/>
              <a:t>TC vital was simulated </a:t>
            </a:r>
            <a:r>
              <a:rPr lang="en-US" dirty="0" smtClean="0"/>
              <a:t>for entire NR </a:t>
            </a:r>
            <a:r>
              <a:rPr lang="en-US" dirty="0" err="1" smtClean="0"/>
              <a:t>periodusing</a:t>
            </a:r>
            <a:r>
              <a:rPr lang="en-US" dirty="0" smtClean="0"/>
              <a:t> </a:t>
            </a:r>
            <a:r>
              <a:rPr lang="en-US" dirty="0"/>
              <a:t>software originally written by Tim </a:t>
            </a:r>
            <a:r>
              <a:rPr lang="en-US" dirty="0" err="1"/>
              <a:t>Marchock</a:t>
            </a:r>
            <a:r>
              <a:rPr lang="en-US" dirty="0"/>
              <a:t> and currently developed by Guan Ping Lou of NCEP.</a:t>
            </a:r>
          </a:p>
          <a:p>
            <a:r>
              <a:rPr lang="en-US" dirty="0"/>
              <a:t> </a:t>
            </a:r>
          </a:p>
        </p:txBody>
      </p:sp>
      <p:sp>
        <p:nvSpPr>
          <p:cNvPr id="4" name="Text Box 11"/>
          <p:cNvSpPr txBox="1">
            <a:spLocks noChangeArrowheads="1"/>
          </p:cNvSpPr>
          <p:nvPr/>
        </p:nvSpPr>
        <p:spPr bwMode="auto">
          <a:xfrm>
            <a:off x="984250" y="6777037"/>
            <a:ext cx="8347862" cy="154317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65198" tIns="32605" rIns="65198" bIns="32605">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dirty="0"/>
              <a:t>Software used </a:t>
            </a:r>
            <a:r>
              <a:rPr lang="en-US" i="1" dirty="0"/>
              <a:t>for simulations are all posted.</a:t>
            </a:r>
          </a:p>
          <a:p>
            <a:r>
              <a:rPr lang="en-US" i="1" dirty="0"/>
              <a:t>CRTM used </a:t>
            </a:r>
            <a:r>
              <a:rPr lang="en-US" dirty="0"/>
              <a:t>for simulation. CRTM1.2.2 (Different from the version posted at JCSDA website)</a:t>
            </a:r>
          </a:p>
          <a:p>
            <a:endParaRPr lang="en-US" dirty="0"/>
          </a:p>
        </p:txBody>
      </p:sp>
      <p:sp>
        <p:nvSpPr>
          <p:cNvPr id="5" name="TextBox 4"/>
          <p:cNvSpPr txBox="1"/>
          <p:nvPr/>
        </p:nvSpPr>
        <p:spPr>
          <a:xfrm>
            <a:off x="710493" y="4491039"/>
            <a:ext cx="10589053" cy="1384994"/>
          </a:xfrm>
          <a:prstGeom prst="rect">
            <a:avLst/>
          </a:prstGeom>
          <a:noFill/>
        </p:spPr>
        <p:txBody>
          <a:bodyPr wrap="none" lIns="91342" tIns="45671" rIns="91342" bIns="45671" rtlCol="0">
            <a:spAutoFit/>
          </a:bodyPr>
          <a:lstStyle/>
          <a:p>
            <a:r>
              <a:rPr lang="en-US" sz="3600" b="1" dirty="0"/>
              <a:t>Initial condition</a:t>
            </a:r>
          </a:p>
          <a:p>
            <a:r>
              <a:rPr lang="en-US" dirty="0" smtClean="0"/>
              <a:t>The data were assimilated for entire Nature run period with T126 resolution model.</a:t>
            </a:r>
          </a:p>
          <a:p>
            <a:r>
              <a:rPr lang="en-US" dirty="0" smtClean="0"/>
              <a:t>This analysis provide initial condition for OSSE experiments.</a:t>
            </a:r>
            <a:endParaRPr lang="en-US" dirty="0"/>
          </a:p>
        </p:txBody>
      </p:sp>
      <p:sp>
        <p:nvSpPr>
          <p:cNvPr id="8" name="Slide Number Placeholder 7"/>
          <p:cNvSpPr>
            <a:spLocks noGrp="1"/>
          </p:cNvSpPr>
          <p:nvPr>
            <p:ph type="sldNum" sz="quarter" idx="12"/>
          </p:nvPr>
        </p:nvSpPr>
        <p:spPr/>
        <p:txBody>
          <a:bodyPr/>
          <a:lstStyle/>
          <a:p>
            <a:fld id="{B6F15528-21DE-4FAA-801E-634DDDAF4B2B}" type="slidenum">
              <a:rPr lang="en-US" smtClean="0"/>
              <a:pPr/>
              <a:t>15</a:t>
            </a:fld>
            <a:endParaRPr lang="en-US"/>
          </a:p>
        </p:txBody>
      </p:sp>
    </p:spTree>
    <p:extLst>
      <p:ext uri="{BB962C8B-B14F-4D97-AF65-F5344CB8AC3E}">
        <p14:creationId xmlns:p14="http://schemas.microsoft.com/office/powerpoint/2010/main" val="3298895887"/>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3"/>
          <p:cNvSpPr txBox="1">
            <a:spLocks noChangeArrowheads="1"/>
          </p:cNvSpPr>
          <p:nvPr/>
        </p:nvSpPr>
        <p:spPr bwMode="auto">
          <a:xfrm>
            <a:off x="6089650" y="5253037"/>
            <a:ext cx="5181600" cy="811953"/>
          </a:xfrm>
          <a:prstGeom prst="rect">
            <a:avLst/>
          </a:prstGeom>
          <a:noFill/>
          <a:ln w="9525">
            <a:noFill/>
            <a:round/>
            <a:headEnd/>
            <a:tailEnd/>
          </a:ln>
        </p:spPr>
        <p:txBody>
          <a:bodyPr lIns="119767" tIns="62284" rIns="119767" bIns="62284">
            <a:normAutofit/>
          </a:bodyPr>
          <a:lstStyle/>
          <a:p>
            <a:pPr algn="ctr">
              <a:tabLst>
                <a:tab pos="0" algn="l"/>
                <a:tab pos="608425" algn="l"/>
                <a:tab pos="1216848" algn="l"/>
                <a:tab pos="1825269" algn="l"/>
                <a:tab pos="2433694" algn="l"/>
                <a:tab pos="3042118" algn="l"/>
                <a:tab pos="3650541" algn="l"/>
                <a:tab pos="4258965" algn="l"/>
                <a:tab pos="4867390" algn="l"/>
                <a:tab pos="5475811" algn="l"/>
                <a:tab pos="6084236" algn="l"/>
                <a:tab pos="6692659" algn="l"/>
                <a:tab pos="7301082" algn="l"/>
                <a:tab pos="7909505" algn="l"/>
                <a:tab pos="8517929" algn="l"/>
                <a:tab pos="9126353" algn="l"/>
                <a:tab pos="9734777" algn="l"/>
                <a:tab pos="10343200" algn="l"/>
                <a:tab pos="10951624" algn="l"/>
                <a:tab pos="11560049" algn="l"/>
                <a:tab pos="12168474" algn="l"/>
              </a:tabLst>
              <a:defRPr/>
            </a:pPr>
            <a:r>
              <a:rPr lang="en-US" sz="3200" b="1" dirty="0">
                <a:solidFill>
                  <a:srgbClr val="660066"/>
                </a:solidFill>
                <a:latin typeface="Constantia"/>
                <a:ea typeface="Constantia (Body)" charset="0"/>
                <a:cs typeface="Constantia"/>
              </a:rPr>
              <a:t>GWOS </a:t>
            </a:r>
            <a:r>
              <a:rPr lang="en-US" sz="3200" b="1" dirty="0" err="1">
                <a:solidFill>
                  <a:srgbClr val="660066"/>
                </a:solidFill>
                <a:latin typeface="Constantia"/>
                <a:ea typeface="Constantia (Body)" charset="0"/>
                <a:cs typeface="Constantia"/>
              </a:rPr>
              <a:t>Lidar</a:t>
            </a:r>
            <a:r>
              <a:rPr lang="en-US" sz="3200" b="1" dirty="0">
                <a:solidFill>
                  <a:srgbClr val="660066"/>
                </a:solidFill>
                <a:latin typeface="Constantia"/>
                <a:ea typeface="Constantia (Body)" charset="0"/>
                <a:cs typeface="Constantia"/>
              </a:rPr>
              <a:t> Wind </a:t>
            </a:r>
            <a:r>
              <a:rPr lang="en-US" sz="3200" b="1" dirty="0" err="1">
                <a:solidFill>
                  <a:srgbClr val="660066"/>
                </a:solidFill>
                <a:latin typeface="Constantia"/>
                <a:ea typeface="Constantia (Body)" charset="0"/>
                <a:cs typeface="Constantia"/>
              </a:rPr>
              <a:t>obs</a:t>
            </a:r>
            <a:endParaRPr lang="en-US" sz="3200" b="1" dirty="0">
              <a:solidFill>
                <a:srgbClr val="660066"/>
              </a:solidFill>
              <a:latin typeface="Constantia"/>
              <a:ea typeface="Constantia (Body)" charset="0"/>
              <a:cs typeface="Constantia"/>
            </a:endParaRPr>
          </a:p>
        </p:txBody>
      </p:sp>
      <p:grpSp>
        <p:nvGrpSpPr>
          <p:cNvPr id="44039" name="Group 13"/>
          <p:cNvGrpSpPr>
            <a:grpSpLocks/>
          </p:cNvGrpSpPr>
          <p:nvPr/>
        </p:nvGrpSpPr>
        <p:grpSpPr bwMode="auto">
          <a:xfrm>
            <a:off x="1289054" y="4110037"/>
            <a:ext cx="4114799" cy="3886200"/>
            <a:chOff x="5410200" y="1311629"/>
            <a:chExt cx="2895600" cy="2498371"/>
          </a:xfrm>
        </p:grpSpPr>
        <p:pic>
          <p:nvPicPr>
            <p:cNvPr id="44040" name="Picture 7" descr="diagram_final_V01.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10200" y="1311629"/>
              <a:ext cx="2895600" cy="2498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41" name="TextBox 9"/>
            <p:cNvSpPr txBox="1">
              <a:spLocks noChangeArrowheads="1"/>
            </p:cNvSpPr>
            <p:nvPr/>
          </p:nvSpPr>
          <p:spPr bwMode="auto">
            <a:xfrm>
              <a:off x="6464849" y="2368632"/>
              <a:ext cx="408251" cy="247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sz="1900" b="1" dirty="0">
                  <a:solidFill>
                    <a:srgbClr val="FF0000"/>
                  </a:solidFill>
                  <a:latin typeface="Times New Roman" pitchFamily="18" charset="0"/>
                  <a:cs typeface="Times New Roman" pitchFamily="18" charset="0"/>
                </a:rPr>
                <a:t>45°</a:t>
              </a:r>
            </a:p>
          </p:txBody>
        </p:sp>
        <p:sp>
          <p:nvSpPr>
            <p:cNvPr id="44042" name="TextBox 10"/>
            <p:cNvSpPr txBox="1">
              <a:spLocks noChangeArrowheads="1"/>
            </p:cNvSpPr>
            <p:nvPr/>
          </p:nvSpPr>
          <p:spPr bwMode="auto">
            <a:xfrm>
              <a:off x="6294744" y="2720966"/>
              <a:ext cx="838200" cy="247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sz="1900" b="1" dirty="0">
                  <a:solidFill>
                    <a:srgbClr val="FF0000"/>
                  </a:solidFill>
                  <a:latin typeface="Times New Roman" pitchFamily="18" charset="0"/>
                  <a:cs typeface="Times New Roman" pitchFamily="18" charset="0"/>
                </a:rPr>
                <a:t>315°</a:t>
              </a:r>
            </a:p>
          </p:txBody>
        </p:sp>
        <p:sp>
          <p:nvSpPr>
            <p:cNvPr id="44043" name="TextBox 11"/>
            <p:cNvSpPr txBox="1">
              <a:spLocks noChangeArrowheads="1"/>
            </p:cNvSpPr>
            <p:nvPr/>
          </p:nvSpPr>
          <p:spPr bwMode="auto">
            <a:xfrm>
              <a:off x="5580305" y="2624875"/>
              <a:ext cx="838200" cy="247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sz="1900" b="1" dirty="0">
                  <a:solidFill>
                    <a:srgbClr val="FF0000"/>
                  </a:solidFill>
                  <a:latin typeface="Times New Roman" pitchFamily="18" charset="0"/>
                  <a:cs typeface="Times New Roman" pitchFamily="18" charset="0"/>
                </a:rPr>
                <a:t>225°</a:t>
              </a:r>
            </a:p>
          </p:txBody>
        </p:sp>
        <p:sp>
          <p:nvSpPr>
            <p:cNvPr id="44044" name="TextBox 12"/>
            <p:cNvSpPr txBox="1">
              <a:spLocks noChangeArrowheads="1"/>
            </p:cNvSpPr>
            <p:nvPr/>
          </p:nvSpPr>
          <p:spPr bwMode="auto">
            <a:xfrm>
              <a:off x="5614326" y="2208480"/>
              <a:ext cx="544334" cy="247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sz="1900" b="1" dirty="0">
                  <a:solidFill>
                    <a:srgbClr val="FF0000"/>
                  </a:solidFill>
                  <a:latin typeface="Times New Roman" pitchFamily="18" charset="0"/>
                  <a:cs typeface="Times New Roman" pitchFamily="18" charset="0"/>
                </a:rPr>
                <a:t>135°</a:t>
              </a:r>
            </a:p>
          </p:txBody>
        </p:sp>
      </p:grpSp>
      <p:sp>
        <p:nvSpPr>
          <p:cNvPr id="4" name="Slide Number Placeholder 3"/>
          <p:cNvSpPr>
            <a:spLocks noGrp="1"/>
          </p:cNvSpPr>
          <p:nvPr>
            <p:ph type="sldNum" sz="quarter" idx="12"/>
          </p:nvPr>
        </p:nvSpPr>
        <p:spPr/>
        <p:txBody>
          <a:bodyPr/>
          <a:lstStyle/>
          <a:p>
            <a:fld id="{B6F15528-21DE-4FAA-801E-634DDDAF4B2B}" type="slidenum">
              <a:rPr lang="en-US" smtClean="0"/>
              <a:pPr/>
              <a:t>16</a:t>
            </a:fld>
            <a:endParaRPr lang="en-US"/>
          </a:p>
        </p:txBody>
      </p:sp>
      <p:sp>
        <p:nvSpPr>
          <p:cNvPr id="2" name="TextBox 1"/>
          <p:cNvSpPr txBox="1"/>
          <p:nvPr/>
        </p:nvSpPr>
        <p:spPr>
          <a:xfrm>
            <a:off x="8341394" y="7521156"/>
            <a:ext cx="3331105" cy="461665"/>
          </a:xfrm>
          <a:prstGeom prst="rect">
            <a:avLst/>
          </a:prstGeom>
          <a:noFill/>
        </p:spPr>
        <p:txBody>
          <a:bodyPr wrap="none" lIns="91360" tIns="45680" rIns="91360" bIns="45680" rtlCol="0">
            <a:spAutoFit/>
          </a:bodyPr>
          <a:lstStyle/>
          <a:p>
            <a:r>
              <a:rPr lang="en-US" b="1" dirty="0" smtClean="0"/>
              <a:t>Diagram by </a:t>
            </a:r>
            <a:r>
              <a:rPr lang="en-US" b="1" dirty="0" err="1" smtClean="0"/>
              <a:t>Zaizhong</a:t>
            </a:r>
            <a:r>
              <a:rPr lang="en-US" b="1" dirty="0" smtClean="0"/>
              <a:t> Ma</a:t>
            </a:r>
            <a:endParaRPr lang="en-US" b="1" dirty="0"/>
          </a:p>
        </p:txBody>
      </p:sp>
      <p:sp>
        <p:nvSpPr>
          <p:cNvPr id="11" name="TextBox 10"/>
          <p:cNvSpPr txBox="1">
            <a:spLocks noChangeArrowheads="1"/>
          </p:cNvSpPr>
          <p:nvPr/>
        </p:nvSpPr>
        <p:spPr bwMode="auto">
          <a:xfrm>
            <a:off x="4565653" y="5176841"/>
            <a:ext cx="1877398" cy="384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60" tIns="45680" rIns="91360" bIns="45680">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sz="1900" b="1" dirty="0">
                <a:solidFill>
                  <a:srgbClr val="FF0000"/>
                </a:solidFill>
                <a:latin typeface="Times New Roman" pitchFamily="18" charset="0"/>
                <a:cs typeface="Times New Roman" pitchFamily="18" charset="0"/>
              </a:rPr>
              <a:t>315°</a:t>
            </a:r>
          </a:p>
        </p:txBody>
      </p:sp>
      <p:cxnSp>
        <p:nvCxnSpPr>
          <p:cNvPr id="7" name="Straight Arrow Connector 6"/>
          <p:cNvCxnSpPr/>
          <p:nvPr/>
        </p:nvCxnSpPr>
        <p:spPr>
          <a:xfrm flipH="1">
            <a:off x="2660649" y="5405437"/>
            <a:ext cx="1828800" cy="152400"/>
          </a:xfrm>
          <a:prstGeom prst="straightConnector1">
            <a:avLst/>
          </a:prstGeom>
          <a:ln>
            <a:solidFill>
              <a:srgbClr val="0000B8"/>
            </a:solidFill>
            <a:tailEnd type="arrow"/>
          </a:ln>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679450" y="681041"/>
            <a:ext cx="10873395" cy="2616041"/>
          </a:xfrm>
          <a:prstGeom prst="rect">
            <a:avLst/>
          </a:prstGeom>
          <a:noFill/>
        </p:spPr>
        <p:txBody>
          <a:bodyPr wrap="square" lIns="91342" tIns="45671" rIns="91342" bIns="45671" rtlCol="0">
            <a:spAutoFit/>
          </a:bodyPr>
          <a:lstStyle/>
          <a:p>
            <a:pPr algn="ctr"/>
            <a:r>
              <a:rPr lang="en-US" sz="4800" dirty="0">
                <a:latin typeface="Cambria"/>
                <a:cs typeface="Cambria"/>
              </a:rPr>
              <a:t>Some subtle results which require OSSEs</a:t>
            </a:r>
          </a:p>
          <a:p>
            <a:pPr algn="ctr"/>
            <a:endParaRPr lang="en-US" sz="4800" dirty="0">
              <a:latin typeface="Cambria"/>
              <a:cs typeface="Cambria"/>
            </a:endParaRPr>
          </a:p>
          <a:p>
            <a:pPr algn="ctr"/>
            <a:r>
              <a:rPr lang="en-US" sz="3200" dirty="0">
                <a:latin typeface="Cambria"/>
                <a:cs typeface="Cambria"/>
              </a:rPr>
              <a:t>Testing advantage of producing vector wind.</a:t>
            </a:r>
          </a:p>
          <a:p>
            <a:pPr algn="ctr"/>
            <a:endParaRPr lang="en-US" sz="3600" dirty="0">
              <a:latin typeface="Cambria"/>
              <a:cs typeface="Cambria"/>
            </a:endParaRPr>
          </a:p>
        </p:txBody>
      </p:sp>
    </p:spTree>
    <p:extLst>
      <p:ext uri="{BB962C8B-B14F-4D97-AF65-F5344CB8AC3E}">
        <p14:creationId xmlns:p14="http://schemas.microsoft.com/office/powerpoint/2010/main" val="3030070011"/>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4035" name="Picture 15" descr="RMSE-NR_f00_H500_simu_ctrl-simu_two_45_135_Jul8-Aug15.png"/>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t="20158" b="27169"/>
          <a:stretch/>
        </p:blipFill>
        <p:spPr bwMode="auto">
          <a:xfrm>
            <a:off x="4641850" y="1138240"/>
            <a:ext cx="8229600" cy="2889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6" name="TextBox 6"/>
          <p:cNvSpPr txBox="1">
            <a:spLocks noChangeArrowheads="1"/>
          </p:cNvSpPr>
          <p:nvPr/>
        </p:nvSpPr>
        <p:spPr bwMode="auto">
          <a:xfrm>
            <a:off x="603258" y="118047"/>
            <a:ext cx="10591799" cy="707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685" tIns="60844" rIns="121685" bIns="60844">
            <a:spAutoFit/>
          </a:bodyPr>
          <a:lstStyle>
            <a:lvl1pPr eaLnBrk="0" hangingPunct="0">
              <a:defRPr sz="2400">
                <a:solidFill>
                  <a:schemeClr val="tx1"/>
                </a:solidFill>
                <a:latin typeface="Arial" charset="0"/>
                <a:ea typeface="ＭＳ Ｐゴシック" pitchFamily="-106" charset="-128"/>
              </a:defRPr>
            </a:lvl1pPr>
            <a:lvl2pPr marL="37931725" indent="-37474525" eaLnBrk="0" hangingPunct="0">
              <a:defRPr sz="2400">
                <a:solidFill>
                  <a:schemeClr val="tx1"/>
                </a:solidFill>
                <a:latin typeface="Arial" charset="0"/>
                <a:ea typeface="ＭＳ Ｐゴシック" pitchFamily="-106" charset="-128"/>
              </a:defRPr>
            </a:lvl2pPr>
            <a:lvl3pPr eaLnBrk="0" hangingPunct="0">
              <a:defRPr sz="2400">
                <a:solidFill>
                  <a:schemeClr val="tx1"/>
                </a:solidFill>
                <a:latin typeface="Arial" charset="0"/>
                <a:ea typeface="ＭＳ Ｐゴシック" pitchFamily="-106" charset="-128"/>
              </a:defRPr>
            </a:lvl3pPr>
            <a:lvl4pPr eaLnBrk="0" hangingPunct="0">
              <a:defRPr sz="2400">
                <a:solidFill>
                  <a:schemeClr val="tx1"/>
                </a:solidFill>
                <a:latin typeface="Arial" charset="0"/>
                <a:ea typeface="ＭＳ Ｐゴシック" pitchFamily="-106" charset="-128"/>
              </a:defRPr>
            </a:lvl4pPr>
            <a:lvl5pPr eaLnBrk="0" hangingPunct="0">
              <a:defRPr sz="2400">
                <a:solidFill>
                  <a:schemeClr val="tx1"/>
                </a:solidFill>
                <a:latin typeface="Arial" charset="0"/>
                <a:ea typeface="ＭＳ Ｐゴシック" pitchFamily="-106" charset="-128"/>
              </a:defRPr>
            </a:lvl5pPr>
            <a:lvl6pPr marL="457200" eaLnBrk="0" fontAlgn="base" hangingPunct="0">
              <a:spcBef>
                <a:spcPct val="0"/>
              </a:spcBef>
              <a:spcAft>
                <a:spcPct val="0"/>
              </a:spcAft>
              <a:defRPr sz="2400">
                <a:solidFill>
                  <a:schemeClr val="tx1"/>
                </a:solidFill>
                <a:latin typeface="Arial" charset="0"/>
                <a:ea typeface="ＭＳ Ｐゴシック" pitchFamily="-106" charset="-128"/>
              </a:defRPr>
            </a:lvl6pPr>
            <a:lvl7pPr marL="914400" eaLnBrk="0" fontAlgn="base" hangingPunct="0">
              <a:spcBef>
                <a:spcPct val="0"/>
              </a:spcBef>
              <a:spcAft>
                <a:spcPct val="0"/>
              </a:spcAft>
              <a:defRPr sz="2400">
                <a:solidFill>
                  <a:schemeClr val="tx1"/>
                </a:solidFill>
                <a:latin typeface="Arial" charset="0"/>
                <a:ea typeface="ＭＳ Ｐゴシック" pitchFamily="-106" charset="-128"/>
              </a:defRPr>
            </a:lvl7pPr>
            <a:lvl8pPr marL="1371600" eaLnBrk="0" fontAlgn="base" hangingPunct="0">
              <a:spcBef>
                <a:spcPct val="0"/>
              </a:spcBef>
              <a:spcAft>
                <a:spcPct val="0"/>
              </a:spcAft>
              <a:defRPr sz="2400">
                <a:solidFill>
                  <a:schemeClr val="tx1"/>
                </a:solidFill>
                <a:latin typeface="Arial" charset="0"/>
                <a:ea typeface="ＭＳ Ｐゴシック" pitchFamily="-106" charset="-128"/>
              </a:defRPr>
            </a:lvl8pPr>
            <a:lvl9pPr marL="1828800" eaLnBrk="0" fontAlgn="base" hangingPunct="0">
              <a:spcBef>
                <a:spcPct val="0"/>
              </a:spcBef>
              <a:spcAft>
                <a:spcPct val="0"/>
              </a:spcAft>
              <a:defRPr sz="2400">
                <a:solidFill>
                  <a:schemeClr val="tx1"/>
                </a:solidFill>
                <a:latin typeface="Arial" charset="0"/>
                <a:ea typeface="ＭＳ Ｐゴシック" pitchFamily="-106" charset="-128"/>
              </a:defRPr>
            </a:lvl9pPr>
          </a:lstStyle>
          <a:p>
            <a:pPr algn="ctr" eaLnBrk="1" hangingPunct="1"/>
            <a:r>
              <a:rPr lang="en-US" sz="1900" dirty="0"/>
              <a:t>Reduction of RMSE from NR in H500 Analysis  (Averaged between July 7-August 15)</a:t>
            </a:r>
          </a:p>
          <a:p>
            <a:pPr algn="ctr" eaLnBrk="1" hangingPunct="1"/>
            <a:endParaRPr lang="en-US" sz="1900" dirty="0"/>
          </a:p>
        </p:txBody>
      </p:sp>
      <p:sp>
        <p:nvSpPr>
          <p:cNvPr id="44041" name="TextBox 10"/>
          <p:cNvSpPr txBox="1">
            <a:spLocks noChangeArrowheads="1"/>
          </p:cNvSpPr>
          <p:nvPr/>
        </p:nvSpPr>
        <p:spPr bwMode="auto">
          <a:xfrm>
            <a:off x="5480053" y="604840"/>
            <a:ext cx="6476999" cy="492208"/>
          </a:xfrm>
          <a:prstGeom prst="rect">
            <a:avLst/>
          </a:prstGeom>
          <a:solidFill>
            <a:schemeClr val="bg1"/>
          </a:solidFill>
          <a:ln>
            <a:noFill/>
          </a:ln>
          <a:extLst/>
        </p:spPr>
        <p:txBody>
          <a:bodyPr wrap="square" lIns="121685" tIns="60844" rIns="121685" bIns="60844">
            <a:spAutoFit/>
          </a:bodyPr>
          <a:lstStyle>
            <a:lvl1pPr eaLnBrk="0" hangingPunct="0">
              <a:defRPr sz="2400">
                <a:solidFill>
                  <a:schemeClr val="tx1"/>
                </a:solidFill>
                <a:latin typeface="Arial" charset="0"/>
                <a:ea typeface="ＭＳ Ｐゴシック" pitchFamily="-106" charset="-128"/>
              </a:defRPr>
            </a:lvl1pPr>
            <a:lvl2pPr marL="37931725" indent="-37474525" eaLnBrk="0" hangingPunct="0">
              <a:defRPr sz="2400">
                <a:solidFill>
                  <a:schemeClr val="tx1"/>
                </a:solidFill>
                <a:latin typeface="Arial" charset="0"/>
                <a:ea typeface="ＭＳ Ｐゴシック" pitchFamily="-106" charset="-128"/>
              </a:defRPr>
            </a:lvl2pPr>
            <a:lvl3pPr eaLnBrk="0" hangingPunct="0">
              <a:defRPr sz="2400">
                <a:solidFill>
                  <a:schemeClr val="tx1"/>
                </a:solidFill>
                <a:latin typeface="Arial" charset="0"/>
                <a:ea typeface="ＭＳ Ｐゴシック" pitchFamily="-106" charset="-128"/>
              </a:defRPr>
            </a:lvl3pPr>
            <a:lvl4pPr eaLnBrk="0" hangingPunct="0">
              <a:defRPr sz="2400">
                <a:solidFill>
                  <a:schemeClr val="tx1"/>
                </a:solidFill>
                <a:latin typeface="Arial" charset="0"/>
                <a:ea typeface="ＭＳ Ｐゴシック" pitchFamily="-106" charset="-128"/>
              </a:defRPr>
            </a:lvl4pPr>
            <a:lvl5pPr eaLnBrk="0" hangingPunct="0">
              <a:defRPr sz="2400">
                <a:solidFill>
                  <a:schemeClr val="tx1"/>
                </a:solidFill>
                <a:latin typeface="Arial" charset="0"/>
                <a:ea typeface="ＭＳ Ｐゴシック" pitchFamily="-106" charset="-128"/>
              </a:defRPr>
            </a:lvl5pPr>
            <a:lvl6pPr marL="457200" eaLnBrk="0" fontAlgn="base" hangingPunct="0">
              <a:spcBef>
                <a:spcPct val="0"/>
              </a:spcBef>
              <a:spcAft>
                <a:spcPct val="0"/>
              </a:spcAft>
              <a:defRPr sz="2400">
                <a:solidFill>
                  <a:schemeClr val="tx1"/>
                </a:solidFill>
                <a:latin typeface="Arial" charset="0"/>
                <a:ea typeface="ＭＳ Ｐゴシック" pitchFamily="-106" charset="-128"/>
              </a:defRPr>
            </a:lvl6pPr>
            <a:lvl7pPr marL="914400" eaLnBrk="0" fontAlgn="base" hangingPunct="0">
              <a:spcBef>
                <a:spcPct val="0"/>
              </a:spcBef>
              <a:spcAft>
                <a:spcPct val="0"/>
              </a:spcAft>
              <a:defRPr sz="2400">
                <a:solidFill>
                  <a:schemeClr val="tx1"/>
                </a:solidFill>
                <a:latin typeface="Arial" charset="0"/>
                <a:ea typeface="ＭＳ Ｐゴシック" pitchFamily="-106" charset="-128"/>
              </a:defRPr>
            </a:lvl7pPr>
            <a:lvl8pPr marL="1371600" eaLnBrk="0" fontAlgn="base" hangingPunct="0">
              <a:spcBef>
                <a:spcPct val="0"/>
              </a:spcBef>
              <a:spcAft>
                <a:spcPct val="0"/>
              </a:spcAft>
              <a:defRPr sz="2400">
                <a:solidFill>
                  <a:schemeClr val="tx1"/>
                </a:solidFill>
                <a:latin typeface="Arial" charset="0"/>
                <a:ea typeface="ＭＳ Ｐゴシック" pitchFamily="-106" charset="-128"/>
              </a:defRPr>
            </a:lvl8pPr>
            <a:lvl9pPr marL="1828800" eaLnBrk="0" fontAlgn="base" hangingPunct="0">
              <a:spcBef>
                <a:spcPct val="0"/>
              </a:spcBef>
              <a:spcAft>
                <a:spcPct val="0"/>
              </a:spcAft>
              <a:defRPr sz="2400">
                <a:solidFill>
                  <a:schemeClr val="tx1"/>
                </a:solidFill>
                <a:latin typeface="Arial" charset="0"/>
                <a:ea typeface="ＭＳ Ｐゴシック" pitchFamily="-106" charset="-128"/>
              </a:defRPr>
            </a:lvl9pPr>
          </a:lstStyle>
          <a:p>
            <a:pPr algn="ctr" eaLnBrk="1" hangingPunct="1"/>
            <a:r>
              <a:rPr lang="en-US" dirty="0"/>
              <a:t>Two front  </a:t>
            </a:r>
            <a:r>
              <a:rPr lang="en-US" dirty="0" smtClean="0"/>
              <a:t>looks (45deg and 135 </a:t>
            </a:r>
            <a:r>
              <a:rPr lang="en-US" dirty="0" err="1" smtClean="0"/>
              <a:t>deg</a:t>
            </a:r>
            <a:r>
              <a:rPr lang="en-US" dirty="0" smtClean="0"/>
              <a:t>)</a:t>
            </a:r>
            <a:endParaRPr lang="en-US" dirty="0"/>
          </a:p>
        </p:txBody>
      </p:sp>
      <p:sp>
        <p:nvSpPr>
          <p:cNvPr id="44042" name="TextBox 9"/>
          <p:cNvSpPr txBox="1">
            <a:spLocks noChangeArrowheads="1"/>
          </p:cNvSpPr>
          <p:nvPr/>
        </p:nvSpPr>
        <p:spPr bwMode="auto">
          <a:xfrm>
            <a:off x="1060452" y="4262437"/>
            <a:ext cx="4279928" cy="492208"/>
          </a:xfrm>
          <a:prstGeom prst="rect">
            <a:avLst/>
          </a:prstGeom>
          <a:solidFill>
            <a:schemeClr val="bg1"/>
          </a:solidFill>
          <a:ln>
            <a:noFill/>
          </a:ln>
          <a:extLst/>
        </p:spPr>
        <p:txBody>
          <a:bodyPr wrap="square" lIns="121685" tIns="60844" rIns="121685" bIns="60844">
            <a:spAutoFit/>
          </a:bodyPr>
          <a:lstStyle>
            <a:lvl1pPr eaLnBrk="0" hangingPunct="0">
              <a:defRPr sz="2400">
                <a:solidFill>
                  <a:schemeClr val="tx1"/>
                </a:solidFill>
                <a:latin typeface="Arial" charset="0"/>
                <a:ea typeface="ＭＳ Ｐゴシック" pitchFamily="-106" charset="-128"/>
              </a:defRPr>
            </a:lvl1pPr>
            <a:lvl2pPr marL="37931725" indent="-37474525" eaLnBrk="0" hangingPunct="0">
              <a:defRPr sz="2400">
                <a:solidFill>
                  <a:schemeClr val="tx1"/>
                </a:solidFill>
                <a:latin typeface="Arial" charset="0"/>
                <a:ea typeface="ＭＳ Ｐゴシック" pitchFamily="-106" charset="-128"/>
              </a:defRPr>
            </a:lvl2pPr>
            <a:lvl3pPr eaLnBrk="0" hangingPunct="0">
              <a:defRPr sz="2400">
                <a:solidFill>
                  <a:schemeClr val="tx1"/>
                </a:solidFill>
                <a:latin typeface="Arial" charset="0"/>
                <a:ea typeface="ＭＳ Ｐゴシック" pitchFamily="-106" charset="-128"/>
              </a:defRPr>
            </a:lvl3pPr>
            <a:lvl4pPr eaLnBrk="0" hangingPunct="0">
              <a:defRPr sz="2400">
                <a:solidFill>
                  <a:schemeClr val="tx1"/>
                </a:solidFill>
                <a:latin typeface="Arial" charset="0"/>
                <a:ea typeface="ＭＳ Ｐゴシック" pitchFamily="-106" charset="-128"/>
              </a:defRPr>
            </a:lvl4pPr>
            <a:lvl5pPr eaLnBrk="0" hangingPunct="0">
              <a:defRPr sz="2400">
                <a:solidFill>
                  <a:schemeClr val="tx1"/>
                </a:solidFill>
                <a:latin typeface="Arial" charset="0"/>
                <a:ea typeface="ＭＳ Ｐゴシック" pitchFamily="-106" charset="-128"/>
              </a:defRPr>
            </a:lvl5pPr>
            <a:lvl6pPr marL="457200" eaLnBrk="0" fontAlgn="base" hangingPunct="0">
              <a:spcBef>
                <a:spcPct val="0"/>
              </a:spcBef>
              <a:spcAft>
                <a:spcPct val="0"/>
              </a:spcAft>
              <a:defRPr sz="2400">
                <a:solidFill>
                  <a:schemeClr val="tx1"/>
                </a:solidFill>
                <a:latin typeface="Arial" charset="0"/>
                <a:ea typeface="ＭＳ Ｐゴシック" pitchFamily="-106" charset="-128"/>
              </a:defRPr>
            </a:lvl6pPr>
            <a:lvl7pPr marL="914400" eaLnBrk="0" fontAlgn="base" hangingPunct="0">
              <a:spcBef>
                <a:spcPct val="0"/>
              </a:spcBef>
              <a:spcAft>
                <a:spcPct val="0"/>
              </a:spcAft>
              <a:defRPr sz="2400">
                <a:solidFill>
                  <a:schemeClr val="tx1"/>
                </a:solidFill>
                <a:latin typeface="Arial" charset="0"/>
                <a:ea typeface="ＭＳ Ｐゴシック" pitchFamily="-106" charset="-128"/>
              </a:defRPr>
            </a:lvl7pPr>
            <a:lvl8pPr marL="1371600" eaLnBrk="0" fontAlgn="base" hangingPunct="0">
              <a:spcBef>
                <a:spcPct val="0"/>
              </a:spcBef>
              <a:spcAft>
                <a:spcPct val="0"/>
              </a:spcAft>
              <a:defRPr sz="2400">
                <a:solidFill>
                  <a:schemeClr val="tx1"/>
                </a:solidFill>
                <a:latin typeface="Arial" charset="0"/>
                <a:ea typeface="ＭＳ Ｐゴシック" pitchFamily="-106" charset="-128"/>
              </a:defRPr>
            </a:lvl8pPr>
            <a:lvl9pPr marL="1828800" eaLnBrk="0" fontAlgn="base" hangingPunct="0">
              <a:spcBef>
                <a:spcPct val="0"/>
              </a:spcBef>
              <a:spcAft>
                <a:spcPct val="0"/>
              </a:spcAft>
              <a:defRPr sz="2400">
                <a:solidFill>
                  <a:schemeClr val="tx1"/>
                </a:solidFill>
                <a:latin typeface="Arial" charset="0"/>
                <a:ea typeface="ＭＳ Ｐゴシック" pitchFamily="-106" charset="-128"/>
              </a:defRPr>
            </a:lvl9pPr>
          </a:lstStyle>
          <a:p>
            <a:pPr algn="ctr" eaLnBrk="1" hangingPunct="1"/>
            <a:r>
              <a:rPr lang="en-US" dirty="0"/>
              <a:t>One </a:t>
            </a:r>
            <a:r>
              <a:rPr lang="en-US" dirty="0" smtClean="0"/>
              <a:t>Look (45 </a:t>
            </a:r>
            <a:r>
              <a:rPr lang="en-US" dirty="0" err="1" smtClean="0"/>
              <a:t>deg</a:t>
            </a:r>
            <a:r>
              <a:rPr lang="en-US" dirty="0" smtClean="0"/>
              <a:t> only)</a:t>
            </a:r>
            <a:endParaRPr lang="en-US" dirty="0"/>
          </a:p>
        </p:txBody>
      </p:sp>
      <p:sp>
        <p:nvSpPr>
          <p:cNvPr id="44043" name="TextBox 11"/>
          <p:cNvSpPr txBox="1">
            <a:spLocks noChangeArrowheads="1"/>
          </p:cNvSpPr>
          <p:nvPr/>
        </p:nvSpPr>
        <p:spPr bwMode="auto">
          <a:xfrm>
            <a:off x="5556254" y="4110037"/>
            <a:ext cx="6095999" cy="861540"/>
          </a:xfrm>
          <a:prstGeom prst="rect">
            <a:avLst/>
          </a:prstGeom>
          <a:solidFill>
            <a:schemeClr val="bg1"/>
          </a:solidFill>
          <a:ln>
            <a:noFill/>
          </a:ln>
          <a:extLst/>
        </p:spPr>
        <p:txBody>
          <a:bodyPr wrap="square" lIns="121685" tIns="60844" rIns="121685" bIns="60844">
            <a:spAutoFit/>
          </a:bodyPr>
          <a:lstStyle>
            <a:lvl1pPr eaLnBrk="0" hangingPunct="0">
              <a:defRPr sz="2400">
                <a:solidFill>
                  <a:schemeClr val="tx1"/>
                </a:solidFill>
                <a:latin typeface="Arial" charset="0"/>
                <a:ea typeface="ＭＳ Ｐゴシック" pitchFamily="-106" charset="-128"/>
              </a:defRPr>
            </a:lvl1pPr>
            <a:lvl2pPr marL="37931725" indent="-37474525" eaLnBrk="0" hangingPunct="0">
              <a:defRPr sz="2400">
                <a:solidFill>
                  <a:schemeClr val="tx1"/>
                </a:solidFill>
                <a:latin typeface="Arial" charset="0"/>
                <a:ea typeface="ＭＳ Ｐゴシック" pitchFamily="-106" charset="-128"/>
              </a:defRPr>
            </a:lvl2pPr>
            <a:lvl3pPr eaLnBrk="0" hangingPunct="0">
              <a:defRPr sz="2400">
                <a:solidFill>
                  <a:schemeClr val="tx1"/>
                </a:solidFill>
                <a:latin typeface="Arial" charset="0"/>
                <a:ea typeface="ＭＳ Ｐゴシック" pitchFamily="-106" charset="-128"/>
              </a:defRPr>
            </a:lvl3pPr>
            <a:lvl4pPr eaLnBrk="0" hangingPunct="0">
              <a:defRPr sz="2400">
                <a:solidFill>
                  <a:schemeClr val="tx1"/>
                </a:solidFill>
                <a:latin typeface="Arial" charset="0"/>
                <a:ea typeface="ＭＳ Ｐゴシック" pitchFamily="-106" charset="-128"/>
              </a:defRPr>
            </a:lvl4pPr>
            <a:lvl5pPr eaLnBrk="0" hangingPunct="0">
              <a:defRPr sz="2400">
                <a:solidFill>
                  <a:schemeClr val="tx1"/>
                </a:solidFill>
                <a:latin typeface="Arial" charset="0"/>
                <a:ea typeface="ＭＳ Ｐゴシック" pitchFamily="-106" charset="-128"/>
              </a:defRPr>
            </a:lvl5pPr>
            <a:lvl6pPr marL="457200" eaLnBrk="0" fontAlgn="base" hangingPunct="0">
              <a:spcBef>
                <a:spcPct val="0"/>
              </a:spcBef>
              <a:spcAft>
                <a:spcPct val="0"/>
              </a:spcAft>
              <a:defRPr sz="2400">
                <a:solidFill>
                  <a:schemeClr val="tx1"/>
                </a:solidFill>
                <a:latin typeface="Arial" charset="0"/>
                <a:ea typeface="ＭＳ Ｐゴシック" pitchFamily="-106" charset="-128"/>
              </a:defRPr>
            </a:lvl6pPr>
            <a:lvl7pPr marL="914400" eaLnBrk="0" fontAlgn="base" hangingPunct="0">
              <a:spcBef>
                <a:spcPct val="0"/>
              </a:spcBef>
              <a:spcAft>
                <a:spcPct val="0"/>
              </a:spcAft>
              <a:defRPr sz="2400">
                <a:solidFill>
                  <a:schemeClr val="tx1"/>
                </a:solidFill>
                <a:latin typeface="Arial" charset="0"/>
                <a:ea typeface="ＭＳ Ｐゴシック" pitchFamily="-106" charset="-128"/>
              </a:defRPr>
            </a:lvl7pPr>
            <a:lvl8pPr marL="1371600" eaLnBrk="0" fontAlgn="base" hangingPunct="0">
              <a:spcBef>
                <a:spcPct val="0"/>
              </a:spcBef>
              <a:spcAft>
                <a:spcPct val="0"/>
              </a:spcAft>
              <a:defRPr sz="2400">
                <a:solidFill>
                  <a:schemeClr val="tx1"/>
                </a:solidFill>
                <a:latin typeface="Arial" charset="0"/>
                <a:ea typeface="ＭＳ Ｐゴシック" pitchFamily="-106" charset="-128"/>
              </a:defRPr>
            </a:lvl8pPr>
            <a:lvl9pPr marL="1828800" eaLnBrk="0" fontAlgn="base" hangingPunct="0">
              <a:spcBef>
                <a:spcPct val="0"/>
              </a:spcBef>
              <a:spcAft>
                <a:spcPct val="0"/>
              </a:spcAft>
              <a:defRPr sz="2400">
                <a:solidFill>
                  <a:schemeClr val="tx1"/>
                </a:solidFill>
                <a:latin typeface="Arial" charset="0"/>
                <a:ea typeface="ＭＳ Ｐゴシック" pitchFamily="-106" charset="-128"/>
              </a:defRPr>
            </a:lvl9pPr>
          </a:lstStyle>
          <a:p>
            <a:pPr algn="ctr" eaLnBrk="1" hangingPunct="1"/>
            <a:r>
              <a:rPr lang="en-US" dirty="0"/>
              <a:t>Two one </a:t>
            </a:r>
            <a:r>
              <a:rPr lang="en-US" dirty="0" smtClean="0"/>
              <a:t>side looks (45deg and 315 </a:t>
            </a:r>
            <a:r>
              <a:rPr lang="en-US" dirty="0" err="1" smtClean="0"/>
              <a:t>deg</a:t>
            </a:r>
            <a:r>
              <a:rPr lang="en-US" dirty="0" smtClean="0"/>
              <a:t>)</a:t>
            </a:r>
          </a:p>
          <a:p>
            <a:pPr algn="ctr" eaLnBrk="1" hangingPunct="1"/>
            <a:r>
              <a:rPr lang="en-US" dirty="0" smtClean="0"/>
              <a:t>To produce vector wind</a:t>
            </a:r>
            <a:endParaRPr lang="en-US" dirty="0"/>
          </a:p>
        </p:txBody>
      </p:sp>
      <p:sp>
        <p:nvSpPr>
          <p:cNvPr id="44045" name="TextBox 8"/>
          <p:cNvSpPr txBox="1">
            <a:spLocks noChangeArrowheads="1"/>
          </p:cNvSpPr>
          <p:nvPr/>
        </p:nvSpPr>
        <p:spPr bwMode="auto">
          <a:xfrm>
            <a:off x="1974855" y="604840"/>
            <a:ext cx="1785381" cy="492208"/>
          </a:xfrm>
          <a:prstGeom prst="rect">
            <a:avLst/>
          </a:prstGeom>
          <a:solidFill>
            <a:schemeClr val="bg1"/>
          </a:solidFill>
          <a:ln>
            <a:noFill/>
          </a:ln>
          <a:extLst/>
        </p:spPr>
        <p:txBody>
          <a:bodyPr wrap="none" lIns="121685" tIns="60844" rIns="121685" bIns="60844">
            <a:spAutoFit/>
          </a:bodyPr>
          <a:lstStyle>
            <a:lvl1pPr eaLnBrk="0" hangingPunct="0">
              <a:defRPr sz="2400">
                <a:solidFill>
                  <a:schemeClr val="tx1"/>
                </a:solidFill>
                <a:latin typeface="Arial" charset="0"/>
                <a:ea typeface="ＭＳ Ｐゴシック" pitchFamily="-106" charset="-128"/>
              </a:defRPr>
            </a:lvl1pPr>
            <a:lvl2pPr marL="37931725" indent="-37474525" eaLnBrk="0" hangingPunct="0">
              <a:defRPr sz="2400">
                <a:solidFill>
                  <a:schemeClr val="tx1"/>
                </a:solidFill>
                <a:latin typeface="Arial" charset="0"/>
                <a:ea typeface="ＭＳ Ｐゴシック" pitchFamily="-106" charset="-128"/>
              </a:defRPr>
            </a:lvl2pPr>
            <a:lvl3pPr eaLnBrk="0" hangingPunct="0">
              <a:defRPr sz="2400">
                <a:solidFill>
                  <a:schemeClr val="tx1"/>
                </a:solidFill>
                <a:latin typeface="Arial" charset="0"/>
                <a:ea typeface="ＭＳ Ｐゴシック" pitchFamily="-106" charset="-128"/>
              </a:defRPr>
            </a:lvl3pPr>
            <a:lvl4pPr eaLnBrk="0" hangingPunct="0">
              <a:defRPr sz="2400">
                <a:solidFill>
                  <a:schemeClr val="tx1"/>
                </a:solidFill>
                <a:latin typeface="Arial" charset="0"/>
                <a:ea typeface="ＭＳ Ｐゴシック" pitchFamily="-106" charset="-128"/>
              </a:defRPr>
            </a:lvl4pPr>
            <a:lvl5pPr eaLnBrk="0" hangingPunct="0">
              <a:defRPr sz="2400">
                <a:solidFill>
                  <a:schemeClr val="tx1"/>
                </a:solidFill>
                <a:latin typeface="Arial" charset="0"/>
                <a:ea typeface="ＭＳ Ｐゴシック" pitchFamily="-106" charset="-128"/>
              </a:defRPr>
            </a:lvl5pPr>
            <a:lvl6pPr marL="457200" eaLnBrk="0" fontAlgn="base" hangingPunct="0">
              <a:spcBef>
                <a:spcPct val="0"/>
              </a:spcBef>
              <a:spcAft>
                <a:spcPct val="0"/>
              </a:spcAft>
              <a:defRPr sz="2400">
                <a:solidFill>
                  <a:schemeClr val="tx1"/>
                </a:solidFill>
                <a:latin typeface="Arial" charset="0"/>
                <a:ea typeface="ＭＳ Ｐゴシック" pitchFamily="-106" charset="-128"/>
              </a:defRPr>
            </a:lvl6pPr>
            <a:lvl7pPr marL="914400" eaLnBrk="0" fontAlgn="base" hangingPunct="0">
              <a:spcBef>
                <a:spcPct val="0"/>
              </a:spcBef>
              <a:spcAft>
                <a:spcPct val="0"/>
              </a:spcAft>
              <a:defRPr sz="2400">
                <a:solidFill>
                  <a:schemeClr val="tx1"/>
                </a:solidFill>
                <a:latin typeface="Arial" charset="0"/>
                <a:ea typeface="ＭＳ Ｐゴシック" pitchFamily="-106" charset="-128"/>
              </a:defRPr>
            </a:lvl7pPr>
            <a:lvl8pPr marL="1371600" eaLnBrk="0" fontAlgn="base" hangingPunct="0">
              <a:spcBef>
                <a:spcPct val="0"/>
              </a:spcBef>
              <a:spcAft>
                <a:spcPct val="0"/>
              </a:spcAft>
              <a:defRPr sz="2400">
                <a:solidFill>
                  <a:schemeClr val="tx1"/>
                </a:solidFill>
                <a:latin typeface="Arial" charset="0"/>
                <a:ea typeface="ＭＳ Ｐゴシック" pitchFamily="-106" charset="-128"/>
              </a:defRPr>
            </a:lvl8pPr>
            <a:lvl9pPr marL="1828800" eaLnBrk="0" fontAlgn="base" hangingPunct="0">
              <a:spcBef>
                <a:spcPct val="0"/>
              </a:spcBef>
              <a:spcAft>
                <a:spcPct val="0"/>
              </a:spcAft>
              <a:defRPr sz="2400">
                <a:solidFill>
                  <a:schemeClr val="tx1"/>
                </a:solidFill>
                <a:latin typeface="Arial" charset="0"/>
                <a:ea typeface="ＭＳ Ｐゴシック" pitchFamily="-106" charset="-128"/>
              </a:defRPr>
            </a:lvl9pPr>
          </a:lstStyle>
          <a:p>
            <a:pPr eaLnBrk="1" hangingPunct="1"/>
            <a:r>
              <a:rPr lang="en-US" dirty="0"/>
              <a:t>Four Looks</a:t>
            </a:r>
          </a:p>
        </p:txBody>
      </p:sp>
      <p:sp>
        <p:nvSpPr>
          <p:cNvPr id="14" name="TextBox 1"/>
          <p:cNvSpPr txBox="1">
            <a:spLocks noChangeArrowheads="1"/>
          </p:cNvSpPr>
          <p:nvPr/>
        </p:nvSpPr>
        <p:spPr bwMode="auto">
          <a:xfrm>
            <a:off x="679451" y="7920039"/>
            <a:ext cx="11125200" cy="1046308"/>
          </a:xfrm>
          <a:prstGeom prst="rect">
            <a:avLst/>
          </a:prstGeom>
          <a:solidFill>
            <a:schemeClr val="bg1"/>
          </a:solidFill>
          <a:ln>
            <a:noFill/>
          </a:ln>
          <a:extLst/>
        </p:spPr>
        <p:txBody>
          <a:bodyPr wrap="square" lIns="121685" tIns="60844" rIns="121685" bIns="60844">
            <a:spAutoFit/>
          </a:bodyPr>
          <a:lstStyle>
            <a:lvl1pPr eaLnBrk="0" hangingPunct="0">
              <a:defRPr sz="2400">
                <a:solidFill>
                  <a:schemeClr val="tx1"/>
                </a:solidFill>
                <a:latin typeface="Arial" charset="0"/>
                <a:ea typeface="ＭＳ Ｐゴシック" pitchFamily="-106" charset="-128"/>
              </a:defRPr>
            </a:lvl1pPr>
            <a:lvl2pPr marL="37931725" indent="-37474525" eaLnBrk="0" hangingPunct="0">
              <a:defRPr sz="2400">
                <a:solidFill>
                  <a:schemeClr val="tx1"/>
                </a:solidFill>
                <a:latin typeface="Arial" charset="0"/>
                <a:ea typeface="ＭＳ Ｐゴシック" pitchFamily="-106" charset="-128"/>
              </a:defRPr>
            </a:lvl2pPr>
            <a:lvl3pPr eaLnBrk="0" hangingPunct="0">
              <a:defRPr sz="2400">
                <a:solidFill>
                  <a:schemeClr val="tx1"/>
                </a:solidFill>
                <a:latin typeface="Arial" charset="0"/>
                <a:ea typeface="ＭＳ Ｐゴシック" pitchFamily="-106" charset="-128"/>
              </a:defRPr>
            </a:lvl3pPr>
            <a:lvl4pPr eaLnBrk="0" hangingPunct="0">
              <a:defRPr sz="2400">
                <a:solidFill>
                  <a:schemeClr val="tx1"/>
                </a:solidFill>
                <a:latin typeface="Arial" charset="0"/>
                <a:ea typeface="ＭＳ Ｐゴシック" pitchFamily="-106" charset="-128"/>
              </a:defRPr>
            </a:lvl4pPr>
            <a:lvl5pPr eaLnBrk="0" hangingPunct="0">
              <a:defRPr sz="2400">
                <a:solidFill>
                  <a:schemeClr val="tx1"/>
                </a:solidFill>
                <a:latin typeface="Arial" charset="0"/>
                <a:ea typeface="ＭＳ Ｐゴシック" pitchFamily="-106" charset="-128"/>
              </a:defRPr>
            </a:lvl5pPr>
            <a:lvl6pPr marL="457200" eaLnBrk="0" fontAlgn="base" hangingPunct="0">
              <a:spcBef>
                <a:spcPct val="0"/>
              </a:spcBef>
              <a:spcAft>
                <a:spcPct val="0"/>
              </a:spcAft>
              <a:defRPr sz="2400">
                <a:solidFill>
                  <a:schemeClr val="tx1"/>
                </a:solidFill>
                <a:latin typeface="Arial" charset="0"/>
                <a:ea typeface="ＭＳ Ｐゴシック" pitchFamily="-106" charset="-128"/>
              </a:defRPr>
            </a:lvl6pPr>
            <a:lvl7pPr marL="914400" eaLnBrk="0" fontAlgn="base" hangingPunct="0">
              <a:spcBef>
                <a:spcPct val="0"/>
              </a:spcBef>
              <a:spcAft>
                <a:spcPct val="0"/>
              </a:spcAft>
              <a:defRPr sz="2400">
                <a:solidFill>
                  <a:schemeClr val="tx1"/>
                </a:solidFill>
                <a:latin typeface="Arial" charset="0"/>
                <a:ea typeface="ＭＳ Ｐゴシック" pitchFamily="-106" charset="-128"/>
              </a:defRPr>
            </a:lvl7pPr>
            <a:lvl8pPr marL="1371600" eaLnBrk="0" fontAlgn="base" hangingPunct="0">
              <a:spcBef>
                <a:spcPct val="0"/>
              </a:spcBef>
              <a:spcAft>
                <a:spcPct val="0"/>
              </a:spcAft>
              <a:defRPr sz="2400">
                <a:solidFill>
                  <a:schemeClr val="tx1"/>
                </a:solidFill>
                <a:latin typeface="Arial" charset="0"/>
                <a:ea typeface="ＭＳ Ｐゴシック" pitchFamily="-106" charset="-128"/>
              </a:defRPr>
            </a:lvl8pPr>
            <a:lvl9pPr marL="1828800" eaLnBrk="0" fontAlgn="base" hangingPunct="0">
              <a:spcBef>
                <a:spcPct val="0"/>
              </a:spcBef>
              <a:spcAft>
                <a:spcPct val="0"/>
              </a:spcAft>
              <a:defRPr sz="2400">
                <a:solidFill>
                  <a:schemeClr val="tx1"/>
                </a:solidFill>
                <a:latin typeface="Arial" charset="0"/>
                <a:ea typeface="ＭＳ Ｐゴシック" pitchFamily="-106" charset="-128"/>
              </a:defRPr>
            </a:lvl9pPr>
          </a:lstStyle>
          <a:p>
            <a:pPr eaLnBrk="1" hangingPunct="1"/>
            <a:endParaRPr lang="en-US" sz="2000" dirty="0"/>
          </a:p>
          <a:p>
            <a:pPr eaLnBrk="1" hangingPunct="1"/>
            <a:r>
              <a:rPr lang="en-US" sz="2000" dirty="0"/>
              <a:t>Two  synchronized one side looks (45deg and 315  </a:t>
            </a:r>
            <a:r>
              <a:rPr lang="en-US" sz="2000" dirty="0" err="1"/>
              <a:t>deg</a:t>
            </a:r>
            <a:r>
              <a:rPr lang="en-US" sz="2000" dirty="0"/>
              <a:t>) ) which provide vector winds show advantage in tropics compare with Two front  looks (45deg and 135 </a:t>
            </a:r>
            <a:r>
              <a:rPr lang="en-US" sz="2000" dirty="0" err="1"/>
              <a:t>deg</a:t>
            </a:r>
            <a:r>
              <a:rPr lang="en-US" sz="2000" dirty="0"/>
              <a:t>)</a:t>
            </a:r>
          </a:p>
        </p:txBody>
      </p:sp>
      <p:sp>
        <p:nvSpPr>
          <p:cNvPr id="4" name="Slide Number Placeholder 3"/>
          <p:cNvSpPr>
            <a:spLocks noGrp="1"/>
          </p:cNvSpPr>
          <p:nvPr>
            <p:ph type="sldNum" sz="quarter" idx="12"/>
          </p:nvPr>
        </p:nvSpPr>
        <p:spPr/>
        <p:txBody>
          <a:bodyPr/>
          <a:lstStyle/>
          <a:p>
            <a:fld id="{B6F15528-21DE-4FAA-801E-634DDDAF4B2B}" type="slidenum">
              <a:rPr lang="en-US" smtClean="0"/>
              <a:pPr/>
              <a:t>17</a:t>
            </a:fld>
            <a:endParaRPr lang="en-US"/>
          </a:p>
        </p:txBody>
      </p:sp>
      <p:pic>
        <p:nvPicPr>
          <p:cNvPr id="44039" name="Picture 13" descr="RMSE-NR_f00_H500_simu_ctrl-simu_dwl_Jul8-Aug15.png"/>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t="21134" b="26524"/>
          <a:stretch/>
        </p:blipFill>
        <p:spPr bwMode="auto">
          <a:xfrm>
            <a:off x="-539751" y="1214441"/>
            <a:ext cx="8229600" cy="2871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descr="RMSE-NR_f00_H500_simu_ctrl-simu_two_45_135_Jul8-Aug15.png"/>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13518" t="84220" r="14764" b="7248"/>
          <a:stretch/>
        </p:blipFill>
        <p:spPr bwMode="auto">
          <a:xfrm>
            <a:off x="-996950" y="7539038"/>
            <a:ext cx="13723269" cy="1088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4" name="Picture 14" descr="RMSE-NR_f00_H500_simu_ctrl-simu_one_Jul8-Aug15.png"/>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t="20835" b="24236"/>
          <a:stretch/>
        </p:blipFill>
        <p:spPr bwMode="auto">
          <a:xfrm>
            <a:off x="-463550" y="4719641"/>
            <a:ext cx="8229600" cy="3013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40" name="Picture 16" descr="RMSE-NR_f00_H500_simu_ctrl-simu_two_Jul8-Aug15.png"/>
          <p:cNvPicPr>
            <a:picLocks noChangeAspect="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t="21353" b="25535"/>
          <a:stretch/>
        </p:blipFill>
        <p:spPr bwMode="auto">
          <a:xfrm>
            <a:off x="4794250" y="4795837"/>
            <a:ext cx="8229600" cy="2913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rot="16200000">
            <a:off x="-1937642" y="3592631"/>
            <a:ext cx="4974810" cy="523220"/>
          </a:xfrm>
          <a:prstGeom prst="rect">
            <a:avLst/>
          </a:prstGeom>
          <a:noFill/>
        </p:spPr>
        <p:txBody>
          <a:bodyPr wrap="square" lIns="91400" tIns="45700" rIns="91400" bIns="45700" rtlCol="0">
            <a:spAutoFit/>
          </a:bodyPr>
          <a:lstStyle/>
          <a:p>
            <a:r>
              <a:rPr lang="en-US" sz="2800" dirty="0">
                <a:solidFill>
                  <a:srgbClr val="A434AE"/>
                </a:solidFill>
              </a:rPr>
              <a:t>Four time more observation</a:t>
            </a:r>
          </a:p>
        </p:txBody>
      </p:sp>
      <p:sp>
        <p:nvSpPr>
          <p:cNvPr id="7" name="Up Arrow 6"/>
          <p:cNvSpPr/>
          <p:nvPr/>
        </p:nvSpPr>
        <p:spPr>
          <a:xfrm>
            <a:off x="3" y="3652837"/>
            <a:ext cx="484632" cy="1130808"/>
          </a:xfrm>
          <a:prstGeom prst="upArrow">
            <a:avLst/>
          </a:prstGeom>
          <a:solidFill>
            <a:srgbClr val="8D49C8"/>
          </a:solidFill>
        </p:spPr>
        <p:style>
          <a:lnRef idx="1">
            <a:schemeClr val="accent1"/>
          </a:lnRef>
          <a:fillRef idx="3">
            <a:schemeClr val="accent1"/>
          </a:fillRef>
          <a:effectRef idx="2">
            <a:schemeClr val="accent1"/>
          </a:effectRef>
          <a:fontRef idx="minor">
            <a:schemeClr val="lt1"/>
          </a:fontRef>
        </p:style>
        <p:txBody>
          <a:bodyPr lIns="91400" tIns="45700" rIns="91400" bIns="45700" rtlCol="0" anchor="ctr"/>
          <a:lstStyle/>
          <a:p>
            <a:pPr algn="ctr"/>
            <a:endParaRPr lang="en-US"/>
          </a:p>
        </p:txBody>
      </p:sp>
      <p:sp>
        <p:nvSpPr>
          <p:cNvPr id="20" name="TextBox 19"/>
          <p:cNvSpPr txBox="1"/>
          <p:nvPr/>
        </p:nvSpPr>
        <p:spPr>
          <a:xfrm rot="16200000">
            <a:off x="9007361" y="3402131"/>
            <a:ext cx="5355809" cy="523220"/>
          </a:xfrm>
          <a:prstGeom prst="rect">
            <a:avLst/>
          </a:prstGeom>
          <a:noFill/>
        </p:spPr>
        <p:txBody>
          <a:bodyPr wrap="square" lIns="91400" tIns="45700" rIns="91400" bIns="45700" rtlCol="0">
            <a:spAutoFit/>
          </a:bodyPr>
          <a:lstStyle/>
          <a:p>
            <a:r>
              <a:rPr lang="en-US" sz="2800" dirty="0">
                <a:solidFill>
                  <a:srgbClr val="A434AE"/>
                </a:solidFill>
              </a:rPr>
              <a:t>Same number of observation</a:t>
            </a:r>
          </a:p>
        </p:txBody>
      </p:sp>
      <p:cxnSp>
        <p:nvCxnSpPr>
          <p:cNvPr id="9" name="Straight Arrow Connector 8"/>
          <p:cNvCxnSpPr/>
          <p:nvPr/>
        </p:nvCxnSpPr>
        <p:spPr>
          <a:xfrm>
            <a:off x="9975850" y="2890839"/>
            <a:ext cx="152400" cy="2895601"/>
          </a:xfrm>
          <a:prstGeom prst="straightConnector1">
            <a:avLst/>
          </a:prstGeom>
          <a:ln w="76200" cmpd="sng">
            <a:solidFill>
              <a:srgbClr val="A62ADE"/>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22348293"/>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1"/>
          <p:cNvSpPr>
            <a:spLocks noGrp="1"/>
          </p:cNvSpPr>
          <p:nvPr>
            <p:ph type="title"/>
          </p:nvPr>
        </p:nvSpPr>
        <p:spPr bwMode="auto">
          <a:xfrm>
            <a:off x="1319434" y="202988"/>
            <a:ext cx="10138845" cy="188821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660" tIns="60832" rIns="121660" bIns="60832" numCol="1" anchor="t" anchorCtr="0" compatLnSpc="1">
            <a:prstTxWarp prst="textNoShape">
              <a:avLst/>
            </a:prstTxWarp>
          </a:bodyPr>
          <a:lstStyle/>
          <a:p>
            <a:pPr algn="ctr"/>
            <a:r>
              <a:rPr lang="en-US" dirty="0" smtClean="0">
                <a:ea typeface="ＭＳ Ｐゴシック" pitchFamily="34" charset="-128"/>
              </a:rPr>
              <a:t>Hurricane Case study</a:t>
            </a:r>
            <a:br>
              <a:rPr lang="en-US" dirty="0" smtClean="0">
                <a:ea typeface="ＭＳ Ｐゴシック" pitchFamily="34" charset="-128"/>
              </a:rPr>
            </a:br>
            <a:r>
              <a:rPr lang="en-US" sz="2400" dirty="0">
                <a:ea typeface="ＭＳ Ｐゴシック" pitchFamily="34" charset="-128"/>
              </a:rPr>
              <a:t>Michiko Masutani</a:t>
            </a:r>
          </a:p>
        </p:txBody>
      </p:sp>
      <p:sp>
        <p:nvSpPr>
          <p:cNvPr id="61442" name="Content Placeholder 2"/>
          <p:cNvSpPr>
            <a:spLocks noGrp="1"/>
          </p:cNvSpPr>
          <p:nvPr>
            <p:ph idx="1"/>
          </p:nvPr>
        </p:nvSpPr>
        <p:spPr bwMode="auto">
          <a:xfrm>
            <a:off x="913456" y="2435860"/>
            <a:ext cx="10138845" cy="507470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660" tIns="60832" rIns="121660" bIns="60832" numCol="1" anchor="t" anchorCtr="0" compatLnSpc="1">
            <a:prstTxWarp prst="textNoShape">
              <a:avLst/>
            </a:prstTxWarp>
          </a:bodyPr>
          <a:lstStyle/>
          <a:p>
            <a:pPr marL="0" indent="0">
              <a:buNone/>
            </a:pPr>
            <a:r>
              <a:rPr lang="en-US" sz="3700" dirty="0">
                <a:ea typeface="ＭＳ Ｐゴシック" pitchFamily="34" charset="-128"/>
              </a:rPr>
              <a:t>Investigate design for OSSE experiments.</a:t>
            </a:r>
          </a:p>
          <a:p>
            <a:pPr marL="0" indent="0">
              <a:buNone/>
            </a:pPr>
            <a:endParaRPr lang="en-US" sz="3700" dirty="0">
              <a:ea typeface="ＭＳ Ｐゴシック" pitchFamily="34" charset="-128"/>
            </a:endParaRPr>
          </a:p>
          <a:p>
            <a:pPr marL="0" indent="0">
              <a:buNone/>
            </a:pPr>
            <a:r>
              <a:rPr lang="en-US" sz="3700" dirty="0">
                <a:ea typeface="ＭＳ Ｐゴシック" pitchFamily="34" charset="-128"/>
              </a:rPr>
              <a:t>Experiments comparison between model resolution and GWOS data to find out the best resolution for the WLS OSSE</a:t>
            </a:r>
          </a:p>
          <a:p>
            <a:pPr marL="0" indent="0">
              <a:buNone/>
            </a:pPr>
            <a:endParaRPr lang="en-US" sz="3700" dirty="0">
              <a:ea typeface="ＭＳ Ｐゴシック" pitchFamily="34" charset="-128"/>
            </a:endParaRPr>
          </a:p>
          <a:p>
            <a:pPr marL="0" indent="0">
              <a:buNone/>
            </a:pPr>
            <a:r>
              <a:rPr lang="en-US" sz="3700" dirty="0">
                <a:ea typeface="ＭＳ Ｐゴシック" pitchFamily="34" charset="-128"/>
              </a:rPr>
              <a:t>Effect of observational error in data impact</a:t>
            </a:r>
          </a:p>
        </p:txBody>
      </p:sp>
      <p:sp>
        <p:nvSpPr>
          <p:cNvPr id="4" name="Slide Number Placeholder 3"/>
          <p:cNvSpPr>
            <a:spLocks noGrp="1"/>
          </p:cNvSpPr>
          <p:nvPr>
            <p:ph type="sldNum" sz="quarter" idx="12"/>
          </p:nvPr>
        </p:nvSpPr>
        <p:spPr/>
        <p:txBody>
          <a:bodyPr/>
          <a:lstStyle/>
          <a:p>
            <a:fld id="{B6F15528-21DE-4FAA-801E-634DDDAF4B2B}" type="slidenum">
              <a:rPr lang="en-US" smtClean="0"/>
              <a:pPr/>
              <a:t>18</a:t>
            </a:fld>
            <a:endParaRPr lang="en-US"/>
          </a:p>
        </p:txBody>
      </p:sp>
    </p:spTree>
    <p:extLst>
      <p:ext uri="{BB962C8B-B14F-4D97-AF65-F5344CB8AC3E}">
        <p14:creationId xmlns:p14="http://schemas.microsoft.com/office/powerpoint/2010/main" val="3629660987"/>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3" descr="Reale_GRL_T511_Trop-4.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01343" y="2575241"/>
            <a:ext cx="7305466" cy="57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5" name="TextBox 3"/>
          <p:cNvSpPr txBox="1">
            <a:spLocks noChangeArrowheads="1"/>
          </p:cNvSpPr>
          <p:nvPr/>
        </p:nvSpPr>
        <p:spPr bwMode="auto">
          <a:xfrm>
            <a:off x="8451505" y="3118833"/>
            <a:ext cx="3252042" cy="3228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0425" tIns="15210" rIns="30425" bIns="15210">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sz="1600"/>
              <a:t>Simulated observation</a:t>
            </a:r>
          </a:p>
          <a:p>
            <a:r>
              <a:rPr lang="en-US" sz="1600"/>
              <a:t>Control data: Observation type and distribution used by reanalysis for 2005.</a:t>
            </a:r>
          </a:p>
          <a:p>
            <a:r>
              <a:rPr lang="en-US" sz="1600"/>
              <a:t>Observational error is not added to the control data but calibration was performed to demonstrate the impact of observational error in control data.</a:t>
            </a:r>
            <a:r>
              <a:rPr lang="en-US" sz="1600">
                <a:latin typeface="Calibri" pitchFamily="34" charset="0"/>
              </a:rPr>
              <a:t> </a:t>
            </a:r>
          </a:p>
          <a:p>
            <a:endParaRPr lang="en-US" sz="1600">
              <a:latin typeface="Calibri" pitchFamily="34" charset="0"/>
            </a:endParaRPr>
          </a:p>
          <a:p>
            <a:r>
              <a:rPr lang="en-US" sz="1600">
                <a:latin typeface="Calibri" pitchFamily="34" charset="0"/>
              </a:rPr>
              <a:t>DWL data:  GWOS concept DWL simulated by Simpson weather associates.</a:t>
            </a:r>
          </a:p>
        </p:txBody>
      </p:sp>
      <p:sp>
        <p:nvSpPr>
          <p:cNvPr id="9" name="Up Arrow 8"/>
          <p:cNvSpPr>
            <a:spLocks noChangeArrowheads="1"/>
          </p:cNvSpPr>
          <p:nvPr/>
        </p:nvSpPr>
        <p:spPr bwMode="auto">
          <a:xfrm rot="3293780">
            <a:off x="3324964" y="5526398"/>
            <a:ext cx="312940" cy="966308"/>
          </a:xfrm>
          <a:prstGeom prst="upArrow">
            <a:avLst>
              <a:gd name="adj1" fmla="val 50000"/>
              <a:gd name="adj2" fmla="val 50120"/>
            </a:avLst>
          </a:prstGeom>
          <a:solidFill>
            <a:srgbClr val="FF0000"/>
          </a:solidFill>
          <a:ln w="9525">
            <a:solidFill>
              <a:srgbClr val="ABF6BD"/>
            </a:solidFill>
            <a:miter lim="800000"/>
            <a:headEnd/>
            <a:tailEnd/>
          </a:ln>
          <a:effectLst>
            <a:outerShdw blurRad="40000" dist="23000" dir="5400000" rotWithShape="0">
              <a:srgbClr val="808080">
                <a:alpha val="34998"/>
              </a:srgbClr>
            </a:outerShdw>
          </a:effectLst>
        </p:spPr>
        <p:txBody>
          <a:bodyPr lIns="121614" tIns="60812" rIns="121614" bIns="60812" anchor="ctr"/>
          <a:lstStyle/>
          <a:p>
            <a:pPr algn="ctr">
              <a:defRPr/>
            </a:pPr>
            <a:endParaRPr lang="en-US">
              <a:solidFill>
                <a:schemeClr val="lt1"/>
              </a:solidFill>
              <a:latin typeface="+mn-lt"/>
              <a:ea typeface="+mn-ea"/>
              <a:cs typeface="ＭＳ Ｐゴシック" charset="0"/>
            </a:endParaRPr>
          </a:p>
        </p:txBody>
      </p:sp>
      <p:sp>
        <p:nvSpPr>
          <p:cNvPr id="62469" name="TextBox 9"/>
          <p:cNvSpPr txBox="1">
            <a:spLocks noChangeArrowheads="1"/>
          </p:cNvSpPr>
          <p:nvPr/>
        </p:nvSpPr>
        <p:spPr bwMode="auto">
          <a:xfrm>
            <a:off x="2537356" y="202997"/>
            <a:ext cx="9081614" cy="769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0425" tIns="15210" rIns="30425" bIns="15210">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a:latin typeface="Calibri" pitchFamily="34" charset="0"/>
              </a:rPr>
              <a:t>Atlantic Hurricane in the nature run for the analysis period of  9/25-10/10</a:t>
            </a:r>
          </a:p>
        </p:txBody>
      </p:sp>
      <p:sp>
        <p:nvSpPr>
          <p:cNvPr id="4" name="Slide Number Placeholder 3"/>
          <p:cNvSpPr>
            <a:spLocks noGrp="1"/>
          </p:cNvSpPr>
          <p:nvPr>
            <p:ph type="sldNum" sz="quarter" idx="12"/>
          </p:nvPr>
        </p:nvSpPr>
        <p:spPr/>
        <p:txBody>
          <a:bodyPr/>
          <a:lstStyle/>
          <a:p>
            <a:fld id="{B6F15528-21DE-4FAA-801E-634DDDAF4B2B}" type="slidenum">
              <a:rPr lang="en-US" smtClean="0"/>
              <a:pPr/>
              <a:t>19</a:t>
            </a:fld>
            <a:endParaRPr lang="en-US"/>
          </a:p>
        </p:txBody>
      </p:sp>
      <p:sp>
        <p:nvSpPr>
          <p:cNvPr id="5" name="TextBox 4"/>
          <p:cNvSpPr txBox="1"/>
          <p:nvPr/>
        </p:nvSpPr>
        <p:spPr>
          <a:xfrm>
            <a:off x="6597123" y="7916552"/>
            <a:ext cx="4362468" cy="492309"/>
          </a:xfrm>
          <a:prstGeom prst="rect">
            <a:avLst/>
          </a:prstGeom>
          <a:noFill/>
        </p:spPr>
        <p:txBody>
          <a:bodyPr wrap="none" lIns="121660" tIns="60832" rIns="121660" bIns="60832" rtlCol="0">
            <a:spAutoFit/>
          </a:bodyPr>
          <a:lstStyle/>
          <a:p>
            <a:r>
              <a:rPr lang="en-US" dirty="0" smtClean="0"/>
              <a:t>The figure produced by Joe Terry</a:t>
            </a:r>
            <a:endParaRPr lang="en-US" dirty="0"/>
          </a:p>
        </p:txBody>
      </p:sp>
    </p:spTree>
    <p:extLst>
      <p:ext uri="{BB962C8B-B14F-4D97-AF65-F5344CB8AC3E}">
        <p14:creationId xmlns:p14="http://schemas.microsoft.com/office/powerpoint/2010/main" val="82477244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1136651" y="2738438"/>
            <a:ext cx="8982234" cy="5398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4010" tIns="67005" rIns="134010" bIns="67005">
            <a:spAutoFit/>
          </a:bodyPr>
          <a:lstStyle>
            <a:lvl1pPr defTabSz="1006475" eaLnBrk="0" hangingPunct="0">
              <a:defRPr sz="2400">
                <a:solidFill>
                  <a:schemeClr val="tx1"/>
                </a:solidFill>
                <a:latin typeface="Arial" charset="0"/>
                <a:ea typeface="ＭＳ Ｐゴシック" charset="0"/>
                <a:cs typeface="ＭＳ Ｐゴシック" charset="0"/>
              </a:defRPr>
            </a:lvl1pPr>
            <a:lvl2pPr marL="37931725" indent="-37474525" defTabSz="100647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endParaRPr lang="en-US" sz="2700" dirty="0">
              <a:latin typeface="Times New Roman" charset="0"/>
            </a:endParaRPr>
          </a:p>
          <a:p>
            <a:r>
              <a:rPr lang="en-US" b="1" dirty="0">
                <a:latin typeface="Times New Roman" charset="0"/>
              </a:rPr>
              <a:t>Data Assimilation Systems (DAS)</a:t>
            </a:r>
          </a:p>
          <a:p>
            <a:r>
              <a:rPr lang="en-US" dirty="0">
                <a:latin typeface="Times New Roman" charset="0"/>
              </a:rPr>
              <a:t>Process initial conditions from observed data.</a:t>
            </a:r>
          </a:p>
          <a:p>
            <a:endParaRPr lang="en-US" dirty="0">
              <a:latin typeface="Times New Roman" charset="0"/>
            </a:endParaRPr>
          </a:p>
          <a:p>
            <a:r>
              <a:rPr lang="en-US" b="1" dirty="0">
                <a:latin typeface="Times New Roman" charset="0"/>
              </a:rPr>
              <a:t>OSSE</a:t>
            </a:r>
          </a:p>
          <a:p>
            <a:r>
              <a:rPr lang="en-US" dirty="0">
                <a:latin typeface="Times New Roman" charset="0"/>
              </a:rPr>
              <a:t>Evaluate observing systems and data assimilation systems using simulation experiments.</a:t>
            </a:r>
          </a:p>
          <a:p>
            <a:endParaRPr lang="en-US" b="1" dirty="0">
              <a:latin typeface="Times New Roman" charset="0"/>
            </a:endParaRPr>
          </a:p>
          <a:p>
            <a:r>
              <a:rPr lang="en-US" b="1" dirty="0">
                <a:latin typeface="Times New Roman" charset="0"/>
              </a:rPr>
              <a:t>A Nature Run </a:t>
            </a:r>
            <a:r>
              <a:rPr lang="en-US" dirty="0">
                <a:latin typeface="Times New Roman" charset="0"/>
              </a:rPr>
              <a:t>(NR, proxy true atmosphere) is produced from a free forecast run using the highest resolution operational model which is significantly different from the NWP model used in DAS.</a:t>
            </a:r>
          </a:p>
          <a:p>
            <a:endParaRPr lang="en-US" dirty="0">
              <a:latin typeface="Times New Roman" charset="0"/>
            </a:endParaRPr>
          </a:p>
          <a:p>
            <a:endParaRPr lang="en-US" b="1" dirty="0">
              <a:latin typeface="Times New Roman" charset="0"/>
            </a:endParaRPr>
          </a:p>
          <a:p>
            <a:endParaRPr lang="en-US" sz="2700" b="1" dirty="0">
              <a:latin typeface="Times New Roman" charset="0"/>
            </a:endParaRPr>
          </a:p>
        </p:txBody>
      </p:sp>
      <p:sp>
        <p:nvSpPr>
          <p:cNvPr id="19459" name="TextBox 3"/>
          <p:cNvSpPr txBox="1">
            <a:spLocks noChangeArrowheads="1"/>
          </p:cNvSpPr>
          <p:nvPr/>
        </p:nvSpPr>
        <p:spPr bwMode="auto">
          <a:xfrm>
            <a:off x="1040317" y="416551"/>
            <a:ext cx="9916826" cy="1435719"/>
          </a:xfrm>
          <a:prstGeom prst="rect">
            <a:avLst/>
          </a:prstGeom>
          <a:solidFill>
            <a:schemeClr val="bg2"/>
          </a:solidFill>
          <a:ln w="57150" cmpd="thickThin">
            <a:solidFill>
              <a:schemeClr val="accent2"/>
            </a:solidFill>
            <a:miter lim="800000"/>
            <a:headEnd/>
            <a:tailEnd/>
          </a:ln>
        </p:spPr>
        <p:txBody>
          <a:bodyPr wrap="none" lIns="121772" tIns="60885" rIns="121772" bIns="60885">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300" dirty="0">
                <a:latin typeface="Times New Roman" charset="0"/>
              </a:rPr>
              <a:t>Observing Systems Simulation Experiments </a:t>
            </a:r>
          </a:p>
          <a:p>
            <a:pPr algn="ctr" eaLnBrk="1" hangingPunct="1"/>
            <a:r>
              <a:rPr lang="en-US" sz="4300" dirty="0">
                <a:latin typeface="Times New Roman" charset="0"/>
              </a:rPr>
              <a:t>(OSSEs)</a:t>
            </a: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2</a:t>
            </a:fld>
            <a:endParaRPr lang="en-US">
              <a:solidFill>
                <a:prstClr val="black">
                  <a:tint val="75000"/>
                </a:prstClr>
              </a:solidFill>
              <a:latin typeface="Calibri"/>
            </a:endParaRPr>
          </a:p>
        </p:txBody>
      </p:sp>
    </p:spTree>
    <p:extLst>
      <p:ext uri="{BB962C8B-B14F-4D97-AF65-F5344CB8AC3E}">
        <p14:creationId xmlns:p14="http://schemas.microsoft.com/office/powerpoint/2010/main" val="291805826"/>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in_f72_MSLP_NR_SP20.Oct01.Fill.1by1.12hr.png"/>
          <p:cNvPicPr>
            <a:picLocks noChangeAspect="1"/>
          </p:cNvPicPr>
          <p:nvPr/>
        </p:nvPicPr>
        <p:blipFill rotWithShape="1">
          <a:blip r:embed="rId2">
            <a:extLst>
              <a:ext uri="{28A0092B-C50C-407E-A947-70E740481C1C}">
                <a14:useLocalDpi xmlns:a14="http://schemas.microsoft.com/office/drawing/2010/main" val="0"/>
              </a:ext>
            </a:extLst>
          </a:blip>
          <a:srcRect l="19341" t="21857" r="21133" b="17216"/>
          <a:stretch/>
        </p:blipFill>
        <p:spPr>
          <a:xfrm>
            <a:off x="3956051" y="5862637"/>
            <a:ext cx="3657599" cy="2495758"/>
          </a:xfrm>
          <a:prstGeom prst="rect">
            <a:avLst/>
          </a:prstGeom>
        </p:spPr>
      </p:pic>
      <p:pic>
        <p:nvPicPr>
          <p:cNvPr id="5" name="Picture 4" descr="Min_f72_MSLP_s126SP_SP20.Oct01.Fill.1by1.12hr.png"/>
          <p:cNvPicPr>
            <a:picLocks noChangeAspect="1"/>
          </p:cNvPicPr>
          <p:nvPr/>
        </p:nvPicPr>
        <p:blipFill rotWithShape="1">
          <a:blip r:embed="rId3">
            <a:extLst>
              <a:ext uri="{28A0092B-C50C-407E-A947-70E740481C1C}">
                <a14:useLocalDpi xmlns:a14="http://schemas.microsoft.com/office/drawing/2010/main" val="0"/>
              </a:ext>
            </a:extLst>
          </a:blip>
          <a:srcRect l="21454" t="21969" r="22729" b="18431"/>
          <a:stretch/>
        </p:blipFill>
        <p:spPr>
          <a:xfrm>
            <a:off x="7745879" y="511513"/>
            <a:ext cx="2743200" cy="1952740"/>
          </a:xfrm>
          <a:prstGeom prst="rect">
            <a:avLst/>
          </a:prstGeom>
        </p:spPr>
      </p:pic>
      <p:pic>
        <p:nvPicPr>
          <p:cNvPr id="6" name="Picture 5" descr="Min_f72_MSLP_s126SPe.GW4_SP20.Oct01.Fill.1by1.12hr.png"/>
          <p:cNvPicPr>
            <a:picLocks noChangeAspect="1"/>
          </p:cNvPicPr>
          <p:nvPr/>
        </p:nvPicPr>
        <p:blipFill rotWithShape="1">
          <a:blip r:embed="rId4">
            <a:extLst>
              <a:ext uri="{28A0092B-C50C-407E-A947-70E740481C1C}">
                <a14:useLocalDpi xmlns:a14="http://schemas.microsoft.com/office/drawing/2010/main" val="0"/>
              </a:ext>
            </a:extLst>
          </a:blip>
          <a:srcRect l="21017" t="21257" r="22729" b="17776"/>
          <a:stretch/>
        </p:blipFill>
        <p:spPr>
          <a:xfrm>
            <a:off x="660028" y="482278"/>
            <a:ext cx="2743200" cy="1981983"/>
          </a:xfrm>
          <a:prstGeom prst="rect">
            <a:avLst/>
          </a:prstGeom>
        </p:spPr>
      </p:pic>
      <p:pic>
        <p:nvPicPr>
          <p:cNvPr id="7" name="Picture 6" descr="Min_f72_MSLP_s170SP_SP20.Oct01.Fill.1by1.12hr.png"/>
          <p:cNvPicPr>
            <a:picLocks noChangeAspect="1"/>
          </p:cNvPicPr>
          <p:nvPr/>
        </p:nvPicPr>
        <p:blipFill rotWithShape="1">
          <a:blip r:embed="rId5">
            <a:extLst>
              <a:ext uri="{28A0092B-C50C-407E-A947-70E740481C1C}">
                <a14:useLocalDpi xmlns:a14="http://schemas.microsoft.com/office/drawing/2010/main" val="0"/>
              </a:ext>
            </a:extLst>
          </a:blip>
          <a:srcRect l="22504" t="22662" r="20942" b="20476"/>
          <a:stretch/>
        </p:blipFill>
        <p:spPr>
          <a:xfrm>
            <a:off x="660028" y="2655479"/>
            <a:ext cx="2743200" cy="1838823"/>
          </a:xfrm>
          <a:prstGeom prst="rect">
            <a:avLst/>
          </a:prstGeom>
        </p:spPr>
      </p:pic>
      <p:pic>
        <p:nvPicPr>
          <p:cNvPr id="9" name="Picture 8" descr="Min_f72_MSLP_s254SP_SP20.Oct01.Fill.1by1.12hr.png"/>
          <p:cNvPicPr>
            <a:picLocks noChangeAspect="1"/>
          </p:cNvPicPr>
          <p:nvPr/>
        </p:nvPicPr>
        <p:blipFill rotWithShape="1">
          <a:blip r:embed="rId6">
            <a:extLst>
              <a:ext uri="{28A0092B-C50C-407E-A947-70E740481C1C}">
                <a14:useLocalDpi xmlns:a14="http://schemas.microsoft.com/office/drawing/2010/main" val="0"/>
              </a:ext>
            </a:extLst>
          </a:blip>
          <a:srcRect l="20719" t="22764" r="19752" b="17775"/>
          <a:stretch/>
        </p:blipFill>
        <p:spPr>
          <a:xfrm>
            <a:off x="660028" y="4709187"/>
            <a:ext cx="2743200" cy="1826698"/>
          </a:xfrm>
          <a:prstGeom prst="rect">
            <a:avLst/>
          </a:prstGeom>
        </p:spPr>
      </p:pic>
      <p:pic>
        <p:nvPicPr>
          <p:cNvPr id="10" name="Picture 9" descr="Min_f72_MSLP_s254SPe.GW4_SP20.Oct01.Fill.1by1.12hr.png"/>
          <p:cNvPicPr>
            <a:picLocks noChangeAspect="1"/>
          </p:cNvPicPr>
          <p:nvPr/>
        </p:nvPicPr>
        <p:blipFill rotWithShape="1">
          <a:blip r:embed="rId7">
            <a:extLst>
              <a:ext uri="{28A0092B-C50C-407E-A947-70E740481C1C}">
                <a14:useLocalDpi xmlns:a14="http://schemas.microsoft.com/office/drawing/2010/main" val="0"/>
              </a:ext>
            </a:extLst>
          </a:blip>
          <a:srcRect l="20719" t="22036" r="19455" b="18222"/>
          <a:stretch/>
        </p:blipFill>
        <p:spPr>
          <a:xfrm>
            <a:off x="7745879" y="4608838"/>
            <a:ext cx="2991971" cy="1991806"/>
          </a:xfrm>
          <a:prstGeom prst="rect">
            <a:avLst/>
          </a:prstGeom>
        </p:spPr>
      </p:pic>
      <p:pic>
        <p:nvPicPr>
          <p:cNvPr id="11" name="Picture 10" descr="Min_f72_MSLP_s382SP_SP20.Oct01.Fill.1by1.12hr.png"/>
          <p:cNvPicPr>
            <a:picLocks noChangeAspect="1"/>
          </p:cNvPicPr>
          <p:nvPr/>
        </p:nvPicPr>
        <p:blipFill rotWithShape="1">
          <a:blip r:embed="rId8">
            <a:extLst>
              <a:ext uri="{28A0092B-C50C-407E-A947-70E740481C1C}">
                <a14:useLocalDpi xmlns:a14="http://schemas.microsoft.com/office/drawing/2010/main" val="0"/>
              </a:ext>
            </a:extLst>
          </a:blip>
          <a:srcRect l="20719" t="21953" r="21538" b="17329"/>
          <a:stretch/>
        </p:blipFill>
        <p:spPr>
          <a:xfrm>
            <a:off x="660028" y="6750777"/>
            <a:ext cx="2743200" cy="1923020"/>
          </a:xfrm>
          <a:prstGeom prst="rect">
            <a:avLst/>
          </a:prstGeom>
        </p:spPr>
      </p:pic>
      <p:pic>
        <p:nvPicPr>
          <p:cNvPr id="12" name="Picture 11" descr="Min_f72_MSLP_s382SPe.GW4_SP20.Oct01.Fill.1by1.12hr.png"/>
          <p:cNvPicPr>
            <a:picLocks noChangeAspect="1"/>
          </p:cNvPicPr>
          <p:nvPr/>
        </p:nvPicPr>
        <p:blipFill rotWithShape="1">
          <a:blip r:embed="rId9">
            <a:extLst>
              <a:ext uri="{28A0092B-C50C-407E-A947-70E740481C1C}">
                <a14:useLocalDpi xmlns:a14="http://schemas.microsoft.com/office/drawing/2010/main" val="0"/>
              </a:ext>
            </a:extLst>
          </a:blip>
          <a:srcRect l="18041" t="22345" r="19455" b="16436"/>
          <a:stretch/>
        </p:blipFill>
        <p:spPr>
          <a:xfrm>
            <a:off x="7613650" y="6700844"/>
            <a:ext cx="3159495" cy="2062999"/>
          </a:xfrm>
          <a:prstGeom prst="rect">
            <a:avLst/>
          </a:prstGeom>
        </p:spPr>
      </p:pic>
      <p:pic>
        <p:nvPicPr>
          <p:cNvPr id="13" name="Picture 12" descr="Min_f72_MSLP_s170SPe.GW4_SP20.Oct01.Fill.1by1.12hr.png"/>
          <p:cNvPicPr>
            <a:picLocks noChangeAspect="1"/>
          </p:cNvPicPr>
          <p:nvPr/>
        </p:nvPicPr>
        <p:blipFill rotWithShape="1">
          <a:blip r:embed="rId10">
            <a:extLst>
              <a:ext uri="{28A0092B-C50C-407E-A947-70E740481C1C}">
                <a14:useLocalDpi xmlns:a14="http://schemas.microsoft.com/office/drawing/2010/main" val="0"/>
              </a:ext>
            </a:extLst>
          </a:blip>
          <a:srcRect l="21936" t="21842" r="22728" b="18822"/>
          <a:stretch/>
        </p:blipFill>
        <p:spPr>
          <a:xfrm>
            <a:off x="7766050" y="2509838"/>
            <a:ext cx="2743200" cy="1961024"/>
          </a:xfrm>
          <a:prstGeom prst="rect">
            <a:avLst/>
          </a:prstGeom>
        </p:spPr>
      </p:pic>
      <p:pic>
        <p:nvPicPr>
          <p:cNvPr id="27" name="Picture 12"/>
          <p:cNvPicPr>
            <a:picLocks noChangeAspect="1"/>
          </p:cNvPicPr>
          <p:nvPr/>
        </p:nvPicPr>
        <p:blipFill>
          <a:blip r:embed="rId11">
            <a:clrChange>
              <a:clrFrom>
                <a:srgbClr val="FFFFFF"/>
              </a:clrFrom>
              <a:clrTo>
                <a:srgbClr val="FFFFFF">
                  <a:alpha val="0"/>
                </a:srgbClr>
              </a:clrTo>
            </a:clrChange>
            <a:extLst>
              <a:ext uri="{28A0092B-C50C-407E-A947-70E740481C1C}">
                <a14:useLocalDpi xmlns:a14="http://schemas.microsoft.com/office/drawing/2010/main" val="0"/>
              </a:ext>
            </a:extLst>
          </a:blip>
          <a:srcRect l="6133" t="83875" r="4060" b="7625"/>
          <a:stretch>
            <a:fillRect/>
          </a:stretch>
        </p:blipFill>
        <p:spPr bwMode="auto">
          <a:xfrm rot="10800000" flipH="1" flipV="1">
            <a:off x="-217789" y="8377245"/>
            <a:ext cx="12397089" cy="936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TextBox 16"/>
          <p:cNvSpPr txBox="1">
            <a:spLocks noChangeArrowheads="1"/>
          </p:cNvSpPr>
          <p:nvPr/>
        </p:nvSpPr>
        <p:spPr bwMode="auto">
          <a:xfrm>
            <a:off x="4184653" y="4948238"/>
            <a:ext cx="2972933" cy="779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0534" tIns="20268" rIns="40534" bIns="20268">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r>
              <a:rPr lang="en-US" dirty="0"/>
              <a:t>Nature run</a:t>
            </a:r>
          </a:p>
          <a:p>
            <a:pPr algn="ctr"/>
            <a:r>
              <a:rPr lang="en-US" dirty="0"/>
              <a:t>Truth</a:t>
            </a:r>
          </a:p>
        </p:txBody>
      </p:sp>
      <p:sp>
        <p:nvSpPr>
          <p:cNvPr id="29" name="TextBox 17"/>
          <p:cNvSpPr txBox="1">
            <a:spLocks noChangeArrowheads="1"/>
          </p:cNvSpPr>
          <p:nvPr/>
        </p:nvSpPr>
        <p:spPr bwMode="auto">
          <a:xfrm>
            <a:off x="482099" y="1169301"/>
            <a:ext cx="783374" cy="410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0534" tIns="20268" rIns="40534" bIns="20268">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a:t>T126</a:t>
            </a:r>
          </a:p>
        </p:txBody>
      </p:sp>
      <p:sp>
        <p:nvSpPr>
          <p:cNvPr id="30" name="TextBox 18"/>
          <p:cNvSpPr txBox="1">
            <a:spLocks noChangeArrowheads="1"/>
          </p:cNvSpPr>
          <p:nvPr/>
        </p:nvSpPr>
        <p:spPr bwMode="auto">
          <a:xfrm>
            <a:off x="482099" y="2994081"/>
            <a:ext cx="783374" cy="410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0534" tIns="20268" rIns="40534" bIns="20268">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a:t>T170</a:t>
            </a:r>
          </a:p>
        </p:txBody>
      </p:sp>
      <p:sp>
        <p:nvSpPr>
          <p:cNvPr id="31" name="TextBox 19"/>
          <p:cNvSpPr txBox="1">
            <a:spLocks noChangeArrowheads="1"/>
          </p:cNvSpPr>
          <p:nvPr/>
        </p:nvSpPr>
        <p:spPr bwMode="auto">
          <a:xfrm>
            <a:off x="482099" y="6967154"/>
            <a:ext cx="783374" cy="410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0534" tIns="20268" rIns="40534" bIns="20268">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dirty="0"/>
              <a:t>T382</a:t>
            </a:r>
          </a:p>
        </p:txBody>
      </p:sp>
      <p:sp>
        <p:nvSpPr>
          <p:cNvPr id="32" name="TextBox 20"/>
          <p:cNvSpPr txBox="1">
            <a:spLocks noChangeArrowheads="1"/>
          </p:cNvSpPr>
          <p:nvPr/>
        </p:nvSpPr>
        <p:spPr bwMode="auto">
          <a:xfrm>
            <a:off x="482099" y="4846351"/>
            <a:ext cx="783374" cy="410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0534" tIns="20268" rIns="40534" bIns="20268">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dirty="0"/>
              <a:t>T254</a:t>
            </a:r>
          </a:p>
        </p:txBody>
      </p:sp>
      <p:sp>
        <p:nvSpPr>
          <p:cNvPr id="33" name="TextBox 21"/>
          <p:cNvSpPr txBox="1">
            <a:spLocks noChangeArrowheads="1"/>
          </p:cNvSpPr>
          <p:nvPr/>
        </p:nvSpPr>
        <p:spPr bwMode="auto">
          <a:xfrm>
            <a:off x="10275949" y="611086"/>
            <a:ext cx="1455433" cy="779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0534" tIns="20268" rIns="40534" bIns="20268">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r>
              <a:rPr lang="en-US"/>
              <a:t>T126</a:t>
            </a:r>
          </a:p>
          <a:p>
            <a:pPr algn="ctr"/>
            <a:r>
              <a:rPr lang="en-US"/>
              <a:t>With DWL</a:t>
            </a:r>
          </a:p>
        </p:txBody>
      </p:sp>
      <p:sp>
        <p:nvSpPr>
          <p:cNvPr id="34" name="TextBox 22"/>
          <p:cNvSpPr txBox="1">
            <a:spLocks noChangeArrowheads="1"/>
          </p:cNvSpPr>
          <p:nvPr/>
        </p:nvSpPr>
        <p:spPr bwMode="auto">
          <a:xfrm>
            <a:off x="10275949" y="2717090"/>
            <a:ext cx="1455433" cy="779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0534" tIns="20268" rIns="40534" bIns="20268">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r>
              <a:rPr lang="en-US"/>
              <a:t>T170</a:t>
            </a:r>
          </a:p>
          <a:p>
            <a:pPr algn="ctr"/>
            <a:r>
              <a:rPr lang="en-US"/>
              <a:t>With DWL</a:t>
            </a:r>
          </a:p>
        </p:txBody>
      </p:sp>
      <p:sp>
        <p:nvSpPr>
          <p:cNvPr id="35" name="TextBox 23"/>
          <p:cNvSpPr txBox="1">
            <a:spLocks noChangeArrowheads="1"/>
          </p:cNvSpPr>
          <p:nvPr/>
        </p:nvSpPr>
        <p:spPr bwMode="auto">
          <a:xfrm>
            <a:off x="10275949" y="6929096"/>
            <a:ext cx="1455433" cy="779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0534" tIns="20268" rIns="40534" bIns="20268">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r>
              <a:rPr lang="en-US"/>
              <a:t>T382</a:t>
            </a:r>
          </a:p>
          <a:p>
            <a:pPr algn="ctr"/>
            <a:r>
              <a:rPr lang="en-US"/>
              <a:t>With DWL</a:t>
            </a:r>
          </a:p>
        </p:txBody>
      </p:sp>
      <p:sp>
        <p:nvSpPr>
          <p:cNvPr id="36" name="TextBox 24"/>
          <p:cNvSpPr txBox="1">
            <a:spLocks noChangeArrowheads="1"/>
          </p:cNvSpPr>
          <p:nvPr/>
        </p:nvSpPr>
        <p:spPr bwMode="auto">
          <a:xfrm>
            <a:off x="10318705" y="4823094"/>
            <a:ext cx="1369923" cy="779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0534" tIns="20268" rIns="40534" bIns="20268">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r>
              <a:rPr lang="en-US"/>
              <a:t>T254</a:t>
            </a:r>
          </a:p>
          <a:p>
            <a:pPr algn="ctr"/>
            <a:r>
              <a:rPr lang="en-US"/>
              <a:t>WithDWL</a:t>
            </a:r>
          </a:p>
        </p:txBody>
      </p:sp>
      <p:sp>
        <p:nvSpPr>
          <p:cNvPr id="37" name="TextBox 25"/>
          <p:cNvSpPr txBox="1">
            <a:spLocks noChangeArrowheads="1"/>
          </p:cNvSpPr>
          <p:nvPr/>
        </p:nvSpPr>
        <p:spPr bwMode="auto">
          <a:xfrm>
            <a:off x="3397941" y="431353"/>
            <a:ext cx="4952070" cy="2995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0534" tIns="20268" rIns="40534" bIns="20268">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r>
              <a:rPr lang="en-US" dirty="0"/>
              <a:t>Minimum Mean Sea level Pressure</a:t>
            </a:r>
          </a:p>
          <a:p>
            <a:pPr algn="ctr"/>
            <a:r>
              <a:rPr lang="en-US" dirty="0"/>
              <a:t>The verification period: </a:t>
            </a:r>
          </a:p>
          <a:p>
            <a:pPr algn="ctr"/>
            <a:r>
              <a:rPr lang="en-US" dirty="0"/>
              <a:t> Sep28-Oct13, 2005</a:t>
            </a:r>
          </a:p>
          <a:p>
            <a:pPr algn="ctr"/>
            <a:r>
              <a:rPr lang="en-US" dirty="0"/>
              <a:t>in  72 hour forecast</a:t>
            </a:r>
          </a:p>
          <a:p>
            <a:pPr algn="ctr"/>
            <a:r>
              <a:rPr lang="en-US" dirty="0"/>
              <a:t>Evaluated at 00Z </a:t>
            </a:r>
            <a:r>
              <a:rPr lang="en-US" dirty="0" smtClean="0"/>
              <a:t>and 12Z</a:t>
            </a:r>
            <a:endParaRPr lang="en-US" dirty="0"/>
          </a:p>
          <a:p>
            <a:pPr algn="ctr"/>
            <a:endParaRPr lang="en-US" dirty="0"/>
          </a:p>
          <a:p>
            <a:pPr algn="ctr"/>
            <a:r>
              <a:rPr lang="en-US" dirty="0"/>
              <a:t>This display indicates  the hurricane track and intensity</a:t>
            </a:r>
          </a:p>
        </p:txBody>
      </p:sp>
      <p:sp>
        <p:nvSpPr>
          <p:cNvPr id="8" name="Slide Number Placeholder 7"/>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20</a:t>
            </a:fld>
            <a:endParaRPr lang="en-US">
              <a:solidFill>
                <a:prstClr val="black">
                  <a:tint val="75000"/>
                </a:prstClr>
              </a:solidFill>
              <a:latin typeface="Calibri"/>
            </a:endParaRPr>
          </a:p>
        </p:txBody>
      </p:sp>
    </p:spTree>
    <p:extLst>
      <p:ext uri="{BB962C8B-B14F-4D97-AF65-F5344CB8AC3E}">
        <p14:creationId xmlns:p14="http://schemas.microsoft.com/office/powerpoint/2010/main" val="1205142629"/>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TextBox 1"/>
          <p:cNvSpPr txBox="1">
            <a:spLocks noChangeArrowheads="1"/>
          </p:cNvSpPr>
          <p:nvPr/>
        </p:nvSpPr>
        <p:spPr bwMode="auto">
          <a:xfrm>
            <a:off x="311995" y="1900239"/>
            <a:ext cx="11430781" cy="5904080"/>
          </a:xfrm>
          <a:prstGeom prst="rect">
            <a:avLst/>
          </a:prstGeom>
          <a:noFill/>
          <a:ln w="38100">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lIns="40534" tIns="20268" rIns="40534" bIns="20268">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456225" indent="-456225">
              <a:buFont typeface="Wingdings" charset="0"/>
              <a:buChar char="u"/>
            </a:pPr>
            <a:endParaRPr lang="en-US" sz="2800" dirty="0">
              <a:latin typeface="Cambria"/>
              <a:cs typeface="Cambria"/>
            </a:endParaRPr>
          </a:p>
          <a:p>
            <a:pPr marL="456715" indent="-456715">
              <a:buFont typeface="Wingdings" charset="0"/>
              <a:buChar char="u"/>
            </a:pPr>
            <a:r>
              <a:rPr lang="en-US" sz="2700" dirty="0">
                <a:latin typeface="Cambria"/>
                <a:cs typeface="Cambria"/>
              </a:rPr>
              <a:t>At least T170 resolution is required to utilize DWL data for hurricane forecast . Impact of DWL is larger in T254 than in T170 model forecast.  T382 model  for OSSE with  T511 Nature run may not be the best</a:t>
            </a:r>
            <a:r>
              <a:rPr lang="en-US" sz="2700" dirty="0">
                <a:latin typeface="Cambria"/>
                <a:cs typeface="Cambria"/>
              </a:rPr>
              <a:t>.</a:t>
            </a:r>
          </a:p>
          <a:p>
            <a:pPr marL="456715" indent="-456715">
              <a:buFont typeface="Wingdings" charset="0"/>
              <a:buChar char="u"/>
            </a:pPr>
            <a:endParaRPr lang="en-US" sz="2700" dirty="0">
              <a:latin typeface="Cambria"/>
              <a:cs typeface="Cambria"/>
            </a:endParaRPr>
          </a:p>
          <a:p>
            <a:pPr marL="456715" indent="-456715">
              <a:buFont typeface="Wingdings" charset="0"/>
              <a:buChar char="u"/>
            </a:pPr>
            <a:r>
              <a:rPr lang="en-US" sz="2700" dirty="0">
                <a:latin typeface="Cambria"/>
                <a:cs typeface="Cambria"/>
              </a:rPr>
              <a:t>A Nature Run with higher resolution is required to evaluate data impact with T382 model.</a:t>
            </a:r>
            <a:endParaRPr lang="en-US" sz="2700" dirty="0">
              <a:latin typeface="Cambria"/>
              <a:cs typeface="Cambria"/>
            </a:endParaRPr>
          </a:p>
          <a:p>
            <a:pPr marL="456715" indent="-456715">
              <a:buFont typeface="Wingdings" charset="0"/>
              <a:buChar char="u"/>
            </a:pPr>
            <a:endParaRPr lang="en-US" sz="2700" dirty="0">
              <a:latin typeface="Cambria"/>
              <a:cs typeface="Cambria"/>
            </a:endParaRPr>
          </a:p>
          <a:p>
            <a:r>
              <a:rPr lang="en-US" sz="2700" dirty="0">
                <a:latin typeface="Cambria"/>
                <a:cs typeface="Cambria"/>
                <a:sym typeface="Wingdings" pitchFamily="2" charset="2"/>
              </a:rPr>
              <a:t> </a:t>
            </a:r>
            <a:r>
              <a:rPr lang="en-US" sz="2700" dirty="0">
                <a:latin typeface="Cambria"/>
                <a:cs typeface="Cambria"/>
              </a:rPr>
              <a:t>OSSE with control observation without observational error is useful to provide initial outlook of data impact  a new type of observation.</a:t>
            </a:r>
          </a:p>
          <a:p>
            <a:endParaRPr lang="en-US" sz="2700" dirty="0">
              <a:latin typeface="Cambria"/>
              <a:cs typeface="Cambria"/>
            </a:endParaRPr>
          </a:p>
          <a:p>
            <a:pPr marL="456225" indent="-456225">
              <a:buFont typeface="Wingdings" charset="0"/>
              <a:buChar char="u"/>
            </a:pPr>
            <a:r>
              <a:rPr lang="en-US" sz="2800" dirty="0">
                <a:latin typeface="Cambria"/>
                <a:cs typeface="Cambria"/>
                <a:sym typeface="Wingdings" pitchFamily="2" charset="2"/>
              </a:rPr>
              <a:t>Random error do not have significant impact in large scale, but more impact in smaller scale.</a:t>
            </a:r>
          </a:p>
          <a:p>
            <a:endParaRPr lang="en-US" sz="2700" dirty="0">
              <a:latin typeface="Cambria"/>
              <a:cs typeface="Cambria"/>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21</a:t>
            </a:fld>
            <a:endParaRPr lang="en-US"/>
          </a:p>
        </p:txBody>
      </p:sp>
      <p:sp>
        <p:nvSpPr>
          <p:cNvPr id="6" name="TextBox 2"/>
          <p:cNvSpPr txBox="1">
            <a:spLocks noChangeArrowheads="1"/>
          </p:cNvSpPr>
          <p:nvPr/>
        </p:nvSpPr>
        <p:spPr bwMode="auto">
          <a:xfrm>
            <a:off x="1826898" y="568367"/>
            <a:ext cx="9054688" cy="785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660" tIns="60832" rIns="121660" bIns="60832">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sz="4300" dirty="0"/>
              <a:t>Initial Summary of Hurricane  OSSE</a:t>
            </a:r>
          </a:p>
        </p:txBody>
      </p:sp>
    </p:spTree>
    <p:extLst>
      <p:ext uri="{BB962C8B-B14F-4D97-AF65-F5344CB8AC3E}">
        <p14:creationId xmlns:p14="http://schemas.microsoft.com/office/powerpoint/2010/main" val="223819363"/>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60" name="TextBox 8"/>
          <p:cNvSpPr txBox="1">
            <a:spLocks noChangeArrowheads="1"/>
          </p:cNvSpPr>
          <p:nvPr/>
        </p:nvSpPr>
        <p:spPr bwMode="auto">
          <a:xfrm>
            <a:off x="1212851" y="2357438"/>
            <a:ext cx="9707633" cy="5632255"/>
          </a:xfrm>
          <a:prstGeom prst="rect">
            <a:avLst/>
          </a:prstGeom>
          <a:noFill/>
          <a:ln w="9525">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wrap="square" lIns="30425" tIns="15210" rIns="30425" bIns="15210">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sz="2800" dirty="0">
                <a:latin typeface="Cambria"/>
                <a:cs typeface="Cambria"/>
                <a:sym typeface="Wingdings" pitchFamily="2" charset="2"/>
              </a:rPr>
              <a:t></a:t>
            </a:r>
            <a:r>
              <a:rPr lang="en-US" sz="2800" dirty="0">
                <a:latin typeface="Cambria"/>
                <a:cs typeface="Cambria"/>
              </a:rPr>
              <a:t>Add various observational errors to control observations and study data sensitivity to the data impact. This by itself is a major important project.</a:t>
            </a:r>
          </a:p>
          <a:p>
            <a:endParaRPr lang="en-US" sz="2800" dirty="0">
              <a:latin typeface="Cambria"/>
              <a:cs typeface="Cambria"/>
            </a:endParaRPr>
          </a:p>
          <a:p>
            <a:r>
              <a:rPr lang="en-US" sz="2800" dirty="0">
                <a:latin typeface="Cambria"/>
                <a:cs typeface="Cambria"/>
                <a:sym typeface="Wingdings" pitchFamily="2" charset="2"/>
              </a:rPr>
              <a:t></a:t>
            </a:r>
            <a:r>
              <a:rPr lang="en-US" sz="2800" dirty="0">
                <a:latin typeface="Cambria"/>
                <a:cs typeface="Cambria"/>
              </a:rPr>
              <a:t>Produce standard EMC  skill package to compare anomaly correlations</a:t>
            </a:r>
          </a:p>
          <a:p>
            <a:endParaRPr lang="en-US" sz="2800" dirty="0">
              <a:latin typeface="Cambria"/>
              <a:cs typeface="Cambria"/>
            </a:endParaRPr>
          </a:p>
          <a:p>
            <a:pPr marL="457135" indent="-457135">
              <a:buFont typeface="Wingdings" charset="0"/>
              <a:buChar char="u"/>
            </a:pPr>
            <a:r>
              <a:rPr lang="en-US" sz="2800" dirty="0">
                <a:latin typeface="Cambria"/>
                <a:cs typeface="Cambria"/>
                <a:sym typeface="Wingdings" pitchFamily="2" charset="2"/>
              </a:rPr>
              <a:t>Make </a:t>
            </a:r>
            <a:r>
              <a:rPr lang="en-US" sz="2800" dirty="0">
                <a:latin typeface="Cambria"/>
                <a:cs typeface="Cambria"/>
                <a:sym typeface="Wingdings" pitchFamily="2" charset="2"/>
              </a:rPr>
              <a:t>use of Hurricane diagnostics package at EMC to show track and intensity in more </a:t>
            </a:r>
            <a:r>
              <a:rPr lang="en-US" sz="2800" dirty="0">
                <a:latin typeface="Cambria"/>
                <a:cs typeface="Cambria"/>
                <a:sym typeface="Wingdings" pitchFamily="2" charset="2"/>
              </a:rPr>
              <a:t>detail</a:t>
            </a:r>
          </a:p>
          <a:p>
            <a:pPr marL="457135" indent="-457135">
              <a:buFont typeface="Wingdings" charset="0"/>
              <a:buChar char="u"/>
            </a:pPr>
            <a:endParaRPr lang="en-US" sz="2800" dirty="0">
              <a:latin typeface="Cambria"/>
              <a:cs typeface="Cambria"/>
              <a:sym typeface="Wingdings" pitchFamily="2" charset="2"/>
            </a:endParaRPr>
          </a:p>
          <a:p>
            <a:pPr marL="457135" indent="-457135">
              <a:buFont typeface="Wingdings" charset="0"/>
              <a:buChar char="u"/>
            </a:pPr>
            <a:r>
              <a:rPr lang="en-US" sz="2800" dirty="0">
                <a:latin typeface="Cambria"/>
                <a:cs typeface="Cambria"/>
                <a:sym typeface="Wingdings" pitchFamily="2" charset="2"/>
              </a:rPr>
              <a:t>Seek for possible high resolution Nature run</a:t>
            </a:r>
          </a:p>
          <a:p>
            <a:pPr marL="457135" indent="-457135">
              <a:buFont typeface="Wingdings" charset="0"/>
              <a:buChar char="u"/>
            </a:pPr>
            <a:endParaRPr lang="en-US" sz="2800" dirty="0">
              <a:latin typeface="Cambria"/>
              <a:cs typeface="Cambria"/>
              <a:sym typeface="Wingdings" pitchFamily="2" charset="2"/>
            </a:endParaRPr>
          </a:p>
          <a:p>
            <a:endParaRPr lang="en-US" sz="2800" dirty="0">
              <a:latin typeface="Cambria"/>
              <a:cs typeface="Cambria"/>
            </a:endParaRPr>
          </a:p>
        </p:txBody>
      </p:sp>
      <p:sp>
        <p:nvSpPr>
          <p:cNvPr id="96261" name="TextBox 2"/>
          <p:cNvSpPr txBox="1">
            <a:spLocks noChangeArrowheads="1"/>
          </p:cNvSpPr>
          <p:nvPr/>
        </p:nvSpPr>
        <p:spPr bwMode="auto">
          <a:xfrm>
            <a:off x="1746250" y="1290639"/>
            <a:ext cx="8459962" cy="697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660" tIns="60832" rIns="121660" bIns="60832">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sz="3700" dirty="0"/>
              <a:t>Further  work on Hurricane Case study</a:t>
            </a:r>
          </a:p>
        </p:txBody>
      </p:sp>
      <p:sp>
        <p:nvSpPr>
          <p:cNvPr id="4" name="Slide Number Placeholder 3"/>
          <p:cNvSpPr>
            <a:spLocks noGrp="1"/>
          </p:cNvSpPr>
          <p:nvPr>
            <p:ph type="sldNum" sz="quarter" idx="12"/>
          </p:nvPr>
        </p:nvSpPr>
        <p:spPr/>
        <p:txBody>
          <a:bodyPr/>
          <a:lstStyle/>
          <a:p>
            <a:fld id="{B6F15528-21DE-4FAA-801E-634DDDAF4B2B}" type="slidenum">
              <a:rPr lang="en-US" smtClean="0"/>
              <a:pPr/>
              <a:t>22</a:t>
            </a:fld>
            <a:endParaRPr lang="en-US"/>
          </a:p>
        </p:txBody>
      </p:sp>
    </p:spTree>
    <p:extLst>
      <p:ext uri="{BB962C8B-B14F-4D97-AF65-F5344CB8AC3E}">
        <p14:creationId xmlns:p14="http://schemas.microsoft.com/office/powerpoint/2010/main" val="1269615874"/>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2850" name="Rectangle 2"/>
          <p:cNvSpPr>
            <a:spLocks noGrp="1" noChangeArrowheads="1"/>
          </p:cNvSpPr>
          <p:nvPr>
            <p:ph type="title"/>
          </p:nvPr>
        </p:nvSpPr>
        <p:spPr>
          <a:xfrm>
            <a:off x="450850" y="3043237"/>
            <a:ext cx="10961370" cy="1522413"/>
          </a:xfrm>
        </p:spPr>
        <p:txBody>
          <a:bodyPr>
            <a:normAutofit/>
          </a:bodyPr>
          <a:lstStyle/>
          <a:p>
            <a:r>
              <a:rPr lang="en-US" sz="3200" dirty="0"/>
              <a:t>T799 Nature run provided by ECMWF in 2006</a:t>
            </a:r>
            <a:endParaRPr lang="en-US" sz="3200" dirty="0"/>
          </a:p>
        </p:txBody>
      </p:sp>
      <p:sp>
        <p:nvSpPr>
          <p:cNvPr id="462851" name="Rectangle 3"/>
          <p:cNvSpPr>
            <a:spLocks noGrp="1" noChangeArrowheads="1"/>
          </p:cNvSpPr>
          <p:nvPr>
            <p:ph idx="1"/>
          </p:nvPr>
        </p:nvSpPr>
        <p:spPr>
          <a:xfrm>
            <a:off x="222250" y="4948238"/>
            <a:ext cx="10961370" cy="6028331"/>
          </a:xfrm>
        </p:spPr>
        <p:txBody>
          <a:bodyPr>
            <a:normAutofit/>
          </a:bodyPr>
          <a:lstStyle/>
          <a:p>
            <a:pPr>
              <a:lnSpc>
                <a:spcPct val="80000"/>
              </a:lnSpc>
            </a:pPr>
            <a:r>
              <a:rPr lang="en-US" sz="2400" dirty="0"/>
              <a:t>AEJ is 40% weaker than climatology</a:t>
            </a:r>
          </a:p>
          <a:p>
            <a:pPr>
              <a:lnSpc>
                <a:spcPct val="80000"/>
              </a:lnSpc>
            </a:pPr>
            <a:r>
              <a:rPr lang="en-US" sz="2400" dirty="0"/>
              <a:t>Atlantic TC activity contains some highly suspicious tracks</a:t>
            </a:r>
          </a:p>
          <a:p>
            <a:pPr>
              <a:lnSpc>
                <a:spcPct val="80000"/>
              </a:lnSpc>
            </a:pPr>
            <a:r>
              <a:rPr lang="en-US" sz="2400" dirty="0"/>
              <a:t>Eastern Pacific seems to present excessive proliferation of weak TCs</a:t>
            </a:r>
          </a:p>
          <a:p>
            <a:pPr>
              <a:lnSpc>
                <a:spcPct val="80000"/>
              </a:lnSpc>
            </a:pPr>
            <a:r>
              <a:rPr lang="en-US" sz="2400" dirty="0"/>
              <a:t>The intensity of the strongest ATL systems is not superior to T511</a:t>
            </a:r>
          </a:p>
          <a:p>
            <a:pPr>
              <a:lnSpc>
                <a:spcPct val="80000"/>
              </a:lnSpc>
            </a:pPr>
            <a:r>
              <a:rPr lang="en-US" sz="2400" dirty="0"/>
              <a:t>Different behavior in different basins</a:t>
            </a:r>
          </a:p>
          <a:p>
            <a:pPr>
              <a:lnSpc>
                <a:spcPct val="80000"/>
              </a:lnSpc>
            </a:pPr>
            <a:r>
              <a:rPr lang="en-US" sz="2400" dirty="0"/>
              <a:t>Structure of some intense system not very satisfactory in terms of scale and size of eye-like feature</a:t>
            </a:r>
          </a:p>
        </p:txBody>
      </p:sp>
      <p:sp>
        <p:nvSpPr>
          <p:cNvPr id="2" name="TextBox 1"/>
          <p:cNvSpPr txBox="1"/>
          <p:nvPr/>
        </p:nvSpPr>
        <p:spPr>
          <a:xfrm>
            <a:off x="755652" y="1519237"/>
            <a:ext cx="10488568" cy="830997"/>
          </a:xfrm>
          <a:prstGeom prst="rect">
            <a:avLst/>
          </a:prstGeom>
          <a:noFill/>
        </p:spPr>
        <p:txBody>
          <a:bodyPr wrap="none" lIns="91427" tIns="45713" rIns="91427" bIns="45713" rtlCol="0">
            <a:spAutoFit/>
          </a:bodyPr>
          <a:lstStyle/>
          <a:p>
            <a:r>
              <a:rPr lang="en-US" sz="4800" dirty="0"/>
              <a:t>Need for  Nature run in Higher resolution</a:t>
            </a: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23</a:t>
            </a:fld>
            <a:endParaRPr lang="en-US">
              <a:solidFill>
                <a:prstClr val="black">
                  <a:tint val="75000"/>
                </a:prstClr>
              </a:solidFill>
              <a:latin typeface="Calibri"/>
            </a:endParaRPr>
          </a:p>
        </p:txBody>
      </p:sp>
    </p:spTree>
    <p:extLst>
      <p:ext uri="{BB962C8B-B14F-4D97-AF65-F5344CB8AC3E}">
        <p14:creationId xmlns:p14="http://schemas.microsoft.com/office/powerpoint/2010/main" val="3132651593"/>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3634" name="Text Box 2"/>
          <p:cNvSpPr txBox="1">
            <a:spLocks noChangeArrowheads="1"/>
          </p:cNvSpPr>
          <p:nvPr/>
        </p:nvSpPr>
        <p:spPr bwMode="auto">
          <a:xfrm>
            <a:off x="395407" y="477869"/>
            <a:ext cx="7675444" cy="615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121742" tIns="60872" rIns="121742" bIns="60872">
            <a:spAutoFit/>
          </a:bodyPr>
          <a:lstStyle/>
          <a:p>
            <a:r>
              <a:rPr lang="en-US" sz="3200" dirty="0"/>
              <a:t>Some requirements for the  </a:t>
            </a:r>
            <a:r>
              <a:rPr lang="en-US" sz="3200" dirty="0"/>
              <a:t>Nature </a:t>
            </a:r>
            <a:r>
              <a:rPr lang="en-US" sz="3200" dirty="0"/>
              <a:t>run</a:t>
            </a:r>
            <a:endParaRPr lang="en-US" sz="3200" dirty="0"/>
          </a:p>
        </p:txBody>
      </p:sp>
      <p:sp>
        <p:nvSpPr>
          <p:cNvPr id="453635" name="Text Box 3"/>
          <p:cNvSpPr txBox="1">
            <a:spLocks noChangeArrowheads="1"/>
          </p:cNvSpPr>
          <p:nvPr/>
        </p:nvSpPr>
        <p:spPr bwMode="auto">
          <a:xfrm>
            <a:off x="450851" y="1290638"/>
            <a:ext cx="11037491" cy="64015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121742" tIns="60872" rIns="121742" bIns="60872">
            <a:spAutoFit/>
          </a:bodyPr>
          <a:lstStyle/>
          <a:p>
            <a:r>
              <a:rPr lang="en-US" dirty="0" smtClean="0">
                <a:cs typeface="Arial" charset="0"/>
              </a:rPr>
              <a:t>Performance</a:t>
            </a:r>
          </a:p>
          <a:p>
            <a:r>
              <a:rPr lang="en-US" dirty="0" smtClean="0">
                <a:cs typeface="Arial" charset="0"/>
              </a:rPr>
              <a:t>♦</a:t>
            </a:r>
            <a:r>
              <a:rPr lang="en-US" dirty="0"/>
              <a:t>The NWP model must have good forecast skill</a:t>
            </a:r>
          </a:p>
          <a:p>
            <a:r>
              <a:rPr lang="en-US" dirty="0"/>
              <a:t>  	</a:t>
            </a:r>
            <a:r>
              <a:rPr lang="en-US" i="1" dirty="0">
                <a:solidFill>
                  <a:srgbClr val="006600"/>
                </a:solidFill>
                <a:latin typeface="Times New Roman" charset="0"/>
              </a:rPr>
              <a:t>Great visualization does not guarantee good forecast skill.</a:t>
            </a:r>
          </a:p>
          <a:p>
            <a:r>
              <a:rPr lang="en-US" dirty="0"/>
              <a:t>♦  Realistic spectrum of turbulence</a:t>
            </a:r>
          </a:p>
          <a:p>
            <a:r>
              <a:rPr lang="en-US" dirty="0"/>
              <a:t>♦ </a:t>
            </a:r>
            <a:r>
              <a:rPr lang="en-US" dirty="0" smtClean="0"/>
              <a:t> Realistic 30-60 day oscillation (MJO) in tropics</a:t>
            </a:r>
          </a:p>
          <a:p>
            <a:r>
              <a:rPr lang="en-US" dirty="0"/>
              <a:t>♦ </a:t>
            </a:r>
            <a:r>
              <a:rPr lang="en-US" dirty="0" smtClean="0"/>
              <a:t> Stable (no drift) to run for long period </a:t>
            </a:r>
            <a:endParaRPr lang="en-US" dirty="0"/>
          </a:p>
          <a:p>
            <a:endParaRPr lang="en-US" dirty="0" smtClean="0"/>
          </a:p>
          <a:p>
            <a:r>
              <a:rPr lang="en-US" dirty="0" smtClean="0"/>
              <a:t>Architectures</a:t>
            </a:r>
          </a:p>
          <a:p>
            <a:r>
              <a:rPr lang="en-US" dirty="0" smtClean="0"/>
              <a:t>♦ At </a:t>
            </a:r>
            <a:r>
              <a:rPr lang="en-US" dirty="0"/>
              <a:t>least 3 month lower resolution run with same model is required to provide a period for spin up for bias correction. </a:t>
            </a:r>
          </a:p>
          <a:p>
            <a:r>
              <a:rPr lang="en-US" dirty="0"/>
              <a:t>♦Must have a good TC or a severe storm in the nature run period.</a:t>
            </a:r>
          </a:p>
          <a:p>
            <a:r>
              <a:rPr lang="en-US" dirty="0"/>
              <a:t>♦Sufficient number of vertical levels.  Minimum 91 levels.</a:t>
            </a:r>
          </a:p>
          <a:p>
            <a:r>
              <a:rPr lang="en-US" dirty="0"/>
              <a:t>♦Some degree of coupling with ocean and land </a:t>
            </a:r>
            <a:r>
              <a:rPr lang="en-US" dirty="0" smtClean="0"/>
              <a:t>surface</a:t>
            </a:r>
          </a:p>
          <a:p>
            <a:r>
              <a:rPr lang="en-US" dirty="0" smtClean="0"/>
              <a:t>♦ Include </a:t>
            </a:r>
            <a:r>
              <a:rPr lang="en-US" dirty="0" smtClean="0"/>
              <a:t>some aerosol for realistic simulation </a:t>
            </a:r>
            <a:endParaRPr lang="en-US" dirty="0"/>
          </a:p>
          <a:p>
            <a:r>
              <a:rPr lang="en-US" dirty="0" smtClean="0"/>
              <a:t>♦ </a:t>
            </a:r>
            <a:r>
              <a:rPr lang="en-US" dirty="0"/>
              <a:t>Need NR to be shared within Joint OSSE</a:t>
            </a:r>
          </a:p>
          <a:p>
            <a:r>
              <a:rPr lang="en-US" dirty="0"/>
              <a:t>♦ User friendly </a:t>
            </a:r>
            <a:r>
              <a:rPr lang="en-US" dirty="0" smtClean="0"/>
              <a:t>archive</a:t>
            </a:r>
          </a:p>
          <a:p>
            <a:r>
              <a:rPr lang="en-US" dirty="0"/>
              <a:t>♦ </a:t>
            </a:r>
            <a:r>
              <a:rPr lang="en-US" dirty="0" smtClean="0"/>
              <a:t> Cloud resolving model</a:t>
            </a: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24</a:t>
            </a:fld>
            <a:endParaRPr lang="en-US">
              <a:solidFill>
                <a:prstClr val="black">
                  <a:tint val="75000"/>
                </a:prstClr>
              </a:solidFill>
              <a:latin typeface="Calibri"/>
            </a:endParaRPr>
          </a:p>
        </p:txBody>
      </p:sp>
    </p:spTree>
    <p:extLst>
      <p:ext uri="{BB962C8B-B14F-4D97-AF65-F5344CB8AC3E}">
        <p14:creationId xmlns:p14="http://schemas.microsoft.com/office/powerpoint/2010/main" val="3684580874"/>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25</a:t>
            </a:fld>
            <a:endParaRPr lang="en-US">
              <a:solidFill>
                <a:prstClr val="black">
                  <a:tint val="75000"/>
                </a:prstClr>
              </a:solidFill>
              <a:latin typeface="Calibri"/>
            </a:endParaRPr>
          </a:p>
        </p:txBody>
      </p:sp>
      <p:sp>
        <p:nvSpPr>
          <p:cNvPr id="5" name="TextBox 4"/>
          <p:cNvSpPr txBox="1"/>
          <p:nvPr/>
        </p:nvSpPr>
        <p:spPr>
          <a:xfrm>
            <a:off x="755649" y="1138239"/>
            <a:ext cx="8991600" cy="4708980"/>
          </a:xfrm>
          <a:prstGeom prst="rect">
            <a:avLst/>
          </a:prstGeom>
          <a:noFill/>
        </p:spPr>
        <p:txBody>
          <a:bodyPr wrap="square" lIns="91427" tIns="45713" rIns="91427" bIns="45713" rtlCol="0">
            <a:spAutoFit/>
          </a:bodyPr>
          <a:lstStyle/>
          <a:p>
            <a:r>
              <a:rPr lang="en-US" sz="3600" dirty="0"/>
              <a:t>Current status of high resolution models</a:t>
            </a:r>
          </a:p>
          <a:p>
            <a:r>
              <a:rPr lang="en-US" dirty="0" smtClean="0"/>
              <a:t>(limited my personal awareness)</a:t>
            </a:r>
          </a:p>
          <a:p>
            <a:endParaRPr lang="en-US" dirty="0"/>
          </a:p>
          <a:p>
            <a:r>
              <a:rPr lang="en-US" dirty="0" smtClean="0"/>
              <a:t>There are many high resolution </a:t>
            </a:r>
            <a:r>
              <a:rPr lang="en-US" dirty="0" smtClean="0"/>
              <a:t>models </a:t>
            </a:r>
            <a:r>
              <a:rPr lang="en-US" dirty="0" smtClean="0"/>
              <a:t>under development</a:t>
            </a:r>
          </a:p>
          <a:p>
            <a:endParaRPr lang="en-US" dirty="0"/>
          </a:p>
          <a:p>
            <a:r>
              <a:rPr lang="en-US" dirty="0" smtClean="0"/>
              <a:t>No model satisfying the requirement</a:t>
            </a:r>
          </a:p>
          <a:p>
            <a:endParaRPr lang="en-US" dirty="0"/>
          </a:p>
          <a:p>
            <a:r>
              <a:rPr lang="en-US" dirty="0" smtClean="0"/>
              <a:t>GMAO is ready to produce high resolution NR for </a:t>
            </a:r>
            <a:r>
              <a:rPr lang="en-US" dirty="0" err="1" smtClean="0"/>
              <a:t>morethan</a:t>
            </a:r>
            <a:r>
              <a:rPr lang="en-US" dirty="0" smtClean="0"/>
              <a:t> one year</a:t>
            </a:r>
          </a:p>
          <a:p>
            <a:endParaRPr lang="en-US" dirty="0"/>
          </a:p>
          <a:p>
            <a:r>
              <a:rPr lang="en-US" dirty="0" smtClean="0"/>
              <a:t>ECMWF promised to produce replacement of T799 nature run with better </a:t>
            </a:r>
            <a:r>
              <a:rPr lang="en-US" dirty="0" smtClean="0"/>
              <a:t>hurricane  in T1279 </a:t>
            </a:r>
            <a:r>
              <a:rPr lang="en-US" dirty="0" smtClean="0"/>
              <a:t>or </a:t>
            </a:r>
            <a:r>
              <a:rPr lang="en-US" dirty="0" smtClean="0"/>
              <a:t>T2047.</a:t>
            </a:r>
          </a:p>
          <a:p>
            <a:r>
              <a:rPr lang="en-US" dirty="0"/>
              <a:t> 	</a:t>
            </a:r>
            <a:r>
              <a:rPr lang="en-US" dirty="0" smtClean="0"/>
              <a:t>They wants US commitment toward OSSEs</a:t>
            </a:r>
            <a:endParaRPr lang="en-US" dirty="0" smtClean="0"/>
          </a:p>
        </p:txBody>
      </p:sp>
    </p:spTree>
    <p:extLst>
      <p:ext uri="{BB962C8B-B14F-4D97-AF65-F5344CB8AC3E}">
        <p14:creationId xmlns:p14="http://schemas.microsoft.com/office/powerpoint/2010/main" val="2802657878"/>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26</a:t>
            </a:fld>
            <a:endParaRPr lang="en-US">
              <a:solidFill>
                <a:prstClr val="black">
                  <a:tint val="75000"/>
                </a:prstClr>
              </a:solidFill>
              <a:latin typeface="Calibri"/>
            </a:endParaRPr>
          </a:p>
        </p:txBody>
      </p:sp>
      <p:sp>
        <p:nvSpPr>
          <p:cNvPr id="5" name="TextBox 4"/>
          <p:cNvSpPr txBox="1"/>
          <p:nvPr/>
        </p:nvSpPr>
        <p:spPr>
          <a:xfrm>
            <a:off x="1593850" y="3043237"/>
            <a:ext cx="8423600" cy="1323439"/>
          </a:xfrm>
          <a:prstGeom prst="rect">
            <a:avLst/>
          </a:prstGeom>
          <a:noFill/>
        </p:spPr>
        <p:txBody>
          <a:bodyPr wrap="none" lIns="91427" tIns="45713" rIns="91427" bIns="45713" rtlCol="0">
            <a:spAutoFit/>
          </a:bodyPr>
          <a:lstStyle/>
          <a:p>
            <a:r>
              <a:rPr lang="en-US" sz="8000" dirty="0"/>
              <a:t>Need for Joint OSSE</a:t>
            </a:r>
          </a:p>
        </p:txBody>
      </p:sp>
    </p:spTree>
    <p:extLst>
      <p:ext uri="{BB962C8B-B14F-4D97-AF65-F5344CB8AC3E}">
        <p14:creationId xmlns:p14="http://schemas.microsoft.com/office/powerpoint/2010/main" val="2404408609"/>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p:cNvSpPr>
            <a:spLocks noGrp="1" noChangeArrowheads="1"/>
          </p:cNvSpPr>
          <p:nvPr>
            <p:ph type="title"/>
          </p:nvPr>
        </p:nvSpPr>
        <p:spPr>
          <a:xfrm>
            <a:off x="714688" y="1302511"/>
            <a:ext cx="4161261" cy="1095291"/>
          </a:xfrm>
        </p:spPr>
        <p:txBody>
          <a:bodyPr>
            <a:normAutofit fontScale="90000"/>
          </a:bodyPr>
          <a:lstStyle/>
          <a:p>
            <a:r>
              <a:rPr lang="en-US" sz="3300" b="1">
                <a:latin typeface="Arial" charset="0"/>
                <a:ea typeface="ＭＳ Ｐゴシック" charset="0"/>
                <a:cs typeface="ＭＳ Ｐゴシック" charset="0"/>
              </a:rPr>
              <a:t>Real data</a:t>
            </a:r>
            <a:br>
              <a:rPr lang="en-US" sz="3300" b="1">
                <a:latin typeface="Arial" charset="0"/>
                <a:ea typeface="ＭＳ Ｐゴシック" charset="0"/>
                <a:cs typeface="ＭＳ Ｐゴシック" charset="0"/>
              </a:rPr>
            </a:br>
            <a:r>
              <a:rPr lang="en-US" sz="3300" b="1">
                <a:latin typeface="Arial" charset="0"/>
                <a:ea typeface="ＭＳ Ｐゴシック" charset="0"/>
                <a:cs typeface="ＭＳ Ｐゴシック" charset="0"/>
              </a:rPr>
              <a:t>OSE</a:t>
            </a:r>
            <a:br>
              <a:rPr lang="en-US" sz="3300" b="1">
                <a:latin typeface="Arial" charset="0"/>
                <a:ea typeface="ＭＳ Ｐゴシック" charset="0"/>
                <a:cs typeface="ＭＳ Ｐゴシック" charset="0"/>
              </a:rPr>
            </a:br>
            <a:endParaRPr lang="en-US" sz="3300" b="1">
              <a:latin typeface="Arial" charset="0"/>
              <a:ea typeface="ＭＳ Ｐゴシック" charset="0"/>
              <a:cs typeface="ＭＳ Ｐゴシック" charset="0"/>
            </a:endParaRPr>
          </a:p>
        </p:txBody>
      </p:sp>
      <p:sp>
        <p:nvSpPr>
          <p:cNvPr id="28676" name="Rectangle 3"/>
          <p:cNvSpPr>
            <a:spLocks noGrp="1" noChangeArrowheads="1"/>
          </p:cNvSpPr>
          <p:nvPr>
            <p:ph idx="1"/>
          </p:nvPr>
        </p:nvSpPr>
        <p:spPr>
          <a:xfrm>
            <a:off x="0" y="2725542"/>
            <a:ext cx="5973355" cy="5480685"/>
          </a:xfrm>
        </p:spPr>
        <p:txBody>
          <a:bodyPr/>
          <a:lstStyle/>
          <a:p>
            <a:pPr>
              <a:lnSpc>
                <a:spcPct val="80000"/>
              </a:lnSpc>
              <a:buFontTx/>
              <a:buNone/>
            </a:pPr>
            <a:r>
              <a:rPr lang="en-US" sz="2900" b="1">
                <a:latin typeface="Times New Roman" charset="0"/>
                <a:ea typeface="ＭＳ Ｐゴシック" charset="0"/>
                <a:cs typeface="ＭＳ Ｐゴシック" charset="0"/>
              </a:rPr>
              <a:t>Observing System Experiment</a:t>
            </a:r>
          </a:p>
          <a:p>
            <a:pPr marL="460871" lvl="1" indent="-460871">
              <a:lnSpc>
                <a:spcPct val="80000"/>
              </a:lnSpc>
              <a:buFont typeface="Arial" charset="0"/>
              <a:buChar char="•"/>
            </a:pPr>
            <a:r>
              <a:rPr lang="en-US" sz="2400">
                <a:latin typeface="Times New Roman" charset="0"/>
                <a:ea typeface="ＭＳ Ｐゴシック" charset="0"/>
              </a:rPr>
              <a:t>Typically aimed at assessing the impact of a given </a:t>
            </a:r>
            <a:r>
              <a:rPr lang="en-US" sz="2400" i="1" u="sng">
                <a:latin typeface="Times New Roman" charset="0"/>
                <a:ea typeface="ＭＳ Ｐゴシック" charset="0"/>
              </a:rPr>
              <a:t>existing</a:t>
            </a:r>
            <a:r>
              <a:rPr lang="en-US" sz="2400">
                <a:latin typeface="Times New Roman" charset="0"/>
                <a:ea typeface="ＭＳ Ｐゴシック" charset="0"/>
              </a:rPr>
              <a:t> data type on a system</a:t>
            </a:r>
          </a:p>
          <a:p>
            <a:pPr marL="460871" lvl="1" indent="-460871">
              <a:lnSpc>
                <a:spcPct val="80000"/>
              </a:lnSpc>
              <a:buFont typeface="Arial" charset="0"/>
              <a:buChar char="•"/>
            </a:pPr>
            <a:r>
              <a:rPr lang="en-US" sz="2400">
                <a:solidFill>
                  <a:srgbClr val="E14601"/>
                </a:solidFill>
                <a:latin typeface="Times New Roman" charset="0"/>
                <a:ea typeface="ＭＳ Ｐゴシック" charset="0"/>
              </a:rPr>
              <a:t>Using existing observational data and operational analyses, the candidate data are either added to withheld from the forecast system and the impact is assessed</a:t>
            </a:r>
          </a:p>
          <a:p>
            <a:pPr marL="460871" lvl="1" indent="-460871">
              <a:lnSpc>
                <a:spcPct val="80000"/>
              </a:lnSpc>
              <a:buFont typeface="Arial" charset="0"/>
              <a:buChar char="•"/>
            </a:pPr>
            <a:r>
              <a:rPr lang="en-US" sz="2400">
                <a:latin typeface="Times New Roman" charset="0"/>
                <a:ea typeface="ＭＳ Ｐゴシック" charset="0"/>
              </a:rPr>
              <a:t>Control run (all operationally used observations)</a:t>
            </a:r>
          </a:p>
          <a:p>
            <a:pPr marL="460871" lvl="1" indent="-460871">
              <a:lnSpc>
                <a:spcPct val="80000"/>
              </a:lnSpc>
              <a:buFont typeface="Arial" charset="0"/>
              <a:buChar char="•"/>
            </a:pPr>
            <a:r>
              <a:rPr lang="en-US" sz="2400">
                <a:latin typeface="Times New Roman" charset="0"/>
                <a:ea typeface="ＭＳ Ｐゴシック" charset="0"/>
              </a:rPr>
              <a:t>Perturbation run (control plus candidate data)</a:t>
            </a:r>
          </a:p>
          <a:p>
            <a:pPr marL="460871" lvl="1" indent="-460871">
              <a:lnSpc>
                <a:spcPct val="80000"/>
              </a:lnSpc>
              <a:buFont typeface="Arial" charset="0"/>
              <a:buChar char="•"/>
            </a:pPr>
            <a:r>
              <a:rPr lang="en-US" sz="2400">
                <a:latin typeface="Times New Roman" charset="0"/>
                <a:ea typeface="ＭＳ Ｐゴシック" charset="0"/>
              </a:rPr>
              <a:t>Compare!</a:t>
            </a:r>
          </a:p>
          <a:p>
            <a:pPr marL="460871" lvl="1" indent="-460871">
              <a:lnSpc>
                <a:spcPct val="80000"/>
              </a:lnSpc>
            </a:pPr>
            <a:endParaRPr lang="en-US" sz="2400">
              <a:latin typeface="Times New Roman" charset="0"/>
              <a:ea typeface="ＭＳ Ｐゴシック" charset="0"/>
            </a:endParaRPr>
          </a:p>
        </p:txBody>
      </p:sp>
      <p:sp>
        <p:nvSpPr>
          <p:cNvPr id="28674" name="Slide Number Placeholder 6"/>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Arial" charset="0"/>
                <a:ea typeface="ＭＳ Ｐゴシック" charset="0"/>
                <a:cs typeface="ＭＳ Ｐゴシック" charset="0"/>
              </a:defRPr>
            </a:lvl1pPr>
            <a:lvl2pPr marL="50514058" indent="-49905200" eaLnBrk="0" hangingPunct="0">
              <a:defRPr sz="3200">
                <a:solidFill>
                  <a:schemeClr val="tx1"/>
                </a:solidFill>
                <a:latin typeface="Arial" charset="0"/>
                <a:ea typeface="ＭＳ Ｐゴシック" charset="0"/>
              </a:defRPr>
            </a:lvl2pPr>
            <a:lvl3pPr eaLnBrk="0" hangingPunct="0">
              <a:defRPr sz="3200">
                <a:solidFill>
                  <a:schemeClr val="tx1"/>
                </a:solidFill>
                <a:latin typeface="Arial" charset="0"/>
                <a:ea typeface="ＭＳ Ｐゴシック" charset="0"/>
              </a:defRPr>
            </a:lvl3pPr>
            <a:lvl4pPr eaLnBrk="0" hangingPunct="0">
              <a:defRPr sz="3200">
                <a:solidFill>
                  <a:schemeClr val="tx1"/>
                </a:solidFill>
                <a:latin typeface="Arial" charset="0"/>
                <a:ea typeface="ＭＳ Ｐゴシック" charset="0"/>
              </a:defRPr>
            </a:lvl4pPr>
            <a:lvl5pPr eaLnBrk="0" hangingPunct="0">
              <a:defRPr sz="3200">
                <a:solidFill>
                  <a:schemeClr val="tx1"/>
                </a:solidFill>
                <a:latin typeface="Arial" charset="0"/>
                <a:ea typeface="ＭＳ Ｐゴシック" charset="0"/>
              </a:defRPr>
            </a:lvl5pPr>
            <a:lvl6pPr marL="608858" eaLnBrk="0" fontAlgn="base" hangingPunct="0">
              <a:spcBef>
                <a:spcPct val="0"/>
              </a:spcBef>
              <a:spcAft>
                <a:spcPct val="0"/>
              </a:spcAft>
              <a:defRPr sz="3200">
                <a:solidFill>
                  <a:schemeClr val="tx1"/>
                </a:solidFill>
                <a:latin typeface="Arial" charset="0"/>
                <a:ea typeface="ＭＳ Ｐゴシック" charset="0"/>
              </a:defRPr>
            </a:lvl6pPr>
            <a:lvl7pPr marL="1217715" eaLnBrk="0" fontAlgn="base" hangingPunct="0">
              <a:spcBef>
                <a:spcPct val="0"/>
              </a:spcBef>
              <a:spcAft>
                <a:spcPct val="0"/>
              </a:spcAft>
              <a:defRPr sz="3200">
                <a:solidFill>
                  <a:schemeClr val="tx1"/>
                </a:solidFill>
                <a:latin typeface="Arial" charset="0"/>
                <a:ea typeface="ＭＳ Ｐゴシック" charset="0"/>
              </a:defRPr>
            </a:lvl7pPr>
            <a:lvl8pPr marL="1826573" eaLnBrk="0" fontAlgn="base" hangingPunct="0">
              <a:spcBef>
                <a:spcPct val="0"/>
              </a:spcBef>
              <a:spcAft>
                <a:spcPct val="0"/>
              </a:spcAft>
              <a:defRPr sz="3200">
                <a:solidFill>
                  <a:schemeClr val="tx1"/>
                </a:solidFill>
                <a:latin typeface="Arial" charset="0"/>
                <a:ea typeface="ＭＳ Ｐゴシック" charset="0"/>
              </a:defRPr>
            </a:lvl8pPr>
            <a:lvl9pPr marL="2435431" eaLnBrk="0" fontAlgn="base" hangingPunct="0">
              <a:spcBef>
                <a:spcPct val="0"/>
              </a:spcBef>
              <a:spcAft>
                <a:spcPct val="0"/>
              </a:spcAft>
              <a:defRPr sz="3200">
                <a:solidFill>
                  <a:schemeClr val="tx1"/>
                </a:solidFill>
                <a:latin typeface="Arial" charset="0"/>
                <a:ea typeface="ＭＳ Ｐゴシック" charset="0"/>
              </a:defRPr>
            </a:lvl9pPr>
          </a:lstStyle>
          <a:p>
            <a:pPr eaLnBrk="1" hangingPunct="1"/>
            <a:fld id="{9E60D649-E080-DB42-8F0B-A2811169DEE1}" type="slidenum">
              <a:rPr lang="en-US" sz="1600">
                <a:solidFill>
                  <a:srgbClr val="8B8B8B"/>
                </a:solidFill>
                <a:latin typeface="Times New Roman" charset="0"/>
              </a:rPr>
              <a:pPr eaLnBrk="1" hangingPunct="1"/>
              <a:t>27</a:t>
            </a:fld>
            <a:endParaRPr lang="en-US" sz="1600">
              <a:solidFill>
                <a:srgbClr val="8B8B8B"/>
              </a:solidFill>
              <a:latin typeface="Times New Roman" charset="0"/>
            </a:endParaRPr>
          </a:p>
        </p:txBody>
      </p:sp>
      <p:sp>
        <p:nvSpPr>
          <p:cNvPr id="28677" name="Rectangle 4"/>
          <p:cNvSpPr>
            <a:spLocks noChangeArrowheads="1"/>
          </p:cNvSpPr>
          <p:nvPr/>
        </p:nvSpPr>
        <p:spPr bwMode="auto">
          <a:xfrm>
            <a:off x="6313783" y="991685"/>
            <a:ext cx="5379191" cy="771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757" tIns="60877" rIns="121757" bIns="60877" anchor="ctr"/>
          <a:lstStyle/>
          <a:p>
            <a:pPr algn="ctr" defTabSz="1217715"/>
            <a:r>
              <a:rPr lang="en-US" sz="3300" b="1"/>
              <a:t>Simulated data (OSSE)</a:t>
            </a:r>
          </a:p>
        </p:txBody>
      </p:sp>
      <p:sp>
        <p:nvSpPr>
          <p:cNvPr id="28678" name="Rectangle 5"/>
          <p:cNvSpPr>
            <a:spLocks noChangeArrowheads="1"/>
          </p:cNvSpPr>
          <p:nvPr/>
        </p:nvSpPr>
        <p:spPr bwMode="auto">
          <a:xfrm>
            <a:off x="6184802" y="1653511"/>
            <a:ext cx="5751336" cy="7000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757" tIns="60877" rIns="121757" bIns="60877"/>
          <a:lstStyle/>
          <a:p>
            <a:pPr marL="456643" indent="-456643" defTabSz="1217715">
              <a:lnSpc>
                <a:spcPct val="80000"/>
              </a:lnSpc>
              <a:spcBef>
                <a:spcPct val="20000"/>
              </a:spcBef>
            </a:pPr>
            <a:r>
              <a:rPr lang="en-US" sz="2900" b="1" dirty="0">
                <a:latin typeface="Times New Roman" charset="0"/>
              </a:rPr>
              <a:t>Observing System </a:t>
            </a:r>
            <a:r>
              <a:rPr lang="en-US" sz="2900" b="1" i="1" dirty="0">
                <a:latin typeface="Times New Roman" charset="0"/>
              </a:rPr>
              <a:t>Simulation</a:t>
            </a:r>
            <a:r>
              <a:rPr lang="en-US" sz="2900" b="1" dirty="0">
                <a:latin typeface="Times New Roman" charset="0"/>
              </a:rPr>
              <a:t> Experiment</a:t>
            </a:r>
          </a:p>
          <a:p>
            <a:pPr marL="456643" indent="-456643" defTabSz="1217715">
              <a:lnSpc>
                <a:spcPct val="80000"/>
              </a:lnSpc>
              <a:spcBef>
                <a:spcPct val="20000"/>
              </a:spcBef>
              <a:buFont typeface="Arial" charset="0"/>
              <a:buChar char="•"/>
            </a:pPr>
            <a:r>
              <a:rPr lang="en-US" dirty="0">
                <a:latin typeface="Times New Roman" charset="0"/>
              </a:rPr>
              <a:t>Typically aimed at assessing the impact of a </a:t>
            </a:r>
            <a:r>
              <a:rPr lang="en-US" i="1" u="sng" dirty="0">
                <a:latin typeface="Times New Roman" charset="0"/>
              </a:rPr>
              <a:t>hypothetical</a:t>
            </a:r>
            <a:r>
              <a:rPr lang="en-US" dirty="0">
                <a:latin typeface="Times New Roman" charset="0"/>
              </a:rPr>
              <a:t> data type on a forecast system</a:t>
            </a:r>
          </a:p>
          <a:p>
            <a:pPr marL="456643" indent="-456643" defTabSz="1217715">
              <a:lnSpc>
                <a:spcPct val="80000"/>
              </a:lnSpc>
              <a:spcBef>
                <a:spcPct val="20000"/>
              </a:spcBef>
              <a:buFont typeface="Arial" charset="0"/>
              <a:buChar char="•"/>
            </a:pPr>
            <a:r>
              <a:rPr lang="en-US" dirty="0">
                <a:solidFill>
                  <a:srgbClr val="E14601"/>
                </a:solidFill>
                <a:latin typeface="Times New Roman" charset="0"/>
              </a:rPr>
              <a:t>Simulate atmosphere (</a:t>
            </a:r>
            <a:r>
              <a:rPr lang="ja-JP" altLang="en-US" dirty="0">
                <a:solidFill>
                  <a:srgbClr val="E14601"/>
                </a:solidFill>
                <a:latin typeface="Times New Roman" charset="0"/>
              </a:rPr>
              <a:t>“</a:t>
            </a:r>
            <a:r>
              <a:rPr lang="en-US" dirty="0">
                <a:solidFill>
                  <a:srgbClr val="E14601"/>
                </a:solidFill>
                <a:latin typeface="Times New Roman" charset="0"/>
              </a:rPr>
              <a:t>Nature Run</a:t>
            </a:r>
            <a:r>
              <a:rPr lang="ja-JP" altLang="en-US" dirty="0">
                <a:solidFill>
                  <a:srgbClr val="E14601"/>
                </a:solidFill>
                <a:latin typeface="Times New Roman" charset="0"/>
              </a:rPr>
              <a:t>”</a:t>
            </a:r>
            <a:r>
              <a:rPr lang="en-US" dirty="0">
                <a:solidFill>
                  <a:srgbClr val="E14601"/>
                </a:solidFill>
                <a:latin typeface="Times New Roman" charset="0"/>
              </a:rPr>
              <a:t>)</a:t>
            </a:r>
          </a:p>
          <a:p>
            <a:pPr marL="456643" indent="-456643" defTabSz="1217715">
              <a:lnSpc>
                <a:spcPct val="80000"/>
              </a:lnSpc>
              <a:spcBef>
                <a:spcPct val="20000"/>
              </a:spcBef>
              <a:buFont typeface="Arial" charset="0"/>
              <a:buChar char="•"/>
            </a:pPr>
            <a:r>
              <a:rPr lang="en-US" dirty="0">
                <a:solidFill>
                  <a:srgbClr val="E14601"/>
                </a:solidFill>
                <a:latin typeface="Times New Roman" charset="0"/>
              </a:rPr>
              <a:t>Simulate reference observations (corresponding to existing observations)</a:t>
            </a:r>
          </a:p>
          <a:p>
            <a:pPr marL="456643" indent="-456643" defTabSz="1217715">
              <a:lnSpc>
                <a:spcPct val="80000"/>
              </a:lnSpc>
              <a:spcBef>
                <a:spcPct val="20000"/>
              </a:spcBef>
              <a:buFont typeface="Arial" charset="0"/>
              <a:buChar char="•"/>
            </a:pPr>
            <a:r>
              <a:rPr lang="en-US" dirty="0">
                <a:solidFill>
                  <a:srgbClr val="E14601"/>
                </a:solidFill>
                <a:latin typeface="Times New Roman" charset="0"/>
              </a:rPr>
              <a:t>Simulate perturbation observations (object of study)</a:t>
            </a:r>
          </a:p>
          <a:p>
            <a:pPr marL="456643" indent="-456643" defTabSz="1217715">
              <a:lnSpc>
                <a:spcPct val="80000"/>
              </a:lnSpc>
              <a:spcBef>
                <a:spcPct val="20000"/>
              </a:spcBef>
              <a:buFont typeface="Arial" charset="0"/>
              <a:buChar char="•"/>
            </a:pPr>
            <a:r>
              <a:rPr lang="en-US" dirty="0">
                <a:solidFill>
                  <a:srgbClr val="E14601"/>
                </a:solidFill>
                <a:latin typeface="Times New Roman" charset="0"/>
              </a:rPr>
              <a:t>Verify simulated observation</a:t>
            </a:r>
          </a:p>
          <a:p>
            <a:pPr marL="456643" indent="-456643" defTabSz="1217715">
              <a:lnSpc>
                <a:spcPct val="80000"/>
              </a:lnSpc>
              <a:spcBef>
                <a:spcPct val="20000"/>
              </a:spcBef>
              <a:buFont typeface="Arial" charset="0"/>
              <a:buChar char="•"/>
            </a:pPr>
            <a:r>
              <a:rPr lang="en-US" dirty="0" smtClean="0">
                <a:solidFill>
                  <a:srgbClr val="E14601"/>
                </a:solidFill>
                <a:latin typeface="Times New Roman" charset="0"/>
              </a:rPr>
              <a:t>Simulate observational error</a:t>
            </a:r>
          </a:p>
          <a:p>
            <a:pPr marL="456643" indent="-456643" defTabSz="1217715">
              <a:lnSpc>
                <a:spcPct val="80000"/>
              </a:lnSpc>
              <a:spcBef>
                <a:spcPct val="20000"/>
              </a:spcBef>
              <a:buFont typeface="Arial" charset="0"/>
              <a:buChar char="•"/>
            </a:pPr>
            <a:r>
              <a:rPr lang="en-US" dirty="0" smtClean="0">
                <a:latin typeface="Times New Roman" charset="0"/>
              </a:rPr>
              <a:t>Control run (all operationally used observations)</a:t>
            </a:r>
          </a:p>
          <a:p>
            <a:pPr marL="456643" indent="-456643" defTabSz="1217715">
              <a:lnSpc>
                <a:spcPct val="80000"/>
              </a:lnSpc>
              <a:spcBef>
                <a:spcPct val="20000"/>
              </a:spcBef>
              <a:buFont typeface="Arial" charset="0"/>
              <a:buChar char="•"/>
            </a:pPr>
            <a:r>
              <a:rPr lang="en-US" dirty="0" smtClean="0">
                <a:solidFill>
                  <a:srgbClr val="E14601"/>
                </a:solidFill>
                <a:latin typeface="Times New Roman" charset="0"/>
              </a:rPr>
              <a:t>Evaluate simulated data impact (Calibration)</a:t>
            </a:r>
            <a:endParaRPr lang="en-US" dirty="0" smtClean="0">
              <a:latin typeface="Times New Roman" charset="0"/>
            </a:endParaRPr>
          </a:p>
          <a:p>
            <a:pPr marL="456643" indent="-456643" defTabSz="1217715">
              <a:lnSpc>
                <a:spcPct val="80000"/>
              </a:lnSpc>
              <a:spcBef>
                <a:spcPct val="20000"/>
              </a:spcBef>
              <a:buFont typeface="Arial" charset="0"/>
              <a:buChar char="•"/>
            </a:pPr>
            <a:r>
              <a:rPr lang="en-US" dirty="0" smtClean="0">
                <a:latin typeface="Times New Roman" charset="0"/>
              </a:rPr>
              <a:t>Perturbation </a:t>
            </a:r>
            <a:r>
              <a:rPr lang="en-US" dirty="0">
                <a:latin typeface="Times New Roman" charset="0"/>
              </a:rPr>
              <a:t>run (control plus candidate data)</a:t>
            </a:r>
          </a:p>
          <a:p>
            <a:pPr marL="456643" indent="-456643" defTabSz="1217715">
              <a:lnSpc>
                <a:spcPct val="80000"/>
              </a:lnSpc>
              <a:spcBef>
                <a:spcPct val="20000"/>
              </a:spcBef>
              <a:buFont typeface="Arial" charset="0"/>
              <a:buChar char="•"/>
            </a:pPr>
            <a:r>
              <a:rPr lang="en-US" dirty="0">
                <a:latin typeface="Times New Roman" charset="0"/>
              </a:rPr>
              <a:t>Compare!</a:t>
            </a:r>
          </a:p>
          <a:p>
            <a:pPr marL="456643" indent="-456643" defTabSz="1217715">
              <a:lnSpc>
                <a:spcPct val="80000"/>
              </a:lnSpc>
              <a:spcBef>
                <a:spcPct val="20000"/>
              </a:spcBef>
            </a:pPr>
            <a:r>
              <a:rPr lang="en-US" dirty="0">
                <a:solidFill>
                  <a:srgbClr val="339933"/>
                </a:solidFill>
                <a:latin typeface="Times New Roman" charset="0"/>
              </a:rPr>
              <a:t>Costly in terms of computing and manpower</a:t>
            </a:r>
          </a:p>
        </p:txBody>
      </p:sp>
      <p:sp>
        <p:nvSpPr>
          <p:cNvPr id="28679" name="Text Box 7"/>
          <p:cNvSpPr txBox="1">
            <a:spLocks noChangeArrowheads="1"/>
          </p:cNvSpPr>
          <p:nvPr/>
        </p:nvSpPr>
        <p:spPr bwMode="auto">
          <a:xfrm>
            <a:off x="2998307" y="230477"/>
            <a:ext cx="6032560" cy="727375"/>
          </a:xfrm>
          <a:prstGeom prst="rect">
            <a:avLst/>
          </a:prstGeom>
          <a:noFill/>
          <a:ln w="38100" cmpd="dbl">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lIns="109277" tIns="54640" rIns="109277" bIns="54640">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defTabSz="1217715" eaLnBrk="1" hangingPunct="1"/>
            <a:r>
              <a:rPr lang="en-US" sz="3900" b="1"/>
              <a:t>Data Denial Experiments</a:t>
            </a:r>
          </a:p>
        </p:txBody>
      </p:sp>
      <p:sp>
        <p:nvSpPr>
          <p:cNvPr id="4" name="TextBox 3"/>
          <p:cNvSpPr txBox="1"/>
          <p:nvPr/>
        </p:nvSpPr>
        <p:spPr>
          <a:xfrm rot="780591">
            <a:off x="1289051" y="3424237"/>
            <a:ext cx="10969669" cy="2400657"/>
          </a:xfrm>
          <a:prstGeom prst="rect">
            <a:avLst/>
          </a:prstGeom>
          <a:noFill/>
        </p:spPr>
        <p:txBody>
          <a:bodyPr wrap="none" lIns="91427" tIns="45713" rIns="91427" bIns="45713" rtlCol="0">
            <a:spAutoFit/>
            <a:scene3d>
              <a:camera prst="isometricLeftDown"/>
              <a:lightRig rig="threePt" dir="t"/>
            </a:scene3d>
          </a:bodyPr>
          <a:lstStyle/>
          <a:p>
            <a:r>
              <a:rPr lang="en-US" sz="15100" b="1" dirty="0">
                <a:solidFill>
                  <a:schemeClr val="accent4">
                    <a:lumMod val="75000"/>
                    <a:alpha val="81000"/>
                  </a:schemeClr>
                </a:solidFill>
                <a:latin typeface="Times New Roman"/>
                <a:cs typeface="Times New Roman"/>
              </a:rPr>
              <a:t>A lot of work</a:t>
            </a:r>
          </a:p>
        </p:txBody>
      </p:sp>
    </p:spTree>
    <p:extLst>
      <p:ext uri="{BB962C8B-B14F-4D97-AF65-F5344CB8AC3E}">
        <p14:creationId xmlns:p14="http://schemas.microsoft.com/office/powerpoint/2010/main" val="650001261"/>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0" y="0"/>
            <a:ext cx="12179300" cy="913447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121772" tIns="60885" rIns="121772" bIns="60885" rtlCol="0" anchor="ctr"/>
          <a:lstStyle/>
          <a:p>
            <a:pPr algn="ctr"/>
            <a:r>
              <a:rPr lang="en-US" dirty="0" smtClean="0"/>
              <a:t>Need</a:t>
            </a:r>
            <a:endParaRPr lang="en-US" dirty="0"/>
          </a:p>
        </p:txBody>
      </p:sp>
      <p:sp>
        <p:nvSpPr>
          <p:cNvPr id="83970" name="AutoShape 2"/>
          <p:cNvSpPr>
            <a:spLocks noChangeArrowheads="1"/>
          </p:cNvSpPr>
          <p:nvPr/>
        </p:nvSpPr>
        <p:spPr bwMode="auto">
          <a:xfrm>
            <a:off x="1" y="287567"/>
            <a:ext cx="6394133" cy="2334366"/>
          </a:xfrm>
          <a:prstGeom prst="flowChartInputOutput">
            <a:avLst/>
          </a:prstGeom>
          <a:solidFill>
            <a:srgbClr val="B9E5BE"/>
          </a:solidFill>
          <a:ln w="9525">
            <a:solidFill>
              <a:schemeClr val="tx1"/>
            </a:solidFill>
            <a:miter lim="800000"/>
            <a:headEnd/>
            <a:tailEnd/>
          </a:ln>
        </p:spPr>
        <p:txBody>
          <a:bodyPr wrap="none" lIns="121722" tIns="60860" rIns="121722" bIns="60860" anchor="ctr"/>
          <a:lstStyle/>
          <a:p>
            <a:pPr defTabSz="1215602"/>
            <a:r>
              <a:rPr lang="en-US" b="1"/>
              <a:t>Nature Run</a:t>
            </a:r>
          </a:p>
          <a:p>
            <a:pPr defTabSz="1215602"/>
            <a:r>
              <a:rPr lang="en-US"/>
              <a:t>(grib1 reduced Gaussian)</a:t>
            </a:r>
          </a:p>
          <a:p>
            <a:pPr defTabSz="1215602"/>
            <a:r>
              <a:rPr lang="en-US"/>
              <a:t>91 level 3-D data (12 Variables)</a:t>
            </a:r>
          </a:p>
          <a:p>
            <a:pPr defTabSz="1215602"/>
            <a:r>
              <a:rPr lang="en-US"/>
              <a:t>2-D data (71 Variables)</a:t>
            </a:r>
          </a:p>
          <a:p>
            <a:pPr defTabSz="1215602"/>
            <a:r>
              <a:rPr lang="en-US"/>
              <a:t>Climatological data</a:t>
            </a:r>
          </a:p>
        </p:txBody>
      </p:sp>
      <p:sp>
        <p:nvSpPr>
          <p:cNvPr id="83971" name="AutoShape 3"/>
          <p:cNvSpPr>
            <a:spLocks noChangeArrowheads="1"/>
          </p:cNvSpPr>
          <p:nvPr/>
        </p:nvSpPr>
        <p:spPr bwMode="auto">
          <a:xfrm>
            <a:off x="6394132" y="405978"/>
            <a:ext cx="5277697" cy="1928389"/>
          </a:xfrm>
          <a:prstGeom prst="flowChartInputOutput">
            <a:avLst/>
          </a:prstGeom>
          <a:solidFill>
            <a:srgbClr val="E0C0A0"/>
          </a:solidFill>
          <a:ln w="9525">
            <a:solidFill>
              <a:schemeClr val="tx1"/>
            </a:solidFill>
            <a:miter lim="800000"/>
            <a:headEnd/>
            <a:tailEnd/>
          </a:ln>
        </p:spPr>
        <p:txBody>
          <a:bodyPr wrap="none" lIns="121722" tIns="60860" rIns="121722" bIns="60860" anchor="ctr"/>
          <a:lstStyle/>
          <a:p>
            <a:pPr algn="ctr" defTabSz="1215602"/>
            <a:r>
              <a:rPr lang="en-US" b="1"/>
              <a:t>Observation template</a:t>
            </a:r>
          </a:p>
          <a:p>
            <a:pPr algn="ctr" defTabSz="1215602"/>
            <a:r>
              <a:rPr lang="en-US"/>
              <a:t>Geometry</a:t>
            </a:r>
          </a:p>
          <a:p>
            <a:pPr algn="ctr" defTabSz="1215602"/>
            <a:r>
              <a:rPr lang="en-US"/>
              <a:t>Location</a:t>
            </a:r>
          </a:p>
          <a:p>
            <a:pPr algn="ctr" defTabSz="1215602"/>
            <a:r>
              <a:rPr lang="en-US"/>
              <a:t>Mask </a:t>
            </a:r>
          </a:p>
          <a:p>
            <a:pPr algn="ctr" defTabSz="1215602"/>
            <a:endParaRPr lang="en-US"/>
          </a:p>
        </p:txBody>
      </p:sp>
      <p:sp>
        <p:nvSpPr>
          <p:cNvPr id="83972" name="AutoShape 4"/>
          <p:cNvSpPr>
            <a:spLocks noChangeArrowheads="1"/>
          </p:cNvSpPr>
          <p:nvPr/>
        </p:nvSpPr>
        <p:spPr bwMode="auto">
          <a:xfrm>
            <a:off x="1522412" y="3146319"/>
            <a:ext cx="3450802" cy="1014942"/>
          </a:xfrm>
          <a:prstGeom prst="flowChartProcess">
            <a:avLst/>
          </a:prstGeom>
          <a:solidFill>
            <a:schemeClr val="accent1">
              <a:lumMod val="40000"/>
              <a:lumOff val="60000"/>
            </a:schemeClr>
          </a:solidFill>
          <a:ln w="9525">
            <a:solidFill>
              <a:schemeClr val="tx1"/>
            </a:solidFill>
            <a:miter lim="800000"/>
            <a:headEnd/>
            <a:tailEnd/>
          </a:ln>
        </p:spPr>
        <p:txBody>
          <a:bodyPr wrap="none" lIns="121722" tIns="60860" rIns="121722" bIns="60860" anchor="ctr"/>
          <a:lstStyle/>
          <a:p>
            <a:pPr algn="ctr" defTabSz="1215602"/>
            <a:r>
              <a:rPr lang="en-US" dirty="0"/>
              <a:t>Decoding grib1</a:t>
            </a:r>
          </a:p>
          <a:p>
            <a:pPr algn="ctr" defTabSz="1215602"/>
            <a:r>
              <a:rPr lang="en-US" dirty="0"/>
              <a:t>Horizontal Interpolation</a:t>
            </a:r>
          </a:p>
        </p:txBody>
      </p:sp>
      <p:sp>
        <p:nvSpPr>
          <p:cNvPr id="83973" name="AutoShape 5"/>
          <p:cNvSpPr>
            <a:spLocks noChangeArrowheads="1"/>
          </p:cNvSpPr>
          <p:nvPr/>
        </p:nvSpPr>
        <p:spPr bwMode="auto">
          <a:xfrm>
            <a:off x="5176203" y="3958272"/>
            <a:ext cx="4871720" cy="913448"/>
          </a:xfrm>
          <a:prstGeom prst="flowChartInputOutput">
            <a:avLst/>
          </a:prstGeom>
          <a:solidFill>
            <a:srgbClr val="F9DAC3"/>
          </a:solidFill>
          <a:ln w="9525">
            <a:solidFill>
              <a:schemeClr val="tx1"/>
            </a:solidFill>
            <a:miter lim="800000"/>
            <a:headEnd/>
            <a:tailEnd/>
          </a:ln>
        </p:spPr>
        <p:txBody>
          <a:bodyPr wrap="none" lIns="121722" tIns="60860" rIns="121722" bIns="60860" anchor="ctr"/>
          <a:lstStyle/>
          <a:p>
            <a:pPr algn="ctr" defTabSz="1215602"/>
            <a:r>
              <a:rPr lang="en-US" sz="4800" b="1"/>
              <a:t>DBL91 </a:t>
            </a:r>
          </a:p>
        </p:txBody>
      </p:sp>
      <p:sp>
        <p:nvSpPr>
          <p:cNvPr id="83974" name="AutoShape 6"/>
          <p:cNvSpPr>
            <a:spLocks noChangeArrowheads="1"/>
          </p:cNvSpPr>
          <p:nvPr/>
        </p:nvSpPr>
        <p:spPr bwMode="auto">
          <a:xfrm>
            <a:off x="1420918" y="5603326"/>
            <a:ext cx="5785168" cy="606851"/>
          </a:xfrm>
          <a:prstGeom prst="flowChartProcess">
            <a:avLst/>
          </a:prstGeom>
          <a:solidFill>
            <a:schemeClr val="accent1">
              <a:lumMod val="40000"/>
              <a:lumOff val="60000"/>
            </a:schemeClr>
          </a:solidFill>
          <a:ln w="9525">
            <a:solidFill>
              <a:schemeClr val="tx1"/>
            </a:solidFill>
            <a:miter lim="800000"/>
            <a:headEnd/>
            <a:tailEnd/>
          </a:ln>
        </p:spPr>
        <p:txBody>
          <a:bodyPr wrap="none" lIns="121722" tIns="60860" rIns="121722" bIns="60860" anchor="ctr"/>
          <a:lstStyle/>
          <a:p>
            <a:pPr algn="ctr" defTabSz="1215602"/>
            <a:r>
              <a:rPr lang="en-US" b="1" dirty="0"/>
              <a:t>Running Simulation program (RTM)</a:t>
            </a:r>
          </a:p>
        </p:txBody>
      </p:sp>
      <p:sp>
        <p:nvSpPr>
          <p:cNvPr id="83975" name="AutoShape 7"/>
          <p:cNvSpPr>
            <a:spLocks noChangeArrowheads="1"/>
          </p:cNvSpPr>
          <p:nvPr/>
        </p:nvSpPr>
        <p:spPr bwMode="auto">
          <a:xfrm>
            <a:off x="2907386" y="6652097"/>
            <a:ext cx="8832106" cy="809840"/>
          </a:xfrm>
          <a:prstGeom prst="flowChartAlternateProcess">
            <a:avLst/>
          </a:prstGeom>
          <a:solidFill>
            <a:schemeClr val="accent1">
              <a:lumMod val="40000"/>
              <a:lumOff val="60000"/>
            </a:schemeClr>
          </a:solidFill>
          <a:ln w="9525">
            <a:solidFill>
              <a:schemeClr val="tx1"/>
            </a:solidFill>
            <a:miter lim="800000"/>
            <a:headEnd/>
            <a:tailEnd/>
          </a:ln>
        </p:spPr>
        <p:txBody>
          <a:bodyPr wrap="none" lIns="121722" tIns="60860" rIns="121722" bIns="60860" anchor="ctr"/>
          <a:lstStyle/>
          <a:p>
            <a:pPr algn="ctr" defTabSz="1215602"/>
            <a:r>
              <a:rPr lang="en-US" dirty="0"/>
              <a:t>Post Processing (Add mask for channel, Packing to BUFR)</a:t>
            </a:r>
          </a:p>
        </p:txBody>
      </p:sp>
      <p:sp>
        <p:nvSpPr>
          <p:cNvPr id="83976" name="Text Box 8"/>
          <p:cNvSpPr txBox="1">
            <a:spLocks noChangeArrowheads="1"/>
          </p:cNvSpPr>
          <p:nvPr/>
        </p:nvSpPr>
        <p:spPr bwMode="auto">
          <a:xfrm>
            <a:off x="181845" y="3296446"/>
            <a:ext cx="245821" cy="492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722" tIns="60860" rIns="121722" bIns="60860">
            <a:spAutoFit/>
          </a:bodyPr>
          <a:lstStyle>
            <a:lvl1pPr defTabSz="912813">
              <a:defRPr sz="2400">
                <a:solidFill>
                  <a:schemeClr val="tx1"/>
                </a:solidFill>
                <a:latin typeface="Arial" pitchFamily="34" charset="0"/>
                <a:ea typeface="ＭＳ Ｐゴシック" pitchFamily="34" charset="-128"/>
              </a:defRPr>
            </a:lvl1pPr>
            <a:lvl2pPr marL="742950" indent="-285750" defTabSz="912813">
              <a:defRPr sz="2400">
                <a:solidFill>
                  <a:schemeClr val="tx1"/>
                </a:solidFill>
                <a:latin typeface="Arial" pitchFamily="34" charset="0"/>
                <a:ea typeface="ＭＳ Ｐゴシック" pitchFamily="34" charset="-128"/>
              </a:defRPr>
            </a:lvl2pPr>
            <a:lvl3pPr marL="1143000" indent="-228600" defTabSz="912813">
              <a:defRPr sz="2400">
                <a:solidFill>
                  <a:schemeClr val="tx1"/>
                </a:solidFill>
                <a:latin typeface="Arial" pitchFamily="34" charset="0"/>
                <a:ea typeface="ＭＳ Ｐゴシック" pitchFamily="34" charset="-128"/>
              </a:defRPr>
            </a:lvl3pPr>
            <a:lvl4pPr marL="1600200" indent="-228600" defTabSz="912813">
              <a:defRPr sz="2400">
                <a:solidFill>
                  <a:schemeClr val="tx1"/>
                </a:solidFill>
                <a:latin typeface="Arial" pitchFamily="34" charset="0"/>
                <a:ea typeface="ＭＳ Ｐゴシック" pitchFamily="34" charset="-128"/>
              </a:defRPr>
            </a:lvl4pPr>
            <a:lvl5pPr marL="2057400" indent="-228600" defTabSz="912813">
              <a:defRPr sz="2400">
                <a:solidFill>
                  <a:schemeClr val="tx1"/>
                </a:solidFill>
                <a:latin typeface="Arial" pitchFamily="34" charset="0"/>
                <a:ea typeface="ＭＳ Ｐゴシック" pitchFamily="34" charset="-128"/>
              </a:defRPr>
            </a:lvl5pPr>
            <a:lvl6pPr marL="2514600" indent="-228600" defTabSz="912813"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912813"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912813"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912813"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p>
        </p:txBody>
      </p:sp>
      <p:sp>
        <p:nvSpPr>
          <p:cNvPr id="83977" name="AutoShape 9"/>
          <p:cNvSpPr>
            <a:spLocks noChangeArrowheads="1"/>
          </p:cNvSpPr>
          <p:nvPr/>
        </p:nvSpPr>
        <p:spPr bwMode="auto">
          <a:xfrm>
            <a:off x="2943331" y="7916545"/>
            <a:ext cx="7409074" cy="811953"/>
          </a:xfrm>
          <a:prstGeom prst="flowChartInputOutput">
            <a:avLst/>
          </a:prstGeom>
          <a:solidFill>
            <a:srgbClr val="E3BBE0"/>
          </a:solidFill>
          <a:ln w="9525">
            <a:solidFill>
              <a:schemeClr val="tx1"/>
            </a:solidFill>
            <a:miter lim="800000"/>
            <a:headEnd/>
            <a:tailEnd/>
          </a:ln>
        </p:spPr>
        <p:txBody>
          <a:bodyPr wrap="none" lIns="121722" tIns="60860" rIns="121722" bIns="60860" anchor="ctr"/>
          <a:lstStyle/>
          <a:p>
            <a:pPr algn="ctr" defTabSz="1215602"/>
            <a:r>
              <a:rPr lang="en-US"/>
              <a:t>Simulated Radiance Data</a:t>
            </a:r>
          </a:p>
        </p:txBody>
      </p:sp>
      <p:sp>
        <p:nvSpPr>
          <p:cNvPr id="83978" name="Line 10"/>
          <p:cNvSpPr>
            <a:spLocks noChangeShapeType="1"/>
          </p:cNvSpPr>
          <p:nvPr/>
        </p:nvSpPr>
        <p:spPr bwMode="auto">
          <a:xfrm>
            <a:off x="3146321" y="2638848"/>
            <a:ext cx="268537" cy="524387"/>
          </a:xfrm>
          <a:prstGeom prst="line">
            <a:avLst/>
          </a:prstGeom>
          <a:noFill/>
          <a:ln w="76200">
            <a:solidFill>
              <a:srgbClr val="339933"/>
            </a:solidFill>
            <a:round/>
            <a:headEnd/>
            <a:tailEnd type="triangle" w="med" len="med"/>
          </a:ln>
          <a:extLst>
            <a:ext uri="{909E8E84-426E-40dd-AFC4-6F175D3DCCD1}">
              <a14:hiddenFill xmlns:a14="http://schemas.microsoft.com/office/drawing/2010/main">
                <a:noFill/>
              </a14:hiddenFill>
            </a:ext>
          </a:extLst>
        </p:spPr>
        <p:txBody>
          <a:bodyPr lIns="109245" tIns="54624" rIns="109245" bIns="54624"/>
          <a:lstStyle/>
          <a:p>
            <a:endParaRPr lang="en-US"/>
          </a:p>
        </p:txBody>
      </p:sp>
      <p:sp>
        <p:nvSpPr>
          <p:cNvPr id="83979" name="Line 16"/>
          <p:cNvSpPr>
            <a:spLocks noChangeShapeType="1"/>
          </p:cNvSpPr>
          <p:nvPr/>
        </p:nvSpPr>
        <p:spPr bwMode="auto">
          <a:xfrm flipH="1">
            <a:off x="4262755" y="2334366"/>
            <a:ext cx="4364249" cy="811953"/>
          </a:xfrm>
          <a:prstGeom prst="line">
            <a:avLst/>
          </a:prstGeom>
          <a:noFill/>
          <a:ln w="38100">
            <a:solidFill>
              <a:srgbClr val="339933"/>
            </a:solidFill>
            <a:round/>
            <a:headEnd/>
            <a:tailEnd type="triangle" w="med" len="med"/>
          </a:ln>
          <a:extLst>
            <a:ext uri="{909E8E84-426E-40dd-AFC4-6F175D3DCCD1}">
              <a14:hiddenFill xmlns:a14="http://schemas.microsoft.com/office/drawing/2010/main">
                <a:noFill/>
              </a14:hiddenFill>
            </a:ext>
          </a:extLst>
        </p:spPr>
        <p:txBody>
          <a:bodyPr lIns="109245" tIns="54624" rIns="109245" bIns="54624"/>
          <a:lstStyle/>
          <a:p>
            <a:endParaRPr lang="en-US"/>
          </a:p>
        </p:txBody>
      </p:sp>
      <p:sp>
        <p:nvSpPr>
          <p:cNvPr id="83980" name="Line 17"/>
          <p:cNvSpPr>
            <a:spLocks noChangeShapeType="1"/>
          </p:cNvSpPr>
          <p:nvPr/>
        </p:nvSpPr>
        <p:spPr bwMode="auto">
          <a:xfrm flipH="1">
            <a:off x="10312233" y="2300537"/>
            <a:ext cx="35945" cy="4402309"/>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lIns="109245" tIns="54624" rIns="109245" bIns="54624"/>
          <a:lstStyle/>
          <a:p>
            <a:endParaRPr lang="en-US"/>
          </a:p>
        </p:txBody>
      </p:sp>
      <p:sp>
        <p:nvSpPr>
          <p:cNvPr id="83981" name="Line 18"/>
          <p:cNvSpPr>
            <a:spLocks noChangeShapeType="1"/>
          </p:cNvSpPr>
          <p:nvPr/>
        </p:nvSpPr>
        <p:spPr bwMode="auto">
          <a:xfrm>
            <a:off x="4973216" y="3552297"/>
            <a:ext cx="2270932" cy="405977"/>
          </a:xfrm>
          <a:prstGeom prst="line">
            <a:avLst/>
          </a:prstGeom>
          <a:noFill/>
          <a:ln w="38100">
            <a:solidFill>
              <a:srgbClr val="339933"/>
            </a:solidFill>
            <a:round/>
            <a:headEnd/>
            <a:tailEnd type="triangle" w="med" len="med"/>
          </a:ln>
          <a:extLst>
            <a:ext uri="{909E8E84-426E-40dd-AFC4-6F175D3DCCD1}">
              <a14:hiddenFill xmlns:a14="http://schemas.microsoft.com/office/drawing/2010/main">
                <a:noFill/>
              </a14:hiddenFill>
            </a:ext>
          </a:extLst>
        </p:spPr>
        <p:txBody>
          <a:bodyPr lIns="109245" tIns="54624" rIns="109245" bIns="54624"/>
          <a:lstStyle/>
          <a:p>
            <a:endParaRPr lang="en-US"/>
          </a:p>
        </p:txBody>
      </p:sp>
      <p:sp>
        <p:nvSpPr>
          <p:cNvPr id="83982" name="Line 19"/>
          <p:cNvSpPr>
            <a:spLocks noChangeShapeType="1"/>
          </p:cNvSpPr>
          <p:nvPr/>
        </p:nvSpPr>
        <p:spPr bwMode="auto">
          <a:xfrm flipH="1">
            <a:off x="4601069" y="4871720"/>
            <a:ext cx="2048914" cy="678743"/>
          </a:xfrm>
          <a:prstGeom prst="line">
            <a:avLst/>
          </a:prstGeom>
          <a:noFill/>
          <a:ln w="76200">
            <a:solidFill>
              <a:srgbClr val="FF66FF"/>
            </a:solidFill>
            <a:round/>
            <a:headEnd/>
            <a:tailEnd type="triangle" w="med" len="med"/>
          </a:ln>
          <a:extLst>
            <a:ext uri="{909E8E84-426E-40dd-AFC4-6F175D3DCCD1}">
              <a14:hiddenFill xmlns:a14="http://schemas.microsoft.com/office/drawing/2010/main">
                <a:noFill/>
              </a14:hiddenFill>
            </a:ext>
          </a:extLst>
        </p:spPr>
        <p:txBody>
          <a:bodyPr lIns="109245" tIns="54624" rIns="109245" bIns="54624"/>
          <a:lstStyle/>
          <a:p>
            <a:endParaRPr lang="en-US"/>
          </a:p>
        </p:txBody>
      </p:sp>
      <p:sp>
        <p:nvSpPr>
          <p:cNvPr id="83983" name="Line 20"/>
          <p:cNvSpPr>
            <a:spLocks noChangeShapeType="1"/>
          </p:cNvSpPr>
          <p:nvPr/>
        </p:nvSpPr>
        <p:spPr bwMode="auto">
          <a:xfrm>
            <a:off x="4368478" y="6193259"/>
            <a:ext cx="2232872" cy="405977"/>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lIns="109245" tIns="54624" rIns="109245" bIns="54624"/>
          <a:lstStyle/>
          <a:p>
            <a:endParaRPr lang="en-US"/>
          </a:p>
        </p:txBody>
      </p:sp>
      <p:sp>
        <p:nvSpPr>
          <p:cNvPr id="83984" name="Line 21"/>
          <p:cNvSpPr>
            <a:spLocks noChangeShapeType="1"/>
          </p:cNvSpPr>
          <p:nvPr/>
        </p:nvSpPr>
        <p:spPr bwMode="auto">
          <a:xfrm>
            <a:off x="6901603" y="7495768"/>
            <a:ext cx="0" cy="420777"/>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lIns="109245" tIns="54624" rIns="109245" bIns="54624"/>
          <a:lstStyle/>
          <a:p>
            <a:endParaRPr lang="en-US"/>
          </a:p>
        </p:txBody>
      </p:sp>
      <p:sp>
        <p:nvSpPr>
          <p:cNvPr id="83985" name="AutoShape 22"/>
          <p:cNvSpPr>
            <a:spLocks noChangeArrowheads="1"/>
          </p:cNvSpPr>
          <p:nvPr/>
        </p:nvSpPr>
        <p:spPr bwMode="auto">
          <a:xfrm>
            <a:off x="300253" y="4332533"/>
            <a:ext cx="4567238" cy="989568"/>
          </a:xfrm>
          <a:prstGeom prst="wedgeEllipseCallout">
            <a:avLst>
              <a:gd name="adj1" fmla="val 39648"/>
              <a:gd name="adj2" fmla="val 88606"/>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109245" tIns="54624" rIns="109245" bIns="54624"/>
          <a:lstStyle/>
          <a:p>
            <a:pPr algn="ctr" defTabSz="1215602"/>
            <a:r>
              <a:rPr lang="en-US" sz="2100"/>
              <a:t>Need lots of cpu</a:t>
            </a:r>
            <a:r>
              <a:rPr lang="ja-JP" altLang="en-US" sz="2100"/>
              <a:t>’</a:t>
            </a:r>
            <a:r>
              <a:rPr lang="en-US" altLang="ja-JP" sz="2100"/>
              <a:t>s</a:t>
            </a:r>
          </a:p>
          <a:p>
            <a:pPr algn="ctr" defTabSz="1215602"/>
            <a:r>
              <a:rPr lang="en-US" sz="2100"/>
              <a:t>Need Radiation Experts</a:t>
            </a:r>
          </a:p>
        </p:txBody>
      </p:sp>
      <p:sp>
        <p:nvSpPr>
          <p:cNvPr id="83986" name="AutoShape 23"/>
          <p:cNvSpPr>
            <a:spLocks noChangeArrowheads="1"/>
          </p:cNvSpPr>
          <p:nvPr/>
        </p:nvSpPr>
        <p:spPr bwMode="auto">
          <a:xfrm>
            <a:off x="7013671" y="2645194"/>
            <a:ext cx="4258526" cy="1160839"/>
          </a:xfrm>
          <a:prstGeom prst="wedgeRoundRectCallout">
            <a:avLst>
              <a:gd name="adj1" fmla="val -102866"/>
              <a:gd name="adj2" fmla="val 19616"/>
              <a:gd name="adj3" fmla="val 16667"/>
            </a:avLst>
          </a:prstGeom>
          <a:solidFill>
            <a:srgbClr val="FFFFFF"/>
          </a:solidFill>
          <a:ln w="9525">
            <a:solidFill>
              <a:schemeClr val="tx1"/>
            </a:solidFill>
            <a:miter lim="800000"/>
            <a:headEnd/>
            <a:tailEnd/>
          </a:ln>
        </p:spPr>
        <p:txBody>
          <a:bodyPr lIns="109245" tIns="54624" rIns="109245" bIns="54624"/>
          <a:lstStyle/>
          <a:p>
            <a:pPr algn="ctr" defTabSz="1215602"/>
            <a:r>
              <a:rPr lang="en-US" sz="2100"/>
              <a:t>Need complete NR (3.5TB)</a:t>
            </a:r>
          </a:p>
          <a:p>
            <a:pPr algn="ctr" defTabSz="1215602"/>
            <a:r>
              <a:rPr lang="en-US" sz="2100"/>
              <a:t>Random access to grib1 data</a:t>
            </a:r>
          </a:p>
          <a:p>
            <a:pPr algn="ctr" defTabSz="1215602"/>
            <a:r>
              <a:rPr lang="en-US" sz="2100"/>
              <a:t>Need Data Experts</a:t>
            </a:r>
          </a:p>
        </p:txBody>
      </p:sp>
      <p:sp>
        <p:nvSpPr>
          <p:cNvPr id="83987" name="AutoShape 24"/>
          <p:cNvSpPr>
            <a:spLocks noChangeArrowheads="1"/>
          </p:cNvSpPr>
          <p:nvPr/>
        </p:nvSpPr>
        <p:spPr bwMode="auto">
          <a:xfrm>
            <a:off x="7870028" y="5370734"/>
            <a:ext cx="3958273" cy="805611"/>
          </a:xfrm>
          <a:prstGeom prst="wedgeRoundRectCallout">
            <a:avLst>
              <a:gd name="adj1" fmla="val -40819"/>
              <a:gd name="adj2" fmla="val 129120"/>
              <a:gd name="adj3" fmla="val 16667"/>
            </a:avLst>
          </a:prstGeom>
          <a:solidFill>
            <a:srgbClr val="FFFFFF"/>
          </a:solidFill>
          <a:ln w="9525">
            <a:solidFill>
              <a:schemeClr val="tx1"/>
            </a:solidFill>
            <a:miter lim="800000"/>
            <a:headEnd/>
            <a:tailEnd/>
          </a:ln>
        </p:spPr>
        <p:txBody>
          <a:bodyPr lIns="109245" tIns="54624" rIns="109245" bIns="54624"/>
          <a:lstStyle/>
          <a:p>
            <a:pPr algn="ctr" defTabSz="1215602"/>
            <a:r>
              <a:rPr lang="en-US" sz="2100"/>
              <a:t>Need Data Experts but this will be a small program</a:t>
            </a:r>
          </a:p>
        </p:txBody>
      </p:sp>
      <p:sp>
        <p:nvSpPr>
          <p:cNvPr id="4" name="Slide Number Placeholder 3"/>
          <p:cNvSpPr>
            <a:spLocks noGrp="1"/>
          </p:cNvSpPr>
          <p:nvPr>
            <p:ph type="sldNum" sz="quarter" idx="12"/>
          </p:nvPr>
        </p:nvSpPr>
        <p:spPr/>
        <p:txBody>
          <a:bodyPr/>
          <a:lstStyle/>
          <a:p>
            <a:fld id="{B6F15528-21DE-4FAA-801E-634DDDAF4B2B}" type="slidenum">
              <a:rPr lang="en-US" smtClean="0"/>
              <a:pPr/>
              <a:t>28</a:t>
            </a:fld>
            <a:endParaRPr lang="en-US"/>
          </a:p>
        </p:txBody>
      </p:sp>
      <p:sp>
        <p:nvSpPr>
          <p:cNvPr id="2" name="TextBox 1"/>
          <p:cNvSpPr txBox="1"/>
          <p:nvPr/>
        </p:nvSpPr>
        <p:spPr>
          <a:xfrm>
            <a:off x="298451" y="2205036"/>
            <a:ext cx="12635490" cy="3785653"/>
          </a:xfrm>
          <a:prstGeom prst="rect">
            <a:avLst/>
          </a:prstGeom>
          <a:noFill/>
        </p:spPr>
        <p:txBody>
          <a:bodyPr wrap="none" lIns="91427" tIns="45713" rIns="91427" bIns="45713" rtlCol="0">
            <a:spAutoFit/>
            <a:scene3d>
              <a:camera prst="isometricRightUp"/>
              <a:lightRig rig="threePt" dir="t"/>
            </a:scene3d>
          </a:bodyPr>
          <a:lstStyle/>
          <a:p>
            <a:r>
              <a:rPr lang="en-US" sz="12000" b="1" dirty="0">
                <a:solidFill>
                  <a:srgbClr val="7B2DC5">
                    <a:alpha val="78000"/>
                  </a:srgbClr>
                </a:solidFill>
                <a:latin typeface="Times New Roman"/>
                <a:cs typeface="Times New Roman"/>
              </a:rPr>
              <a:t>Need Experts from </a:t>
            </a:r>
          </a:p>
          <a:p>
            <a:r>
              <a:rPr lang="en-US" sz="12000" b="1" dirty="0">
                <a:solidFill>
                  <a:srgbClr val="7B2DC5">
                    <a:alpha val="78000"/>
                  </a:srgbClr>
                </a:solidFill>
                <a:latin typeface="Times New Roman"/>
                <a:cs typeface="Times New Roman"/>
              </a:rPr>
              <a:t>various fields</a:t>
            </a:r>
          </a:p>
        </p:txBody>
      </p:sp>
    </p:spTree>
    <p:extLst>
      <p:ext uri="{BB962C8B-B14F-4D97-AF65-F5344CB8AC3E}">
        <p14:creationId xmlns:p14="http://schemas.microsoft.com/office/powerpoint/2010/main" val="4043334198"/>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14"/>
          <p:cNvSpPr>
            <a:spLocks noChangeArrowheads="1"/>
          </p:cNvSpPr>
          <p:nvPr/>
        </p:nvSpPr>
        <p:spPr bwMode="auto">
          <a:xfrm>
            <a:off x="408092" y="727377"/>
            <a:ext cx="11341973" cy="826755"/>
          </a:xfrm>
          <a:prstGeom prst="rect">
            <a:avLst/>
          </a:prstGeom>
          <a:solidFill>
            <a:schemeClr val="bg2"/>
          </a:solidFill>
          <a:ln w="38100" cmpd="dbl">
            <a:solidFill>
              <a:schemeClr val="tx1"/>
            </a:solidFill>
            <a:miter lim="800000"/>
            <a:headEnd/>
            <a:tailEnd/>
          </a:ln>
        </p:spPr>
        <p:txBody>
          <a:bodyPr lIns="160186" tIns="80091" rIns="160186" bIns="80091" anchor="ctr"/>
          <a:lstStyle/>
          <a:p>
            <a:pPr algn="ctr" defTabSz="1600367"/>
            <a:r>
              <a:rPr lang="en-US" sz="4700"/>
              <a:t>International Joint OSSE capability</a:t>
            </a:r>
            <a:endParaRPr lang="en-US" sz="4700" i="1"/>
          </a:p>
        </p:txBody>
      </p:sp>
      <p:sp>
        <p:nvSpPr>
          <p:cNvPr id="33795" name="Rectangle 13"/>
          <p:cNvSpPr>
            <a:spLocks noChangeArrowheads="1"/>
          </p:cNvSpPr>
          <p:nvPr/>
        </p:nvSpPr>
        <p:spPr bwMode="auto">
          <a:xfrm>
            <a:off x="473639" y="2154639"/>
            <a:ext cx="11299684" cy="6298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60186" tIns="80091" rIns="160186" bIns="80091"/>
          <a:lstStyle/>
          <a:p>
            <a:pPr marL="243121" indent="-600402" defTabSz="1600367">
              <a:lnSpc>
                <a:spcPct val="80000"/>
              </a:lnSpc>
              <a:spcBef>
                <a:spcPct val="20000"/>
              </a:spcBef>
              <a:buFontTx/>
              <a:buChar char="•"/>
            </a:pPr>
            <a:r>
              <a:rPr lang="en-US" sz="3200" dirty="0"/>
              <a:t>Full OSSEs are expensive</a:t>
            </a:r>
          </a:p>
          <a:p>
            <a:pPr marL="851978" lvl="2" indent="-498924" defTabSz="1600367">
              <a:lnSpc>
                <a:spcPct val="80000"/>
              </a:lnSpc>
              <a:spcBef>
                <a:spcPct val="20000"/>
              </a:spcBef>
              <a:buFont typeface="Arial" charset="0"/>
              <a:buChar char="–"/>
            </a:pPr>
            <a:r>
              <a:rPr lang="en-US" sz="3200" dirty="0"/>
              <a:t>Sharing one Nature Run and simulated observations </a:t>
            </a:r>
            <a:r>
              <a:rPr lang="en-US" sz="3200" dirty="0">
                <a:solidFill>
                  <a:srgbClr val="EA1414"/>
                </a:solidFill>
              </a:rPr>
              <a:t>saves on cost</a:t>
            </a:r>
          </a:p>
          <a:p>
            <a:pPr marL="851978" lvl="2" indent="-498924" defTabSz="1600367">
              <a:lnSpc>
                <a:spcPct val="80000"/>
              </a:lnSpc>
              <a:spcBef>
                <a:spcPct val="20000"/>
              </a:spcBef>
              <a:buFont typeface="Arial" charset="0"/>
              <a:buChar char="–"/>
            </a:pPr>
            <a:r>
              <a:rPr lang="en-US" sz="3200" dirty="0"/>
              <a:t>Allow sharing diverse resources</a:t>
            </a:r>
          </a:p>
          <a:p>
            <a:pPr marL="243121" lvl="1" indent="-498924" defTabSz="1600367">
              <a:lnSpc>
                <a:spcPct val="80000"/>
              </a:lnSpc>
              <a:spcBef>
                <a:spcPct val="20000"/>
              </a:spcBef>
              <a:buFontTx/>
              <a:buChar char="–"/>
            </a:pPr>
            <a:endParaRPr lang="en-US" sz="3200" dirty="0"/>
          </a:p>
          <a:p>
            <a:pPr marL="243121" indent="-600402" defTabSz="1600367">
              <a:lnSpc>
                <a:spcPct val="80000"/>
              </a:lnSpc>
              <a:spcBef>
                <a:spcPct val="20000"/>
              </a:spcBef>
              <a:buFontTx/>
              <a:buChar char="•"/>
            </a:pPr>
            <a:r>
              <a:rPr lang="en-US" sz="3200" dirty="0"/>
              <a:t>OSSE-based decisions have international stakeholders</a:t>
            </a:r>
          </a:p>
          <a:p>
            <a:pPr marL="851978" lvl="2" indent="-498924" defTabSz="1600367">
              <a:lnSpc>
                <a:spcPct val="80000"/>
              </a:lnSpc>
              <a:spcBef>
                <a:spcPct val="20000"/>
              </a:spcBef>
              <a:buFont typeface="Arial" charset="0"/>
              <a:buChar char="–"/>
            </a:pPr>
            <a:r>
              <a:rPr lang="en-US" sz="3200" dirty="0"/>
              <a:t>Decisions on major space systems have important scientific, technical, financial and political ramifications</a:t>
            </a:r>
          </a:p>
          <a:p>
            <a:pPr marL="851978" lvl="2" indent="-498924" defTabSz="1600367">
              <a:lnSpc>
                <a:spcPct val="80000"/>
              </a:lnSpc>
              <a:spcBef>
                <a:spcPct val="20000"/>
              </a:spcBef>
              <a:buFont typeface="Arial" charset="0"/>
              <a:buChar char="–"/>
            </a:pPr>
            <a:r>
              <a:rPr lang="en-US" sz="3200" dirty="0">
                <a:solidFill>
                  <a:srgbClr val="FF0000"/>
                </a:solidFill>
              </a:rPr>
              <a:t>Community ownership </a:t>
            </a:r>
            <a:r>
              <a:rPr lang="en-US" sz="3200" dirty="0"/>
              <a:t>and oversight of OSSE capability is important for maintaining credibility</a:t>
            </a:r>
          </a:p>
          <a:p>
            <a:pPr marL="243121" lvl="1" indent="-498924" defTabSz="1600367">
              <a:lnSpc>
                <a:spcPct val="80000"/>
              </a:lnSpc>
              <a:spcBef>
                <a:spcPct val="20000"/>
              </a:spcBef>
              <a:buFontTx/>
              <a:buChar char="–"/>
            </a:pPr>
            <a:endParaRPr lang="en-US" sz="3200" dirty="0"/>
          </a:p>
          <a:p>
            <a:pPr marL="243121" indent="-600402" defTabSz="1600367">
              <a:lnSpc>
                <a:spcPct val="80000"/>
              </a:lnSpc>
              <a:spcBef>
                <a:spcPct val="20000"/>
              </a:spcBef>
              <a:buFontTx/>
              <a:buChar char="•"/>
            </a:pPr>
            <a:r>
              <a:rPr lang="en-US" sz="3200" dirty="0"/>
              <a:t>Independent but related data assimilation systems allow us to test </a:t>
            </a:r>
            <a:r>
              <a:rPr lang="en-US" sz="3200" dirty="0">
                <a:solidFill>
                  <a:srgbClr val="EA1414"/>
                </a:solidFill>
              </a:rPr>
              <a:t>robustness</a:t>
            </a:r>
            <a:r>
              <a:rPr lang="en-US" sz="3200" dirty="0"/>
              <a:t> of answers</a:t>
            </a: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29</a:t>
            </a:fld>
            <a:endParaRPr lang="en-US">
              <a:solidFill>
                <a:prstClr val="black">
                  <a:tint val="75000"/>
                </a:prstClr>
              </a:solidFill>
              <a:latin typeface="Calibri"/>
            </a:endParaRPr>
          </a:p>
        </p:txBody>
      </p:sp>
    </p:spTree>
    <p:extLst>
      <p:ext uri="{BB962C8B-B14F-4D97-AF65-F5344CB8AC3E}">
        <p14:creationId xmlns:p14="http://schemas.microsoft.com/office/powerpoint/2010/main" val="151316833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5937409" y="0"/>
            <a:ext cx="6241891" cy="9134475"/>
          </a:xfrm>
          <a:prstGeom prst="rect">
            <a:avLst/>
          </a:prstGeom>
          <a:solidFill>
            <a:srgbClr val="8E9D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09277" tIns="54640" rIns="109277" bIns="54640" anchor="ctr"/>
          <a:lstStyle/>
          <a:p>
            <a:endParaRPr lang="en-US">
              <a:solidFill>
                <a:srgbClr val="1D1D1D"/>
              </a:solidFill>
            </a:endParaRPr>
          </a:p>
        </p:txBody>
      </p:sp>
      <p:sp>
        <p:nvSpPr>
          <p:cNvPr id="24579" name="Line 10"/>
          <p:cNvSpPr>
            <a:spLocks noChangeShapeType="1"/>
          </p:cNvSpPr>
          <p:nvPr/>
        </p:nvSpPr>
        <p:spPr bwMode="auto">
          <a:xfrm>
            <a:off x="6005072" y="287567"/>
            <a:ext cx="0" cy="8627004"/>
          </a:xfrm>
          <a:prstGeom prst="line">
            <a:avLst/>
          </a:prstGeom>
          <a:noFill/>
          <a:ln w="92075">
            <a:solidFill>
              <a:srgbClr val="FF6600"/>
            </a:solidFill>
            <a:prstDash val="dash"/>
            <a:round/>
            <a:headEnd/>
            <a:tailEnd/>
          </a:ln>
          <a:extLst>
            <a:ext uri="{909E8E84-426E-40dd-AFC4-6F175D3DCCD1}">
              <a14:hiddenFill xmlns:a14="http://schemas.microsoft.com/office/drawing/2010/main">
                <a:noFill/>
              </a14:hiddenFill>
            </a:ext>
          </a:extLst>
        </p:spPr>
        <p:txBody>
          <a:bodyPr lIns="109277" tIns="54640" rIns="109277" bIns="54640"/>
          <a:lstStyle/>
          <a:p>
            <a:endParaRPr lang="en-US"/>
          </a:p>
        </p:txBody>
      </p:sp>
      <p:sp>
        <p:nvSpPr>
          <p:cNvPr id="24581"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Arial" charset="0"/>
                <a:ea typeface="ＭＳ Ｐゴシック" charset="0"/>
                <a:cs typeface="ＭＳ Ｐゴシック" charset="0"/>
              </a:defRPr>
            </a:lvl1pPr>
            <a:lvl2pPr marL="50514058" indent="-49905200" eaLnBrk="0" hangingPunct="0">
              <a:defRPr sz="3200">
                <a:solidFill>
                  <a:schemeClr val="tx1"/>
                </a:solidFill>
                <a:latin typeface="Arial" charset="0"/>
                <a:ea typeface="ＭＳ Ｐゴシック" charset="0"/>
              </a:defRPr>
            </a:lvl2pPr>
            <a:lvl3pPr eaLnBrk="0" hangingPunct="0">
              <a:defRPr sz="3200">
                <a:solidFill>
                  <a:schemeClr val="tx1"/>
                </a:solidFill>
                <a:latin typeface="Arial" charset="0"/>
                <a:ea typeface="ＭＳ Ｐゴシック" charset="0"/>
              </a:defRPr>
            </a:lvl3pPr>
            <a:lvl4pPr eaLnBrk="0" hangingPunct="0">
              <a:defRPr sz="3200">
                <a:solidFill>
                  <a:schemeClr val="tx1"/>
                </a:solidFill>
                <a:latin typeface="Arial" charset="0"/>
                <a:ea typeface="ＭＳ Ｐゴシック" charset="0"/>
              </a:defRPr>
            </a:lvl4pPr>
            <a:lvl5pPr eaLnBrk="0" hangingPunct="0">
              <a:defRPr sz="3200">
                <a:solidFill>
                  <a:schemeClr val="tx1"/>
                </a:solidFill>
                <a:latin typeface="Arial" charset="0"/>
                <a:ea typeface="ＭＳ Ｐゴシック" charset="0"/>
              </a:defRPr>
            </a:lvl5pPr>
            <a:lvl6pPr marL="608858" eaLnBrk="0" fontAlgn="base" hangingPunct="0">
              <a:spcBef>
                <a:spcPct val="0"/>
              </a:spcBef>
              <a:spcAft>
                <a:spcPct val="0"/>
              </a:spcAft>
              <a:defRPr sz="3200">
                <a:solidFill>
                  <a:schemeClr val="tx1"/>
                </a:solidFill>
                <a:latin typeface="Arial" charset="0"/>
                <a:ea typeface="ＭＳ Ｐゴシック" charset="0"/>
              </a:defRPr>
            </a:lvl6pPr>
            <a:lvl7pPr marL="1217715" eaLnBrk="0" fontAlgn="base" hangingPunct="0">
              <a:spcBef>
                <a:spcPct val="0"/>
              </a:spcBef>
              <a:spcAft>
                <a:spcPct val="0"/>
              </a:spcAft>
              <a:defRPr sz="3200">
                <a:solidFill>
                  <a:schemeClr val="tx1"/>
                </a:solidFill>
                <a:latin typeface="Arial" charset="0"/>
                <a:ea typeface="ＭＳ Ｐゴシック" charset="0"/>
              </a:defRPr>
            </a:lvl7pPr>
            <a:lvl8pPr marL="1826573" eaLnBrk="0" fontAlgn="base" hangingPunct="0">
              <a:spcBef>
                <a:spcPct val="0"/>
              </a:spcBef>
              <a:spcAft>
                <a:spcPct val="0"/>
              </a:spcAft>
              <a:defRPr sz="3200">
                <a:solidFill>
                  <a:schemeClr val="tx1"/>
                </a:solidFill>
                <a:latin typeface="Arial" charset="0"/>
                <a:ea typeface="ＭＳ Ｐゴシック" charset="0"/>
              </a:defRPr>
            </a:lvl8pPr>
            <a:lvl9pPr marL="2435431" eaLnBrk="0" fontAlgn="base" hangingPunct="0">
              <a:spcBef>
                <a:spcPct val="0"/>
              </a:spcBef>
              <a:spcAft>
                <a:spcPct val="0"/>
              </a:spcAft>
              <a:defRPr sz="3200">
                <a:solidFill>
                  <a:schemeClr val="tx1"/>
                </a:solidFill>
                <a:latin typeface="Arial" charset="0"/>
                <a:ea typeface="ＭＳ Ｐゴシック" charset="0"/>
              </a:defRPr>
            </a:lvl9pPr>
          </a:lstStyle>
          <a:p>
            <a:pPr eaLnBrk="1" hangingPunct="1"/>
            <a:fld id="{0F3F0842-D661-EC46-BB18-92DD645E7959}" type="slidenum">
              <a:rPr lang="en-US" sz="1600">
                <a:solidFill>
                  <a:srgbClr val="8B8B8B"/>
                </a:solidFill>
                <a:latin typeface="Times New Roman" charset="0"/>
              </a:rPr>
              <a:pPr eaLnBrk="1" hangingPunct="1"/>
              <a:t>3</a:t>
            </a:fld>
            <a:endParaRPr lang="en-US" sz="1600">
              <a:solidFill>
                <a:srgbClr val="8B8B8B"/>
              </a:solidFill>
              <a:latin typeface="Times New Roman" charset="0"/>
            </a:endParaRPr>
          </a:p>
        </p:txBody>
      </p:sp>
      <p:sp>
        <p:nvSpPr>
          <p:cNvPr id="24582" name="Rectangle 3"/>
          <p:cNvSpPr>
            <a:spLocks noChangeArrowheads="1"/>
          </p:cNvSpPr>
          <p:nvPr/>
        </p:nvSpPr>
        <p:spPr bwMode="auto">
          <a:xfrm>
            <a:off x="-608965" y="0"/>
            <a:ext cx="6597121" cy="9134475"/>
          </a:xfrm>
          <a:prstGeom prst="rect">
            <a:avLst/>
          </a:prstGeom>
          <a:solidFill>
            <a:srgbClr val="CFEF87"/>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09277" tIns="54640" rIns="109277" bIns="54640" anchor="ctr"/>
          <a:lstStyle/>
          <a:p>
            <a:endParaRPr lang="en-US">
              <a:solidFill>
                <a:srgbClr val="1D1D1D"/>
              </a:solidFill>
            </a:endParaRPr>
          </a:p>
        </p:txBody>
      </p:sp>
      <p:sp>
        <p:nvSpPr>
          <p:cNvPr id="24583" name="AutoShape 4"/>
          <p:cNvSpPr>
            <a:spLocks noChangeArrowheads="1"/>
          </p:cNvSpPr>
          <p:nvPr/>
        </p:nvSpPr>
        <p:spPr bwMode="auto">
          <a:xfrm>
            <a:off x="2435860" y="1826895"/>
            <a:ext cx="2943331" cy="1420918"/>
          </a:xfrm>
          <a:prstGeom prst="roundRect">
            <a:avLst>
              <a:gd name="adj" fmla="val 16667"/>
            </a:avLst>
          </a:prstGeom>
          <a:solidFill>
            <a:srgbClr val="00CCFF"/>
          </a:solidFill>
          <a:ln w="9525">
            <a:solidFill>
              <a:schemeClr val="tx1"/>
            </a:solidFill>
            <a:round/>
            <a:headEnd/>
            <a:tailEnd/>
          </a:ln>
        </p:spPr>
        <p:txBody>
          <a:bodyPr wrap="none" lIns="121757" tIns="60877" rIns="121757" bIns="60877" anchor="ctr"/>
          <a:lstStyle/>
          <a:p>
            <a:pPr algn="ctr" defTabSz="1217715"/>
            <a:r>
              <a:rPr lang="en-US" sz="2700">
                <a:solidFill>
                  <a:srgbClr val="1D1D1D"/>
                </a:solidFill>
              </a:rPr>
              <a:t>DATA</a:t>
            </a:r>
          </a:p>
          <a:p>
            <a:pPr algn="ctr" defTabSz="1217715"/>
            <a:r>
              <a:rPr lang="en-US" sz="2700">
                <a:solidFill>
                  <a:srgbClr val="1D1D1D"/>
                </a:solidFill>
              </a:rPr>
              <a:t>PRESENTATION</a:t>
            </a:r>
          </a:p>
        </p:txBody>
      </p:sp>
      <p:sp>
        <p:nvSpPr>
          <p:cNvPr id="24584" name="AutoShape 5"/>
          <p:cNvSpPr>
            <a:spLocks noChangeArrowheads="1"/>
          </p:cNvSpPr>
          <p:nvPr/>
        </p:nvSpPr>
        <p:spPr bwMode="auto">
          <a:xfrm>
            <a:off x="2435860" y="6394132"/>
            <a:ext cx="2435860" cy="913448"/>
          </a:xfrm>
          <a:prstGeom prst="roundRect">
            <a:avLst>
              <a:gd name="adj" fmla="val 16667"/>
            </a:avLst>
          </a:prstGeom>
          <a:solidFill>
            <a:srgbClr val="99CCFF"/>
          </a:solidFill>
          <a:ln w="9525">
            <a:solidFill>
              <a:schemeClr val="tx1"/>
            </a:solidFill>
            <a:round/>
            <a:headEnd/>
            <a:tailEnd/>
          </a:ln>
        </p:spPr>
        <p:txBody>
          <a:bodyPr wrap="none" lIns="121757" tIns="60877" rIns="121757" bIns="60877" anchor="ctr"/>
          <a:lstStyle/>
          <a:p>
            <a:pPr algn="ctr" defTabSz="1217715"/>
            <a:endParaRPr lang="en-US">
              <a:solidFill>
                <a:srgbClr val="1D1D1D"/>
              </a:solidFill>
            </a:endParaRPr>
          </a:p>
        </p:txBody>
      </p:sp>
      <p:sp>
        <p:nvSpPr>
          <p:cNvPr id="201734" name="AutoShape 6"/>
          <p:cNvSpPr>
            <a:spLocks noChangeArrowheads="1"/>
          </p:cNvSpPr>
          <p:nvPr/>
        </p:nvSpPr>
        <p:spPr bwMode="auto">
          <a:xfrm>
            <a:off x="6597121" y="4059768"/>
            <a:ext cx="3247813" cy="1623907"/>
          </a:xfrm>
          <a:prstGeom prst="roundRect">
            <a:avLst>
              <a:gd name="adj" fmla="val 16667"/>
            </a:avLst>
          </a:prstGeom>
          <a:solidFill>
            <a:schemeClr val="accent1">
              <a:alpha val="30000"/>
            </a:schemeClr>
          </a:solidFill>
          <a:ln w="9525">
            <a:solidFill>
              <a:schemeClr val="tx1"/>
            </a:solidFill>
            <a:round/>
            <a:headEnd/>
            <a:tailEnd/>
          </a:ln>
          <a:effectLst/>
        </p:spPr>
        <p:txBody>
          <a:bodyPr wrap="none" lIns="121757" tIns="60877" rIns="121757" bIns="60877" anchor="ctr"/>
          <a:lstStyle/>
          <a:p>
            <a:pPr algn="ctr" defTabSz="1217992">
              <a:defRPr/>
            </a:pPr>
            <a:r>
              <a:rPr lang="en-US" spc="-200" dirty="0">
                <a:solidFill>
                  <a:srgbClr val="1D1D1D"/>
                </a:solidFill>
                <a:latin typeface="Arial" pitchFamily="-105" charset="0"/>
                <a:ea typeface="ＭＳ Ｐゴシック" pitchFamily="-105" charset="-128"/>
                <a:cs typeface="ＭＳ Ｐゴシック" pitchFamily="-105" charset="-128"/>
              </a:rPr>
              <a:t>OSSE</a:t>
            </a:r>
            <a:r>
              <a:rPr lang="en-US" dirty="0">
                <a:solidFill>
                  <a:srgbClr val="1D1D1D"/>
                </a:solidFill>
                <a:latin typeface="Arial" pitchFamily="-105" charset="0"/>
                <a:ea typeface="ＭＳ Ｐゴシック" pitchFamily="-105" charset="-128"/>
                <a:cs typeface="ＭＳ Ｐゴシック" pitchFamily="-105" charset="-128"/>
              </a:rPr>
              <a:t> </a:t>
            </a:r>
          </a:p>
          <a:p>
            <a:pPr algn="ctr" defTabSz="1217992">
              <a:defRPr/>
            </a:pPr>
            <a:r>
              <a:rPr lang="en-US" dirty="0">
                <a:solidFill>
                  <a:srgbClr val="1D1D1D"/>
                </a:solidFill>
                <a:latin typeface="Arial" pitchFamily="-105" charset="0"/>
                <a:ea typeface="ＭＳ Ｐゴシック" pitchFamily="-105" charset="-128"/>
                <a:cs typeface="ＭＳ Ｐゴシック" pitchFamily="-105" charset="-128"/>
              </a:rPr>
              <a:t>Quality Control</a:t>
            </a:r>
          </a:p>
          <a:p>
            <a:pPr algn="ctr" defTabSz="1217992">
              <a:defRPr/>
            </a:pPr>
            <a:r>
              <a:rPr lang="en-US" sz="2100" dirty="0">
                <a:solidFill>
                  <a:srgbClr val="1D1D1D"/>
                </a:solidFill>
                <a:latin typeface="Arial" pitchFamily="-105" charset="0"/>
                <a:ea typeface="ＭＳ Ｐゴシック" pitchFamily="-105" charset="-128"/>
                <a:cs typeface="ＭＳ Ｐゴシック" pitchFamily="-105" charset="-128"/>
              </a:rPr>
              <a:t>(Simulated conventional</a:t>
            </a:r>
          </a:p>
          <a:p>
            <a:pPr algn="ctr" defTabSz="1217992">
              <a:defRPr/>
            </a:pPr>
            <a:r>
              <a:rPr lang="en-US" sz="2100" dirty="0">
                <a:solidFill>
                  <a:srgbClr val="1D1D1D"/>
                </a:solidFill>
                <a:latin typeface="Arial" pitchFamily="-105" charset="0"/>
                <a:ea typeface="ＭＳ Ｐゴシック" pitchFamily="-105" charset="-128"/>
                <a:cs typeface="ＭＳ Ｐゴシック" pitchFamily="-105" charset="-128"/>
              </a:rPr>
              <a:t> data)</a:t>
            </a:r>
          </a:p>
        </p:txBody>
      </p:sp>
      <p:sp>
        <p:nvSpPr>
          <p:cNvPr id="24586" name="AutoShape 7"/>
          <p:cNvSpPr>
            <a:spLocks noChangeArrowheads="1"/>
          </p:cNvSpPr>
          <p:nvPr/>
        </p:nvSpPr>
        <p:spPr bwMode="auto">
          <a:xfrm>
            <a:off x="6698615" y="1826895"/>
            <a:ext cx="2943331" cy="1319424"/>
          </a:xfrm>
          <a:prstGeom prst="roundRect">
            <a:avLst>
              <a:gd name="adj" fmla="val 16667"/>
            </a:avLst>
          </a:prstGeom>
          <a:solidFill>
            <a:srgbClr val="99CCFF"/>
          </a:solidFill>
          <a:ln w="9525">
            <a:solidFill>
              <a:schemeClr val="tx1"/>
            </a:solidFill>
            <a:round/>
            <a:headEnd/>
            <a:tailEnd/>
          </a:ln>
        </p:spPr>
        <p:txBody>
          <a:bodyPr wrap="none" lIns="121757" tIns="60877" rIns="121757" bIns="60877" anchor="ctr"/>
          <a:lstStyle/>
          <a:p>
            <a:pPr algn="ctr" defTabSz="1217715"/>
            <a:r>
              <a:rPr lang="en-US">
                <a:solidFill>
                  <a:srgbClr val="1D1D1D"/>
                </a:solidFill>
              </a:rPr>
              <a:t>OSSE</a:t>
            </a:r>
          </a:p>
          <a:p>
            <a:pPr algn="ctr" defTabSz="1217715"/>
            <a:r>
              <a:rPr lang="en-US">
                <a:solidFill>
                  <a:srgbClr val="1D1D1D"/>
                </a:solidFill>
              </a:rPr>
              <a:t>DATA</a:t>
            </a:r>
          </a:p>
          <a:p>
            <a:pPr algn="ctr" defTabSz="1217715"/>
            <a:r>
              <a:rPr lang="en-US" sz="2700">
                <a:solidFill>
                  <a:srgbClr val="1D1D1D"/>
                </a:solidFill>
              </a:rPr>
              <a:t>PRESENTATION</a:t>
            </a:r>
          </a:p>
        </p:txBody>
      </p:sp>
      <p:sp>
        <p:nvSpPr>
          <p:cNvPr id="24587" name="AutoShape 8"/>
          <p:cNvSpPr>
            <a:spLocks noChangeArrowheads="1"/>
          </p:cNvSpPr>
          <p:nvPr/>
        </p:nvSpPr>
        <p:spPr bwMode="auto">
          <a:xfrm>
            <a:off x="2435860" y="4161261"/>
            <a:ext cx="2638848" cy="1420918"/>
          </a:xfrm>
          <a:prstGeom prst="roundRect">
            <a:avLst>
              <a:gd name="adj" fmla="val 16667"/>
            </a:avLst>
          </a:prstGeom>
          <a:solidFill>
            <a:schemeClr val="accent1">
              <a:alpha val="23137"/>
            </a:schemeClr>
          </a:solidFill>
          <a:ln w="9525">
            <a:solidFill>
              <a:schemeClr val="tx1"/>
            </a:solidFill>
            <a:round/>
            <a:headEnd/>
            <a:tailEnd/>
          </a:ln>
        </p:spPr>
        <p:txBody>
          <a:bodyPr wrap="none" lIns="121757" tIns="60877" rIns="121757" bIns="60877" anchor="ctr"/>
          <a:lstStyle/>
          <a:p>
            <a:pPr marL="608858" indent="-608858" defTabSz="1217715"/>
            <a:r>
              <a:rPr lang="en-US">
                <a:solidFill>
                  <a:srgbClr val="1D1D1D"/>
                </a:solidFill>
              </a:rPr>
              <a:t> Quality Control </a:t>
            </a:r>
          </a:p>
          <a:p>
            <a:pPr marL="608858" indent="-608858" defTabSz="1217715"/>
            <a:r>
              <a:rPr lang="en-US" sz="2100">
                <a:solidFill>
                  <a:srgbClr val="1D1D1D"/>
                </a:solidFill>
              </a:rPr>
              <a:t>(Real conventional</a:t>
            </a:r>
          </a:p>
          <a:p>
            <a:pPr marL="608858" indent="-608858" defTabSz="1217715"/>
            <a:r>
              <a:rPr lang="en-US" sz="2100">
                <a:solidFill>
                  <a:srgbClr val="1D1D1D"/>
                </a:solidFill>
              </a:rPr>
              <a:t> data)</a:t>
            </a:r>
            <a:endParaRPr lang="en-US" sz="2100" b="1">
              <a:solidFill>
                <a:srgbClr val="1D1D1D"/>
              </a:solidFill>
            </a:endParaRPr>
          </a:p>
        </p:txBody>
      </p:sp>
      <p:sp>
        <p:nvSpPr>
          <p:cNvPr id="24588" name="AutoShape 9"/>
          <p:cNvSpPr>
            <a:spLocks noChangeArrowheads="1"/>
          </p:cNvSpPr>
          <p:nvPr/>
        </p:nvSpPr>
        <p:spPr bwMode="auto">
          <a:xfrm>
            <a:off x="7003098" y="6394132"/>
            <a:ext cx="2537354" cy="913448"/>
          </a:xfrm>
          <a:prstGeom prst="roundRect">
            <a:avLst>
              <a:gd name="adj" fmla="val 16667"/>
            </a:avLst>
          </a:prstGeom>
          <a:solidFill>
            <a:srgbClr val="00CCFF"/>
          </a:solidFill>
          <a:ln w="9525">
            <a:solidFill>
              <a:schemeClr val="tx1"/>
            </a:solidFill>
            <a:round/>
            <a:headEnd/>
            <a:tailEnd/>
          </a:ln>
        </p:spPr>
        <p:txBody>
          <a:bodyPr wrap="none" lIns="121757" tIns="60877" rIns="121757" bIns="60877" anchor="ctr"/>
          <a:lstStyle/>
          <a:p>
            <a:pPr algn="ctr" defTabSz="1217715"/>
            <a:r>
              <a:rPr lang="en-US">
                <a:solidFill>
                  <a:srgbClr val="1D1D1D"/>
                </a:solidFill>
              </a:rPr>
              <a:t>OSSE</a:t>
            </a:r>
          </a:p>
          <a:p>
            <a:pPr algn="ctr" defTabSz="1217715"/>
            <a:r>
              <a:rPr lang="en-US">
                <a:solidFill>
                  <a:srgbClr val="1D1D1D"/>
                </a:solidFill>
              </a:rPr>
              <a:t>DA</a:t>
            </a:r>
          </a:p>
        </p:txBody>
      </p:sp>
      <p:sp>
        <p:nvSpPr>
          <p:cNvPr id="24589" name="AutoShape 11"/>
          <p:cNvSpPr>
            <a:spLocks noChangeArrowheads="1"/>
          </p:cNvSpPr>
          <p:nvPr/>
        </p:nvSpPr>
        <p:spPr bwMode="auto">
          <a:xfrm>
            <a:off x="3349307" y="3349309"/>
            <a:ext cx="507471" cy="811953"/>
          </a:xfrm>
          <a:prstGeom prst="downArrow">
            <a:avLst>
              <a:gd name="adj1" fmla="val 50000"/>
              <a:gd name="adj2" fmla="val 41215"/>
            </a:avLst>
          </a:prstGeom>
          <a:solidFill>
            <a:schemeClr val="accent1"/>
          </a:solidFill>
          <a:ln w="9525">
            <a:solidFill>
              <a:schemeClr val="tx1"/>
            </a:solidFill>
            <a:miter lim="800000"/>
            <a:headEnd/>
            <a:tailEnd/>
          </a:ln>
        </p:spPr>
        <p:txBody>
          <a:bodyPr wrap="none" lIns="109277" tIns="54640" rIns="109277" bIns="54640" anchor="ctr"/>
          <a:lstStyle/>
          <a:p>
            <a:endParaRPr lang="en-US">
              <a:solidFill>
                <a:srgbClr val="1D1D1D"/>
              </a:solidFill>
            </a:endParaRPr>
          </a:p>
        </p:txBody>
      </p:sp>
      <p:sp>
        <p:nvSpPr>
          <p:cNvPr id="24590" name="AutoShape 12"/>
          <p:cNvSpPr>
            <a:spLocks noChangeArrowheads="1"/>
          </p:cNvSpPr>
          <p:nvPr/>
        </p:nvSpPr>
        <p:spPr bwMode="auto">
          <a:xfrm>
            <a:off x="3349307" y="5582179"/>
            <a:ext cx="507471" cy="710459"/>
          </a:xfrm>
          <a:prstGeom prst="downArrow">
            <a:avLst>
              <a:gd name="adj1" fmla="val 50000"/>
              <a:gd name="adj2" fmla="val 36063"/>
            </a:avLst>
          </a:prstGeom>
          <a:solidFill>
            <a:schemeClr val="accent1"/>
          </a:solidFill>
          <a:ln w="9525">
            <a:solidFill>
              <a:schemeClr val="tx1"/>
            </a:solidFill>
            <a:miter lim="800000"/>
            <a:headEnd/>
            <a:tailEnd/>
          </a:ln>
        </p:spPr>
        <p:txBody>
          <a:bodyPr wrap="none" lIns="109277" tIns="54640" rIns="109277" bIns="54640" anchor="ctr"/>
          <a:lstStyle/>
          <a:p>
            <a:endParaRPr lang="en-US">
              <a:solidFill>
                <a:srgbClr val="1D1D1D"/>
              </a:solidFill>
            </a:endParaRPr>
          </a:p>
        </p:txBody>
      </p:sp>
      <p:sp>
        <p:nvSpPr>
          <p:cNvPr id="24591" name="AutoShape 13"/>
          <p:cNvSpPr>
            <a:spLocks noChangeArrowheads="1"/>
          </p:cNvSpPr>
          <p:nvPr/>
        </p:nvSpPr>
        <p:spPr bwMode="auto">
          <a:xfrm>
            <a:off x="7916545" y="3247815"/>
            <a:ext cx="507471" cy="811953"/>
          </a:xfrm>
          <a:prstGeom prst="downArrow">
            <a:avLst>
              <a:gd name="adj1" fmla="val 50000"/>
              <a:gd name="adj2" fmla="val 41215"/>
            </a:avLst>
          </a:prstGeom>
          <a:solidFill>
            <a:schemeClr val="accent1"/>
          </a:solidFill>
          <a:ln w="9525">
            <a:solidFill>
              <a:schemeClr val="tx1"/>
            </a:solidFill>
            <a:miter lim="800000"/>
            <a:headEnd/>
            <a:tailEnd/>
          </a:ln>
        </p:spPr>
        <p:txBody>
          <a:bodyPr wrap="none" lIns="109277" tIns="54640" rIns="109277" bIns="54640" anchor="ctr"/>
          <a:lstStyle/>
          <a:p>
            <a:endParaRPr lang="en-US">
              <a:solidFill>
                <a:srgbClr val="1D1D1D"/>
              </a:solidFill>
            </a:endParaRPr>
          </a:p>
        </p:txBody>
      </p:sp>
      <p:sp>
        <p:nvSpPr>
          <p:cNvPr id="24592" name="AutoShape 14"/>
          <p:cNvSpPr>
            <a:spLocks noChangeArrowheads="1"/>
          </p:cNvSpPr>
          <p:nvPr/>
        </p:nvSpPr>
        <p:spPr bwMode="auto">
          <a:xfrm>
            <a:off x="7916545" y="5683673"/>
            <a:ext cx="507471" cy="710459"/>
          </a:xfrm>
          <a:prstGeom prst="downArrow">
            <a:avLst>
              <a:gd name="adj1" fmla="val 50000"/>
              <a:gd name="adj2" fmla="val 36063"/>
            </a:avLst>
          </a:prstGeom>
          <a:solidFill>
            <a:schemeClr val="accent1"/>
          </a:solidFill>
          <a:ln w="9525">
            <a:solidFill>
              <a:schemeClr val="tx1"/>
            </a:solidFill>
            <a:miter lim="800000"/>
            <a:headEnd/>
            <a:tailEnd/>
          </a:ln>
        </p:spPr>
        <p:txBody>
          <a:bodyPr wrap="none" lIns="109277" tIns="54640" rIns="109277" bIns="54640" anchor="ctr"/>
          <a:lstStyle/>
          <a:p>
            <a:endParaRPr lang="en-US">
              <a:solidFill>
                <a:srgbClr val="1D1D1D"/>
              </a:solidFill>
            </a:endParaRPr>
          </a:p>
        </p:txBody>
      </p:sp>
      <p:grpSp>
        <p:nvGrpSpPr>
          <p:cNvPr id="24593" name="Group 15"/>
          <p:cNvGrpSpPr>
            <a:grpSpLocks/>
          </p:cNvGrpSpPr>
          <p:nvPr/>
        </p:nvGrpSpPr>
        <p:grpSpPr bwMode="auto">
          <a:xfrm>
            <a:off x="1116436" y="2435860"/>
            <a:ext cx="1217930" cy="4465743"/>
            <a:chOff x="384" y="576"/>
            <a:chExt cx="720" cy="3072"/>
          </a:xfrm>
        </p:grpSpPr>
        <p:sp>
          <p:nvSpPr>
            <p:cNvPr id="24611" name="Line 16"/>
            <p:cNvSpPr>
              <a:spLocks noChangeShapeType="1"/>
            </p:cNvSpPr>
            <p:nvPr/>
          </p:nvSpPr>
          <p:spPr bwMode="auto">
            <a:xfrm flipH="1">
              <a:off x="384" y="576"/>
              <a:ext cx="720" cy="0"/>
            </a:xfrm>
            <a:prstGeom prst="line">
              <a:avLst/>
            </a:prstGeom>
            <a:noFill/>
            <a:ln w="3810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12" name="Line 17"/>
            <p:cNvSpPr>
              <a:spLocks noChangeShapeType="1"/>
            </p:cNvSpPr>
            <p:nvPr/>
          </p:nvSpPr>
          <p:spPr bwMode="auto">
            <a:xfrm>
              <a:off x="384" y="576"/>
              <a:ext cx="0" cy="3072"/>
            </a:xfrm>
            <a:prstGeom prst="line">
              <a:avLst/>
            </a:prstGeom>
            <a:noFill/>
            <a:ln w="3810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13" name="Line 18"/>
            <p:cNvSpPr>
              <a:spLocks noChangeShapeType="1"/>
            </p:cNvSpPr>
            <p:nvPr/>
          </p:nvSpPr>
          <p:spPr bwMode="auto">
            <a:xfrm>
              <a:off x="384" y="3648"/>
              <a:ext cx="672" cy="0"/>
            </a:xfrm>
            <a:prstGeom prst="line">
              <a:avLst/>
            </a:prstGeom>
            <a:noFill/>
            <a:ln w="38100">
              <a:solidFill>
                <a:schemeClr val="accent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24594" name="Text Box 19"/>
          <p:cNvSpPr txBox="1">
            <a:spLocks noChangeArrowheads="1"/>
          </p:cNvSpPr>
          <p:nvPr/>
        </p:nvSpPr>
        <p:spPr bwMode="auto">
          <a:xfrm>
            <a:off x="405976" y="4161261"/>
            <a:ext cx="1522413" cy="1761347"/>
          </a:xfrm>
          <a:prstGeom prst="rect">
            <a:avLst/>
          </a:prstGeom>
          <a:solidFill>
            <a:schemeClr val="accent1"/>
          </a:solidFill>
          <a:ln w="9525">
            <a:solidFill>
              <a:schemeClr val="tx1"/>
            </a:solidFill>
            <a:miter lim="800000"/>
            <a:headEnd/>
            <a:tailEnd/>
          </a:ln>
        </p:spPr>
        <p:txBody>
          <a:bodyPr lIns="121757" tIns="60877" rIns="121757" bIns="60877">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defTabSz="1217715" eaLnBrk="1" hangingPunct="1">
              <a:spcBef>
                <a:spcPct val="50000"/>
              </a:spcBef>
            </a:pPr>
            <a:r>
              <a:rPr lang="en-US" sz="1900" b="1">
                <a:solidFill>
                  <a:srgbClr val="1D1D1D"/>
                </a:solidFill>
              </a:rPr>
              <a:t>Real </a:t>
            </a:r>
          </a:p>
          <a:p>
            <a:pPr defTabSz="1217715" eaLnBrk="1" hangingPunct="1">
              <a:spcBef>
                <a:spcPct val="50000"/>
              </a:spcBef>
            </a:pPr>
            <a:r>
              <a:rPr lang="en-US" sz="1900" b="1">
                <a:solidFill>
                  <a:srgbClr val="1D1D1D"/>
                </a:solidFill>
              </a:rPr>
              <a:t>TOVS</a:t>
            </a:r>
          </a:p>
          <a:p>
            <a:pPr defTabSz="1217715" eaLnBrk="1" hangingPunct="1">
              <a:spcBef>
                <a:spcPct val="50000"/>
              </a:spcBef>
            </a:pPr>
            <a:r>
              <a:rPr lang="en-US" sz="1900" b="1">
                <a:solidFill>
                  <a:srgbClr val="1D1D1D"/>
                </a:solidFill>
              </a:rPr>
              <a:t>AIRS</a:t>
            </a:r>
          </a:p>
          <a:p>
            <a:pPr defTabSz="1217715" eaLnBrk="1" hangingPunct="1">
              <a:spcBef>
                <a:spcPct val="50000"/>
              </a:spcBef>
            </a:pPr>
            <a:r>
              <a:rPr lang="en-US" sz="1900" b="1">
                <a:solidFill>
                  <a:srgbClr val="1D1D1D"/>
                </a:solidFill>
              </a:rPr>
              <a:t>etc.</a:t>
            </a:r>
          </a:p>
        </p:txBody>
      </p:sp>
      <p:sp>
        <p:nvSpPr>
          <p:cNvPr id="24595" name="AutoShape 21"/>
          <p:cNvSpPr>
            <a:spLocks noChangeArrowheads="1"/>
          </p:cNvSpPr>
          <p:nvPr/>
        </p:nvSpPr>
        <p:spPr bwMode="auto">
          <a:xfrm>
            <a:off x="5176202" y="6698615"/>
            <a:ext cx="1725401" cy="507471"/>
          </a:xfrm>
          <a:prstGeom prst="leftRightArrow">
            <a:avLst>
              <a:gd name="adj1" fmla="val 50000"/>
              <a:gd name="adj2" fmla="val 66001"/>
            </a:avLst>
          </a:prstGeom>
          <a:solidFill>
            <a:schemeClr val="accent1"/>
          </a:solidFill>
          <a:ln w="9525">
            <a:solidFill>
              <a:schemeClr val="tx1"/>
            </a:solidFill>
            <a:miter lim="800000"/>
            <a:headEnd/>
            <a:tailEnd/>
          </a:ln>
        </p:spPr>
        <p:txBody>
          <a:bodyPr wrap="none" lIns="109277" tIns="54640" rIns="109277" bIns="54640" anchor="ctr"/>
          <a:lstStyle/>
          <a:p>
            <a:endParaRPr lang="en-US">
              <a:solidFill>
                <a:srgbClr val="1D1D1D"/>
              </a:solidFill>
            </a:endParaRPr>
          </a:p>
        </p:txBody>
      </p:sp>
      <p:sp>
        <p:nvSpPr>
          <p:cNvPr id="24596" name="Text Box 26"/>
          <p:cNvSpPr txBox="1">
            <a:spLocks noChangeArrowheads="1"/>
          </p:cNvSpPr>
          <p:nvPr/>
        </p:nvSpPr>
        <p:spPr bwMode="auto">
          <a:xfrm>
            <a:off x="10047922" y="4161261"/>
            <a:ext cx="1947420" cy="1761347"/>
          </a:xfrm>
          <a:prstGeom prst="rect">
            <a:avLst/>
          </a:prstGeom>
          <a:solidFill>
            <a:schemeClr val="accent1"/>
          </a:solidFill>
          <a:ln w="9525">
            <a:solidFill>
              <a:schemeClr val="tx1"/>
            </a:solidFill>
            <a:miter lim="800000"/>
            <a:headEnd/>
            <a:tailEnd/>
          </a:ln>
        </p:spPr>
        <p:txBody>
          <a:bodyPr lIns="121757" tIns="60877" rIns="121757" bIns="60877">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defTabSz="1217715" eaLnBrk="1" hangingPunct="1">
              <a:spcBef>
                <a:spcPct val="50000"/>
              </a:spcBef>
            </a:pPr>
            <a:r>
              <a:rPr lang="en-US" sz="1900" b="1">
                <a:solidFill>
                  <a:srgbClr val="1D1D1D"/>
                </a:solidFill>
              </a:rPr>
              <a:t>Simulated</a:t>
            </a:r>
          </a:p>
          <a:p>
            <a:pPr defTabSz="1217715" eaLnBrk="1" hangingPunct="1">
              <a:spcBef>
                <a:spcPct val="50000"/>
              </a:spcBef>
            </a:pPr>
            <a:r>
              <a:rPr lang="en-US" sz="1900" b="1">
                <a:solidFill>
                  <a:srgbClr val="1D1D1D"/>
                </a:solidFill>
              </a:rPr>
              <a:t>TOVS</a:t>
            </a:r>
          </a:p>
          <a:p>
            <a:pPr defTabSz="1217715" eaLnBrk="1" hangingPunct="1">
              <a:spcBef>
                <a:spcPct val="50000"/>
              </a:spcBef>
            </a:pPr>
            <a:r>
              <a:rPr lang="en-US" sz="1900" b="1">
                <a:solidFill>
                  <a:srgbClr val="1D1D1D"/>
                </a:solidFill>
              </a:rPr>
              <a:t>AIRS</a:t>
            </a:r>
          </a:p>
          <a:p>
            <a:pPr defTabSz="1217715" eaLnBrk="1" hangingPunct="1">
              <a:spcBef>
                <a:spcPct val="50000"/>
              </a:spcBef>
            </a:pPr>
            <a:r>
              <a:rPr lang="en-US" sz="1900" b="1">
                <a:solidFill>
                  <a:srgbClr val="1D1D1D"/>
                </a:solidFill>
              </a:rPr>
              <a:t>etc.</a:t>
            </a:r>
          </a:p>
        </p:txBody>
      </p:sp>
      <p:sp>
        <p:nvSpPr>
          <p:cNvPr id="24597" name="AutoShape 27"/>
          <p:cNvSpPr>
            <a:spLocks noChangeArrowheads="1"/>
          </p:cNvSpPr>
          <p:nvPr/>
        </p:nvSpPr>
        <p:spPr bwMode="auto">
          <a:xfrm>
            <a:off x="5785169" y="4770227"/>
            <a:ext cx="608965" cy="507471"/>
          </a:xfrm>
          <a:prstGeom prst="leftRightArrow">
            <a:avLst>
              <a:gd name="adj1" fmla="val 50000"/>
              <a:gd name="adj2" fmla="val 23294"/>
            </a:avLst>
          </a:prstGeom>
          <a:solidFill>
            <a:schemeClr val="accent1"/>
          </a:solidFill>
          <a:ln w="9525">
            <a:solidFill>
              <a:schemeClr val="tx1"/>
            </a:solidFill>
            <a:miter lim="800000"/>
            <a:headEnd/>
            <a:tailEnd/>
          </a:ln>
        </p:spPr>
        <p:txBody>
          <a:bodyPr wrap="none" lIns="109277" tIns="54640" rIns="109277" bIns="54640" anchor="ctr"/>
          <a:lstStyle/>
          <a:p>
            <a:endParaRPr lang="en-US">
              <a:solidFill>
                <a:srgbClr val="1D1D1D"/>
              </a:solidFill>
            </a:endParaRPr>
          </a:p>
        </p:txBody>
      </p:sp>
      <p:sp>
        <p:nvSpPr>
          <p:cNvPr id="24598" name="Text Box 28"/>
          <p:cNvSpPr txBox="1">
            <a:spLocks noChangeArrowheads="1"/>
          </p:cNvSpPr>
          <p:nvPr/>
        </p:nvSpPr>
        <p:spPr bwMode="auto">
          <a:xfrm>
            <a:off x="2537354" y="8018039"/>
            <a:ext cx="2232872" cy="492275"/>
          </a:xfrm>
          <a:prstGeom prst="rect">
            <a:avLst/>
          </a:prstGeom>
          <a:solidFill>
            <a:srgbClr val="769BF1"/>
          </a:solidFill>
          <a:ln w="38100">
            <a:solidFill>
              <a:schemeClr val="tx1"/>
            </a:solidFill>
            <a:miter lim="800000"/>
            <a:headEnd/>
            <a:tailEnd/>
          </a:ln>
        </p:spPr>
        <p:txBody>
          <a:bodyPr lIns="121757" tIns="60877" rIns="121757" bIns="60877">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defTabSz="1217715" eaLnBrk="1" hangingPunct="1">
              <a:spcBef>
                <a:spcPct val="50000"/>
              </a:spcBef>
            </a:pPr>
            <a:r>
              <a:rPr lang="en-US">
                <a:solidFill>
                  <a:srgbClr val="1D1D1D"/>
                </a:solidFill>
              </a:rPr>
              <a:t>NWP forecast</a:t>
            </a:r>
          </a:p>
        </p:txBody>
      </p:sp>
      <p:sp>
        <p:nvSpPr>
          <p:cNvPr id="24599" name="Text Box 29"/>
          <p:cNvSpPr txBox="1">
            <a:spLocks noChangeArrowheads="1"/>
          </p:cNvSpPr>
          <p:nvPr/>
        </p:nvSpPr>
        <p:spPr bwMode="auto">
          <a:xfrm>
            <a:off x="9102759" y="268537"/>
            <a:ext cx="3076541" cy="1708485"/>
          </a:xfrm>
          <a:prstGeom prst="rect">
            <a:avLst/>
          </a:prstGeom>
          <a:solidFill>
            <a:srgbClr val="FECF9C"/>
          </a:solidFill>
          <a:ln w="12700">
            <a:solidFill>
              <a:schemeClr val="tx1"/>
            </a:solidFill>
            <a:miter lim="800000"/>
            <a:headEnd/>
            <a:tailEnd/>
          </a:ln>
        </p:spPr>
        <p:txBody>
          <a:bodyPr lIns="121757" tIns="60877" rIns="121757" bIns="60877">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defTabSz="1217715" eaLnBrk="1" hangingPunct="1">
              <a:lnSpc>
                <a:spcPts val="1199"/>
              </a:lnSpc>
              <a:spcBef>
                <a:spcPct val="50000"/>
              </a:spcBef>
            </a:pPr>
            <a:endParaRPr lang="en-US" sz="1900" b="1">
              <a:solidFill>
                <a:srgbClr val="914C01"/>
              </a:solidFill>
            </a:endParaRPr>
          </a:p>
          <a:p>
            <a:pPr defTabSz="1217715" eaLnBrk="1" hangingPunct="1">
              <a:lnSpc>
                <a:spcPts val="1199"/>
              </a:lnSpc>
              <a:spcBef>
                <a:spcPct val="50000"/>
              </a:spcBef>
            </a:pPr>
            <a:r>
              <a:rPr lang="en-US" sz="1900" b="1">
                <a:solidFill>
                  <a:srgbClr val="914C01"/>
                </a:solidFill>
              </a:rPr>
              <a:t>Existing data  + </a:t>
            </a:r>
          </a:p>
          <a:p>
            <a:pPr defTabSz="1217715" eaLnBrk="1" hangingPunct="1">
              <a:lnSpc>
                <a:spcPts val="1199"/>
              </a:lnSpc>
              <a:spcBef>
                <a:spcPct val="50000"/>
              </a:spcBef>
            </a:pPr>
            <a:r>
              <a:rPr lang="en-US" sz="2900" b="1">
                <a:solidFill>
                  <a:srgbClr val="FD0303"/>
                </a:solidFill>
              </a:rPr>
              <a:t>Proposed data</a:t>
            </a:r>
          </a:p>
          <a:p>
            <a:pPr defTabSz="1217715" eaLnBrk="1" hangingPunct="1">
              <a:lnSpc>
                <a:spcPts val="2396"/>
              </a:lnSpc>
              <a:spcBef>
                <a:spcPct val="50000"/>
              </a:spcBef>
            </a:pPr>
            <a:r>
              <a:rPr lang="en-US" sz="1900" b="1">
                <a:solidFill>
                  <a:srgbClr val="1D1D1D"/>
                </a:solidFill>
              </a:rPr>
              <a:t>DWL, </a:t>
            </a:r>
            <a:r>
              <a:rPr lang="en-GB" sz="1900" b="1">
                <a:solidFill>
                  <a:srgbClr val="000000"/>
                </a:solidFill>
              </a:rPr>
              <a:t>CrIS, ATMS, </a:t>
            </a:r>
            <a:r>
              <a:rPr lang="en-US" sz="1900" b="1">
                <a:solidFill>
                  <a:srgbClr val="1D1D1D"/>
                </a:solidFill>
              </a:rPr>
              <a:t>UAS,  etc</a:t>
            </a:r>
          </a:p>
        </p:txBody>
      </p:sp>
      <p:sp>
        <p:nvSpPr>
          <p:cNvPr id="24600" name="Text Box 30"/>
          <p:cNvSpPr txBox="1">
            <a:spLocks noChangeArrowheads="1"/>
          </p:cNvSpPr>
          <p:nvPr/>
        </p:nvSpPr>
        <p:spPr bwMode="auto">
          <a:xfrm>
            <a:off x="5351705" y="253737"/>
            <a:ext cx="2909499" cy="740062"/>
          </a:xfrm>
          <a:prstGeom prst="rect">
            <a:avLst/>
          </a:prstGeom>
          <a:solidFill>
            <a:srgbClr val="BEFB9F"/>
          </a:solidFill>
          <a:ln w="41275">
            <a:solidFill>
              <a:schemeClr val="tx1"/>
            </a:solidFill>
            <a:miter lim="800000"/>
            <a:headEnd/>
            <a:tailEnd/>
          </a:ln>
        </p:spPr>
        <p:txBody>
          <a:bodyPr lIns="121757" tIns="60877" rIns="121757" bIns="60877">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defTabSz="1217715" eaLnBrk="1" hangingPunct="1"/>
            <a:r>
              <a:rPr lang="en-US" sz="3900">
                <a:solidFill>
                  <a:srgbClr val="1D1D1D"/>
                </a:solidFill>
              </a:rPr>
              <a:t>Nature Run</a:t>
            </a:r>
          </a:p>
        </p:txBody>
      </p:sp>
      <p:sp>
        <p:nvSpPr>
          <p:cNvPr id="24601" name="Text Box 31"/>
          <p:cNvSpPr txBox="1">
            <a:spLocks noChangeArrowheads="1"/>
          </p:cNvSpPr>
          <p:nvPr/>
        </p:nvSpPr>
        <p:spPr bwMode="auto">
          <a:xfrm>
            <a:off x="0" y="0"/>
            <a:ext cx="4704678" cy="861607"/>
          </a:xfrm>
          <a:prstGeom prst="rect">
            <a:avLst/>
          </a:prstGeom>
          <a:solidFill>
            <a:srgbClr val="FECF9C"/>
          </a:solidFill>
          <a:ln w="12700">
            <a:solidFill>
              <a:schemeClr val="tx1"/>
            </a:solidFill>
            <a:miter lim="800000"/>
            <a:headEnd/>
            <a:tailEnd/>
          </a:ln>
        </p:spPr>
        <p:txBody>
          <a:bodyPr lIns="121757" tIns="60877" rIns="121757" bIns="60877">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defTabSz="1217715" eaLnBrk="1" hangingPunct="1"/>
            <a:r>
              <a:rPr lang="en-US">
                <a:solidFill>
                  <a:srgbClr val="1D1D1D"/>
                </a:solidFill>
              </a:rPr>
              <a:t>Data from</a:t>
            </a:r>
          </a:p>
          <a:p>
            <a:pPr algn="ctr" defTabSz="1217715" eaLnBrk="1" hangingPunct="1"/>
            <a:r>
              <a:rPr lang="en-US">
                <a:solidFill>
                  <a:srgbClr val="1D1D1D"/>
                </a:solidFill>
              </a:rPr>
              <a:t>Current observing system</a:t>
            </a:r>
          </a:p>
        </p:txBody>
      </p:sp>
      <p:sp>
        <p:nvSpPr>
          <p:cNvPr id="24602" name="Line 32"/>
          <p:cNvSpPr>
            <a:spLocks noChangeShapeType="1"/>
          </p:cNvSpPr>
          <p:nvPr/>
        </p:nvSpPr>
        <p:spPr bwMode="auto">
          <a:xfrm>
            <a:off x="8324639" y="750636"/>
            <a:ext cx="712573" cy="200873"/>
          </a:xfrm>
          <a:prstGeom prst="line">
            <a:avLst/>
          </a:prstGeom>
          <a:noFill/>
          <a:ln w="41275">
            <a:solidFill>
              <a:srgbClr val="808000"/>
            </a:solidFill>
            <a:round/>
            <a:headEnd/>
            <a:tailEnd type="triangle" w="med" len="med"/>
          </a:ln>
          <a:extLst>
            <a:ext uri="{909E8E84-426E-40dd-AFC4-6F175D3DCCD1}">
              <a14:hiddenFill xmlns:a14="http://schemas.microsoft.com/office/drawing/2010/main">
                <a:noFill/>
              </a14:hiddenFill>
            </a:ext>
          </a:extLst>
        </p:spPr>
        <p:txBody>
          <a:bodyPr lIns="109277" tIns="54640" rIns="109277" bIns="54640"/>
          <a:lstStyle/>
          <a:p>
            <a:endParaRPr lang="en-US"/>
          </a:p>
        </p:txBody>
      </p:sp>
      <p:sp>
        <p:nvSpPr>
          <p:cNvPr id="24603" name="Line 33"/>
          <p:cNvSpPr>
            <a:spLocks noChangeShapeType="1"/>
          </p:cNvSpPr>
          <p:nvPr/>
        </p:nvSpPr>
        <p:spPr bwMode="auto">
          <a:xfrm flipH="1">
            <a:off x="9688464" y="1985480"/>
            <a:ext cx="809840" cy="405977"/>
          </a:xfrm>
          <a:prstGeom prst="line">
            <a:avLst/>
          </a:prstGeom>
          <a:noFill/>
          <a:ln w="38100">
            <a:solidFill>
              <a:schemeClr val="hlink"/>
            </a:solidFill>
            <a:round/>
            <a:headEnd/>
            <a:tailEnd type="triangle" w="med" len="med"/>
          </a:ln>
          <a:extLst>
            <a:ext uri="{909E8E84-426E-40dd-AFC4-6F175D3DCCD1}">
              <a14:hiddenFill xmlns:a14="http://schemas.microsoft.com/office/drawing/2010/main">
                <a:noFill/>
              </a14:hiddenFill>
            </a:ext>
          </a:extLst>
        </p:spPr>
        <p:txBody>
          <a:bodyPr lIns="109277" tIns="54640" rIns="109277" bIns="54640"/>
          <a:lstStyle/>
          <a:p>
            <a:endParaRPr lang="en-US"/>
          </a:p>
        </p:txBody>
      </p:sp>
      <p:sp>
        <p:nvSpPr>
          <p:cNvPr id="24604" name="AutoShape 34"/>
          <p:cNvSpPr>
            <a:spLocks noChangeArrowheads="1"/>
          </p:cNvSpPr>
          <p:nvPr/>
        </p:nvSpPr>
        <p:spPr bwMode="auto">
          <a:xfrm>
            <a:off x="3349307" y="7307580"/>
            <a:ext cx="507471" cy="608965"/>
          </a:xfrm>
          <a:prstGeom prst="downArrow">
            <a:avLst>
              <a:gd name="adj1" fmla="val 50000"/>
              <a:gd name="adj2" fmla="val 30911"/>
            </a:avLst>
          </a:prstGeom>
          <a:solidFill>
            <a:schemeClr val="accent1"/>
          </a:solidFill>
          <a:ln w="9525">
            <a:solidFill>
              <a:schemeClr val="tx1"/>
            </a:solidFill>
            <a:miter lim="800000"/>
            <a:headEnd/>
            <a:tailEnd/>
          </a:ln>
        </p:spPr>
        <p:txBody>
          <a:bodyPr wrap="none" lIns="109277" tIns="54640" rIns="109277" bIns="54640" anchor="ctr"/>
          <a:lstStyle/>
          <a:p>
            <a:endParaRPr lang="en-US">
              <a:solidFill>
                <a:srgbClr val="1D1D1D"/>
              </a:solidFill>
            </a:endParaRPr>
          </a:p>
        </p:txBody>
      </p:sp>
      <p:sp>
        <p:nvSpPr>
          <p:cNvPr id="24605" name="AutoShape 35"/>
          <p:cNvSpPr>
            <a:spLocks noChangeArrowheads="1"/>
          </p:cNvSpPr>
          <p:nvPr/>
        </p:nvSpPr>
        <p:spPr bwMode="auto">
          <a:xfrm>
            <a:off x="8018039" y="7307580"/>
            <a:ext cx="507471" cy="608965"/>
          </a:xfrm>
          <a:prstGeom prst="downArrow">
            <a:avLst>
              <a:gd name="adj1" fmla="val 50000"/>
              <a:gd name="adj2" fmla="val 30911"/>
            </a:avLst>
          </a:prstGeom>
          <a:solidFill>
            <a:schemeClr val="accent1"/>
          </a:solidFill>
          <a:ln w="9525">
            <a:solidFill>
              <a:schemeClr val="tx1"/>
            </a:solidFill>
            <a:miter lim="800000"/>
            <a:headEnd/>
            <a:tailEnd/>
          </a:ln>
        </p:spPr>
        <p:txBody>
          <a:bodyPr wrap="none" lIns="109277" tIns="54640" rIns="109277" bIns="54640" anchor="ctr"/>
          <a:lstStyle/>
          <a:p>
            <a:endParaRPr lang="en-US">
              <a:solidFill>
                <a:srgbClr val="1D1D1D"/>
              </a:solidFill>
            </a:endParaRPr>
          </a:p>
        </p:txBody>
      </p:sp>
      <p:sp>
        <p:nvSpPr>
          <p:cNvPr id="24606" name="Text Box 36"/>
          <p:cNvSpPr txBox="1">
            <a:spLocks noChangeArrowheads="1"/>
          </p:cNvSpPr>
          <p:nvPr/>
        </p:nvSpPr>
        <p:spPr bwMode="auto">
          <a:xfrm>
            <a:off x="7104592" y="8018039"/>
            <a:ext cx="2232872" cy="492275"/>
          </a:xfrm>
          <a:prstGeom prst="rect">
            <a:avLst/>
          </a:prstGeom>
          <a:solidFill>
            <a:srgbClr val="769BF1"/>
          </a:solidFill>
          <a:ln w="38100">
            <a:solidFill>
              <a:schemeClr val="tx1"/>
            </a:solidFill>
            <a:miter lim="800000"/>
            <a:headEnd/>
            <a:tailEnd/>
          </a:ln>
        </p:spPr>
        <p:txBody>
          <a:bodyPr lIns="121757" tIns="60877" rIns="121757" bIns="60877">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defTabSz="1217715" eaLnBrk="1" hangingPunct="1">
              <a:spcBef>
                <a:spcPct val="50000"/>
              </a:spcBef>
            </a:pPr>
            <a:r>
              <a:rPr lang="en-US">
                <a:solidFill>
                  <a:srgbClr val="1D1D1D"/>
                </a:solidFill>
              </a:rPr>
              <a:t>NWP forecast</a:t>
            </a:r>
          </a:p>
        </p:txBody>
      </p:sp>
      <p:sp>
        <p:nvSpPr>
          <p:cNvPr id="24607" name="Line 37"/>
          <p:cNvSpPr>
            <a:spLocks noChangeShapeType="1"/>
          </p:cNvSpPr>
          <p:nvPr/>
        </p:nvSpPr>
        <p:spPr bwMode="auto">
          <a:xfrm>
            <a:off x="3501549" y="1353255"/>
            <a:ext cx="0" cy="507471"/>
          </a:xfrm>
          <a:prstGeom prst="line">
            <a:avLst/>
          </a:prstGeom>
          <a:noFill/>
          <a:ln w="41275">
            <a:solidFill>
              <a:srgbClr val="808000"/>
            </a:solidFill>
            <a:round/>
            <a:headEnd/>
            <a:tailEnd type="triangle" w="med" len="med"/>
          </a:ln>
          <a:extLst>
            <a:ext uri="{909E8E84-426E-40dd-AFC4-6F175D3DCCD1}">
              <a14:hiddenFill xmlns:a14="http://schemas.microsoft.com/office/drawing/2010/main">
                <a:noFill/>
              </a14:hiddenFill>
            </a:ext>
          </a:extLst>
        </p:spPr>
        <p:txBody>
          <a:bodyPr lIns="109277" tIns="54640" rIns="109277" bIns="54640"/>
          <a:lstStyle/>
          <a:p>
            <a:endParaRPr lang="en-US"/>
          </a:p>
        </p:txBody>
      </p:sp>
      <p:sp>
        <p:nvSpPr>
          <p:cNvPr id="201766" name="Text Box 38"/>
          <p:cNvSpPr txBox="1">
            <a:spLocks noChangeArrowheads="1"/>
          </p:cNvSpPr>
          <p:nvPr/>
        </p:nvSpPr>
        <p:spPr bwMode="auto">
          <a:xfrm>
            <a:off x="-539188" y="6263036"/>
            <a:ext cx="2873554" cy="1985010"/>
          </a:xfrm>
          <a:prstGeom prst="rect">
            <a:avLst/>
          </a:prstGeom>
          <a:solidFill>
            <a:srgbClr val="71B3AB"/>
          </a:solidFill>
          <a:ln w="9525">
            <a:noFill/>
            <a:miter lim="800000"/>
            <a:headEnd/>
            <a:tailEnd/>
          </a:ln>
          <a:effectLst/>
        </p:spPr>
        <p:txBody>
          <a:bodyPr lIns="121757" tIns="60877" rIns="121757" bIns="60877">
            <a:spAutoFit/>
          </a:bodyPr>
          <a:lstStyle/>
          <a:p>
            <a:pPr algn="ctr" defTabSz="1217992">
              <a:spcBef>
                <a:spcPct val="50000"/>
              </a:spcBef>
              <a:defRPr/>
            </a:pPr>
            <a:r>
              <a:rPr lang="en-US" sz="3700" spc="-200" dirty="0">
                <a:solidFill>
                  <a:srgbClr val="1D1D1D"/>
                </a:solidFill>
                <a:latin typeface="Arial" pitchFamily="-105" charset="0"/>
                <a:ea typeface="ＭＳ Ｐゴシック" pitchFamily="-105" charset="-128"/>
                <a:cs typeface="ＭＳ Ｐゴシック" pitchFamily="-105" charset="-128"/>
              </a:rPr>
              <a:t>OSE</a:t>
            </a:r>
          </a:p>
          <a:p>
            <a:pPr algn="ctr" defTabSz="1217992">
              <a:spcBef>
                <a:spcPct val="50000"/>
              </a:spcBef>
              <a:defRPr/>
            </a:pPr>
            <a:r>
              <a:rPr lang="en-US" spc="-200" dirty="0">
                <a:solidFill>
                  <a:srgbClr val="1D1D1D"/>
                </a:solidFill>
                <a:latin typeface="Arial" pitchFamily="-105" charset="0"/>
                <a:ea typeface="ＭＳ Ｐゴシック" pitchFamily="-105" charset="-128"/>
                <a:cs typeface="ＭＳ Ｐゴシック" pitchFamily="-105" charset="-128"/>
              </a:rPr>
              <a:t>(Data denial experiments for Real NWP)</a:t>
            </a:r>
          </a:p>
        </p:txBody>
      </p:sp>
      <p:sp>
        <p:nvSpPr>
          <p:cNvPr id="24609" name="Text Box 39"/>
          <p:cNvSpPr txBox="1">
            <a:spLocks noChangeArrowheads="1"/>
          </p:cNvSpPr>
          <p:nvPr/>
        </p:nvSpPr>
        <p:spPr bwMode="auto">
          <a:xfrm>
            <a:off x="9739211" y="6394133"/>
            <a:ext cx="2148293" cy="924020"/>
          </a:xfrm>
          <a:prstGeom prst="rect">
            <a:avLst/>
          </a:prstGeom>
          <a:solidFill>
            <a:srgbClr val="B85C93">
              <a:alpha val="7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757" tIns="60877" rIns="121757" bIns="60877">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defTabSz="1217715" eaLnBrk="1" hangingPunct="1">
              <a:spcBef>
                <a:spcPct val="50000"/>
              </a:spcBef>
            </a:pPr>
            <a:r>
              <a:rPr lang="en-US" sz="5200" b="1">
                <a:solidFill>
                  <a:srgbClr val="1D1D1D"/>
                </a:solidFill>
              </a:rPr>
              <a:t>OSSE</a:t>
            </a:r>
          </a:p>
        </p:txBody>
      </p:sp>
      <p:sp>
        <p:nvSpPr>
          <p:cNvPr id="24610" name="Text Box 20"/>
          <p:cNvSpPr txBox="1">
            <a:spLocks noChangeArrowheads="1"/>
          </p:cNvSpPr>
          <p:nvPr/>
        </p:nvSpPr>
        <p:spPr bwMode="auto">
          <a:xfrm>
            <a:off x="3044825" y="6597123"/>
            <a:ext cx="1014942" cy="49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757" tIns="60877" rIns="121757" bIns="60877">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defTabSz="1217715" eaLnBrk="1" hangingPunct="1">
              <a:spcBef>
                <a:spcPct val="50000"/>
              </a:spcBef>
            </a:pPr>
            <a:r>
              <a:rPr lang="en-US">
                <a:solidFill>
                  <a:srgbClr val="1D1D1D"/>
                </a:solidFill>
              </a:rPr>
              <a:t> DA</a:t>
            </a:r>
          </a:p>
        </p:txBody>
      </p:sp>
    </p:spTree>
    <p:extLst>
      <p:ext uri="{BB962C8B-B14F-4D97-AF65-F5344CB8AC3E}">
        <p14:creationId xmlns:p14="http://schemas.microsoft.com/office/powerpoint/2010/main" val="204163241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Box 1"/>
          <p:cNvSpPr txBox="1">
            <a:spLocks noChangeArrowheads="1"/>
          </p:cNvSpPr>
          <p:nvPr/>
        </p:nvSpPr>
        <p:spPr bwMode="auto">
          <a:xfrm>
            <a:off x="456725" y="1116436"/>
            <a:ext cx="10250911" cy="8556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772" tIns="60885" rIns="121772" bIns="60885">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de-DE"/>
              <a:t>Summary and concept of OSSEs</a:t>
            </a:r>
          </a:p>
          <a:p>
            <a:pPr eaLnBrk="1" hangingPunct="1"/>
            <a:endParaRPr lang="de-DE"/>
          </a:p>
          <a:p>
            <a:pPr eaLnBrk="1" hangingPunct="1"/>
            <a:r>
              <a:rPr lang="de-DE" sz="1900"/>
              <a:t>Masutani, M., T. W. Schlatter, R.  M. Errico, A. Stoffelen, E. Andersson, W. Lahoz, J. S.. </a:t>
            </a:r>
            <a:r>
              <a:rPr lang="en-US" sz="1900"/>
              <a:t>Woollen, G. D. Emmitt,L.-P. Riishøjgaard,   S. J. Lord, 2010a:  Observing System Simulation Experiments.  </a:t>
            </a:r>
            <a:r>
              <a:rPr lang="en-US" sz="1900" i="1"/>
              <a:t>Data Assimilation: Making sense of observations</a:t>
            </a:r>
            <a:r>
              <a:rPr lang="en-US" sz="1900"/>
              <a:t>,  Lahoz, W., B. Khattatov, R. Menard, Eds., Springer, 647-679. </a:t>
            </a:r>
            <a:r>
              <a:rPr lang="nb-NO" sz="1900"/>
              <a:t>Hardcover ISBN: 978-3-540-74702-4</a:t>
            </a:r>
            <a:endParaRPr lang="en-US" sz="1900"/>
          </a:p>
          <a:p>
            <a:pPr eaLnBrk="1" hangingPunct="1"/>
            <a:endParaRPr lang="en-US"/>
          </a:p>
          <a:p>
            <a:pPr eaLnBrk="1" hangingPunct="1"/>
            <a:endParaRPr lang="en-US"/>
          </a:p>
          <a:p>
            <a:pPr eaLnBrk="1" hangingPunct="1"/>
            <a:r>
              <a:rPr lang="en-US"/>
              <a:t>Description about the Joint OSSE Nature Run</a:t>
            </a:r>
          </a:p>
          <a:p>
            <a:pPr eaLnBrk="1" hangingPunct="1"/>
            <a:endParaRPr lang="en-US" sz="2100"/>
          </a:p>
          <a:p>
            <a:pPr eaLnBrk="1" hangingPunct="1"/>
            <a:r>
              <a:rPr lang="en-US" sz="2100"/>
              <a:t>Andersson, Erik and Michiko Masutani 2010:  Collaboration on Observing System Simulation Experiments (Joint OSSE), ECMWF News Letter No. 123, Spring 2010, 14-16.</a:t>
            </a:r>
          </a:p>
          <a:p>
            <a:pPr eaLnBrk="1" hangingPunct="1"/>
            <a:endParaRPr lang="en-US"/>
          </a:p>
          <a:p>
            <a:pPr eaLnBrk="1" hangingPunct="1"/>
            <a:endParaRPr lang="en-US"/>
          </a:p>
          <a:p>
            <a:pPr eaLnBrk="1" hangingPunct="1"/>
            <a:r>
              <a:rPr lang="en-US"/>
              <a:t>Recent OSSEs</a:t>
            </a:r>
          </a:p>
          <a:p>
            <a:pPr eaLnBrk="1" hangingPunct="1"/>
            <a:endParaRPr lang="en-US"/>
          </a:p>
          <a:p>
            <a:pPr eaLnBrk="1" hangingPunct="1"/>
            <a:r>
              <a:rPr lang="en-US" sz="1900"/>
              <a:t>Masutani, M, J. S. Woollen, S.  J. Lord, G. D. Emmitt,  T. J. Kleespies, S. A. Wood, S. Greco, H. Sun, J. Terry, V.Kapoor, R. Treadon, K. A. Campana (2010), Observing system simulation experiments at the National Centers for Environmental Prediction, J. Geophys. Res., 115, D07101, doi:10.1029/2009JD012528.</a:t>
            </a:r>
          </a:p>
          <a:p>
            <a:pPr eaLnBrk="1" hangingPunct="1"/>
            <a:endParaRPr lang="en-US"/>
          </a:p>
          <a:p>
            <a:pPr eaLnBrk="1" hangingPunct="1"/>
            <a:endParaRPr lang="en-US"/>
          </a:p>
          <a:p>
            <a:pPr eaLnBrk="1" hangingPunct="1"/>
            <a:endParaRPr lang="en-US"/>
          </a:p>
          <a:p>
            <a:pPr eaLnBrk="1" hangingPunct="1"/>
            <a:endParaRPr lang="en-US"/>
          </a:p>
        </p:txBody>
      </p:sp>
      <p:sp>
        <p:nvSpPr>
          <p:cNvPr id="20483" name="TextBox 2"/>
          <p:cNvSpPr txBox="1">
            <a:spLocks noChangeArrowheads="1"/>
          </p:cNvSpPr>
          <p:nvPr/>
        </p:nvSpPr>
        <p:spPr bwMode="auto">
          <a:xfrm>
            <a:off x="515930" y="515930"/>
            <a:ext cx="1819821" cy="492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772" tIns="60885" rIns="121772" bIns="60885">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t>References</a:t>
            </a: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30</a:t>
            </a:fld>
            <a:endParaRPr lang="en-US">
              <a:solidFill>
                <a:prstClr val="black">
                  <a:tint val="75000"/>
                </a:prstClr>
              </a:solidFill>
              <a:latin typeface="Calibri"/>
            </a:endParaRPr>
          </a:p>
        </p:txBody>
      </p:sp>
    </p:spTree>
    <p:extLst>
      <p:ext uri="{BB962C8B-B14F-4D97-AF65-F5344CB8AC3E}">
        <p14:creationId xmlns:p14="http://schemas.microsoft.com/office/powerpoint/2010/main" val="1958499232"/>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4" descr="Springer_DA_cov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0426" y="1571047"/>
            <a:ext cx="2573301" cy="3668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Text Box 5"/>
          <p:cNvSpPr txBox="1">
            <a:spLocks noChangeArrowheads="1"/>
          </p:cNvSpPr>
          <p:nvPr/>
        </p:nvSpPr>
        <p:spPr bwMode="auto">
          <a:xfrm>
            <a:off x="5624469" y="1414578"/>
            <a:ext cx="5806312" cy="3877833"/>
          </a:xfrm>
          <a:prstGeom prst="rect">
            <a:avLst/>
          </a:prstGeom>
          <a:noFill/>
          <a:ln w="38100" cmpd="dbl">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lIns="121772" tIns="60885" rIns="121772" bIns="60885">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defTabSz="1217715" eaLnBrk="1" hangingPunct="1"/>
            <a:r>
              <a:rPr lang="en-US" b="1"/>
              <a:t>Data Assimilation</a:t>
            </a:r>
          </a:p>
          <a:p>
            <a:pPr defTabSz="1217715" eaLnBrk="1" hangingPunct="1"/>
            <a:r>
              <a:rPr lang="en-US"/>
              <a:t>Making Sense of Observations</a:t>
            </a:r>
          </a:p>
          <a:p>
            <a:pPr defTabSz="1217715" eaLnBrk="1" hangingPunct="1"/>
            <a:endParaRPr lang="en-US">
              <a:latin typeface="Times New Roman" charset="0"/>
            </a:endParaRPr>
          </a:p>
          <a:p>
            <a:pPr defTabSz="1217715" eaLnBrk="1" hangingPunct="1"/>
            <a:r>
              <a:rPr lang="en-US">
                <a:latin typeface="Times New Roman" charset="0"/>
              </a:rPr>
              <a:t>Springer</a:t>
            </a:r>
          </a:p>
          <a:p>
            <a:pPr defTabSz="1217715" eaLnBrk="1" hangingPunct="1"/>
            <a:endParaRPr lang="en-US">
              <a:latin typeface="Times New Roman" charset="0"/>
            </a:endParaRPr>
          </a:p>
          <a:p>
            <a:pPr defTabSz="1217715" eaLnBrk="1" hangingPunct="1"/>
            <a:r>
              <a:rPr lang="en-US" sz="1900"/>
              <a:t>Lahoz, William; Khattatov, Boris; Menard, Richard (Eds.)</a:t>
            </a:r>
            <a:r>
              <a:rPr lang="en-US"/>
              <a:t/>
            </a:r>
            <a:br>
              <a:rPr lang="en-US"/>
            </a:br>
            <a:endParaRPr lang="en-US"/>
          </a:p>
          <a:p>
            <a:pPr defTabSz="1217715" eaLnBrk="1" hangingPunct="1"/>
            <a:r>
              <a:rPr lang="en-US" sz="1900"/>
              <a:t>1st Edition., 2010, XIV, 732 p.</a:t>
            </a:r>
          </a:p>
          <a:p>
            <a:pPr defTabSz="1217715" eaLnBrk="1" hangingPunct="1"/>
            <a:r>
              <a:rPr lang="en-US" sz="1900" b="1"/>
              <a:t>Hardcover</a:t>
            </a:r>
            <a:r>
              <a:rPr lang="en-US" sz="1900"/>
              <a:t>, ISBN 978-3-540-74702-4</a:t>
            </a:r>
          </a:p>
          <a:p>
            <a:pPr defTabSz="1217715" eaLnBrk="1" hangingPunct="1"/>
            <a:endParaRPr lang="en-US" sz="1900"/>
          </a:p>
        </p:txBody>
      </p:sp>
      <p:sp>
        <p:nvSpPr>
          <p:cNvPr id="23556" name="Text Box 6"/>
          <p:cNvSpPr txBox="1">
            <a:spLocks noChangeArrowheads="1"/>
          </p:cNvSpPr>
          <p:nvPr/>
        </p:nvSpPr>
        <p:spPr bwMode="auto">
          <a:xfrm>
            <a:off x="399636" y="5288271"/>
            <a:ext cx="10948683" cy="3053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772" tIns="60885" rIns="121772" bIns="60885">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defTabSz="1217715" eaLnBrk="1" hangingPunct="1"/>
            <a:r>
              <a:rPr lang="en-US" sz="2100"/>
              <a:t>Data assimilation methods were largely developed for operational weather forecasting, but in recent years have been applied to an increasing range of earth science disciplines. This book will set out the theoretical basis of data assimilation with contributions by top international experts in the field. Various aspects of data assimilation are discussed including: theory; observations; models; numerical weather prediction; evaluation of observations and models; assessment of future satellite missions; application to components of the Earth System. References are made to recent developments in data assimilation theory (e.g., Ensemble Kalman filter), and to novel applications of the data assimilation method (e.g., ionosphere, Mars data assimilation). </a:t>
            </a:r>
          </a:p>
        </p:txBody>
      </p:sp>
      <p:sp>
        <p:nvSpPr>
          <p:cNvPr id="23557" name="Text Box 5"/>
          <p:cNvSpPr txBox="1">
            <a:spLocks noChangeArrowheads="1"/>
          </p:cNvSpPr>
          <p:nvPr/>
        </p:nvSpPr>
        <p:spPr bwMode="auto">
          <a:xfrm>
            <a:off x="1224275" y="467298"/>
            <a:ext cx="7294426" cy="492291"/>
          </a:xfrm>
          <a:prstGeom prst="rect">
            <a:avLst/>
          </a:prstGeom>
          <a:noFill/>
          <a:ln w="38100" cmpd="dbl">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121772" tIns="60885" rIns="121772" bIns="60885">
            <a:spAutoFit/>
          </a:bodyPr>
          <a:lstStyle>
            <a:lvl1pPr eaLnBrk="0" hangingPunct="0">
              <a:defRPr sz="2400">
                <a:solidFill>
                  <a:schemeClr val="tx1"/>
                </a:solidFill>
                <a:latin typeface="Arial" charset="0"/>
                <a:ea typeface="ＭＳ Ｐゴシック" charset="0"/>
                <a:cs typeface="ＭＳ Ｐゴシック" charset="0"/>
              </a:defRPr>
            </a:lvl1pPr>
            <a:lvl2pPr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eaLnBrk="0" fontAlgn="base" hangingPunct="0">
              <a:spcBef>
                <a:spcPct val="0"/>
              </a:spcBef>
              <a:spcAft>
                <a:spcPct val="0"/>
              </a:spcAft>
              <a:defRPr sz="2400">
                <a:solidFill>
                  <a:schemeClr val="tx1"/>
                </a:solidFill>
                <a:latin typeface="Arial" charset="0"/>
                <a:ea typeface="ＭＳ Ｐゴシック" charset="0"/>
              </a:defRPr>
            </a:lvl6pPr>
            <a:lvl7pPr eaLnBrk="0" fontAlgn="base" hangingPunct="0">
              <a:spcBef>
                <a:spcPct val="0"/>
              </a:spcBef>
              <a:spcAft>
                <a:spcPct val="0"/>
              </a:spcAft>
              <a:defRPr sz="2400">
                <a:solidFill>
                  <a:schemeClr val="tx1"/>
                </a:solidFill>
                <a:latin typeface="Arial" charset="0"/>
                <a:ea typeface="ＭＳ Ｐゴシック" charset="0"/>
              </a:defRPr>
            </a:lvl7pPr>
            <a:lvl8pPr eaLnBrk="0" fontAlgn="base" hangingPunct="0">
              <a:spcBef>
                <a:spcPct val="0"/>
              </a:spcBef>
              <a:spcAft>
                <a:spcPct val="0"/>
              </a:spcAft>
              <a:defRPr sz="2400">
                <a:solidFill>
                  <a:schemeClr val="tx1"/>
                </a:solidFill>
                <a:latin typeface="Arial" charset="0"/>
                <a:ea typeface="ＭＳ Ｐゴシック" charset="0"/>
              </a:defRPr>
            </a:lvl8pPr>
            <a:lvl9pPr eaLnBrk="0" fontAlgn="base" hangingPunct="0">
              <a:spcBef>
                <a:spcPct val="0"/>
              </a:spcBef>
              <a:spcAft>
                <a:spcPct val="0"/>
              </a:spcAft>
              <a:defRPr sz="2400">
                <a:solidFill>
                  <a:schemeClr val="tx1"/>
                </a:solidFill>
                <a:latin typeface="Arial" charset="0"/>
                <a:ea typeface="ＭＳ Ｐゴシック" charset="0"/>
              </a:defRPr>
            </a:lvl9pPr>
          </a:lstStyle>
          <a:p>
            <a:pPr defTabSz="1217715" eaLnBrk="1" hangingPunct="1"/>
            <a:r>
              <a:rPr lang="en-US"/>
              <a:t>Recently published Hand book for Data assimilation</a:t>
            </a: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31</a:t>
            </a:fld>
            <a:endParaRPr lang="en-US">
              <a:solidFill>
                <a:prstClr val="black">
                  <a:tint val="75000"/>
                </a:prstClr>
              </a:solidFill>
              <a:latin typeface="Calibri"/>
            </a:endParaRPr>
          </a:p>
        </p:txBody>
      </p:sp>
    </p:spTree>
    <p:extLst>
      <p:ext uri="{BB962C8B-B14F-4D97-AF65-F5344CB8AC3E}">
        <p14:creationId xmlns:p14="http://schemas.microsoft.com/office/powerpoint/2010/main" val="397199245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6"/>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Arial" charset="0"/>
                <a:ea typeface="ＭＳ Ｐゴシック" charset="0"/>
                <a:cs typeface="ＭＳ Ｐゴシック" charset="0"/>
              </a:defRPr>
            </a:lvl1pPr>
            <a:lvl2pPr marL="50514058" indent="-49905200" eaLnBrk="0" hangingPunct="0">
              <a:defRPr sz="3200">
                <a:solidFill>
                  <a:schemeClr val="tx1"/>
                </a:solidFill>
                <a:latin typeface="Arial" charset="0"/>
                <a:ea typeface="ＭＳ Ｐゴシック" charset="0"/>
              </a:defRPr>
            </a:lvl2pPr>
            <a:lvl3pPr eaLnBrk="0" hangingPunct="0">
              <a:defRPr sz="3200">
                <a:solidFill>
                  <a:schemeClr val="tx1"/>
                </a:solidFill>
                <a:latin typeface="Arial" charset="0"/>
                <a:ea typeface="ＭＳ Ｐゴシック" charset="0"/>
              </a:defRPr>
            </a:lvl3pPr>
            <a:lvl4pPr eaLnBrk="0" hangingPunct="0">
              <a:defRPr sz="3200">
                <a:solidFill>
                  <a:schemeClr val="tx1"/>
                </a:solidFill>
                <a:latin typeface="Arial" charset="0"/>
                <a:ea typeface="ＭＳ Ｐゴシック" charset="0"/>
              </a:defRPr>
            </a:lvl4pPr>
            <a:lvl5pPr eaLnBrk="0" hangingPunct="0">
              <a:defRPr sz="3200">
                <a:solidFill>
                  <a:schemeClr val="tx1"/>
                </a:solidFill>
                <a:latin typeface="Arial" charset="0"/>
                <a:ea typeface="ＭＳ Ｐゴシック" charset="0"/>
              </a:defRPr>
            </a:lvl5pPr>
            <a:lvl6pPr marL="608858" eaLnBrk="0" fontAlgn="base" hangingPunct="0">
              <a:spcBef>
                <a:spcPct val="0"/>
              </a:spcBef>
              <a:spcAft>
                <a:spcPct val="0"/>
              </a:spcAft>
              <a:defRPr sz="3200">
                <a:solidFill>
                  <a:schemeClr val="tx1"/>
                </a:solidFill>
                <a:latin typeface="Arial" charset="0"/>
                <a:ea typeface="ＭＳ Ｐゴシック" charset="0"/>
              </a:defRPr>
            </a:lvl6pPr>
            <a:lvl7pPr marL="1217715" eaLnBrk="0" fontAlgn="base" hangingPunct="0">
              <a:spcBef>
                <a:spcPct val="0"/>
              </a:spcBef>
              <a:spcAft>
                <a:spcPct val="0"/>
              </a:spcAft>
              <a:defRPr sz="3200">
                <a:solidFill>
                  <a:schemeClr val="tx1"/>
                </a:solidFill>
                <a:latin typeface="Arial" charset="0"/>
                <a:ea typeface="ＭＳ Ｐゴシック" charset="0"/>
              </a:defRPr>
            </a:lvl7pPr>
            <a:lvl8pPr marL="1826573" eaLnBrk="0" fontAlgn="base" hangingPunct="0">
              <a:spcBef>
                <a:spcPct val="0"/>
              </a:spcBef>
              <a:spcAft>
                <a:spcPct val="0"/>
              </a:spcAft>
              <a:defRPr sz="3200">
                <a:solidFill>
                  <a:schemeClr val="tx1"/>
                </a:solidFill>
                <a:latin typeface="Arial" charset="0"/>
                <a:ea typeface="ＭＳ Ｐゴシック" charset="0"/>
              </a:defRPr>
            </a:lvl8pPr>
            <a:lvl9pPr marL="2435431" eaLnBrk="0" fontAlgn="base" hangingPunct="0">
              <a:spcBef>
                <a:spcPct val="0"/>
              </a:spcBef>
              <a:spcAft>
                <a:spcPct val="0"/>
              </a:spcAft>
              <a:defRPr sz="3200">
                <a:solidFill>
                  <a:schemeClr val="tx1"/>
                </a:solidFill>
                <a:latin typeface="Arial" charset="0"/>
                <a:ea typeface="ＭＳ Ｐゴシック" charset="0"/>
              </a:defRPr>
            </a:lvl9pPr>
          </a:lstStyle>
          <a:p>
            <a:pPr eaLnBrk="1" hangingPunct="1"/>
            <a:fld id="{92273C22-5AE7-144E-9CE8-9716CC8C6BA7}" type="slidenum">
              <a:rPr lang="en-US" sz="1600">
                <a:solidFill>
                  <a:srgbClr val="8B8B8B"/>
                </a:solidFill>
                <a:latin typeface="Times New Roman" charset="0"/>
              </a:rPr>
              <a:pPr eaLnBrk="1" hangingPunct="1"/>
              <a:t>4</a:t>
            </a:fld>
            <a:endParaRPr lang="en-US" sz="1600">
              <a:solidFill>
                <a:srgbClr val="8B8B8B"/>
              </a:solidFill>
              <a:latin typeface="Times New Roman" charset="0"/>
            </a:endParaRPr>
          </a:p>
        </p:txBody>
      </p:sp>
      <p:sp>
        <p:nvSpPr>
          <p:cNvPr id="34819" name="AutoShape 3"/>
          <p:cNvSpPr>
            <a:spLocks noChangeArrowheads="1"/>
          </p:cNvSpPr>
          <p:nvPr/>
        </p:nvSpPr>
        <p:spPr bwMode="auto">
          <a:xfrm>
            <a:off x="2226529" y="7671267"/>
            <a:ext cx="6089650" cy="408092"/>
          </a:xfrm>
          <a:prstGeom prst="roundRect">
            <a:avLst>
              <a:gd name="adj" fmla="val 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121757" tIns="60877" rIns="121757" bIns="60877" anchor="ctr"/>
          <a:lstStyle/>
          <a:p>
            <a:pPr algn="ctr" defTabSz="1217715"/>
            <a:endParaRPr lang="en-US" sz="1500" b="1"/>
          </a:p>
        </p:txBody>
      </p:sp>
      <p:sp>
        <p:nvSpPr>
          <p:cNvPr id="34820" name="Text Box 5"/>
          <p:cNvSpPr txBox="1">
            <a:spLocks noChangeArrowheads="1"/>
          </p:cNvSpPr>
          <p:nvPr/>
        </p:nvSpPr>
        <p:spPr bwMode="auto">
          <a:xfrm>
            <a:off x="245278" y="192417"/>
            <a:ext cx="11701432" cy="1628136"/>
          </a:xfrm>
          <a:prstGeom prst="rect">
            <a:avLst/>
          </a:prstGeom>
          <a:solidFill>
            <a:schemeClr val="bg2"/>
          </a:solidFill>
          <a:ln w="38100" cmpd="dbl">
            <a:solidFill>
              <a:schemeClr val="accent2"/>
            </a:solidFill>
            <a:miter lim="800000"/>
            <a:headEnd/>
            <a:tailEnd/>
          </a:ln>
        </p:spPr>
        <p:txBody>
          <a:bodyPr lIns="75406" tIns="37703" rIns="75406" bIns="37703">
            <a:spAutoFit/>
          </a:bodyPr>
          <a:lstStyle>
            <a:lvl1pPr defTabSz="904875" eaLnBrk="0" hangingPunct="0">
              <a:defRPr sz="2400">
                <a:solidFill>
                  <a:schemeClr val="tx1"/>
                </a:solidFill>
                <a:latin typeface="Arial" charset="0"/>
                <a:ea typeface="ＭＳ Ｐゴシック" charset="0"/>
                <a:cs typeface="ＭＳ Ｐゴシック" charset="0"/>
              </a:defRPr>
            </a:lvl1pPr>
            <a:lvl2pPr marL="37931725" indent="-37474525" defTabSz="90487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3700" b="1"/>
              <a:t>International Collaborative Joint OSSE</a:t>
            </a:r>
          </a:p>
          <a:p>
            <a:pPr algn="ctr" eaLnBrk="1" hangingPunct="1"/>
            <a:r>
              <a:rPr lang="en-US" sz="2300" b="1"/>
              <a:t>- Toward reliable and timely assessment of future observing systems -</a:t>
            </a:r>
          </a:p>
          <a:p>
            <a:pPr algn="ctr" eaLnBrk="1" hangingPunct="1"/>
            <a:r>
              <a:rPr lang="en-US" sz="2000" i="1">
                <a:latin typeface="Times New Roman" charset="0"/>
              </a:rPr>
              <a:t>http://www.emc.ncep.noaa.gov/research/JointOSSEs</a:t>
            </a:r>
          </a:p>
          <a:p>
            <a:pPr algn="r" eaLnBrk="1" hangingPunct="1"/>
            <a:endParaRPr lang="en-US" sz="1900" i="1">
              <a:solidFill>
                <a:srgbClr val="C5FFC5"/>
              </a:solidFill>
              <a:latin typeface="Times New Roman" charset="0"/>
            </a:endParaRPr>
          </a:p>
        </p:txBody>
      </p:sp>
      <p:sp>
        <p:nvSpPr>
          <p:cNvPr id="34821" name="Text Box 7"/>
          <p:cNvSpPr txBox="1">
            <a:spLocks noChangeArrowheads="1"/>
          </p:cNvSpPr>
          <p:nvPr/>
        </p:nvSpPr>
        <p:spPr bwMode="auto">
          <a:xfrm>
            <a:off x="0" y="2019312"/>
            <a:ext cx="11790239" cy="60245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4132" tIns="57067" rIns="114132" bIns="57067">
            <a:spAutoFit/>
          </a:bodyPr>
          <a:lstStyle>
            <a:lvl1pPr defTabSz="904875" eaLnBrk="0" hangingPunct="0">
              <a:tabLst>
                <a:tab pos="4249738" algn="l"/>
              </a:tabLst>
              <a:defRPr sz="2400">
                <a:solidFill>
                  <a:schemeClr val="tx1"/>
                </a:solidFill>
                <a:latin typeface="Arial" charset="0"/>
                <a:ea typeface="ＭＳ Ｐゴシック" charset="0"/>
                <a:cs typeface="ＭＳ Ｐゴシック" charset="0"/>
              </a:defRPr>
            </a:lvl1pPr>
            <a:lvl2pPr marL="37931725" indent="-37474525" defTabSz="904875" eaLnBrk="0" hangingPunct="0">
              <a:tabLst>
                <a:tab pos="4249738" algn="l"/>
              </a:tabLst>
              <a:defRPr sz="2400">
                <a:solidFill>
                  <a:schemeClr val="tx1"/>
                </a:solidFill>
                <a:latin typeface="Arial" charset="0"/>
                <a:ea typeface="ＭＳ Ｐゴシック" charset="0"/>
              </a:defRPr>
            </a:lvl2pPr>
            <a:lvl3pPr eaLnBrk="0" hangingPunct="0">
              <a:tabLst>
                <a:tab pos="4249738" algn="l"/>
              </a:tabLst>
              <a:defRPr sz="2400">
                <a:solidFill>
                  <a:schemeClr val="tx1"/>
                </a:solidFill>
                <a:latin typeface="Arial" charset="0"/>
                <a:ea typeface="ＭＳ Ｐゴシック" charset="0"/>
              </a:defRPr>
            </a:lvl3pPr>
            <a:lvl4pPr eaLnBrk="0" hangingPunct="0">
              <a:tabLst>
                <a:tab pos="4249738" algn="l"/>
              </a:tabLst>
              <a:defRPr sz="2400">
                <a:solidFill>
                  <a:schemeClr val="tx1"/>
                </a:solidFill>
                <a:latin typeface="Arial" charset="0"/>
                <a:ea typeface="ＭＳ Ｐゴシック" charset="0"/>
              </a:defRPr>
            </a:lvl4pPr>
            <a:lvl5pPr eaLnBrk="0" hangingPunct="0">
              <a:tabLst>
                <a:tab pos="4249738" algn="l"/>
              </a:tabLst>
              <a:defRPr sz="2400">
                <a:solidFill>
                  <a:schemeClr val="tx1"/>
                </a:solidFill>
                <a:latin typeface="Arial" charset="0"/>
                <a:ea typeface="ＭＳ Ｐゴシック" charset="0"/>
              </a:defRPr>
            </a:lvl5pPr>
            <a:lvl6pPr marL="457200" eaLnBrk="0" fontAlgn="base" hangingPunct="0">
              <a:spcBef>
                <a:spcPct val="0"/>
              </a:spcBef>
              <a:spcAft>
                <a:spcPct val="0"/>
              </a:spcAft>
              <a:tabLst>
                <a:tab pos="4249738" algn="l"/>
              </a:tabLst>
              <a:defRPr sz="2400">
                <a:solidFill>
                  <a:schemeClr val="tx1"/>
                </a:solidFill>
                <a:latin typeface="Arial" charset="0"/>
                <a:ea typeface="ＭＳ Ｐゴシック" charset="0"/>
              </a:defRPr>
            </a:lvl6pPr>
            <a:lvl7pPr marL="914400" eaLnBrk="0" fontAlgn="base" hangingPunct="0">
              <a:spcBef>
                <a:spcPct val="0"/>
              </a:spcBef>
              <a:spcAft>
                <a:spcPct val="0"/>
              </a:spcAft>
              <a:tabLst>
                <a:tab pos="4249738" algn="l"/>
              </a:tabLst>
              <a:defRPr sz="2400">
                <a:solidFill>
                  <a:schemeClr val="tx1"/>
                </a:solidFill>
                <a:latin typeface="Arial" charset="0"/>
                <a:ea typeface="ＭＳ Ｐゴシック" charset="0"/>
              </a:defRPr>
            </a:lvl7pPr>
            <a:lvl8pPr marL="1371600" eaLnBrk="0" fontAlgn="base" hangingPunct="0">
              <a:spcBef>
                <a:spcPct val="0"/>
              </a:spcBef>
              <a:spcAft>
                <a:spcPct val="0"/>
              </a:spcAft>
              <a:tabLst>
                <a:tab pos="4249738" algn="l"/>
              </a:tabLst>
              <a:defRPr sz="2400">
                <a:solidFill>
                  <a:schemeClr val="tx1"/>
                </a:solidFill>
                <a:latin typeface="Arial" charset="0"/>
                <a:ea typeface="ＭＳ Ｐゴシック" charset="0"/>
              </a:defRPr>
            </a:lvl8pPr>
            <a:lvl9pPr marL="1828800" eaLnBrk="0" fontAlgn="base" hangingPunct="0">
              <a:spcBef>
                <a:spcPct val="0"/>
              </a:spcBef>
              <a:spcAft>
                <a:spcPct val="0"/>
              </a:spcAft>
              <a:tabLst>
                <a:tab pos="4249738" algn="l"/>
              </a:tabLst>
              <a:defRPr sz="2400">
                <a:solidFill>
                  <a:schemeClr val="tx1"/>
                </a:solidFill>
                <a:latin typeface="Arial" charset="0"/>
                <a:ea typeface="ＭＳ Ｐゴシック" charset="0"/>
              </a:defRPr>
            </a:lvl9pPr>
          </a:lstStyle>
          <a:p>
            <a:pPr algn="ctr" eaLnBrk="1" hangingPunct="1"/>
            <a:r>
              <a:rPr lang="en-US" altLang="ja-JP" b="1" dirty="0"/>
              <a:t>Participating Institutes</a:t>
            </a:r>
          </a:p>
          <a:p>
            <a:pPr algn="ctr" eaLnBrk="1" hangingPunct="1"/>
            <a:r>
              <a:rPr lang="en-US" altLang="ja-JP" dirty="0" smtClean="0"/>
              <a:t>JCSDA,  NCEP, NASA/GSFC </a:t>
            </a:r>
          </a:p>
          <a:p>
            <a:pPr algn="ctr" eaLnBrk="1" hangingPunct="1"/>
            <a:r>
              <a:rPr lang="en-US" altLang="ja-JP" dirty="0" smtClean="0"/>
              <a:t>SWA</a:t>
            </a:r>
            <a:r>
              <a:rPr lang="fr-FR" altLang="ja-JP" dirty="0" smtClean="0"/>
              <a:t>, NOAA</a:t>
            </a:r>
            <a:r>
              <a:rPr lang="fr-FR" altLang="ja-JP" dirty="0"/>
              <a:t>/ NESDIS/STAR</a:t>
            </a:r>
            <a:r>
              <a:rPr lang="en-US" altLang="ja-JP" dirty="0"/>
              <a:t>,  </a:t>
            </a:r>
          </a:p>
          <a:p>
            <a:pPr algn="ctr" eaLnBrk="1" hangingPunct="1"/>
            <a:r>
              <a:rPr lang="en-US" altLang="ja-JP" dirty="0"/>
              <a:t>Environment of Canada (EC</a:t>
            </a:r>
            <a:r>
              <a:rPr lang="en-US" altLang="ja-JP" dirty="0" smtClean="0"/>
              <a:t>), ECMWF,</a:t>
            </a:r>
          </a:p>
          <a:p>
            <a:pPr algn="ctr" eaLnBrk="1" hangingPunct="1"/>
            <a:r>
              <a:rPr lang="en-US" altLang="ja-JP" dirty="0"/>
              <a:t>NOAA/OAR/AOML</a:t>
            </a:r>
            <a:r>
              <a:rPr lang="fr-FR" altLang="ja-JP" dirty="0"/>
              <a:t>, </a:t>
            </a:r>
            <a:endParaRPr lang="en-US" altLang="ja-JP" dirty="0"/>
          </a:p>
          <a:p>
            <a:pPr algn="ctr" eaLnBrk="1" hangingPunct="1"/>
            <a:r>
              <a:rPr lang="en-US" altLang="ja-JP" dirty="0" smtClean="0"/>
              <a:t>Royal </a:t>
            </a:r>
            <a:r>
              <a:rPr lang="en-US" altLang="ja-JP" dirty="0"/>
              <a:t>Dutch Meteorological Institute (KNMI)</a:t>
            </a:r>
          </a:p>
          <a:p>
            <a:pPr algn="ctr" eaLnBrk="1" hangingPunct="1"/>
            <a:r>
              <a:rPr lang="en-US" altLang="ja-JP" dirty="0"/>
              <a:t> Mississippi State University/GRI (MSU)</a:t>
            </a:r>
          </a:p>
          <a:p>
            <a:pPr algn="ctr" eaLnBrk="1" hangingPunct="1"/>
            <a:r>
              <a:rPr lang="en-US" altLang="ja-JP" dirty="0" smtClean="0"/>
              <a:t>Univ. of Maryland, University </a:t>
            </a:r>
            <a:r>
              <a:rPr lang="en-US" altLang="ja-JP" dirty="0"/>
              <a:t>of </a:t>
            </a:r>
            <a:r>
              <a:rPr lang="en-US" altLang="ja-JP" dirty="0" smtClean="0"/>
              <a:t>Utah</a:t>
            </a:r>
          </a:p>
          <a:p>
            <a:pPr algn="ctr" eaLnBrk="1" hangingPunct="1"/>
            <a:r>
              <a:rPr lang="en-US" altLang="ja-JP" dirty="0" smtClean="0"/>
              <a:t>Indian Institute of Tropical Meteorology (IITM)</a:t>
            </a:r>
          </a:p>
          <a:p>
            <a:pPr algn="ctr" eaLnBrk="1" hangingPunct="1"/>
            <a:r>
              <a:rPr lang="en-US" altLang="ja-JP" dirty="0" smtClean="0"/>
              <a:t>SUNYAA, NCAR (DATA distribution)</a:t>
            </a:r>
          </a:p>
          <a:p>
            <a:pPr algn="ctr" eaLnBrk="1" hangingPunct="1"/>
            <a:endParaRPr lang="en-US" altLang="ja-JP" sz="1500" dirty="0"/>
          </a:p>
          <a:p>
            <a:pPr algn="ctr" eaLnBrk="1" hangingPunct="1"/>
            <a:r>
              <a:rPr lang="en-US" altLang="ja-JP" b="1" dirty="0"/>
              <a:t>Other institutes expressing interest</a:t>
            </a:r>
          </a:p>
          <a:p>
            <a:pPr algn="ctr" eaLnBrk="1" hangingPunct="1"/>
            <a:r>
              <a:rPr lang="en-US" altLang="ja-JP" sz="2100" dirty="0"/>
              <a:t>NCAR, </a:t>
            </a:r>
            <a:r>
              <a:rPr lang="en-US" altLang="ja-JP" sz="2100" dirty="0" smtClean="0"/>
              <a:t>NASA</a:t>
            </a:r>
            <a:r>
              <a:rPr lang="en-US" altLang="ja-JP" sz="2100" dirty="0"/>
              <a:t>/JPL, NASA/GSFC/SIVO, </a:t>
            </a:r>
            <a:endParaRPr lang="en-US" altLang="ja-JP" sz="2100" dirty="0" smtClean="0"/>
          </a:p>
          <a:p>
            <a:pPr algn="ctr" eaLnBrk="1" hangingPunct="1"/>
            <a:r>
              <a:rPr lang="nb-NO" altLang="ja-JP" sz="2100" dirty="0" smtClean="0"/>
              <a:t>National </a:t>
            </a:r>
            <a:r>
              <a:rPr lang="nb-NO" altLang="ja-JP" sz="2100" dirty="0"/>
              <a:t>Space Organization (</a:t>
            </a:r>
            <a:r>
              <a:rPr lang="nb-NO" altLang="ja-JP" sz="2100" dirty="0" err="1"/>
              <a:t>NSPO,Taiwan</a:t>
            </a:r>
            <a:r>
              <a:rPr lang="nb-NO" altLang="ja-JP" sz="2100" dirty="0"/>
              <a:t>), Central </a:t>
            </a:r>
            <a:r>
              <a:rPr lang="nb-NO" altLang="ja-JP" sz="2100" dirty="0" err="1"/>
              <a:t>Weather</a:t>
            </a:r>
            <a:r>
              <a:rPr lang="nb-NO" altLang="ja-JP" sz="2100" dirty="0"/>
              <a:t> </a:t>
            </a:r>
            <a:r>
              <a:rPr lang="nb-NO" altLang="ja-JP" sz="2100" dirty="0" err="1"/>
              <a:t>Bureau</a:t>
            </a:r>
            <a:r>
              <a:rPr lang="nb-NO" altLang="ja-JP" sz="2100" dirty="0"/>
              <a:t>(Taiwan),</a:t>
            </a:r>
          </a:p>
          <a:p>
            <a:pPr algn="ctr" eaLnBrk="1" hangingPunct="1"/>
            <a:r>
              <a:rPr lang="nb-NO" altLang="ja-JP" sz="2100" dirty="0"/>
              <a:t> </a:t>
            </a:r>
            <a:r>
              <a:rPr lang="en-US" altLang="ja-JP" sz="2100" dirty="0"/>
              <a:t>JMA(Japan), University of Tokyo, JAXA, JAMSTEC, </a:t>
            </a:r>
            <a:endParaRPr lang="en-US" altLang="ja-JP" sz="2100" dirty="0" smtClean="0"/>
          </a:p>
          <a:p>
            <a:pPr algn="ctr" eaLnBrk="1" hangingPunct="1"/>
            <a:r>
              <a:rPr lang="nb-NO" altLang="ja-JP" sz="2100" dirty="0" smtClean="0"/>
              <a:t>Norsk </a:t>
            </a:r>
            <a:r>
              <a:rPr lang="nb-NO" altLang="ja-JP" sz="2100" dirty="0"/>
              <a:t>Institutt for Luftforskning (</a:t>
            </a:r>
            <a:r>
              <a:rPr lang="nb-NO" altLang="ja-JP" sz="2100" dirty="0" err="1"/>
              <a:t>NILU,Norway</a:t>
            </a:r>
            <a:r>
              <a:rPr lang="nb-NO" altLang="ja-JP" sz="2100" dirty="0"/>
              <a:t>), CMA(China), and more</a:t>
            </a:r>
          </a:p>
          <a:p>
            <a:pPr algn="ctr" eaLnBrk="1" hangingPunct="1"/>
            <a:endParaRPr lang="fr-FR" altLang="ja-JP" sz="2100" dirty="0"/>
          </a:p>
        </p:txBody>
      </p:sp>
    </p:spTree>
    <p:extLst>
      <p:ext uri="{BB962C8B-B14F-4D97-AF65-F5344CB8AC3E}">
        <p14:creationId xmlns:p14="http://schemas.microsoft.com/office/powerpoint/2010/main" val="415790215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6"/>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Arial" charset="0"/>
                <a:ea typeface="ＭＳ Ｐゴシック" charset="0"/>
                <a:cs typeface="ＭＳ Ｐゴシック" charset="0"/>
              </a:defRPr>
            </a:lvl1pPr>
            <a:lvl2pPr marL="50514058" indent="-49905200" eaLnBrk="0" hangingPunct="0">
              <a:defRPr sz="3200">
                <a:solidFill>
                  <a:schemeClr val="tx1"/>
                </a:solidFill>
                <a:latin typeface="Arial" charset="0"/>
                <a:ea typeface="ＭＳ Ｐゴシック" charset="0"/>
              </a:defRPr>
            </a:lvl2pPr>
            <a:lvl3pPr eaLnBrk="0" hangingPunct="0">
              <a:defRPr sz="3200">
                <a:solidFill>
                  <a:schemeClr val="tx1"/>
                </a:solidFill>
                <a:latin typeface="Arial" charset="0"/>
                <a:ea typeface="ＭＳ Ｐゴシック" charset="0"/>
              </a:defRPr>
            </a:lvl3pPr>
            <a:lvl4pPr eaLnBrk="0" hangingPunct="0">
              <a:defRPr sz="3200">
                <a:solidFill>
                  <a:schemeClr val="tx1"/>
                </a:solidFill>
                <a:latin typeface="Arial" charset="0"/>
                <a:ea typeface="ＭＳ Ｐゴシック" charset="0"/>
              </a:defRPr>
            </a:lvl4pPr>
            <a:lvl5pPr eaLnBrk="0" hangingPunct="0">
              <a:defRPr sz="3200">
                <a:solidFill>
                  <a:schemeClr val="tx1"/>
                </a:solidFill>
                <a:latin typeface="Arial" charset="0"/>
                <a:ea typeface="ＭＳ Ｐゴシック" charset="0"/>
              </a:defRPr>
            </a:lvl5pPr>
            <a:lvl6pPr marL="608858" eaLnBrk="0" fontAlgn="base" hangingPunct="0">
              <a:spcBef>
                <a:spcPct val="0"/>
              </a:spcBef>
              <a:spcAft>
                <a:spcPct val="0"/>
              </a:spcAft>
              <a:defRPr sz="3200">
                <a:solidFill>
                  <a:schemeClr val="tx1"/>
                </a:solidFill>
                <a:latin typeface="Arial" charset="0"/>
                <a:ea typeface="ＭＳ Ｐゴシック" charset="0"/>
              </a:defRPr>
            </a:lvl6pPr>
            <a:lvl7pPr marL="1217715" eaLnBrk="0" fontAlgn="base" hangingPunct="0">
              <a:spcBef>
                <a:spcPct val="0"/>
              </a:spcBef>
              <a:spcAft>
                <a:spcPct val="0"/>
              </a:spcAft>
              <a:defRPr sz="3200">
                <a:solidFill>
                  <a:schemeClr val="tx1"/>
                </a:solidFill>
                <a:latin typeface="Arial" charset="0"/>
                <a:ea typeface="ＭＳ Ｐゴシック" charset="0"/>
              </a:defRPr>
            </a:lvl7pPr>
            <a:lvl8pPr marL="1826573" eaLnBrk="0" fontAlgn="base" hangingPunct="0">
              <a:spcBef>
                <a:spcPct val="0"/>
              </a:spcBef>
              <a:spcAft>
                <a:spcPct val="0"/>
              </a:spcAft>
              <a:defRPr sz="3200">
                <a:solidFill>
                  <a:schemeClr val="tx1"/>
                </a:solidFill>
                <a:latin typeface="Arial" charset="0"/>
                <a:ea typeface="ＭＳ Ｐゴシック" charset="0"/>
              </a:defRPr>
            </a:lvl8pPr>
            <a:lvl9pPr marL="2435431" eaLnBrk="0" fontAlgn="base" hangingPunct="0">
              <a:spcBef>
                <a:spcPct val="0"/>
              </a:spcBef>
              <a:spcAft>
                <a:spcPct val="0"/>
              </a:spcAft>
              <a:defRPr sz="3200">
                <a:solidFill>
                  <a:schemeClr val="tx1"/>
                </a:solidFill>
                <a:latin typeface="Arial" charset="0"/>
                <a:ea typeface="ＭＳ Ｐゴシック" charset="0"/>
              </a:defRPr>
            </a:lvl9pPr>
          </a:lstStyle>
          <a:p>
            <a:pPr eaLnBrk="1" hangingPunct="1"/>
            <a:fld id="{DEA18858-F117-2547-A77E-2EDB91FD8087}" type="slidenum">
              <a:rPr lang="en-US" sz="1600">
                <a:solidFill>
                  <a:srgbClr val="8B8B8B"/>
                </a:solidFill>
                <a:latin typeface="Times New Roman" charset="0"/>
              </a:rPr>
              <a:pPr eaLnBrk="1" hangingPunct="1"/>
              <a:t>5</a:t>
            </a:fld>
            <a:endParaRPr lang="en-US" sz="1600">
              <a:solidFill>
                <a:srgbClr val="8B8B8B"/>
              </a:solidFill>
              <a:latin typeface="Times New Roman" charset="0"/>
            </a:endParaRPr>
          </a:p>
        </p:txBody>
      </p:sp>
      <p:sp>
        <p:nvSpPr>
          <p:cNvPr id="35843" name="Rectangle 2"/>
          <p:cNvSpPr>
            <a:spLocks noChangeArrowheads="1"/>
          </p:cNvSpPr>
          <p:nvPr/>
        </p:nvSpPr>
        <p:spPr bwMode="auto">
          <a:xfrm>
            <a:off x="374651" y="1519237"/>
            <a:ext cx="11568220" cy="701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748" tIns="60873" rIns="121748" bIns="60873"/>
          <a:lstStyle/>
          <a:p>
            <a:pPr marL="818153" indent="-818153" algn="ctr" defTabSz="1217715"/>
            <a:r>
              <a:rPr lang="en-US" sz="3200" b="1" dirty="0">
                <a:latin typeface="Times New Roman" charset="0"/>
              </a:rPr>
              <a:t>DWSS and JPSS </a:t>
            </a:r>
            <a:r>
              <a:rPr lang="en-US" sz="2800" dirty="0">
                <a:latin typeface="Times New Roman" charset="0"/>
              </a:rPr>
              <a:t>JCSDA,EMC,NESDIS,AOML,DOD</a:t>
            </a:r>
          </a:p>
          <a:p>
            <a:pPr marL="818153" indent="-818153" algn="ctr" defTabSz="1217715"/>
            <a:endParaRPr lang="en-US" sz="2700" b="1" dirty="0" smtClean="0">
              <a:latin typeface="Times New Roman" charset="0"/>
            </a:endParaRPr>
          </a:p>
          <a:p>
            <a:pPr marL="818153" indent="-818153" algn="ctr" defTabSz="1217715"/>
            <a:r>
              <a:rPr lang="en-US" sz="2700" b="1" dirty="0" smtClean="0">
                <a:latin typeface="Times New Roman" charset="0"/>
              </a:rPr>
              <a:t>Simulation </a:t>
            </a:r>
            <a:r>
              <a:rPr lang="en-US" sz="2700" b="1" dirty="0">
                <a:latin typeface="Times New Roman" charset="0"/>
              </a:rPr>
              <a:t>of DWL planned from NASA (GWOS, ISS)</a:t>
            </a:r>
          </a:p>
          <a:p>
            <a:pPr marL="818153" indent="-818153" algn="ctr" defTabSz="1217715"/>
            <a:r>
              <a:rPr lang="en-US" sz="2100" dirty="0">
                <a:latin typeface="Times New Roman" charset="0"/>
              </a:rPr>
              <a:t>Simpson Weather </a:t>
            </a:r>
            <a:r>
              <a:rPr lang="en-US" sz="2100" dirty="0" err="1">
                <a:latin typeface="Times New Roman" charset="0"/>
              </a:rPr>
              <a:t>Assicuates</a:t>
            </a:r>
            <a:r>
              <a:rPr lang="en-US" sz="2100" dirty="0">
                <a:latin typeface="Times New Roman" charset="0"/>
              </a:rPr>
              <a:t> G. David Emmitt,  Steve Greco, Sid A. Wood,(SWA)</a:t>
            </a:r>
          </a:p>
          <a:p>
            <a:pPr marL="818153" indent="-818153" algn="ctr" defTabSz="1217715">
              <a:lnSpc>
                <a:spcPct val="90000"/>
              </a:lnSpc>
              <a:spcBef>
                <a:spcPct val="20000"/>
              </a:spcBef>
            </a:pPr>
            <a:r>
              <a:rPr lang="en-US" sz="2700" b="1" dirty="0">
                <a:latin typeface="Times New Roman" charset="0"/>
              </a:rPr>
              <a:t>Evaluation of Wind </a:t>
            </a:r>
            <a:r>
              <a:rPr lang="en-US" sz="2700" b="1" dirty="0" err="1">
                <a:latin typeface="Times New Roman" charset="0"/>
              </a:rPr>
              <a:t>Lidar</a:t>
            </a:r>
            <a:r>
              <a:rPr lang="en-US" sz="2700" b="1" dirty="0">
                <a:latin typeface="Times New Roman" charset="0"/>
              </a:rPr>
              <a:t> (GWOS, ISS) impact and configuration experiments for NASA  </a:t>
            </a:r>
            <a:r>
              <a:rPr lang="en-US" dirty="0" smtClean="0">
                <a:latin typeface="Times New Roman" charset="0"/>
              </a:rPr>
              <a:t>JCSDA,  </a:t>
            </a:r>
            <a:r>
              <a:rPr lang="en-US" dirty="0">
                <a:latin typeface="Times New Roman" charset="0"/>
              </a:rPr>
              <a:t>NCEP/</a:t>
            </a:r>
            <a:r>
              <a:rPr lang="en-US" dirty="0" smtClean="0">
                <a:latin typeface="Times New Roman" charset="0"/>
              </a:rPr>
              <a:t>EMC</a:t>
            </a:r>
            <a:endParaRPr lang="en-US" dirty="0">
              <a:latin typeface="Times New Roman" charset="0"/>
            </a:endParaRPr>
          </a:p>
          <a:p>
            <a:pPr marL="818153" indent="-818153" algn="ctr" defTabSz="1217715">
              <a:lnSpc>
                <a:spcPct val="90000"/>
              </a:lnSpc>
              <a:spcBef>
                <a:spcPct val="20000"/>
              </a:spcBef>
            </a:pPr>
            <a:r>
              <a:rPr lang="en-US" sz="2700" b="1" dirty="0">
                <a:latin typeface="Times New Roman" charset="0"/>
              </a:rPr>
              <a:t>Simulation of radiance data for control experiments and made available to Joint OSSE, </a:t>
            </a:r>
            <a:r>
              <a:rPr lang="en-US" sz="2100" dirty="0">
                <a:latin typeface="Times New Roman" charset="0"/>
              </a:rPr>
              <a:t>NCEP/EMC, NESDIS, NASA/NCCS</a:t>
            </a:r>
          </a:p>
          <a:p>
            <a:pPr marL="818153" indent="-818153" algn="ctr" defTabSz="1217715">
              <a:lnSpc>
                <a:spcPct val="90000"/>
              </a:lnSpc>
              <a:spcBef>
                <a:spcPct val="20000"/>
              </a:spcBef>
            </a:pPr>
            <a:r>
              <a:rPr lang="en-US" sz="2800" b="1" dirty="0">
                <a:latin typeface="Times New Roman" charset="0"/>
              </a:rPr>
              <a:t>Evaluation of results</a:t>
            </a:r>
            <a:r>
              <a:rPr lang="en-US" sz="2100" dirty="0">
                <a:latin typeface="Times New Roman" charset="0"/>
              </a:rPr>
              <a:t>, IITM</a:t>
            </a:r>
          </a:p>
          <a:p>
            <a:pPr marL="818153" indent="-818153" algn="ctr" defTabSz="1217715">
              <a:lnSpc>
                <a:spcPct val="90000"/>
              </a:lnSpc>
              <a:spcBef>
                <a:spcPct val="20000"/>
              </a:spcBef>
            </a:pPr>
            <a:r>
              <a:rPr lang="en-US" sz="2700" b="1" dirty="0">
                <a:latin typeface="Times New Roman" charset="0"/>
              </a:rPr>
              <a:t>PREMIER </a:t>
            </a:r>
            <a:r>
              <a:rPr lang="en-US" sz="2700" b="1" dirty="0" err="1"/>
              <a:t>InfraRed</a:t>
            </a:r>
            <a:r>
              <a:rPr lang="en-US" sz="2700" b="1" dirty="0"/>
              <a:t> and </a:t>
            </a:r>
            <a:r>
              <a:rPr lang="en-US" sz="2700" b="1" dirty="0" err="1"/>
              <a:t>MicroWave</a:t>
            </a:r>
            <a:r>
              <a:rPr lang="en-US" sz="2700" b="1" dirty="0"/>
              <a:t> Limb Sounder measurements by ESA/ESTEC    </a:t>
            </a:r>
            <a:r>
              <a:rPr lang="en-US" sz="2100" dirty="0">
                <a:latin typeface="Times New Roman" charset="0"/>
              </a:rPr>
              <a:t>Environment of Canada</a:t>
            </a:r>
            <a:endParaRPr lang="en-US" sz="2100" dirty="0"/>
          </a:p>
          <a:p>
            <a:pPr marL="818153" indent="-818153" algn="ctr" defTabSz="1217715">
              <a:lnSpc>
                <a:spcPct val="90000"/>
              </a:lnSpc>
              <a:spcBef>
                <a:spcPct val="20000"/>
              </a:spcBef>
            </a:pPr>
            <a:r>
              <a:rPr lang="en-US" sz="2700" b="1" dirty="0"/>
              <a:t>Polar Communications and Weather mission (PCW)</a:t>
            </a:r>
            <a:r>
              <a:rPr lang="en-US" sz="2100" dirty="0">
                <a:latin typeface="Times New Roman" charset="0"/>
              </a:rPr>
              <a:t>Environment of Canada</a:t>
            </a:r>
          </a:p>
          <a:p>
            <a:pPr marL="818153" indent="-818153" algn="ctr" defTabSz="1217715"/>
            <a:r>
              <a:rPr lang="nl-NL" sz="2700" b="1" dirty="0" smtClean="0">
                <a:solidFill>
                  <a:srgbClr val="000000"/>
                </a:solidFill>
                <a:latin typeface="Times New Roman" charset="0"/>
              </a:rPr>
              <a:t>ADM</a:t>
            </a:r>
            <a:r>
              <a:rPr lang="nl-NL" sz="2700" b="1" dirty="0">
                <a:solidFill>
                  <a:srgbClr val="000000"/>
                </a:solidFill>
                <a:latin typeface="Times New Roman" charset="0"/>
              </a:rPr>
              <a:t>-</a:t>
            </a:r>
            <a:r>
              <a:rPr lang="nl-NL" sz="2700" b="1" dirty="0" err="1">
                <a:solidFill>
                  <a:srgbClr val="000000"/>
                </a:solidFill>
                <a:latin typeface="Times New Roman" charset="0"/>
              </a:rPr>
              <a:t>Aeolus</a:t>
            </a:r>
            <a:r>
              <a:rPr lang="nl-NL" sz="2700" b="1" dirty="0">
                <a:solidFill>
                  <a:srgbClr val="000000"/>
                </a:solidFill>
                <a:latin typeface="Times New Roman" charset="0"/>
              </a:rPr>
              <a:t> </a:t>
            </a:r>
            <a:r>
              <a:rPr lang="nl-NL" sz="2700" b="1" dirty="0" err="1">
                <a:solidFill>
                  <a:srgbClr val="000000"/>
                </a:solidFill>
                <a:latin typeface="Times New Roman" charset="0"/>
              </a:rPr>
              <a:t>and</a:t>
            </a:r>
            <a:r>
              <a:rPr lang="nl-NL" sz="2700" b="1" dirty="0">
                <a:solidFill>
                  <a:srgbClr val="000000"/>
                </a:solidFill>
                <a:latin typeface="Times New Roman" charset="0"/>
              </a:rPr>
              <a:t> follow up mission</a:t>
            </a:r>
          </a:p>
          <a:p>
            <a:pPr marL="818153" indent="-818153" algn="ctr" defTabSz="1217715"/>
            <a:r>
              <a:rPr lang="nl-NL" sz="2100" dirty="0">
                <a:solidFill>
                  <a:srgbClr val="000000"/>
                </a:solidFill>
                <a:latin typeface="Times New Roman" charset="0"/>
              </a:rPr>
              <a:t>KNMI, NASA/GSFC/GMAO</a:t>
            </a:r>
            <a:endParaRPr lang="en-US" sz="2100" dirty="0">
              <a:latin typeface="Times New Roman" charset="0"/>
            </a:endParaRPr>
          </a:p>
          <a:p>
            <a:pPr marL="818153" indent="-818153" algn="ctr" defTabSz="1217715"/>
            <a:r>
              <a:rPr lang="en-US" sz="2700" b="1" dirty="0">
                <a:latin typeface="Times New Roman" charset="0"/>
              </a:rPr>
              <a:t>Evaluation of Unmanned Aircraft System </a:t>
            </a:r>
          </a:p>
          <a:p>
            <a:pPr marL="818153" indent="-818153" algn="ctr" defTabSz="1217715"/>
            <a:r>
              <a:rPr lang="en-US" sz="2100" dirty="0">
                <a:latin typeface="Times New Roman" charset="0"/>
              </a:rPr>
              <a:t>NOAA/ESRL </a:t>
            </a:r>
            <a:endParaRPr lang="en-US" sz="2100" dirty="0" smtClean="0">
              <a:latin typeface="Times New Roman" charset="0"/>
            </a:endParaRPr>
          </a:p>
          <a:p>
            <a:pPr marL="818153" indent="-818153" algn="ctr" defTabSz="1217715"/>
            <a:r>
              <a:rPr lang="en-US" sz="2800" b="1" dirty="0" smtClean="0">
                <a:latin typeface="Times New Roman" charset="0"/>
              </a:rPr>
              <a:t>Evaluation of Hybrid Data assimilation system</a:t>
            </a:r>
          </a:p>
          <a:p>
            <a:pPr marL="818153" indent="-818153" algn="ctr" defTabSz="1217715"/>
            <a:r>
              <a:rPr lang="en-US" sz="2100" dirty="0" smtClean="0">
                <a:latin typeface="Times New Roman" charset="0"/>
              </a:rPr>
              <a:t>NCEP, UMD</a:t>
            </a:r>
            <a:endParaRPr lang="en-US" sz="1900" dirty="0">
              <a:latin typeface="Times New Roman" charset="0"/>
            </a:endParaRPr>
          </a:p>
          <a:p>
            <a:pPr marL="818153" indent="-818153" algn="ctr" defTabSz="1217715">
              <a:lnSpc>
                <a:spcPct val="90000"/>
              </a:lnSpc>
              <a:spcBef>
                <a:spcPct val="20000"/>
              </a:spcBef>
              <a:buFontTx/>
              <a:buChar char="•"/>
            </a:pPr>
            <a:endParaRPr lang="en-US" sz="1900" dirty="0">
              <a:latin typeface="Times New Roman" charset="0"/>
            </a:endParaRPr>
          </a:p>
          <a:p>
            <a:pPr marL="818153" indent="-818153" algn="ctr" defTabSz="1217715">
              <a:lnSpc>
                <a:spcPct val="90000"/>
              </a:lnSpc>
              <a:spcBef>
                <a:spcPct val="20000"/>
              </a:spcBef>
            </a:pPr>
            <a:r>
              <a:rPr lang="en-US" altLang="zh-CN" sz="1500" b="1" dirty="0">
                <a:solidFill>
                  <a:srgbClr val="55BC30"/>
                </a:solidFill>
                <a:latin typeface="Arial Narrow" charset="0"/>
                <a:ea typeface="宋体" charset="0"/>
                <a:cs typeface="宋体" charset="0"/>
              </a:rPr>
              <a:t/>
            </a:r>
            <a:br>
              <a:rPr lang="en-US" altLang="zh-CN" sz="1500" b="1" dirty="0">
                <a:solidFill>
                  <a:srgbClr val="55BC30"/>
                </a:solidFill>
                <a:latin typeface="Arial Narrow" charset="0"/>
                <a:ea typeface="宋体" charset="0"/>
                <a:cs typeface="宋体" charset="0"/>
              </a:rPr>
            </a:br>
            <a:endParaRPr lang="en-US" sz="1500" b="1" dirty="0">
              <a:solidFill>
                <a:srgbClr val="55BC30"/>
              </a:solidFill>
              <a:latin typeface="Arial Narrow" charset="0"/>
              <a:ea typeface="宋体" charset="0"/>
              <a:cs typeface="宋体" charset="0"/>
            </a:endParaRPr>
          </a:p>
        </p:txBody>
      </p:sp>
      <p:sp>
        <p:nvSpPr>
          <p:cNvPr id="35844" name="Rectangle 3"/>
          <p:cNvSpPr>
            <a:spLocks noChangeArrowheads="1"/>
          </p:cNvSpPr>
          <p:nvPr/>
        </p:nvSpPr>
        <p:spPr bwMode="auto">
          <a:xfrm>
            <a:off x="1786721" y="300254"/>
            <a:ext cx="8817306" cy="581478"/>
          </a:xfrm>
          <a:prstGeom prst="rect">
            <a:avLst/>
          </a:prstGeom>
          <a:solidFill>
            <a:srgbClr val="E4F3F4"/>
          </a:solidFill>
          <a:ln w="38100" cmpd="dbl">
            <a:solidFill>
              <a:schemeClr val="hlink"/>
            </a:solidFill>
            <a:miter lim="800000"/>
            <a:headEnd/>
            <a:tailEnd/>
          </a:ln>
        </p:spPr>
        <p:txBody>
          <a:bodyPr lIns="121748" tIns="60873" rIns="121748" bIns="60873" anchor="ctr"/>
          <a:lstStyle/>
          <a:p>
            <a:pPr algn="ctr" defTabSz="1217715"/>
            <a:r>
              <a:rPr lang="en-US" sz="3900" b="1" dirty="0"/>
              <a:t>OSSEs in </a:t>
            </a:r>
            <a:r>
              <a:rPr lang="en-US" sz="3900" b="1" dirty="0" smtClean="0"/>
              <a:t>Progress (partial list)</a:t>
            </a:r>
            <a:endParaRPr lang="en-US" sz="3900" b="1" dirty="0"/>
          </a:p>
        </p:txBody>
      </p:sp>
    </p:spTree>
    <p:extLst>
      <p:ext uri="{BB962C8B-B14F-4D97-AF65-F5344CB8AC3E}">
        <p14:creationId xmlns:p14="http://schemas.microsoft.com/office/powerpoint/2010/main" val="416243221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6</a:t>
            </a:fld>
            <a:endParaRPr lang="en-US">
              <a:solidFill>
                <a:prstClr val="black">
                  <a:tint val="75000"/>
                </a:prstClr>
              </a:solidFill>
              <a:latin typeface="Calibri"/>
            </a:endParaRPr>
          </a:p>
        </p:txBody>
      </p:sp>
      <p:sp>
        <p:nvSpPr>
          <p:cNvPr id="3" name="TextBox 2"/>
          <p:cNvSpPr txBox="1"/>
          <p:nvPr/>
        </p:nvSpPr>
        <p:spPr>
          <a:xfrm>
            <a:off x="908050" y="2433637"/>
            <a:ext cx="9220200" cy="5632310"/>
          </a:xfrm>
          <a:prstGeom prst="rect">
            <a:avLst/>
          </a:prstGeom>
          <a:noFill/>
        </p:spPr>
        <p:txBody>
          <a:bodyPr wrap="square" rtlCol="0">
            <a:spAutoFit/>
          </a:bodyPr>
          <a:lstStyle/>
          <a:p>
            <a:r>
              <a:rPr lang="en-US" dirty="0" smtClean="0"/>
              <a:t>Planned Experiments</a:t>
            </a:r>
            <a:endParaRPr lang="en-US" dirty="0"/>
          </a:p>
          <a:p>
            <a:pPr lvl="0"/>
            <a:r>
              <a:rPr lang="en-US" dirty="0"/>
              <a:t>A control run in which all relevant observations from systems other than DWSS are assimilated</a:t>
            </a:r>
          </a:p>
          <a:p>
            <a:pPr lvl="0"/>
            <a:r>
              <a:rPr lang="en-US" dirty="0"/>
              <a:t>Same as 1., but without early morning orbit coverage (no NOAA-16/DMSP-F17)</a:t>
            </a:r>
          </a:p>
          <a:p>
            <a:pPr lvl="0"/>
            <a:r>
              <a:rPr lang="en-US" dirty="0"/>
              <a:t>Same as 2., but with JPSS (i.e. </a:t>
            </a:r>
            <a:r>
              <a:rPr lang="en-US" dirty="0" err="1"/>
              <a:t>CrIS</a:t>
            </a:r>
            <a:r>
              <a:rPr lang="en-US" dirty="0"/>
              <a:t> and ATMS) added in the early morning orbit</a:t>
            </a:r>
          </a:p>
          <a:p>
            <a:pPr lvl="0"/>
            <a:r>
              <a:rPr lang="en-US" dirty="0"/>
              <a:t>Same as 2., but with VIIRS in the early morning orbit (i.e., polar winds)</a:t>
            </a:r>
          </a:p>
          <a:p>
            <a:pPr lvl="0"/>
            <a:r>
              <a:rPr lang="en-US" dirty="0"/>
              <a:t>Same as 2., but with VIIRS and ATMS in the early morning </a:t>
            </a:r>
            <a:r>
              <a:rPr lang="en-US" dirty="0" smtClean="0"/>
              <a:t>orbit</a:t>
            </a:r>
          </a:p>
          <a:p>
            <a:pPr lvl="0"/>
            <a:endParaRPr lang="en-US" dirty="0"/>
          </a:p>
          <a:p>
            <a:pPr lvl="0"/>
            <a:r>
              <a:rPr lang="en-US" dirty="0" smtClean="0"/>
              <a:t>OSSE System</a:t>
            </a:r>
          </a:p>
          <a:p>
            <a:pPr lvl="0"/>
            <a:r>
              <a:rPr lang="en-US" dirty="0" smtClean="0"/>
              <a:t>Moving from Vapor(IBM) to JIBB(Linux cluster) </a:t>
            </a:r>
          </a:p>
          <a:p>
            <a:pPr lvl="0"/>
            <a:r>
              <a:rPr lang="en-US" dirty="0" smtClean="0"/>
              <a:t>Period of experiments proposed (distribution of existing observation)</a:t>
            </a:r>
          </a:p>
          <a:p>
            <a:pPr lvl="0"/>
            <a:r>
              <a:rPr lang="en-US" dirty="0"/>
              <a:t> </a:t>
            </a:r>
            <a:r>
              <a:rPr lang="en-US" dirty="0" smtClean="0"/>
              <a:t>        (July2011-August2011, January2012-February2012)</a:t>
            </a:r>
          </a:p>
          <a:p>
            <a:endParaRPr lang="en-US" dirty="0"/>
          </a:p>
        </p:txBody>
      </p:sp>
      <p:sp>
        <p:nvSpPr>
          <p:cNvPr id="4" name="TextBox 3"/>
          <p:cNvSpPr txBox="1"/>
          <p:nvPr/>
        </p:nvSpPr>
        <p:spPr>
          <a:xfrm>
            <a:off x="547219" y="833437"/>
            <a:ext cx="8642297" cy="1261884"/>
          </a:xfrm>
          <a:prstGeom prst="rect">
            <a:avLst/>
          </a:prstGeom>
          <a:noFill/>
        </p:spPr>
        <p:txBody>
          <a:bodyPr wrap="none" rtlCol="0">
            <a:spAutoFit/>
          </a:bodyPr>
          <a:lstStyle/>
          <a:p>
            <a:r>
              <a:rPr lang="en-US" sz="4000" dirty="0" smtClean="0"/>
              <a:t>DWSS OSSE at JCSDA</a:t>
            </a:r>
          </a:p>
          <a:p>
            <a:r>
              <a:rPr lang="en-US" sz="1800" i="1" dirty="0" smtClean="0"/>
              <a:t>Sean </a:t>
            </a:r>
            <a:r>
              <a:rPr lang="en-US" sz="1800" i="1" dirty="0"/>
              <a:t>P.F. Casey, </a:t>
            </a:r>
            <a:r>
              <a:rPr lang="en-US" sz="1800" i="1" dirty="0" smtClean="0"/>
              <a:t>(JCSDA), </a:t>
            </a:r>
            <a:r>
              <a:rPr lang="en-US" sz="1800" i="1" dirty="0"/>
              <a:t>Lars Peter </a:t>
            </a:r>
            <a:r>
              <a:rPr lang="en-US" sz="1800" i="1" dirty="0" err="1"/>
              <a:t>Riishojgaard</a:t>
            </a:r>
            <a:r>
              <a:rPr lang="en-US" sz="1800" i="1" dirty="0"/>
              <a:t>, </a:t>
            </a:r>
            <a:r>
              <a:rPr lang="en-US" sz="1800" i="1" dirty="0" smtClean="0"/>
              <a:t>(JCSDA), Michiko Masutani (EMC,JCSDA)</a:t>
            </a:r>
          </a:p>
          <a:p>
            <a:r>
              <a:rPr lang="en-US" sz="1800" i="1" dirty="0" smtClean="0"/>
              <a:t>Jack </a:t>
            </a:r>
            <a:r>
              <a:rPr lang="en-US" sz="1800" i="1" dirty="0" err="1" smtClean="0"/>
              <a:t>Woollen</a:t>
            </a:r>
            <a:r>
              <a:rPr lang="en-US" sz="1800" i="1" dirty="0" smtClean="0"/>
              <a:t>(EMC)</a:t>
            </a:r>
            <a:endParaRPr lang="en-US" sz="1800" dirty="0"/>
          </a:p>
        </p:txBody>
      </p:sp>
    </p:spTree>
    <p:extLst>
      <p:ext uri="{BB962C8B-B14F-4D97-AF65-F5344CB8AC3E}">
        <p14:creationId xmlns:p14="http://schemas.microsoft.com/office/powerpoint/2010/main" val="76913977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8"/>
          <p:cNvSpPr>
            <a:spLocks noChangeArrowheads="1"/>
          </p:cNvSpPr>
          <p:nvPr/>
        </p:nvSpPr>
        <p:spPr bwMode="auto">
          <a:xfrm>
            <a:off x="372147" y="1928389"/>
            <a:ext cx="11164358" cy="2199040"/>
          </a:xfrm>
          <a:prstGeom prst="rect">
            <a:avLst/>
          </a:prstGeom>
          <a:noFill/>
          <a:ln w="936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20660" tIns="10748" rIns="20660" bIns="10748" anchor="ctr"/>
          <a:lstStyle/>
          <a:p>
            <a:pPr defTabSz="397085">
              <a:lnSpc>
                <a:spcPct val="80000"/>
              </a:lnSpc>
              <a:spcBef>
                <a:spcPts val="250"/>
              </a:spcBef>
              <a:tabLst>
                <a:tab pos="196431" algn="l"/>
                <a:tab pos="397085" algn="l"/>
                <a:tab pos="604075" algn="l"/>
                <a:tab pos="804730" algn="l"/>
                <a:tab pos="1003272" algn="l"/>
                <a:tab pos="1203926" algn="l"/>
                <a:tab pos="1410918" algn="l"/>
                <a:tab pos="1611571" algn="l"/>
                <a:tab pos="1812226" algn="l"/>
                <a:tab pos="2012883" algn="l"/>
                <a:tab pos="2217756" algn="l"/>
                <a:tab pos="2418415" algn="l"/>
                <a:tab pos="2625405" algn="l"/>
                <a:tab pos="2819723" algn="l"/>
                <a:tab pos="3026713" algn="l"/>
                <a:tab pos="3221031" algn="l"/>
                <a:tab pos="3425909" algn="l"/>
                <a:tab pos="3632900" algn="l"/>
                <a:tab pos="3833554" algn="l"/>
                <a:tab pos="4034208" algn="l"/>
              </a:tabLst>
            </a:pPr>
            <a:r>
              <a:rPr lang="en-GB" sz="2700" b="1" dirty="0"/>
              <a:t>Joint OSSE Nature Run  by ECMWF</a:t>
            </a:r>
          </a:p>
          <a:p>
            <a:pPr defTabSz="397085">
              <a:lnSpc>
                <a:spcPct val="80000"/>
              </a:lnSpc>
              <a:spcBef>
                <a:spcPts val="250"/>
              </a:spcBef>
              <a:tabLst>
                <a:tab pos="196431" algn="l"/>
                <a:tab pos="397085" algn="l"/>
                <a:tab pos="604075" algn="l"/>
                <a:tab pos="804730" algn="l"/>
                <a:tab pos="1003272" algn="l"/>
                <a:tab pos="1203926" algn="l"/>
                <a:tab pos="1410918" algn="l"/>
                <a:tab pos="1611571" algn="l"/>
                <a:tab pos="1812226" algn="l"/>
                <a:tab pos="2012883" algn="l"/>
                <a:tab pos="2217756" algn="l"/>
                <a:tab pos="2418415" algn="l"/>
                <a:tab pos="2625405" algn="l"/>
                <a:tab pos="2819723" algn="l"/>
                <a:tab pos="3026713" algn="l"/>
                <a:tab pos="3221031" algn="l"/>
                <a:tab pos="3425909" algn="l"/>
                <a:tab pos="3632900" algn="l"/>
                <a:tab pos="3833554" algn="l"/>
                <a:tab pos="4034208" algn="l"/>
              </a:tabLst>
            </a:pPr>
            <a:r>
              <a:rPr lang="en-GB" sz="2700" b="1" dirty="0"/>
              <a:t>Spectral resolution : T511, Vertical levels:  L91, 3 hourly dump</a:t>
            </a:r>
          </a:p>
          <a:p>
            <a:pPr defTabSz="397085">
              <a:lnSpc>
                <a:spcPct val="80000"/>
              </a:lnSpc>
              <a:spcBef>
                <a:spcPts val="250"/>
              </a:spcBef>
              <a:tabLst>
                <a:tab pos="196431" algn="l"/>
                <a:tab pos="397085" algn="l"/>
                <a:tab pos="604075" algn="l"/>
                <a:tab pos="804730" algn="l"/>
                <a:tab pos="1003272" algn="l"/>
                <a:tab pos="1203926" algn="l"/>
                <a:tab pos="1410918" algn="l"/>
                <a:tab pos="1611571" algn="l"/>
                <a:tab pos="1812226" algn="l"/>
                <a:tab pos="2012883" algn="l"/>
                <a:tab pos="2217756" algn="l"/>
                <a:tab pos="2418415" algn="l"/>
                <a:tab pos="2625405" algn="l"/>
                <a:tab pos="2819723" algn="l"/>
                <a:tab pos="3026713" algn="l"/>
                <a:tab pos="3221031" algn="l"/>
                <a:tab pos="3425909" algn="l"/>
                <a:tab pos="3632900" algn="l"/>
                <a:tab pos="3833554" algn="l"/>
                <a:tab pos="4034208" algn="l"/>
              </a:tabLst>
            </a:pPr>
            <a:endParaRPr lang="en-GB" sz="2700" b="1" dirty="0"/>
          </a:p>
          <a:p>
            <a:pPr defTabSz="397085">
              <a:lnSpc>
                <a:spcPct val="80000"/>
              </a:lnSpc>
              <a:spcBef>
                <a:spcPts val="250"/>
              </a:spcBef>
              <a:tabLst>
                <a:tab pos="196431" algn="l"/>
                <a:tab pos="397085" algn="l"/>
                <a:tab pos="604075" algn="l"/>
                <a:tab pos="804730" algn="l"/>
                <a:tab pos="1003272" algn="l"/>
                <a:tab pos="1203926" algn="l"/>
                <a:tab pos="1410918" algn="l"/>
                <a:tab pos="1611571" algn="l"/>
                <a:tab pos="1812226" algn="l"/>
                <a:tab pos="2012883" algn="l"/>
                <a:tab pos="2217756" algn="l"/>
                <a:tab pos="2418415" algn="l"/>
                <a:tab pos="2625405" algn="l"/>
                <a:tab pos="2819723" algn="l"/>
                <a:tab pos="3026713" algn="l"/>
                <a:tab pos="3221031" algn="l"/>
                <a:tab pos="3425909" algn="l"/>
                <a:tab pos="3632900" algn="l"/>
                <a:tab pos="3833554" algn="l"/>
                <a:tab pos="4034208" algn="l"/>
              </a:tabLst>
            </a:pPr>
            <a:r>
              <a:rPr lang="en-GB" sz="2700" b="1" dirty="0"/>
              <a:t>13 month long. Starting at 12Z  May 1, 2005</a:t>
            </a:r>
          </a:p>
          <a:p>
            <a:pPr defTabSz="397085">
              <a:lnSpc>
                <a:spcPct val="80000"/>
              </a:lnSpc>
              <a:spcBef>
                <a:spcPts val="200"/>
              </a:spcBef>
              <a:tabLst>
                <a:tab pos="196431" algn="l"/>
                <a:tab pos="397085" algn="l"/>
                <a:tab pos="604075" algn="l"/>
                <a:tab pos="804730" algn="l"/>
                <a:tab pos="1003272" algn="l"/>
                <a:tab pos="1203926" algn="l"/>
                <a:tab pos="1410918" algn="l"/>
                <a:tab pos="1611571" algn="l"/>
                <a:tab pos="1812226" algn="l"/>
                <a:tab pos="2012883" algn="l"/>
                <a:tab pos="2217756" algn="l"/>
                <a:tab pos="2418415" algn="l"/>
                <a:tab pos="2625405" algn="l"/>
                <a:tab pos="2819723" algn="l"/>
                <a:tab pos="3026713" algn="l"/>
                <a:tab pos="3221031" algn="l"/>
                <a:tab pos="3425909" algn="l"/>
                <a:tab pos="3632900" algn="l"/>
                <a:tab pos="3833554" algn="l"/>
                <a:tab pos="4034208" algn="l"/>
              </a:tabLst>
            </a:pPr>
            <a:r>
              <a:rPr lang="en-GB" sz="2700" b="1" dirty="0"/>
              <a:t>Daily SST and  ICE:  provided by NCEP</a:t>
            </a:r>
          </a:p>
        </p:txBody>
      </p:sp>
      <p:sp>
        <p:nvSpPr>
          <p:cNvPr id="10" name="Text Box 2"/>
          <p:cNvSpPr txBox="1">
            <a:spLocks noChangeArrowheads="1"/>
          </p:cNvSpPr>
          <p:nvPr/>
        </p:nvSpPr>
        <p:spPr bwMode="auto">
          <a:xfrm>
            <a:off x="569851" y="4364249"/>
            <a:ext cx="10768955" cy="721032"/>
          </a:xfrm>
          <a:prstGeom prst="rect">
            <a:avLst/>
          </a:prstGeom>
          <a:solidFill>
            <a:schemeClr val="bg1">
              <a:lumMod val="95000"/>
            </a:schemeClr>
          </a:solidFill>
          <a:ln w="9525">
            <a:solidFill>
              <a:srgbClr val="0000FF"/>
            </a:solidFill>
            <a:miter lim="800000"/>
            <a:headEnd/>
            <a:tailEnd/>
          </a:ln>
        </p:spPr>
        <p:txBody>
          <a:bodyPr lIns="65211" tIns="32609" rIns="65211" bIns="32609">
            <a:spAutoFit/>
          </a:bodyPr>
          <a:lstStyle/>
          <a:p>
            <a:pPr>
              <a:defRPr/>
            </a:pPr>
            <a:r>
              <a:rPr lang="en-US" sz="2100" dirty="0" err="1">
                <a:latin typeface="Times New Roman" pitchFamily="-106" charset="0"/>
                <a:ea typeface="ＭＳ Ｐゴシック" pitchFamily="-106" charset="-128"/>
                <a:cs typeface="ＭＳ Ｐゴシック" pitchFamily="-106" charset="-128"/>
              </a:rPr>
              <a:t>Andersson</a:t>
            </a:r>
            <a:r>
              <a:rPr lang="en-US" sz="2100" dirty="0">
                <a:latin typeface="Times New Roman" pitchFamily="-106" charset="0"/>
                <a:ea typeface="ＭＳ Ｐゴシック" pitchFamily="-106" charset="-128"/>
                <a:cs typeface="ＭＳ Ｐゴシック" pitchFamily="-106" charset="-128"/>
              </a:rPr>
              <a:t>, Erik and Michiko Masutani 2010:  Collaboration on Observing System Simulation Experiments (Joint OSSE), ECMWF News Letter No. 123, Spring 2010, 14-16. </a:t>
            </a:r>
          </a:p>
        </p:txBody>
      </p:sp>
      <p:sp>
        <p:nvSpPr>
          <p:cNvPr id="80899" name="Text Box 9"/>
          <p:cNvSpPr txBox="1">
            <a:spLocks noChangeArrowheads="1"/>
          </p:cNvSpPr>
          <p:nvPr/>
        </p:nvSpPr>
        <p:spPr bwMode="auto">
          <a:xfrm>
            <a:off x="472586" y="5277704"/>
            <a:ext cx="10963485" cy="946913"/>
          </a:xfrm>
          <a:prstGeom prst="rect">
            <a:avLst/>
          </a:prstGeom>
          <a:noFill/>
          <a:ln w="38100" cmpd="dbl">
            <a:solidFill>
              <a:srgbClr val="000099"/>
            </a:solidFill>
            <a:miter lim="800000"/>
            <a:headEnd/>
            <a:tailEnd/>
          </a:ln>
          <a:extLst>
            <a:ext uri="{909E8E84-426E-40dd-AFC4-6F175D3DCCD1}">
              <a14:hiddenFill xmlns:a14="http://schemas.microsoft.com/office/drawing/2010/main">
                <a:solidFill>
                  <a:srgbClr val="FFFFFF"/>
                </a:solidFill>
              </a14:hiddenFill>
            </a:ext>
          </a:extLst>
        </p:spPr>
        <p:txBody>
          <a:bodyPr lIns="69006" tIns="34506" rIns="69006" bIns="34506">
            <a:spAutoFit/>
          </a:bodyPr>
          <a:lstStyle>
            <a:lvl1pPr defTabSz="576263">
              <a:defRPr sz="2400">
                <a:solidFill>
                  <a:schemeClr val="tx1"/>
                </a:solidFill>
                <a:latin typeface="Arial" pitchFamily="34" charset="0"/>
                <a:ea typeface="ＭＳ Ｐゴシック" pitchFamily="34" charset="-128"/>
              </a:defRPr>
            </a:lvl1pPr>
            <a:lvl2pPr marL="742950" indent="-285750" defTabSz="576263">
              <a:defRPr sz="2400">
                <a:solidFill>
                  <a:schemeClr val="tx1"/>
                </a:solidFill>
                <a:latin typeface="Arial" pitchFamily="34" charset="0"/>
                <a:ea typeface="ＭＳ Ｐゴシック" pitchFamily="34" charset="-128"/>
              </a:defRPr>
            </a:lvl2pPr>
            <a:lvl3pPr marL="1143000" indent="-228600" defTabSz="576263">
              <a:defRPr sz="2400">
                <a:solidFill>
                  <a:schemeClr val="tx1"/>
                </a:solidFill>
                <a:latin typeface="Arial" pitchFamily="34" charset="0"/>
                <a:ea typeface="ＭＳ Ｐゴシック" pitchFamily="34" charset="-128"/>
              </a:defRPr>
            </a:lvl3pPr>
            <a:lvl4pPr marL="1600200" indent="-228600" defTabSz="576263">
              <a:defRPr sz="2400">
                <a:solidFill>
                  <a:schemeClr val="tx1"/>
                </a:solidFill>
                <a:latin typeface="Arial" pitchFamily="34" charset="0"/>
                <a:ea typeface="ＭＳ Ｐゴシック" pitchFamily="34" charset="-128"/>
              </a:defRPr>
            </a:lvl4pPr>
            <a:lvl5pPr marL="2057400" indent="-228600" defTabSz="576263">
              <a:defRPr sz="2400">
                <a:solidFill>
                  <a:schemeClr val="tx1"/>
                </a:solidFill>
                <a:latin typeface="Arial" pitchFamily="34" charset="0"/>
                <a:ea typeface="ＭＳ Ｐゴシック" pitchFamily="34" charset="-128"/>
              </a:defRPr>
            </a:lvl5pPr>
            <a:lvl6pPr marL="2514600" indent="-228600" defTabSz="576263"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576263"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576263"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576263"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GB" sz="1900" b="1" i="1" dirty="0">
                <a:solidFill>
                  <a:srgbClr val="005700"/>
                </a:solidFill>
                <a:latin typeface="Times New Roman" pitchFamily="18" charset="0"/>
                <a:cs typeface="Arial" pitchFamily="34" charset="0"/>
              </a:rPr>
              <a:t>Copies are available to designated users for research purposes &amp; to users known to ECMWF </a:t>
            </a:r>
            <a:endParaRPr lang="en-GB" sz="1900" b="1" i="1" dirty="0">
              <a:solidFill>
                <a:srgbClr val="478608"/>
              </a:solidFill>
              <a:latin typeface="Times New Roman" pitchFamily="18" charset="0"/>
              <a:cs typeface="Arial" pitchFamily="34" charset="0"/>
            </a:endParaRPr>
          </a:p>
          <a:p>
            <a:r>
              <a:rPr lang="en-GB" sz="1900" b="1" i="1" dirty="0">
                <a:solidFill>
                  <a:srgbClr val="478608"/>
                </a:solidFill>
                <a:latin typeface="Times New Roman" pitchFamily="18" charset="0"/>
                <a:cs typeface="Arial" pitchFamily="34" charset="0"/>
              </a:rPr>
              <a:t>User list is maintained by Michiko </a:t>
            </a:r>
            <a:r>
              <a:rPr lang="en-GB" sz="1900" b="1" i="1" dirty="0" err="1">
                <a:solidFill>
                  <a:srgbClr val="478608"/>
                </a:solidFill>
                <a:latin typeface="Times New Roman" pitchFamily="18" charset="0"/>
                <a:cs typeface="Arial" pitchFamily="34" charset="0"/>
              </a:rPr>
              <a:t>Masutani</a:t>
            </a:r>
            <a:r>
              <a:rPr lang="en-GB" sz="1900" b="1" i="1" dirty="0">
                <a:solidFill>
                  <a:srgbClr val="478608"/>
                </a:solidFill>
                <a:latin typeface="Times New Roman" pitchFamily="18" charset="0"/>
                <a:cs typeface="Arial" pitchFamily="34" charset="0"/>
              </a:rPr>
              <a:t> (NOAA/NCEP)</a:t>
            </a:r>
          </a:p>
          <a:p>
            <a:r>
              <a:rPr lang="en-GB" sz="1900" b="1" i="1" dirty="0">
                <a:solidFill>
                  <a:srgbClr val="478608"/>
                </a:solidFill>
                <a:latin typeface="Times New Roman" pitchFamily="18" charset="0"/>
                <a:cs typeface="Arial" pitchFamily="34" charset="0"/>
              </a:rPr>
              <a:t>contact: michiko.masutani@noaa.gov</a:t>
            </a:r>
          </a:p>
        </p:txBody>
      </p:sp>
      <p:sp>
        <p:nvSpPr>
          <p:cNvPr id="80900" name="TextBox 6"/>
          <p:cNvSpPr txBox="1">
            <a:spLocks noChangeArrowheads="1"/>
          </p:cNvSpPr>
          <p:nvPr/>
        </p:nvSpPr>
        <p:spPr bwMode="auto">
          <a:xfrm>
            <a:off x="2740344" y="405977"/>
            <a:ext cx="8018039" cy="778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cmpd="thickThin">
                <a:solidFill>
                  <a:srgbClr val="000000"/>
                </a:solidFill>
                <a:round/>
                <a:headEnd/>
                <a:tailEnd/>
              </a14:hiddenLine>
            </a:ext>
          </a:extLst>
        </p:spPr>
        <p:txBody>
          <a:bodyPr lIns="121625" tIns="60816" rIns="121625" bIns="60816">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sz="4300"/>
              <a:t>Joint OSSE Nature Run Data</a:t>
            </a:r>
          </a:p>
        </p:txBody>
      </p:sp>
      <p:sp>
        <p:nvSpPr>
          <p:cNvPr id="80901" name="Text Box 3"/>
          <p:cNvSpPr txBox="1">
            <a:spLocks noChangeArrowheads="1"/>
          </p:cNvSpPr>
          <p:nvPr/>
        </p:nvSpPr>
        <p:spPr bwMode="auto">
          <a:xfrm>
            <a:off x="33833" y="6292641"/>
            <a:ext cx="11840986" cy="2005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solidFill>
                  <a:srgbClr val="000000"/>
                </a:solidFill>
                <a:miter lim="800000"/>
                <a:headEnd/>
                <a:tailEnd/>
              </a14:hiddenLine>
            </a:ext>
          </a:extLst>
        </p:spPr>
        <p:txBody>
          <a:bodyPr wrap="square" lIns="37458" tIns="18728" rIns="37458" bIns="18728">
            <a:spAutoFit/>
          </a:bodyPr>
          <a:lstStyle>
            <a:lvl1pPr defTabSz="234950">
              <a:defRPr sz="2400">
                <a:solidFill>
                  <a:schemeClr val="tx1"/>
                </a:solidFill>
                <a:latin typeface="Arial" pitchFamily="34" charset="0"/>
                <a:ea typeface="ＭＳ Ｐゴシック" pitchFamily="34" charset="-128"/>
              </a:defRPr>
            </a:lvl1pPr>
            <a:lvl2pPr marL="742950" indent="-285750" defTabSz="234950">
              <a:defRPr sz="2400">
                <a:solidFill>
                  <a:schemeClr val="tx1"/>
                </a:solidFill>
                <a:latin typeface="Arial" pitchFamily="34" charset="0"/>
                <a:ea typeface="ＭＳ Ｐゴシック" pitchFamily="34" charset="-128"/>
              </a:defRPr>
            </a:lvl2pPr>
            <a:lvl3pPr marL="1143000" indent="-228600" defTabSz="234950">
              <a:defRPr sz="2400">
                <a:solidFill>
                  <a:schemeClr val="tx1"/>
                </a:solidFill>
                <a:latin typeface="Arial" pitchFamily="34" charset="0"/>
                <a:ea typeface="ＭＳ Ｐゴシック" pitchFamily="34" charset="-128"/>
              </a:defRPr>
            </a:lvl3pPr>
            <a:lvl4pPr marL="1600200" indent="-228600" defTabSz="234950">
              <a:defRPr sz="2400">
                <a:solidFill>
                  <a:schemeClr val="tx1"/>
                </a:solidFill>
                <a:latin typeface="Arial" pitchFamily="34" charset="0"/>
                <a:ea typeface="ＭＳ Ｐゴシック" pitchFamily="34" charset="-128"/>
              </a:defRPr>
            </a:lvl4pPr>
            <a:lvl5pPr marL="2057400" indent="-228600" defTabSz="234950">
              <a:defRPr sz="2400">
                <a:solidFill>
                  <a:schemeClr val="tx1"/>
                </a:solidFill>
                <a:latin typeface="Arial" pitchFamily="34" charset="0"/>
                <a:ea typeface="ＭＳ Ｐゴシック" pitchFamily="34" charset="-128"/>
              </a:defRPr>
            </a:lvl5pPr>
            <a:lvl6pPr marL="2514600" indent="-228600" defTabSz="23495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23495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23495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23495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2100" b="1" dirty="0">
                <a:solidFill>
                  <a:srgbClr val="7030A0"/>
                </a:solidFill>
                <a:cs typeface="Arial" pitchFamily="34" charset="0"/>
              </a:rPr>
              <a:t>Complete Nature Run data set is posted at NASA/NCCS portal</a:t>
            </a:r>
          </a:p>
          <a:p>
            <a:pPr eaLnBrk="1" hangingPunct="1"/>
            <a:r>
              <a:rPr lang="en-US" sz="2100" dirty="0">
                <a:hlinkClick r:id="rId2"/>
              </a:rPr>
              <a:t>http://portal.nccs.nasa.gov/osse/index.pl</a:t>
            </a:r>
            <a:r>
              <a:rPr lang="en-US" sz="2100" dirty="0"/>
              <a:t> </a:t>
            </a:r>
            <a:endParaRPr lang="en-US" sz="2100" b="1" dirty="0">
              <a:solidFill>
                <a:srgbClr val="74002E"/>
              </a:solidFill>
              <a:cs typeface="Arial" pitchFamily="34" charset="0"/>
            </a:endParaRPr>
          </a:p>
          <a:p>
            <a:pPr eaLnBrk="1" hangingPunct="1"/>
            <a:r>
              <a:rPr lang="en-US" sz="2100" dirty="0">
                <a:cs typeface="Arial" pitchFamily="34" charset="0"/>
              </a:rPr>
              <a:t>Password protected.  Accounts are arranged by </a:t>
            </a:r>
            <a:r>
              <a:rPr lang="en-US" sz="2100" b="1" dirty="0">
                <a:cs typeface="Arial" pitchFamily="34" charset="0"/>
              </a:rPr>
              <a:t>Ellen Salmon (</a:t>
            </a:r>
            <a:r>
              <a:rPr lang="en-US" sz="2100" b="1" dirty="0">
                <a:solidFill>
                  <a:srgbClr val="6167D5"/>
                </a:solidFill>
                <a:cs typeface="Arial" pitchFamily="34" charset="0"/>
                <a:hlinkClick r:id="rId3"/>
              </a:rPr>
              <a:t>Ellen.M.Salmon@NASA.gov</a:t>
            </a:r>
            <a:r>
              <a:rPr lang="en-US" sz="2100" b="1" dirty="0">
                <a:cs typeface="Arial" pitchFamily="34" charset="0"/>
              </a:rPr>
              <a:t>)</a:t>
            </a:r>
          </a:p>
          <a:p>
            <a:pPr eaLnBrk="1" hangingPunct="1"/>
            <a:r>
              <a:rPr lang="en-US" sz="2100" b="1" dirty="0">
                <a:cs typeface="Arial" pitchFamily="34" charset="0"/>
              </a:rPr>
              <a:t>Limited data set is available from NCAR</a:t>
            </a:r>
          </a:p>
          <a:p>
            <a:r>
              <a:rPr lang="en-US" sz="2100" dirty="0">
                <a:hlinkClick r:id="rId4"/>
              </a:rPr>
              <a:t>http://dss.ucar.edu/datasets/ds621.0/matrix.html</a:t>
            </a:r>
            <a:r>
              <a:rPr lang="en-US" sz="2100" dirty="0"/>
              <a:t> </a:t>
            </a:r>
          </a:p>
          <a:p>
            <a:r>
              <a:rPr lang="en-US" sz="2100" dirty="0"/>
              <a:t>Contact:  Chi-Fan Shih      </a:t>
            </a:r>
            <a:r>
              <a:rPr lang="en-US" sz="2100" dirty="0">
                <a:hlinkClick r:id="rId5"/>
              </a:rPr>
              <a:t>chifan@ucar.edu</a:t>
            </a:r>
            <a:r>
              <a:rPr lang="en-US" sz="2100" dirty="0"/>
              <a:t> and Steven Worley     </a:t>
            </a:r>
            <a:r>
              <a:rPr lang="en-US" sz="2100" dirty="0">
                <a:hlinkClick r:id="rId6"/>
              </a:rPr>
              <a:t>worley@ucar.edu</a:t>
            </a:r>
            <a:endParaRPr lang="en-US" sz="2100"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7</a:t>
            </a:fld>
            <a:endParaRPr lang="en-US"/>
          </a:p>
        </p:txBody>
      </p:sp>
    </p:spTree>
    <p:extLst>
      <p:ext uri="{BB962C8B-B14F-4D97-AF65-F5344CB8AC3E}">
        <p14:creationId xmlns:p14="http://schemas.microsoft.com/office/powerpoint/2010/main" val="418285134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ChangeArrowheads="1"/>
          </p:cNvSpPr>
          <p:nvPr/>
        </p:nvSpPr>
        <p:spPr bwMode="auto">
          <a:xfrm>
            <a:off x="1193192" y="-202988"/>
            <a:ext cx="10752038" cy="1847194"/>
          </a:xfrm>
          <a:prstGeom prst="rect">
            <a:avLst/>
          </a:prstGeom>
          <a:noFill/>
          <a:ln w="76200" cmpd="dbl">
            <a:noFill/>
            <a:prstDash val="solid"/>
            <a:miter lim="800000"/>
            <a:headEnd/>
            <a:tailEnd/>
          </a:ln>
        </p:spPr>
        <p:txBody>
          <a:bodyPr lIns="65198" tIns="32605" rIns="65198" bIns="32605" anchor="ctr"/>
          <a:lstStyle/>
          <a:p>
            <a:pPr algn="ctr" defTabSz="1735346">
              <a:defRPr/>
            </a:pPr>
            <a:r>
              <a:rPr lang="en-US" sz="3200" b="1" dirty="0">
                <a:latin typeface="Times New Roman" pitchFamily="18" charset="0"/>
                <a:ea typeface="ＭＳ Ｐゴシック" charset="0"/>
                <a:cs typeface="Times New Roman" pitchFamily="18" charset="0"/>
              </a:rPr>
              <a:t>Simulated observation for Control experiments </a:t>
            </a:r>
          </a:p>
          <a:p>
            <a:pPr algn="ctr" defTabSz="1735346">
              <a:defRPr/>
            </a:pPr>
            <a:r>
              <a:rPr lang="en-US" sz="3200" b="1" dirty="0">
                <a:latin typeface="Times New Roman" pitchFamily="18" charset="0"/>
                <a:ea typeface="ＭＳ Ｐゴシック" charset="0"/>
                <a:cs typeface="Times New Roman" pitchFamily="18" charset="0"/>
              </a:rPr>
              <a:t>- Entire Nature run Period - </a:t>
            </a:r>
          </a:p>
          <a:p>
            <a:pPr algn="ctr" defTabSz="1735346">
              <a:defRPr/>
            </a:pPr>
            <a:r>
              <a:rPr lang="en-US" dirty="0">
                <a:latin typeface="Arial" charset="0"/>
                <a:ea typeface="ＭＳ Ｐゴシック" charset="0"/>
                <a:cs typeface="ＭＳ Ｐゴシック" charset="0"/>
              </a:rPr>
              <a:t>Michiko </a:t>
            </a:r>
            <a:r>
              <a:rPr lang="en-US" dirty="0" err="1">
                <a:latin typeface="Arial" charset="0"/>
                <a:ea typeface="ＭＳ Ｐゴシック" charset="0"/>
                <a:cs typeface="ＭＳ Ｐゴシック" charset="0"/>
              </a:rPr>
              <a:t>Masutani</a:t>
            </a:r>
            <a:r>
              <a:rPr lang="en-US" dirty="0">
                <a:latin typeface="Arial" charset="0"/>
                <a:ea typeface="ＭＳ Ｐゴシック" charset="0"/>
                <a:cs typeface="ＭＳ Ｐゴシック" charset="0"/>
              </a:rPr>
              <a:t> and Jack </a:t>
            </a:r>
            <a:r>
              <a:rPr lang="en-US" dirty="0" err="1">
                <a:latin typeface="Arial" charset="0"/>
                <a:ea typeface="ＭＳ Ｐゴシック" charset="0"/>
                <a:cs typeface="ＭＳ Ｐゴシック" charset="0"/>
              </a:rPr>
              <a:t>Woollen</a:t>
            </a:r>
            <a:r>
              <a:rPr lang="en-US" dirty="0">
                <a:latin typeface="Arial" charset="0"/>
                <a:ea typeface="ＭＳ Ｐゴシック" charset="0"/>
                <a:cs typeface="ＭＳ Ｐゴシック" charset="0"/>
              </a:rPr>
              <a:t> (NOAA/NCEP/EMC)</a:t>
            </a:r>
          </a:p>
        </p:txBody>
      </p:sp>
      <p:sp>
        <p:nvSpPr>
          <p:cNvPr id="7" name="TextBox 6"/>
          <p:cNvSpPr txBox="1"/>
          <p:nvPr/>
        </p:nvSpPr>
        <p:spPr>
          <a:xfrm>
            <a:off x="507472" y="1826895"/>
            <a:ext cx="10555393" cy="3102858"/>
          </a:xfrm>
          <a:prstGeom prst="rect">
            <a:avLst/>
          </a:prstGeom>
          <a:solidFill>
            <a:schemeClr val="accent3">
              <a:lumMod val="20000"/>
              <a:lumOff val="80000"/>
            </a:schemeClr>
          </a:solidFill>
          <a:ln>
            <a:solidFill>
              <a:schemeClr val="accent3">
                <a:lumMod val="75000"/>
              </a:schemeClr>
            </a:solidFill>
          </a:ln>
        </p:spPr>
        <p:txBody>
          <a:bodyPr wrap="square" lIns="27993" tIns="13998" rIns="27993" bIns="13998">
            <a:spAutoFit/>
          </a:bodyPr>
          <a:lstStyle/>
          <a:p>
            <a:pPr>
              <a:defRPr/>
            </a:pPr>
            <a:r>
              <a:rPr lang="en-US" b="1" dirty="0">
                <a:latin typeface="Cambria"/>
                <a:ea typeface="ＭＳ Ｐゴシック" pitchFamily="-105" charset="-128"/>
                <a:cs typeface="Cambria"/>
              </a:rPr>
              <a:t>Simulated radiance data, </a:t>
            </a:r>
          </a:p>
          <a:p>
            <a:pPr>
              <a:defRPr/>
            </a:pPr>
            <a:r>
              <a:rPr lang="en-US" dirty="0" smtClean="0">
                <a:latin typeface="Cambria"/>
                <a:ea typeface="ＭＳ Ｐゴシック" pitchFamily="-105" charset="-128"/>
                <a:cs typeface="Cambria"/>
              </a:rPr>
              <a:t>Only Clear Sky  radiance are posted </a:t>
            </a:r>
            <a:endParaRPr lang="en-US" dirty="0">
              <a:latin typeface="Cambria"/>
              <a:ea typeface="ＭＳ Ｐゴシック" pitchFamily="-105" charset="-128"/>
              <a:cs typeface="Cambria"/>
            </a:endParaRPr>
          </a:p>
          <a:p>
            <a:pPr>
              <a:defRPr/>
            </a:pPr>
            <a:r>
              <a:rPr lang="en-US" sz="1600" i="1" dirty="0">
                <a:latin typeface="Cambria"/>
                <a:ea typeface="ＭＳ Ｐゴシック" pitchFamily="-105" charset="-128"/>
                <a:cs typeface="Cambria"/>
              </a:rPr>
              <a:t>(Cloudy radiance are also simulated. Radiance with mask based on GSI usage is also simulated.   But these data are not posted.)</a:t>
            </a:r>
          </a:p>
          <a:p>
            <a:pPr>
              <a:defRPr/>
            </a:pPr>
            <a:r>
              <a:rPr lang="en-US" dirty="0" smtClean="0">
                <a:latin typeface="Cambria"/>
                <a:ea typeface="ＭＳ Ｐゴシック" pitchFamily="-105" charset="-128"/>
                <a:cs typeface="Cambria"/>
              </a:rPr>
              <a:t>BUFR </a:t>
            </a:r>
            <a:r>
              <a:rPr lang="en-US" dirty="0">
                <a:latin typeface="Cambria"/>
                <a:ea typeface="ＭＳ Ｐゴシック" pitchFamily="-105" charset="-128"/>
                <a:cs typeface="Cambria"/>
              </a:rPr>
              <a:t>format for entire Nature run </a:t>
            </a:r>
            <a:r>
              <a:rPr lang="en-US" dirty="0" smtClean="0">
                <a:latin typeface="Cambria"/>
                <a:ea typeface="ＭＳ Ｐゴシック" pitchFamily="-105" charset="-128"/>
                <a:cs typeface="Cambria"/>
              </a:rPr>
              <a:t>period</a:t>
            </a:r>
            <a:endParaRPr lang="en-US" dirty="0">
              <a:latin typeface="Cambria"/>
              <a:ea typeface="ＭＳ Ｐゴシック" pitchFamily="-105" charset="-128"/>
              <a:cs typeface="Cambria"/>
            </a:endParaRPr>
          </a:p>
          <a:p>
            <a:pPr>
              <a:defRPr/>
            </a:pPr>
            <a:r>
              <a:rPr lang="en-US" dirty="0">
                <a:latin typeface="Cambria"/>
                <a:ea typeface="ＭＳ Ｐゴシック" pitchFamily="-105" charset="-128"/>
                <a:cs typeface="Cambria"/>
              </a:rPr>
              <a:t>Type of radiance data and location used for reanalysis from May 2005-May2006</a:t>
            </a:r>
          </a:p>
          <a:p>
            <a:pPr>
              <a:defRPr/>
            </a:pPr>
            <a:endParaRPr lang="en-US" dirty="0">
              <a:latin typeface="Cambria"/>
              <a:ea typeface="ＭＳ Ｐゴシック" pitchFamily="-105" charset="-128"/>
              <a:cs typeface="Cambria"/>
            </a:endParaRPr>
          </a:p>
          <a:p>
            <a:pPr>
              <a:defRPr/>
            </a:pPr>
            <a:r>
              <a:rPr lang="en-US" dirty="0">
                <a:latin typeface="Cambria"/>
                <a:ea typeface="ＭＳ Ｐゴシック" pitchFamily="-105" charset="-128"/>
                <a:cs typeface="Cambria"/>
              </a:rPr>
              <a:t>Simulated using CRTM1.2.2</a:t>
            </a:r>
          </a:p>
          <a:p>
            <a:pPr>
              <a:defRPr/>
            </a:pPr>
            <a:r>
              <a:rPr lang="en-US" dirty="0">
                <a:latin typeface="Cambria"/>
                <a:ea typeface="ＭＳ Ｐゴシック" pitchFamily="-105" charset="-128"/>
                <a:cs typeface="Cambria"/>
              </a:rPr>
              <a:t>No observational error added</a:t>
            </a:r>
          </a:p>
        </p:txBody>
      </p:sp>
      <p:sp>
        <p:nvSpPr>
          <p:cNvPr id="8" name="TextBox 7"/>
          <p:cNvSpPr txBox="1"/>
          <p:nvPr/>
        </p:nvSpPr>
        <p:spPr>
          <a:xfrm>
            <a:off x="811953" y="5785170"/>
            <a:ext cx="9134475" cy="2615907"/>
          </a:xfrm>
          <a:prstGeom prst="rect">
            <a:avLst/>
          </a:prstGeom>
          <a:solidFill>
            <a:schemeClr val="accent6">
              <a:lumMod val="20000"/>
              <a:lumOff val="80000"/>
            </a:schemeClr>
          </a:solidFill>
          <a:ln>
            <a:solidFill>
              <a:schemeClr val="accent6">
                <a:lumMod val="40000"/>
                <a:lumOff val="60000"/>
              </a:schemeClr>
            </a:solidFill>
          </a:ln>
        </p:spPr>
        <p:txBody>
          <a:bodyPr wrap="square" lIns="121601" tIns="60804" rIns="121601" bIns="60804">
            <a:spAutoFit/>
          </a:bodyPr>
          <a:lstStyle/>
          <a:p>
            <a:pPr>
              <a:defRPr/>
            </a:pPr>
            <a:r>
              <a:rPr lang="en-US" sz="2700" b="1" dirty="0">
                <a:latin typeface="Arial" charset="0"/>
                <a:ea typeface="ＭＳ Ｐゴシック" charset="0"/>
                <a:cs typeface="ＭＳ Ｐゴシック" charset="0"/>
              </a:rPr>
              <a:t>Conventional data </a:t>
            </a:r>
          </a:p>
          <a:p>
            <a:pPr>
              <a:defRPr/>
            </a:pPr>
            <a:endParaRPr lang="en-US" sz="2700" b="1" dirty="0">
              <a:latin typeface="Arial" charset="0"/>
              <a:ea typeface="ＭＳ Ｐゴシック" charset="0"/>
              <a:cs typeface="ＭＳ Ｐゴシック" charset="0"/>
            </a:endParaRPr>
          </a:p>
          <a:p>
            <a:pPr>
              <a:defRPr/>
            </a:pPr>
            <a:r>
              <a:rPr lang="en-US" sz="2700" dirty="0">
                <a:latin typeface="Arial" charset="0"/>
                <a:ea typeface="ＭＳ Ｐゴシック" charset="0"/>
                <a:cs typeface="ＭＳ Ｐゴシック" charset="0"/>
              </a:rPr>
              <a:t>Entire Nature run Period</a:t>
            </a:r>
          </a:p>
          <a:p>
            <a:pPr>
              <a:defRPr/>
            </a:pPr>
            <a:r>
              <a:rPr lang="en-US" sz="2700" dirty="0">
                <a:latin typeface="Arial" charset="0"/>
                <a:ea typeface="ＭＳ Ｐゴシック" charset="0"/>
                <a:cs typeface="ＭＳ Ｐゴシック" charset="0"/>
              </a:rPr>
              <a:t>Restricted data removed</a:t>
            </a:r>
          </a:p>
          <a:p>
            <a:pPr>
              <a:defRPr/>
            </a:pPr>
            <a:r>
              <a:rPr lang="en-US" sz="2700" dirty="0">
                <a:latin typeface="Arial" charset="0"/>
                <a:ea typeface="ＭＳ Ｐゴシック" charset="0"/>
                <a:cs typeface="ＭＳ Ｐゴシック" charset="0"/>
              </a:rPr>
              <a:t>Cloud track wind is based on real observation location</a:t>
            </a:r>
          </a:p>
          <a:p>
            <a:pPr>
              <a:defRPr/>
            </a:pPr>
            <a:r>
              <a:rPr lang="en-US" sz="2700" dirty="0">
                <a:latin typeface="Arial" pitchFamily="-105" charset="0"/>
                <a:ea typeface="ＭＳ Ｐゴシック" pitchFamily="-105" charset="-128"/>
                <a:cs typeface="ＭＳ Ｐゴシック" pitchFamily="-105" charset="-128"/>
              </a:rPr>
              <a:t>No observational error added</a:t>
            </a:r>
          </a:p>
        </p:txBody>
      </p:sp>
      <p:sp>
        <p:nvSpPr>
          <p:cNvPr id="6" name="Slide Number Placeholder 5"/>
          <p:cNvSpPr>
            <a:spLocks noGrp="1"/>
          </p:cNvSpPr>
          <p:nvPr>
            <p:ph type="sldNum" sz="quarter" idx="12"/>
          </p:nvPr>
        </p:nvSpPr>
        <p:spPr/>
        <p:txBody>
          <a:bodyPr/>
          <a:lstStyle/>
          <a:p>
            <a:fld id="{B6F15528-21DE-4FAA-801E-634DDDAF4B2B}" type="slidenum">
              <a:rPr lang="en-US" smtClean="0"/>
              <a:pPr/>
              <a:t>8</a:t>
            </a:fld>
            <a:endParaRPr lang="en-US"/>
          </a:p>
        </p:txBody>
      </p:sp>
    </p:spTree>
    <p:extLst>
      <p:ext uri="{BB962C8B-B14F-4D97-AF65-F5344CB8AC3E}">
        <p14:creationId xmlns:p14="http://schemas.microsoft.com/office/powerpoint/2010/main" val="46932081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5"/>
          <p:cNvSpPr txBox="1">
            <a:spLocks noChangeArrowheads="1"/>
          </p:cNvSpPr>
          <p:nvPr/>
        </p:nvSpPr>
        <p:spPr bwMode="auto">
          <a:xfrm>
            <a:off x="369398" y="2738444"/>
            <a:ext cx="11200940" cy="4968083"/>
          </a:xfrm>
          <a:prstGeom prst="rect">
            <a:avLst/>
          </a:prstGeom>
          <a:noFill/>
          <a:ln w="9525">
            <a:solidFill>
              <a:schemeClr val="accent2">
                <a:lumMod val="75000"/>
              </a:schemeClr>
            </a:solidFill>
            <a:prstDash val="solid"/>
            <a:miter lim="800000"/>
            <a:headEnd/>
            <a:tailEnd/>
          </a:ln>
        </p:spPr>
        <p:txBody>
          <a:bodyPr wrap="square" lIns="27993" tIns="13998" rIns="27993" bIns="13998">
            <a:spAutoFit/>
          </a:bodyPr>
          <a:lstStyle>
            <a:lvl1pPr defTabSz="233363" eaLnBrk="0" hangingPunct="0">
              <a:defRPr sz="2400">
                <a:solidFill>
                  <a:schemeClr val="tx1"/>
                </a:solidFill>
                <a:latin typeface="Arial" charset="0"/>
                <a:ea typeface="ＭＳ Ｐゴシック" pitchFamily="-106" charset="-128"/>
              </a:defRPr>
            </a:lvl1pPr>
            <a:lvl2pPr marL="37931725" indent="-37474525" defTabSz="233363" eaLnBrk="0" hangingPunct="0">
              <a:defRPr sz="2400">
                <a:solidFill>
                  <a:schemeClr val="tx1"/>
                </a:solidFill>
                <a:latin typeface="Arial" charset="0"/>
                <a:ea typeface="ＭＳ Ｐゴシック" pitchFamily="-106" charset="-128"/>
              </a:defRPr>
            </a:lvl2pPr>
            <a:lvl3pPr eaLnBrk="0" hangingPunct="0">
              <a:defRPr sz="2400">
                <a:solidFill>
                  <a:schemeClr val="tx1"/>
                </a:solidFill>
                <a:latin typeface="Arial" charset="0"/>
                <a:ea typeface="ＭＳ Ｐゴシック" pitchFamily="-106" charset="-128"/>
              </a:defRPr>
            </a:lvl3pPr>
            <a:lvl4pPr eaLnBrk="0" hangingPunct="0">
              <a:defRPr sz="2400">
                <a:solidFill>
                  <a:schemeClr val="tx1"/>
                </a:solidFill>
                <a:latin typeface="Arial" charset="0"/>
                <a:ea typeface="ＭＳ Ｐゴシック" pitchFamily="-106" charset="-128"/>
              </a:defRPr>
            </a:lvl4pPr>
            <a:lvl5pPr eaLnBrk="0" hangingPunct="0">
              <a:defRPr sz="2400">
                <a:solidFill>
                  <a:schemeClr val="tx1"/>
                </a:solidFill>
                <a:latin typeface="Arial" charset="0"/>
                <a:ea typeface="ＭＳ Ｐゴシック" pitchFamily="-106" charset="-128"/>
              </a:defRPr>
            </a:lvl5pPr>
            <a:lvl6pPr marL="457200" eaLnBrk="0" fontAlgn="base" hangingPunct="0">
              <a:spcBef>
                <a:spcPct val="0"/>
              </a:spcBef>
              <a:spcAft>
                <a:spcPct val="0"/>
              </a:spcAft>
              <a:defRPr sz="2400">
                <a:solidFill>
                  <a:schemeClr val="tx1"/>
                </a:solidFill>
                <a:latin typeface="Arial" charset="0"/>
                <a:ea typeface="ＭＳ Ｐゴシック" pitchFamily="-106" charset="-128"/>
              </a:defRPr>
            </a:lvl6pPr>
            <a:lvl7pPr marL="914400" eaLnBrk="0" fontAlgn="base" hangingPunct="0">
              <a:spcBef>
                <a:spcPct val="0"/>
              </a:spcBef>
              <a:spcAft>
                <a:spcPct val="0"/>
              </a:spcAft>
              <a:defRPr sz="2400">
                <a:solidFill>
                  <a:schemeClr val="tx1"/>
                </a:solidFill>
                <a:latin typeface="Arial" charset="0"/>
                <a:ea typeface="ＭＳ Ｐゴシック" pitchFamily="-106" charset="-128"/>
              </a:defRPr>
            </a:lvl7pPr>
            <a:lvl8pPr marL="1371600" eaLnBrk="0" fontAlgn="base" hangingPunct="0">
              <a:spcBef>
                <a:spcPct val="0"/>
              </a:spcBef>
              <a:spcAft>
                <a:spcPct val="0"/>
              </a:spcAft>
              <a:defRPr sz="2400">
                <a:solidFill>
                  <a:schemeClr val="tx1"/>
                </a:solidFill>
                <a:latin typeface="Arial" charset="0"/>
                <a:ea typeface="ＭＳ Ｐゴシック" pitchFamily="-106" charset="-128"/>
              </a:defRPr>
            </a:lvl8pPr>
            <a:lvl9pPr marL="1828800" eaLnBrk="0" fontAlgn="base" hangingPunct="0">
              <a:spcBef>
                <a:spcPct val="0"/>
              </a:spcBef>
              <a:spcAft>
                <a:spcPct val="0"/>
              </a:spcAft>
              <a:defRPr sz="2400">
                <a:solidFill>
                  <a:schemeClr val="tx1"/>
                </a:solidFill>
                <a:latin typeface="Arial" charset="0"/>
                <a:ea typeface="ＭＳ Ｐゴシック" pitchFamily="-106" charset="-128"/>
              </a:defRPr>
            </a:lvl9pPr>
          </a:lstStyle>
          <a:p>
            <a:pPr>
              <a:defRPr/>
            </a:pPr>
            <a:r>
              <a:rPr lang="en-US" sz="2700" b="1" dirty="0">
                <a:cs typeface="ＭＳ Ｐゴシック" charset="0"/>
              </a:rPr>
              <a:t>NASA/NCCS </a:t>
            </a:r>
            <a:endParaRPr lang="en-US" sz="2700" dirty="0">
              <a:cs typeface="ＭＳ Ｐゴシック" charset="0"/>
            </a:endParaRPr>
          </a:p>
          <a:p>
            <a:pPr>
              <a:defRPr/>
            </a:pPr>
            <a:r>
              <a:rPr lang="en-US" sz="2700" dirty="0">
                <a:cs typeface="ＭＳ Ｐゴシック" charset="0"/>
              </a:rPr>
              <a:t> </a:t>
            </a:r>
            <a:r>
              <a:rPr lang="en-US" sz="2700" dirty="0">
                <a:cs typeface="ＭＳ Ｐゴシック" charset="0"/>
                <a:hlinkClick r:id="rId2"/>
              </a:rPr>
              <a:t>http://portal.nccs.nasa.gov/josse/index.pl</a:t>
            </a:r>
            <a:r>
              <a:rPr lang="en-US" sz="2700" dirty="0">
                <a:cs typeface="ＭＳ Ｐゴシック" charset="0"/>
              </a:rPr>
              <a:t> </a:t>
            </a:r>
          </a:p>
          <a:p>
            <a:pPr>
              <a:defRPr/>
            </a:pPr>
            <a:r>
              <a:rPr lang="en-US" sz="2700" dirty="0">
                <a:cs typeface="ＭＳ Ｐゴシック" charset="0"/>
              </a:rPr>
              <a:t>Contact:</a:t>
            </a:r>
          </a:p>
          <a:p>
            <a:pPr>
              <a:defRPr/>
            </a:pPr>
            <a:r>
              <a:rPr lang="en-US" sz="2700" dirty="0">
                <a:cs typeface="ＭＳ Ｐゴシック" charset="0"/>
              </a:rPr>
              <a:t>Ellen Salmon  </a:t>
            </a:r>
            <a:r>
              <a:rPr lang="en-US" sz="2700" dirty="0">
                <a:cs typeface="ＭＳ Ｐゴシック" charset="0"/>
                <a:hlinkClick r:id="rId3"/>
              </a:rPr>
              <a:t>Ellen.M.Salmon@NASA.gov</a:t>
            </a:r>
            <a:endParaRPr lang="en-US" sz="2700" dirty="0">
              <a:cs typeface="ＭＳ Ｐゴシック" charset="0"/>
            </a:endParaRPr>
          </a:p>
          <a:p>
            <a:pPr>
              <a:defRPr/>
            </a:pPr>
            <a:r>
              <a:rPr lang="en-US" sz="2700" dirty="0">
                <a:cs typeface="ＭＳ Ｐゴシック" charset="0"/>
              </a:rPr>
              <a:t>Bill McHale  </a:t>
            </a:r>
            <a:r>
              <a:rPr lang="en-US" sz="2700" dirty="0">
                <a:cs typeface="ＭＳ Ｐゴシック" charset="0"/>
                <a:hlinkClick r:id="rId4"/>
              </a:rPr>
              <a:t>wmchale@nccs.nasa.gov</a:t>
            </a:r>
            <a:endParaRPr lang="en-US" sz="2700" dirty="0">
              <a:cs typeface="ＭＳ Ｐゴシック" charset="0"/>
            </a:endParaRPr>
          </a:p>
          <a:p>
            <a:pPr>
              <a:defRPr/>
            </a:pPr>
            <a:endParaRPr lang="en-US" sz="2700" dirty="0">
              <a:cs typeface="ＭＳ Ｐゴシック" charset="0"/>
            </a:endParaRPr>
          </a:p>
          <a:p>
            <a:pPr>
              <a:defRPr/>
            </a:pPr>
            <a:endParaRPr lang="en-US" sz="2700" dirty="0">
              <a:cs typeface="ＭＳ Ｐゴシック" charset="0"/>
            </a:endParaRPr>
          </a:p>
          <a:p>
            <a:pPr>
              <a:defRPr/>
            </a:pPr>
            <a:endParaRPr lang="en-US" sz="2700" dirty="0">
              <a:cs typeface="ＭＳ Ｐゴシック" charset="0"/>
            </a:endParaRPr>
          </a:p>
          <a:p>
            <a:r>
              <a:rPr lang="en-US" sz="2700" b="1" dirty="0"/>
              <a:t>NCAR</a:t>
            </a:r>
          </a:p>
          <a:p>
            <a:r>
              <a:rPr lang="en-US" sz="2700" b="1" dirty="0"/>
              <a:t>Currently saved in  HPSS        Data ID:   </a:t>
            </a:r>
            <a:r>
              <a:rPr lang="en-US" sz="2700" dirty="0"/>
              <a:t> ds621.0</a:t>
            </a:r>
          </a:p>
          <a:p>
            <a:r>
              <a:rPr lang="en-US" sz="2700" dirty="0">
                <a:hlinkClick r:id="rId5"/>
              </a:rPr>
              <a:t>http://dss.ucar.edu/datasets/ds621.0/matrix.html</a:t>
            </a:r>
            <a:r>
              <a:rPr lang="en-US" sz="2700" dirty="0"/>
              <a:t> </a:t>
            </a:r>
          </a:p>
          <a:p>
            <a:r>
              <a:rPr lang="en-US" dirty="0"/>
              <a:t>Contact:  Chi-Fan Shih </a:t>
            </a:r>
            <a:r>
              <a:rPr lang="en-US" dirty="0">
                <a:hlinkClick r:id="rId6"/>
              </a:rPr>
              <a:t>chifan@ucar.edu</a:t>
            </a:r>
            <a:r>
              <a:rPr lang="en-US" dirty="0"/>
              <a:t> and Steven Worley     </a:t>
            </a:r>
            <a:r>
              <a:rPr lang="en-US" dirty="0">
                <a:hlinkClick r:id="rId7"/>
              </a:rPr>
              <a:t>worley@ucar.edu</a:t>
            </a:r>
            <a:r>
              <a:rPr lang="en-US" dirty="0">
                <a:cs typeface="ＭＳ Ｐゴシック" charset="0"/>
              </a:rPr>
              <a:t> </a:t>
            </a:r>
            <a:endParaRPr lang="en-US" b="1" dirty="0">
              <a:solidFill>
                <a:schemeClr val="accent1"/>
              </a:solidFill>
              <a:cs typeface="ＭＳ Ｐゴシック" charset="0"/>
            </a:endParaRPr>
          </a:p>
        </p:txBody>
      </p:sp>
      <p:sp>
        <p:nvSpPr>
          <p:cNvPr id="2" name="TextBox 1"/>
          <p:cNvSpPr txBox="1"/>
          <p:nvPr/>
        </p:nvSpPr>
        <p:spPr>
          <a:xfrm>
            <a:off x="4177343" y="304482"/>
            <a:ext cx="4967805" cy="942865"/>
          </a:xfrm>
          <a:prstGeom prst="rect">
            <a:avLst/>
          </a:prstGeom>
          <a:noFill/>
        </p:spPr>
        <p:txBody>
          <a:bodyPr wrap="none" lIns="121660" tIns="60832" rIns="121660" bIns="60832" rtlCol="0">
            <a:spAutoFit/>
          </a:bodyPr>
          <a:lstStyle/>
          <a:p>
            <a:r>
              <a:rPr lang="en-US" sz="5300" dirty="0"/>
              <a:t>Data Distribution</a:t>
            </a:r>
          </a:p>
        </p:txBody>
      </p:sp>
      <p:sp>
        <p:nvSpPr>
          <p:cNvPr id="10" name="Slide Number Placeholder 9"/>
          <p:cNvSpPr>
            <a:spLocks noGrp="1"/>
          </p:cNvSpPr>
          <p:nvPr>
            <p:ph type="sldNum" sz="quarter" idx="12"/>
          </p:nvPr>
        </p:nvSpPr>
        <p:spPr/>
        <p:txBody>
          <a:bodyPr/>
          <a:lstStyle/>
          <a:p>
            <a:fld id="{B6F15528-21DE-4FAA-801E-634DDDAF4B2B}" type="slidenum">
              <a:rPr lang="en-US" smtClean="0"/>
              <a:pPr/>
              <a:t>9</a:t>
            </a:fld>
            <a:endParaRPr lang="en-US"/>
          </a:p>
        </p:txBody>
      </p:sp>
    </p:spTree>
    <p:extLst>
      <p:ext uri="{BB962C8B-B14F-4D97-AF65-F5344CB8AC3E}">
        <p14:creationId xmlns:p14="http://schemas.microsoft.com/office/powerpoint/2010/main" val="607569719"/>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1_Office Theme">
  <a:themeElements>
    <a:clrScheme name="Custom 1">
      <a:dk1>
        <a:srgbClr val="000000"/>
      </a:dk1>
      <a:lt1>
        <a:srgbClr val="FFFFFF"/>
      </a:lt1>
      <a:dk2>
        <a:srgbClr val="446477"/>
      </a:dk2>
      <a:lt2>
        <a:srgbClr val="B8DAF6"/>
      </a:lt2>
      <a:accent1>
        <a:srgbClr val="BBE0E3"/>
      </a:accent1>
      <a:accent2>
        <a:srgbClr val="333399"/>
      </a:accent2>
      <a:accent3>
        <a:srgbClr val="943761"/>
      </a:accent3>
      <a:accent4>
        <a:srgbClr val="347250"/>
      </a:accent4>
      <a:accent5>
        <a:srgbClr val="864219"/>
      </a:accent5>
      <a:accent6>
        <a:srgbClr val="69407E"/>
      </a:accent6>
      <a:hlink>
        <a:srgbClr val="007272"/>
      </a:hlink>
      <a:folHlink>
        <a:srgbClr val="00818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3992</TotalTime>
  <Words>2583</Words>
  <Application>Microsoft Macintosh PowerPoint</Application>
  <PresentationFormat>Ledger Paper (11x17 in)</PresentationFormat>
  <Paragraphs>427</Paragraphs>
  <Slides>31</Slides>
  <Notes>1</Notes>
  <HiddenSlides>0</HiddenSlides>
  <MMClips>0</MMClips>
  <ScaleCrop>false</ScaleCrop>
  <HeadingPairs>
    <vt:vector size="4" baseType="variant">
      <vt:variant>
        <vt:lpstr>Theme</vt:lpstr>
      </vt:variant>
      <vt:variant>
        <vt:i4>2</vt:i4>
      </vt:variant>
      <vt:variant>
        <vt:lpstr>Slide Titles</vt:lpstr>
      </vt:variant>
      <vt:variant>
        <vt:i4>31</vt:i4>
      </vt:variant>
    </vt:vector>
  </HeadingPairs>
  <TitlesOfParts>
    <vt:vector size="33" baseType="lpstr">
      <vt:lpstr>1_Office Theme</vt:lpstr>
      <vt:lpstr>Office Theme</vt:lpstr>
      <vt:lpstr>Update and Plans for  a Joint OSSE System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Hurricane Case study Michiko Masutani</vt:lpstr>
      <vt:lpstr>PowerPoint Presentation</vt:lpstr>
      <vt:lpstr>PowerPoint Presentation</vt:lpstr>
      <vt:lpstr>PowerPoint Presentation</vt:lpstr>
      <vt:lpstr>PowerPoint Presentation</vt:lpstr>
      <vt:lpstr>T799 Nature run provided by ECMWF in 2006</vt:lpstr>
      <vt:lpstr>PowerPoint Presentation</vt:lpstr>
      <vt:lpstr>PowerPoint Presentation</vt:lpstr>
      <vt:lpstr>PowerPoint Presentation</vt:lpstr>
      <vt:lpstr>Real data OSE </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MSQ</dc:creator>
  <cp:lastModifiedBy>Michiko Masutani</cp:lastModifiedBy>
  <cp:revision>157</cp:revision>
  <dcterms:created xsi:type="dcterms:W3CDTF">2006-08-16T00:00:00Z</dcterms:created>
  <dcterms:modified xsi:type="dcterms:W3CDTF">2012-05-01T14:25:30Z</dcterms:modified>
</cp:coreProperties>
</file>