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99" r:id="rId2"/>
    <p:sldId id="300" r:id="rId3"/>
    <p:sldId id="303" r:id="rId4"/>
    <p:sldId id="301" r:id="rId5"/>
    <p:sldId id="277" r:id="rId6"/>
    <p:sldId id="278" r:id="rId7"/>
    <p:sldId id="285" r:id="rId8"/>
    <p:sldId id="286" r:id="rId9"/>
    <p:sldId id="288" r:id="rId10"/>
    <p:sldId id="298" r:id="rId11"/>
    <p:sldId id="304" r:id="rId12"/>
    <p:sldId id="30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9" autoAdjust="0"/>
    <p:restoredTop sz="94595" autoAdjust="0"/>
  </p:normalViewPr>
  <p:slideViewPr>
    <p:cSldViewPr snapToGrid="0" snapToObjects="1">
      <p:cViewPr varScale="1">
        <p:scale>
          <a:sx n="55" d="100"/>
          <a:sy n="55" d="100"/>
        </p:scale>
        <p:origin x="-8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AE30D-6F51-7442-991C-E69743F62840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535BB-ADB8-2F42-8F63-56DD0AC0D1AA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7B894-90BC-A046-9814-AEC9839CDB0A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F4EAD7-E0CA-7749-9EAC-E17B22D71479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0F8ED-CA63-344A-B3CD-E4111DCBC618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2A46F-3FB8-6349-8430-1E5E85667436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D9643-28C0-8A45-8AFF-78B99DBDD729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6533B-270B-4742-AA32-CC3F65B0BE94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2C864-544D-F94F-B398-3265CA0EB202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E29B-5C7E-4948-9CEA-8F4E39F4EFB4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91CBB-D574-3546-A159-9312052E9D33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C474C-4D84-4D4B-91BE-9C8ED853BFEB}" type="datetime1">
              <a:rPr lang="en-US"/>
              <a:pPr>
                <a:defRPr/>
              </a:pPr>
              <a:t>5/1/2012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058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14DA94-D8DD-B34F-9388-914841732C87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alibri" pitchFamily="34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2925763"/>
          </a:xfrm>
        </p:spPr>
        <p:txBody>
          <a:bodyPr/>
          <a:lstStyle/>
          <a:p>
            <a:r>
              <a:rPr lang="en-US" sz="3200" b="1" dirty="0" smtClean="0"/>
              <a:t>DATA ASSIMILATION FOR HURRICANE PREDICTION</a:t>
            </a:r>
            <a:br>
              <a:rPr lang="en-US" sz="3200" b="1" dirty="0" smtClean="0"/>
            </a:br>
            <a:r>
              <a:rPr lang="en-US" sz="3200" b="1" dirty="0" smtClean="0"/>
              <a:t>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Update on data assimilation developments and improvements with particular reference to ability to test </a:t>
            </a:r>
            <a:r>
              <a:rPr lang="en-US" sz="3200" dirty="0" err="1" smtClean="0"/>
              <a:t>Lidar</a:t>
            </a:r>
            <a:r>
              <a:rPr lang="en-US" sz="3200" dirty="0" smtClean="0"/>
              <a:t> impacts in OSSEs </a:t>
            </a:r>
            <a:r>
              <a:rPr lang="en-US" sz="3200" dirty="0" smtClean="0"/>
              <a:t>-</a:t>
            </a:r>
            <a:endParaRPr lang="en-US" sz="32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990600" y="3704272"/>
            <a:ext cx="6870700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Tomislava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 Vukicevic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1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Altuğ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Aksoy</a:t>
            </a:r>
            <a:r>
              <a:rPr lang="en-US" baseline="30000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1,2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,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Kathryn Sellwood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1,2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Sim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Aberson</a:t>
            </a:r>
            <a:r>
              <a:rPr lang="en-US" baseline="30000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1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, Sylvie  Lorsolo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1,2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Xuejin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Zhang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1,2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 and Frank Marks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1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 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  <a:latin typeface="Calibri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953000"/>
            <a:ext cx="7137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baseline="30000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1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NOAA/AOML Hurricane Research Division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aseline="30000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2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U. Miami/RSMAS Cooperative Institute for Marine &amp; Atmospheric Studies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aseline="30000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3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charset="0"/>
              </a:rPr>
              <a:t>Science Applications International Corporation</a:t>
            </a:r>
            <a:endParaRPr lang="en-US" baseline="30000" dirty="0">
              <a:solidFill>
                <a:schemeClr val="accent1">
                  <a:lumMod val="75000"/>
                </a:schemeClr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651584"/>
          </a:xfrm>
        </p:spPr>
        <p:txBody>
          <a:bodyPr/>
          <a:lstStyle/>
          <a:p>
            <a:r>
              <a:rPr lang="en-US" dirty="0" smtClean="0"/>
              <a:t>Analysis Doppler-Derived Structure</a:t>
            </a:r>
            <a:endParaRPr lang="en-US" dirty="0"/>
          </a:p>
        </p:txBody>
      </p:sp>
      <p:pic>
        <p:nvPicPr>
          <p:cNvPr id="4" name="Picture 3" descr="figure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53311" y="749808"/>
            <a:ext cx="6105318" cy="60078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24750" y="4094368"/>
            <a:ext cx="1476375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2008 Fay (1)</a:t>
            </a:r>
          </a:p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2008 Gustav (2)</a:t>
            </a:r>
          </a:p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2008 Ike (1)</a:t>
            </a:r>
          </a:p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2008 Kyle (4)</a:t>
            </a:r>
          </a:p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2008 </a:t>
            </a:r>
            <a:r>
              <a:rPr lang="en-US" sz="1400" dirty="0" err="1" smtClean="0">
                <a:solidFill>
                  <a:srgbClr val="C00000"/>
                </a:solidFill>
              </a:rPr>
              <a:t>Paloma</a:t>
            </a:r>
            <a:r>
              <a:rPr lang="en-US" sz="1400" dirty="0" smtClean="0">
                <a:solidFill>
                  <a:srgbClr val="C00000"/>
                </a:solidFill>
              </a:rPr>
              <a:t> (1)</a:t>
            </a:r>
          </a:p>
          <a:p>
            <a:pPr algn="ctr"/>
            <a:r>
              <a:rPr lang="en-US" sz="1400" dirty="0" smtClean="0"/>
              <a:t>2009 Danny (1)</a:t>
            </a:r>
          </a:p>
          <a:p>
            <a:pPr algn="ctr"/>
            <a:r>
              <a:rPr lang="en-US" sz="1400" dirty="0" smtClean="0"/>
              <a:t>2010 Earl (1)</a:t>
            </a:r>
          </a:p>
          <a:p>
            <a:pPr algn="ctr"/>
            <a:r>
              <a:rPr lang="en-US" sz="1400" dirty="0" smtClean="0"/>
              <a:t>2010 Karl (2)</a:t>
            </a:r>
          </a:p>
          <a:p>
            <a:pPr algn="ctr"/>
            <a:r>
              <a:rPr lang="en-US" sz="1400" dirty="0" smtClean="0"/>
              <a:t>2010 Tomas (1)</a:t>
            </a:r>
          </a:p>
          <a:p>
            <a:pPr algn="ctr"/>
            <a:r>
              <a:rPr lang="en-US" sz="1400" dirty="0" smtClean="0"/>
              <a:t>2011 Irene (2)</a:t>
            </a:r>
          </a:p>
        </p:txBody>
      </p:sp>
    </p:spTree>
    <p:extLst>
      <p:ext uri="{BB962C8B-B14F-4D97-AF65-F5344CB8AC3E}">
        <p14:creationId xmlns:p14="http://schemas.microsoft.com/office/powerpoint/2010/main" xmlns="" val="98449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analysis properties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908"/>
            <a:ext cx="8229600" cy="5418797"/>
          </a:xfrm>
        </p:spPr>
        <p:txBody>
          <a:bodyPr/>
          <a:lstStyle/>
          <a:p>
            <a:r>
              <a:rPr lang="en-US" dirty="0" smtClean="0"/>
              <a:t>Very good  estimate of 3D primary circulation </a:t>
            </a:r>
          </a:p>
          <a:p>
            <a:pPr lvl="1"/>
            <a:r>
              <a:rPr lang="en-US" dirty="0" smtClean="0"/>
              <a:t>S</a:t>
            </a:r>
            <a:r>
              <a:rPr lang="en-US" dirty="0" smtClean="0"/>
              <a:t>mall amplitude but statistically significant negative intensity bias for hurricane intensity cases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Very good estimate of storm location</a:t>
            </a:r>
          </a:p>
          <a:p>
            <a:pPr lvl="1"/>
            <a:r>
              <a:rPr lang="en-US" dirty="0" smtClean="0"/>
              <a:t>The observed storm center location was not assimilated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Low skill of the estimate of secondary circulation</a:t>
            </a:r>
          </a:p>
          <a:p>
            <a:pPr lvl="1"/>
            <a:r>
              <a:rPr lang="en-US" dirty="0" smtClean="0"/>
              <a:t>Underestimate of both the vertical and radial components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POTENTIAL FOR IMPACT OF LIDAR OBSERVATIONS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Good estimate of </a:t>
            </a:r>
            <a:r>
              <a:rPr lang="en-US" dirty="0" err="1" smtClean="0"/>
              <a:t>axisymmetric</a:t>
            </a:r>
            <a:r>
              <a:rPr lang="en-US" dirty="0" smtClean="0"/>
              <a:t> structure of temperature and humidity  with  a  bias in  mean amplitude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OSSE capability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9863"/>
            <a:ext cx="8229600" cy="4525963"/>
          </a:xfrm>
        </p:spPr>
        <p:txBody>
          <a:bodyPr/>
          <a:lstStyle/>
          <a:p>
            <a:r>
              <a:rPr lang="en-US" dirty="0" smtClean="0"/>
              <a:t>HEDAS is an off line system with respect to HWRF</a:t>
            </a:r>
          </a:p>
          <a:p>
            <a:endParaRPr lang="en-US" dirty="0" smtClean="0"/>
          </a:p>
          <a:p>
            <a:r>
              <a:rPr lang="en-US" dirty="0" smtClean="0"/>
              <a:t>Adaptable to any resolution and location </a:t>
            </a:r>
          </a:p>
          <a:p>
            <a:pPr lvl="1"/>
            <a:r>
              <a:rPr lang="en-US" dirty="0" smtClean="0"/>
              <a:t>Requires significant computational resource </a:t>
            </a:r>
          </a:p>
          <a:p>
            <a:endParaRPr lang="en-US" dirty="0" smtClean="0"/>
          </a:p>
          <a:p>
            <a:r>
              <a:rPr lang="en-US" dirty="0" smtClean="0"/>
              <a:t>Observation operators are modular</a:t>
            </a:r>
          </a:p>
          <a:p>
            <a:pPr lvl="1"/>
            <a:r>
              <a:rPr lang="en-US" dirty="0" smtClean="0"/>
              <a:t>New operators could be easily  added </a:t>
            </a:r>
          </a:p>
          <a:p>
            <a:pPr lvl="1"/>
            <a:r>
              <a:rPr lang="en-US" dirty="0" smtClean="0"/>
              <a:t>Required collaboration with the observation experts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0" y="423320"/>
            <a:ext cx="91440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300" b="1" dirty="0" smtClean="0">
                <a:solidFill>
                  <a:prstClr val="black"/>
                </a:solidFill>
                <a:latin typeface="Arial" charset="0"/>
                <a:ea typeface="ＭＳ Ｐゴシック" charset="-128"/>
                <a:cs typeface="ＭＳ Ｐゴシック" charset="-128"/>
              </a:rPr>
              <a:t>HWRF Hurricane Ensemble Data Assimilation System (HEDAS)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300" b="1" dirty="0" smtClean="0">
              <a:solidFill>
                <a:prstClr val="black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75" y="959954"/>
            <a:ext cx="891222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Forecast model: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</a:rPr>
              <a:t>HWRF </a:t>
            </a:r>
          </a:p>
          <a:p>
            <a:pPr lvl="1"/>
            <a:r>
              <a:rPr lang="en-US" sz="2400" dirty="0">
                <a:latin typeface="Calibri" pitchFamily="34" charset="0"/>
              </a:rPr>
              <a:t>2 nested domains (9/3 km horizontal resolution, 42 vert. levels)</a:t>
            </a:r>
          </a:p>
          <a:p>
            <a:pPr lvl="1"/>
            <a:r>
              <a:rPr lang="en-US" sz="2400" dirty="0">
                <a:latin typeface="Calibri" pitchFamily="34" charset="0"/>
              </a:rPr>
              <a:t>Static inner nest to accommodate covariance computations</a:t>
            </a:r>
          </a:p>
          <a:p>
            <a:pPr lvl="2"/>
            <a:r>
              <a:rPr lang="en-US" sz="2400" dirty="0">
                <a:latin typeface="Wingdings" pitchFamily="2" charset="2"/>
              </a:rPr>
              <a:t>	</a:t>
            </a:r>
            <a:r>
              <a:rPr lang="en-US" sz="2400" dirty="0">
                <a:latin typeface="Calibri" pitchFamily="34" charset="0"/>
              </a:rPr>
              <a:t> Inner nest size: ~10x10 degrees</a:t>
            </a:r>
          </a:p>
          <a:p>
            <a:r>
              <a:rPr lang="en-US" sz="2400" b="1" dirty="0">
                <a:latin typeface="Calibri" pitchFamily="34" charset="0"/>
              </a:rPr>
              <a:t>Data assimilation:</a:t>
            </a:r>
          </a:p>
          <a:p>
            <a:pPr lvl="1"/>
            <a:r>
              <a:rPr lang="en-US" sz="2400" dirty="0">
                <a:latin typeface="Calibri" pitchFamily="34" charset="0"/>
              </a:rPr>
              <a:t>Square-root ensemble </a:t>
            </a:r>
            <a:r>
              <a:rPr lang="en-US" sz="2400" dirty="0" err="1">
                <a:latin typeface="Calibri" pitchFamily="34" charset="0"/>
              </a:rPr>
              <a:t>Kalman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filter</a:t>
            </a:r>
            <a:endParaRPr lang="en-US" sz="2400" dirty="0">
              <a:latin typeface="Calibri" pitchFamily="34" charset="0"/>
            </a:endParaRPr>
          </a:p>
          <a:p>
            <a:pPr lvl="1"/>
            <a:r>
              <a:rPr lang="en-US" sz="2400" dirty="0">
                <a:latin typeface="Calibri" pitchFamily="34" charset="0"/>
              </a:rPr>
              <a:t>Assimilates inner-core aircraft data on the inner nest</a:t>
            </a:r>
          </a:p>
          <a:p>
            <a:pPr lvl="2"/>
            <a:r>
              <a:rPr lang="en-US" sz="2400" dirty="0">
                <a:latin typeface="Wingdings" pitchFamily="2" charset="2"/>
              </a:rPr>
              <a:t>	</a:t>
            </a:r>
            <a:r>
              <a:rPr lang="en-US" sz="2400" dirty="0">
                <a:latin typeface="Calibri" pitchFamily="34" charset="0"/>
              </a:rPr>
              <a:t> NOAA P-3, NOAA G-IV, USAF, PREDICT G-V</a:t>
            </a:r>
          </a:p>
          <a:p>
            <a:r>
              <a:rPr lang="en-US" sz="2400" b="1" dirty="0">
                <a:latin typeface="Calibri" pitchFamily="34" charset="0"/>
              </a:rPr>
              <a:t>Ensemble system:</a:t>
            </a:r>
          </a:p>
          <a:p>
            <a:pPr lvl="1"/>
            <a:r>
              <a:rPr lang="en-US" sz="2400" dirty="0">
                <a:latin typeface="Calibri" pitchFamily="34" charset="0"/>
              </a:rPr>
              <a:t>Initialized from semi-operational </a:t>
            </a:r>
            <a:r>
              <a:rPr lang="en-US" sz="2400" i="1" dirty="0">
                <a:latin typeface="Calibri" pitchFamily="34" charset="0"/>
              </a:rPr>
              <a:t>GFS-</a:t>
            </a:r>
            <a:r>
              <a:rPr lang="en-US" sz="2400" i="1" dirty="0" err="1">
                <a:latin typeface="Calibri" pitchFamily="34" charset="0"/>
              </a:rPr>
              <a:t>EnKF</a:t>
            </a:r>
            <a:r>
              <a:rPr lang="en-US" sz="2400" i="1" dirty="0">
                <a:latin typeface="Calibri" pitchFamily="34" charset="0"/>
              </a:rPr>
              <a:t> (NOAA/ESRL)</a:t>
            </a:r>
            <a:r>
              <a:rPr lang="en-US" sz="2400" dirty="0">
                <a:latin typeface="Calibri" pitchFamily="34" charset="0"/>
              </a:rPr>
              <a:t> ensemble</a:t>
            </a:r>
          </a:p>
          <a:p>
            <a:pPr lvl="1"/>
            <a:r>
              <a:rPr lang="en-US" sz="2400" dirty="0">
                <a:latin typeface="Calibri" pitchFamily="34" charset="0"/>
              </a:rPr>
              <a:t>30 ensemble members</a:t>
            </a:r>
          </a:p>
          <a:p>
            <a:pPr lvl="1"/>
            <a:endParaRPr lang="en-US" sz="2400" dirty="0">
              <a:solidFill>
                <a:schemeClr val="hlink"/>
              </a:solidFill>
              <a:latin typeface="Calibri" pitchFamily="34" charset="0"/>
            </a:endParaRPr>
          </a:p>
        </p:txBody>
      </p:sp>
      <p:sp>
        <p:nvSpPr>
          <p:cNvPr id="123" name="TextBox 8"/>
          <p:cNvSpPr txBox="1">
            <a:spLocks noChangeArrowheads="1"/>
          </p:cNvSpPr>
          <p:nvPr/>
        </p:nvSpPr>
        <p:spPr bwMode="auto">
          <a:xfrm>
            <a:off x="4860237" y="5937822"/>
            <a:ext cx="2149051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100" b="1" dirty="0" err="1" smtClean="0">
                <a:solidFill>
                  <a:prstClr val="black"/>
                </a:solidFill>
                <a:latin typeface="Calibri" charset="0"/>
                <a:ea typeface="ＭＳ Ｐゴシック" charset="-128"/>
                <a:cs typeface="ＭＳ Ｐゴシック" charset="-128"/>
              </a:rPr>
              <a:t>Aksoy</a:t>
            </a:r>
            <a:r>
              <a:rPr lang="en-US" sz="2100" b="1" dirty="0" smtClean="0">
                <a:solidFill>
                  <a:prstClr val="black"/>
                </a:solidFill>
                <a:latin typeface="Calibri" charset="0"/>
                <a:ea typeface="ＭＳ Ｐゴシック" charset="-128"/>
                <a:cs typeface="ＭＳ Ｐゴシック" charset="-128"/>
              </a:rPr>
              <a:t> et al., 2012</a:t>
            </a:r>
            <a:endParaRPr lang="en-US" sz="2100" b="1" dirty="0">
              <a:solidFill>
                <a:prstClr val="black"/>
              </a:solidFill>
              <a:latin typeface="Calibri" charset="0"/>
              <a:ea typeface="ＭＳ Ｐゴシック" charset="-128"/>
              <a:cs typeface="ＭＳ Ｐゴシック" charset="-128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prstClr val="black"/>
              </a:solidFill>
              <a:latin typeface="Calibri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2209800" y="304800"/>
            <a:ext cx="4572000" cy="1143000"/>
          </a:xfrm>
        </p:spPr>
        <p:txBody>
          <a:bodyPr/>
          <a:lstStyle/>
          <a:p>
            <a:r>
              <a:rPr lang="en-US" u="sng" dirty="0" smtClean="0"/>
              <a:t>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4267200" cy="54102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u="sng" dirty="0" smtClean="0">
                <a:solidFill>
                  <a:schemeClr val="tx2"/>
                </a:solidFill>
              </a:rPr>
              <a:t>Data types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flight level: </a:t>
            </a:r>
            <a:r>
              <a:rPr lang="en-US" dirty="0" smtClean="0">
                <a:solidFill>
                  <a:schemeClr val="tx2"/>
                </a:solidFill>
              </a:rPr>
              <a:t>wind temperature and humidity + SFMR surface wind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/>
                </a:solidFill>
              </a:rPr>
              <a:t>    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7030A0"/>
                </a:solidFill>
              </a:rPr>
              <a:t>GPS </a:t>
            </a:r>
            <a:r>
              <a:rPr lang="en-US" dirty="0" err="1" smtClean="0">
                <a:solidFill>
                  <a:srgbClr val="7030A0"/>
                </a:solidFill>
              </a:rPr>
              <a:t>dropwindsonde</a:t>
            </a:r>
            <a:r>
              <a:rPr lang="en-US" dirty="0" smtClean="0">
                <a:solidFill>
                  <a:srgbClr val="7030A0"/>
                </a:solidFill>
              </a:rPr>
              <a:t>: </a:t>
            </a:r>
            <a:r>
              <a:rPr lang="en-US" dirty="0" smtClean="0">
                <a:solidFill>
                  <a:schemeClr val="tx2"/>
                </a:solidFill>
              </a:rPr>
              <a:t>wind, temperature, humidity and pressure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/>
                </a:solidFill>
              </a:rPr>
              <a:t>    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7030A0"/>
                </a:solidFill>
              </a:rPr>
              <a:t>Tail Doppler Radar: </a:t>
            </a:r>
            <a:r>
              <a:rPr lang="en-US" dirty="0" smtClean="0">
                <a:solidFill>
                  <a:schemeClr val="tx2"/>
                </a:solidFill>
              </a:rPr>
              <a:t>radial winds.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u="sng" dirty="0" smtClean="0">
                <a:solidFill>
                  <a:schemeClr val="tx2"/>
                </a:solidFill>
              </a:rPr>
              <a:t>Approximate vertical location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Orion P3:    </a:t>
            </a:r>
            <a:r>
              <a:rPr lang="en-US" dirty="0" smtClean="0">
                <a:solidFill>
                  <a:schemeClr val="tx2"/>
                </a:solidFill>
              </a:rPr>
              <a:t>~ 3 km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7030A0"/>
                </a:solidFill>
              </a:rPr>
              <a:t> G-IV :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13 </a:t>
            </a:r>
            <a:r>
              <a:rPr lang="en-US" dirty="0" smtClean="0">
                <a:solidFill>
                  <a:schemeClr val="tx2"/>
                </a:solidFill>
              </a:rPr>
              <a:t>- </a:t>
            </a:r>
            <a:r>
              <a:rPr lang="en-US" dirty="0" smtClean="0">
                <a:solidFill>
                  <a:schemeClr val="tx2"/>
                </a:solidFill>
              </a:rPr>
              <a:t>14 </a:t>
            </a:r>
            <a:r>
              <a:rPr lang="en-US" dirty="0" smtClean="0">
                <a:solidFill>
                  <a:schemeClr val="tx2"/>
                </a:solidFill>
              </a:rPr>
              <a:t>km and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U.S. A.F. C-130’s:  </a:t>
            </a:r>
            <a:r>
              <a:rPr lang="en-US" dirty="0" smtClean="0">
                <a:solidFill>
                  <a:schemeClr val="tx2"/>
                </a:solidFill>
              </a:rPr>
              <a:t>10km  maximum with a minimum 2000ft. vertical separation from the P3’s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2"/>
              </a:solidFill>
            </a:endParaRPr>
          </a:p>
        </p:txBody>
      </p:sp>
      <p:pic>
        <p:nvPicPr>
          <p:cNvPr id="17411" name="Picture 3" descr="OBS_0828180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2133600"/>
            <a:ext cx="47244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4648200" y="1447800"/>
            <a:ext cx="2784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charset="0"/>
              </a:rPr>
              <a:t>Observation distribution </a:t>
            </a:r>
          </a:p>
          <a:p>
            <a:r>
              <a:rPr lang="en-US" sz="2000">
                <a:latin typeface="Calibri" charset="0"/>
              </a:rPr>
              <a:t>(9/02/2010 02Z analysis)</a:t>
            </a:r>
          </a:p>
        </p:txBody>
      </p:sp>
      <p:pic>
        <p:nvPicPr>
          <p:cNvPr id="17413" name="Picture 20" descr="g_iv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762000"/>
            <a:ext cx="164147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838200"/>
            <a:ext cx="17462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52400" y="152400"/>
            <a:ext cx="1728788" cy="6461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u="sng" dirty="0">
                <a:latin typeface="+mn-lt"/>
              </a:rPr>
              <a:t>2 NOAA  Orion P-3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+mn-lt"/>
              </a:rPr>
              <a:t>Dropsonde</a:t>
            </a:r>
            <a:r>
              <a:rPr lang="en-US" sz="1200" b="1" dirty="0">
                <a:latin typeface="+mn-lt"/>
              </a:rPr>
              <a:t> + Flight level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+mn-lt"/>
              </a:rPr>
              <a:t>+ Tail Doppler Radar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10400" y="228600"/>
            <a:ext cx="1743075" cy="4619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u="sng" dirty="0">
                <a:latin typeface="+mn-lt"/>
              </a:rPr>
              <a:t>1 NOAA Gulfstream G-IV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+mn-lt"/>
              </a:rPr>
              <a:t>Dropsonde</a:t>
            </a:r>
            <a:r>
              <a:rPr lang="en-US" sz="1200" b="1" dirty="0">
                <a:latin typeface="+mn-lt"/>
              </a:rPr>
              <a:t> </a:t>
            </a:r>
          </a:p>
        </p:txBody>
      </p:sp>
      <p:pic>
        <p:nvPicPr>
          <p:cNvPr id="17417" name="Picture 2"/>
          <p:cNvPicPr>
            <a:picLocks noChangeAspect="1" noChangeArrowheads="1"/>
          </p:cNvPicPr>
          <p:nvPr/>
        </p:nvPicPr>
        <p:blipFill>
          <a:blip r:embed="rId5" cstate="print"/>
          <a:srcRect t="17514" b="23569"/>
          <a:stretch>
            <a:fillRect/>
          </a:stretch>
        </p:blipFill>
        <p:spPr bwMode="auto">
          <a:xfrm>
            <a:off x="6629400" y="5943600"/>
            <a:ext cx="23637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724400" y="6172200"/>
            <a:ext cx="1728788" cy="4619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u="sng" dirty="0">
                <a:latin typeface="+mn-lt"/>
              </a:rPr>
              <a:t>U.S.A.F  WC-130J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+mn-lt"/>
              </a:rPr>
              <a:t>Flight level + </a:t>
            </a:r>
            <a:r>
              <a:rPr lang="en-US" sz="1200" b="1" dirty="0" err="1">
                <a:latin typeface="+mn-lt"/>
              </a:rPr>
              <a:t>Dropsonde</a:t>
            </a:r>
            <a:endParaRPr lang="en-US" sz="16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0" y="2148620"/>
            <a:ext cx="91440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300" b="1" dirty="0" smtClean="0">
              <a:solidFill>
                <a:prstClr val="black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prstClr val="black"/>
                </a:solidFill>
                <a:latin typeface="Arial" charset="0"/>
                <a:ea typeface="ＭＳ Ｐゴシック" charset="-128"/>
                <a:cs typeface="ＭＳ Ｐゴシック" charset="-128"/>
              </a:rPr>
              <a:t>HEDAS Performance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prstClr val="black"/>
                </a:solidFill>
                <a:latin typeface="Arial" charset="0"/>
                <a:ea typeface="ＭＳ Ｐゴシック" charset="-128"/>
                <a:cs typeface="ＭＳ Ｐゴシック" charset="-128"/>
              </a:rPr>
              <a:t>Retrospective  2008-2011</a:t>
            </a:r>
            <a:endParaRPr lang="en-US" sz="3600" dirty="0">
              <a:solidFill>
                <a:prstClr val="black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341" name="TextBox 8"/>
          <p:cNvSpPr txBox="1">
            <a:spLocks noChangeArrowheads="1"/>
          </p:cNvSpPr>
          <p:nvPr/>
        </p:nvSpPr>
        <p:spPr bwMode="auto">
          <a:xfrm>
            <a:off x="5787844" y="4968809"/>
            <a:ext cx="1464695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100" dirty="0" err="1">
                <a:solidFill>
                  <a:prstClr val="black"/>
                </a:solidFill>
                <a:latin typeface="Calibri" charset="0"/>
                <a:ea typeface="ＭＳ Ｐゴシック" charset="-128"/>
                <a:cs typeface="ＭＳ Ｐゴシック" charset="-128"/>
              </a:rPr>
              <a:t>Altuğ</a:t>
            </a:r>
            <a:r>
              <a:rPr lang="en-US" sz="2100" dirty="0">
                <a:solidFill>
                  <a:prstClr val="black"/>
                </a:solidFill>
                <a:latin typeface="Calibri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100" dirty="0" err="1" smtClean="0">
                <a:solidFill>
                  <a:prstClr val="black"/>
                </a:solidFill>
                <a:latin typeface="Calibri" charset="0"/>
                <a:ea typeface="ＭＳ Ｐゴシック" charset="-128"/>
                <a:cs typeface="ＭＳ Ｐゴシック" charset="-128"/>
              </a:rPr>
              <a:t>Aksoy</a:t>
            </a:r>
            <a:endParaRPr lang="en-US" sz="2100" dirty="0">
              <a:solidFill>
                <a:prstClr val="black"/>
              </a:solidFill>
              <a:latin typeface="Calibri" charset="0"/>
              <a:ea typeface="ＭＳ Ｐゴシック" charset="-128"/>
              <a:cs typeface="ＭＳ Ｐゴシック" charset="-128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prstClr val="black"/>
              </a:solidFill>
              <a:latin typeface="Calibri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Cases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1672" y="1617656"/>
            <a:ext cx="8711192" cy="360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845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Assimilation Cycles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8751" y="1510428"/>
            <a:ext cx="5472546" cy="429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488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651584"/>
          </a:xfrm>
        </p:spPr>
        <p:txBody>
          <a:bodyPr/>
          <a:lstStyle/>
          <a:p>
            <a:r>
              <a:rPr lang="en-US" dirty="0" smtClean="0"/>
              <a:t>Analysis Position Error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7699" y="1323324"/>
            <a:ext cx="8259096" cy="43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210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651584"/>
          </a:xfrm>
        </p:spPr>
        <p:txBody>
          <a:bodyPr/>
          <a:lstStyle/>
          <a:p>
            <a:r>
              <a:rPr lang="en-US" dirty="0" smtClean="0"/>
              <a:t>Analysis Intensity Error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7699" y="1438281"/>
            <a:ext cx="8259096" cy="409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299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651584"/>
          </a:xfrm>
        </p:spPr>
        <p:txBody>
          <a:bodyPr/>
          <a:lstStyle/>
          <a:p>
            <a:r>
              <a:rPr lang="en-US" dirty="0" smtClean="0"/>
              <a:t>Analysis Wind-Pressure Relationship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23672" y="924570"/>
            <a:ext cx="5480017" cy="526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100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372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1_Office Theme</vt:lpstr>
      <vt:lpstr>DATA ASSIMILATION FOR HURRICANE PREDICTION   Update on data assimilation developments and improvements with particular reference to ability to test Lidar impacts in OSSEs -</vt:lpstr>
      <vt:lpstr>Slide 2</vt:lpstr>
      <vt:lpstr> Observations</vt:lpstr>
      <vt:lpstr>Slide 4</vt:lpstr>
      <vt:lpstr>Distribution of Cases</vt:lpstr>
      <vt:lpstr>Number of Assimilation Cycles</vt:lpstr>
      <vt:lpstr>Analysis Position Error</vt:lpstr>
      <vt:lpstr>Analysis Intensity Error</vt:lpstr>
      <vt:lpstr>Analysis Wind-Pressure Relationship</vt:lpstr>
      <vt:lpstr>Analysis Doppler-Derived Structure</vt:lpstr>
      <vt:lpstr>Summary of analysis properties </vt:lpstr>
      <vt:lpstr>OSSE capability </vt:lpstr>
    </vt:vector>
  </TitlesOfParts>
  <Company>NOAA/AOML/HRD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Altug Aksoy</dc:creator>
  <cp:lastModifiedBy>Tomislava Vuikicevic</cp:lastModifiedBy>
  <cp:revision>74</cp:revision>
  <dcterms:created xsi:type="dcterms:W3CDTF">2012-02-14T20:58:41Z</dcterms:created>
  <dcterms:modified xsi:type="dcterms:W3CDTF">2012-05-02T02:02:58Z</dcterms:modified>
</cp:coreProperties>
</file>