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9" r:id="rId1"/>
  </p:sldMasterIdLst>
  <p:notesMasterIdLst>
    <p:notesMasterId r:id="rId40"/>
  </p:notesMasterIdLst>
  <p:sldIdLst>
    <p:sldId id="299" r:id="rId2"/>
    <p:sldId id="368" r:id="rId3"/>
    <p:sldId id="419" r:id="rId4"/>
    <p:sldId id="370" r:id="rId5"/>
    <p:sldId id="377" r:id="rId6"/>
    <p:sldId id="418" r:id="rId7"/>
    <p:sldId id="372" r:id="rId8"/>
    <p:sldId id="373" r:id="rId9"/>
    <p:sldId id="369" r:id="rId10"/>
    <p:sldId id="322" r:id="rId11"/>
    <p:sldId id="327" r:id="rId12"/>
    <p:sldId id="313" r:id="rId13"/>
    <p:sldId id="374" r:id="rId14"/>
    <p:sldId id="352" r:id="rId15"/>
    <p:sldId id="333" r:id="rId16"/>
    <p:sldId id="310" r:id="rId17"/>
    <p:sldId id="388" r:id="rId18"/>
    <p:sldId id="381" r:id="rId19"/>
    <p:sldId id="389" r:id="rId20"/>
    <p:sldId id="390" r:id="rId21"/>
    <p:sldId id="391" r:id="rId22"/>
    <p:sldId id="392" r:id="rId23"/>
    <p:sldId id="393" r:id="rId24"/>
    <p:sldId id="394" r:id="rId25"/>
    <p:sldId id="383" r:id="rId26"/>
    <p:sldId id="417" r:id="rId27"/>
    <p:sldId id="382" r:id="rId28"/>
    <p:sldId id="396" r:id="rId29"/>
    <p:sldId id="398" r:id="rId30"/>
    <p:sldId id="367" r:id="rId31"/>
    <p:sldId id="403" r:id="rId32"/>
    <p:sldId id="332" r:id="rId33"/>
    <p:sldId id="335" r:id="rId34"/>
    <p:sldId id="416" r:id="rId35"/>
    <p:sldId id="411" r:id="rId36"/>
    <p:sldId id="346" r:id="rId37"/>
    <p:sldId id="341" r:id="rId38"/>
    <p:sldId id="413" r:id="rId39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33"/>
    <a:srgbClr val="82C836"/>
    <a:srgbClr val="FB8F19"/>
    <a:srgbClr val="C3C72B"/>
    <a:srgbClr val="AFB92D"/>
    <a:srgbClr val="A9A93D"/>
    <a:srgbClr val="FFFFFF"/>
    <a:srgbClr val="FFFF00"/>
    <a:srgbClr val="3558BB"/>
    <a:srgbClr val="FFC1C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22713D00-FE30-47FD-B336-D9CEEFFA4E87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88EAC6D1-1A0B-4E46-A23A-E1874FE80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2626E-A0B0-4FAC-8C10-FE724BB48F65}" type="slidenum">
              <a:rPr lang="en-US"/>
              <a:pPr/>
              <a:t>3</a:t>
            </a:fld>
            <a:endParaRPr lang="en-US"/>
          </a:p>
        </p:txBody>
      </p:sp>
      <p:sp>
        <p:nvSpPr>
          <p:cNvPr id="278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data or proprietary info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3E3A5-FE36-43F4-BBC9-910EBCC07979}" type="slidenum">
              <a:rPr lang="en-US"/>
              <a:pPr/>
              <a:t>35</a:t>
            </a:fld>
            <a:endParaRPr lang="en-US"/>
          </a:p>
        </p:txBody>
      </p:sp>
      <p:sp>
        <p:nvSpPr>
          <p:cNvPr id="297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data or proprietary info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4A293-24C6-48A0-8454-43676AECCBF6}" type="slidenum">
              <a:rPr lang="en-US"/>
              <a:pPr/>
              <a:t>37</a:t>
            </a:fld>
            <a:endParaRPr lang="en-US"/>
          </a:p>
        </p:txBody>
      </p:sp>
      <p:sp>
        <p:nvSpPr>
          <p:cNvPr id="293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49788" cy="3487738"/>
          </a:xfrm>
          <a:ln/>
        </p:spPr>
      </p:sp>
      <p:sp>
        <p:nvSpPr>
          <p:cNvPr id="293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Shown </a:t>
            </a:r>
            <a:r>
              <a:rPr lang="en-US" dirty="0"/>
              <a:t>publicly (6/08) at the </a:t>
            </a:r>
            <a:r>
              <a:rPr lang="en-US" dirty="0" err="1"/>
              <a:t>ILRC</a:t>
            </a:r>
            <a:r>
              <a:rPr lang="en-US" dirty="0"/>
              <a:t> and wind lidar </a:t>
            </a:r>
            <a:r>
              <a:rPr lang="en-US" dirty="0" err="1"/>
              <a:t>WG</a:t>
            </a:r>
            <a:r>
              <a:rPr lang="en-US" dirty="0"/>
              <a:t> (2/08). Identical to previously </a:t>
            </a:r>
            <a:r>
              <a:rPr lang="en-US" dirty="0" err="1"/>
              <a:t>ITAR</a:t>
            </a:r>
            <a:r>
              <a:rPr lang="en-US" dirty="0"/>
              <a:t> and IP approved.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B2FC9-E0EC-453C-BA43-455CE503E115}" type="slidenum">
              <a:rPr lang="en-US"/>
              <a:pPr/>
              <a:t>7</a:t>
            </a:fld>
            <a:endParaRPr lang="en-US"/>
          </a:p>
        </p:txBody>
      </p:sp>
      <p:sp>
        <p:nvSpPr>
          <p:cNvPr id="276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data or proprietary info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A9399-A89C-4831-B752-2EBAAB487443}" type="slidenum">
              <a:rPr lang="en-US"/>
              <a:pPr/>
              <a:t>32</a:t>
            </a:fld>
            <a:endParaRPr lang="en-US"/>
          </a:p>
        </p:txBody>
      </p:sp>
      <p:sp>
        <p:nvSpPr>
          <p:cNvPr id="285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Previously approved</a:t>
            </a:r>
          </a:p>
          <a:p>
            <a:endParaRPr lang="en-US"/>
          </a:p>
          <a:p>
            <a:r>
              <a:rPr lang="en-US"/>
              <a:t>Top level description of a possible wind lidar architecture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42875"/>
            <a:ext cx="7410450" cy="561975"/>
          </a:xfrm>
        </p:spPr>
        <p:txBody>
          <a:bodyPr>
            <a:no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639951"/>
            <a:ext cx="2133600" cy="218049"/>
          </a:xfrm>
        </p:spPr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639951"/>
            <a:ext cx="2133600" cy="218049"/>
          </a:xfrm>
        </p:spPr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14300"/>
            <a:ext cx="7467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28650" y="123825"/>
            <a:ext cx="7467600" cy="5810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51535"/>
            <a:ext cx="590550" cy="2247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85153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553450" y="6629400"/>
            <a:ext cx="5905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629400"/>
            <a:ext cx="855345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4" name="Picture 2" descr="C:\Documents and Settings\cgrund\Desktop\Picture1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01053" y="125413"/>
            <a:ext cx="501671" cy="525187"/>
          </a:xfrm>
          <a:prstGeom prst="rect">
            <a:avLst/>
          </a:prstGeom>
          <a:noFill/>
        </p:spPr>
      </p:pic>
      <p:pic>
        <p:nvPicPr>
          <p:cNvPr id="15" name="Picture 5" descr="NASA-logo1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94728" y="166689"/>
            <a:ext cx="566672" cy="461961"/>
          </a:xfrm>
          <a:prstGeom prst="rect">
            <a:avLst/>
          </a:prstGeom>
          <a:noFill/>
        </p:spPr>
      </p:pic>
      <p:pic>
        <p:nvPicPr>
          <p:cNvPr id="16" name="Picture 9" descr="Ball frame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032" y="146685"/>
            <a:ext cx="503785" cy="516255"/>
          </a:xfrm>
          <a:prstGeom prst="rect">
            <a:avLst/>
          </a:prstGeom>
          <a:noFill/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6646985"/>
            <a:ext cx="6019800" cy="211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010400" y="6632917"/>
            <a:ext cx="2133600" cy="22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airliners.net/open.file?id=0950319&amp;size=L&amp;width=1024&amp;height=695&amp;sok=&amp;photo_nr=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 1c_522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1"/>
            <a:ext cx="7772400" cy="2057400"/>
          </a:xfrm>
          <a:effectLst>
            <a:outerShdw dist="28398" dir="1593903" algn="ctr" rotWithShape="0">
              <a:srgbClr val="777777">
                <a:alpha val="50000"/>
              </a:srgbClr>
            </a:outerShd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>Successes of the OAWL IIP and next steps (with a FIDDL):  </a:t>
            </a:r>
            <a:r>
              <a:rPr lang="en-US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/>
            </a:r>
            <a:br>
              <a:rPr lang="en-US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</a:br>
            <a:endParaRPr lang="en-US" sz="24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1999" y="2185261"/>
            <a:ext cx="7638081" cy="1324421"/>
          </a:xfrm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  <a:latin typeface="Tw Cen MT" pitchFamily="34" charset="0"/>
              </a:rPr>
              <a:t>Sara C. Tucker, Thomas Delker,  &amp; Carl Weimer</a:t>
            </a:r>
            <a:br>
              <a:rPr lang="en-US" sz="1400" dirty="0" smtClean="0">
                <a:ln w="11430"/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  <a:latin typeface="Tw Cen MT" pitchFamily="34" charset="0"/>
              </a:rPr>
            </a:br>
            <a:r>
              <a:rPr lang="en-US" sz="1400" dirty="0" smtClean="0">
                <a:ln w="11430"/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  <a:latin typeface="Tw Cen MT" pitchFamily="34" charset="0"/>
              </a:rPr>
              <a:t>Ball Aerospace &amp; Technologies Corp.</a:t>
            </a:r>
          </a:p>
          <a:p>
            <a:pPr>
              <a:defRPr/>
            </a:pPr>
            <a:r>
              <a:rPr lang="en-US" sz="1400" dirty="0" smtClean="0">
                <a:solidFill>
                  <a:schemeClr val="tx2"/>
                </a:solidFill>
                <a:latin typeface="Tw Cen MT" pitchFamily="34" charset="0"/>
              </a:rPr>
              <a:t>Working Group on Space-based Wind Lidar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tx2"/>
                </a:solidFill>
                <a:latin typeface="Tw Cen MT" pitchFamily="34" charset="0"/>
              </a:rPr>
              <a:t>1-2 May 2012 - Miami, FL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py of IMG_2959.JPG"/>
          <p:cNvPicPr>
            <a:picLocks noChangeAspect="1"/>
          </p:cNvPicPr>
          <p:nvPr/>
        </p:nvPicPr>
        <p:blipFill>
          <a:blip r:embed="rId2" cstate="screen">
            <a:lum contrast="39000"/>
          </a:blip>
          <a:stretch>
            <a:fillRect/>
          </a:stretch>
        </p:blipFill>
        <p:spPr>
          <a:xfrm>
            <a:off x="5163820" y="1937386"/>
            <a:ext cx="2509520" cy="188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opa.png"/>
          <p:cNvPicPr>
            <a:picLocks noChangeAspect="1"/>
          </p:cNvPicPr>
          <p:nvPr/>
        </p:nvPicPr>
        <p:blipFill>
          <a:blip r:embed="rId3" cstate="screen">
            <a:lum contrast="21000"/>
          </a:blip>
          <a:stretch>
            <a:fillRect/>
          </a:stretch>
        </p:blipFill>
        <p:spPr>
          <a:xfrm>
            <a:off x="6881051" y="1231302"/>
            <a:ext cx="2120074" cy="137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0" name="Title 1"/>
          <p:cNvSpPr>
            <a:spLocks noGrp="1"/>
          </p:cNvSpPr>
          <p:nvPr>
            <p:ph type="title"/>
          </p:nvPr>
        </p:nvSpPr>
        <p:spPr>
          <a:xfrm>
            <a:off x="733425" y="184150"/>
            <a:ext cx="7610475" cy="5969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OAWL Ground Validation with NOAA’s mini-MOPA </a:t>
            </a:r>
            <a:endParaRPr lang="en-US" sz="2800" b="0" dirty="0" smtClean="0"/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6931656" y="2161297"/>
            <a:ext cx="1217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Mini-MOPA</a:t>
            </a:r>
          </a:p>
        </p:txBody>
      </p:sp>
      <p:pic>
        <p:nvPicPr>
          <p:cNvPr id="10" name="Object 3"/>
          <p:cNvPicPr>
            <a:picLocks noChangeArrowheads="1"/>
          </p:cNvPicPr>
          <p:nvPr/>
        </p:nvPicPr>
        <p:blipFill>
          <a:blip r:embed="rId4" cstate="screen"/>
          <a:srcRect t="-237" b="-356"/>
          <a:stretch>
            <a:fillRect/>
          </a:stretch>
        </p:blipFill>
        <p:spPr bwMode="auto">
          <a:xfrm>
            <a:off x="5524500" y="3908610"/>
            <a:ext cx="2781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236464" y="3390022"/>
            <a:ext cx="1503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OAWL (inside)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12230" y="1633928"/>
            <a:ext cx="4384623" cy="4669436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sz="2800" b="1" dirty="0" smtClean="0"/>
              <a:t>OAWL Ground Validation</a:t>
            </a:r>
            <a:endParaRPr lang="en-US" sz="2000" b="1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Line-of-sight (LOS) comparisons between 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/>
              <a:t>OAWL  (355 nm)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/>
              <a:t>NOAA’s mini-MOPA (10 µm) </a:t>
            </a:r>
            <a:r>
              <a:rPr lang="en-US" sz="1600" dirty="0" smtClean="0"/>
              <a:t>Coherent Detection Doppler lidar </a:t>
            </a:r>
            <a:r>
              <a:rPr lang="en-US" sz="1800" dirty="0" smtClean="0"/>
              <a:t>– established “truth” system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~15 hrs of data, 11-21 July, 2011</a:t>
            </a:r>
          </a:p>
          <a:p>
            <a:r>
              <a:rPr lang="en-US" sz="2000" dirty="0" smtClean="0"/>
              <a:t>Pointing out over Table Mountain Test Facility (north of Boulder, CO): </a:t>
            </a:r>
            <a:br>
              <a:rPr lang="en-US" sz="2000" dirty="0" smtClean="0"/>
            </a:br>
            <a:r>
              <a:rPr lang="en-US" sz="1800" dirty="0" smtClean="0"/>
              <a:t>17° (NNE) azimuth at 0.3° elevation.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04850" y="142875"/>
            <a:ext cx="7372350" cy="561975"/>
          </a:xfrm>
        </p:spPr>
        <p:txBody>
          <a:bodyPr>
            <a:noAutofit/>
          </a:bodyPr>
          <a:lstStyle/>
          <a:p>
            <a:r>
              <a:rPr lang="en-US" sz="2800" dirty="0" smtClean="0"/>
              <a:t>OAWL Validation: Correlation with mini-MOPA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1800" y="1137375"/>
            <a:ext cx="83121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020" tIns="41014" rIns="41020" bIns="41014"/>
          <a:lstStyle/>
          <a:p>
            <a:pPr marL="206375" indent="-206375">
              <a:spcBef>
                <a:spcPct val="20000"/>
              </a:spcBef>
              <a:buClr>
                <a:srgbClr val="015385"/>
              </a:buClr>
              <a:defRPr/>
            </a:pPr>
            <a:r>
              <a:rPr lang="en-US" sz="1800" b="1" kern="0" dirty="0" smtClean="0">
                <a:latin typeface="+mn-lt"/>
              </a:rPr>
              <a:t>OAWL &amp; MOPA LOS Wind Data:  “Average</a:t>
            </a:r>
            <a:r>
              <a:rPr lang="en-US" sz="1800" b="1" kern="0" dirty="0">
                <a:latin typeface="+mn-lt"/>
              </a:rPr>
              <a:t>” (decimate with low-pass filtering) MOPA in time, and OAWL in range to put both systems on the same grid. 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28222" y="2000919"/>
            <a:ext cx="3896425" cy="229137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pic>
        <p:nvPicPr>
          <p:cNvPr id="12" name="Picture 11" descr="corr_with_precisions2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29725" y="4364355"/>
            <a:ext cx="3914275" cy="2407920"/>
          </a:xfrm>
          <a:prstGeom prst="rect">
            <a:avLst/>
          </a:prstGeom>
        </p:spPr>
      </p:pic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5846778" y="3285250"/>
            <a:ext cx="2439972" cy="6104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max correlation &gt; 95%</a:t>
            </a:r>
            <a:r>
              <a:rPr lang="en-US" sz="1600" dirty="0" smtClean="0"/>
              <a:t>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219" y="1904099"/>
            <a:ext cx="48799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474220" y="4145874"/>
            <a:ext cx="411277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1875" y="397458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minutes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Airborne Test Planning &amp; Preparation</a:t>
            </a:r>
            <a:endParaRPr lang="en-US" sz="3600" dirty="0"/>
          </a:p>
        </p:txBody>
      </p:sp>
      <p:pic>
        <p:nvPicPr>
          <p:cNvPr id="3074" name="Picture 2" descr="\\asdfiler2\css\Optical_Autocovariance\Photos\2011-11-Ellington\OAWL Pre-flight Photos\IMG_04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2285" y="1162049"/>
            <a:ext cx="4008340" cy="30062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9850" y="4088345"/>
            <a:ext cx="3060066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The OAWL system, in the pressurized pallet, with the tail of the NASA WB-57 jet in the background.</a:t>
            </a:r>
            <a:endParaRPr lang="en-US" sz="1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00150"/>
            <a:ext cx="4572000" cy="300608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06375" lvl="0" indent="-206375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Pressurized pallet component design &amp; fabrication</a:t>
            </a:r>
          </a:p>
          <a:p>
            <a:pPr marL="640080" lvl="1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System frame (with vibration isolation)</a:t>
            </a:r>
          </a:p>
          <a:p>
            <a:pPr marL="640080" lvl="1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Electronics rack &amp; cabling (&gt; 400 conductors)</a:t>
            </a:r>
          </a:p>
          <a:p>
            <a:pPr marL="640080" lvl="1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Thermal and air flow systems</a:t>
            </a:r>
          </a:p>
          <a:p>
            <a:pPr marL="640080" lvl="1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Chiller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fluid circulation system.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06375" lvl="0" indent="-206375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Optical and safety pressure test on pallet windows</a:t>
            </a:r>
          </a:p>
          <a:p>
            <a:pPr marL="206375" indent="-206375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Hardware integration - many layers, cables, etc.</a:t>
            </a:r>
          </a:p>
          <a:p>
            <a:pPr marL="206375" lvl="0" indent="-206375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Payload Data Package (200+pgs) was signed off by Johnson Space Center mid-September.</a:t>
            </a:r>
          </a:p>
          <a:p>
            <a:pPr marL="206375" indent="-206375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In-pallet Technical Readiness Review (at JSC) passed with no action items.</a:t>
            </a:r>
          </a:p>
          <a:p>
            <a:pPr marL="320040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20040" lvl="0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57700" y="4594578"/>
            <a:ext cx="4572000" cy="196433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/>
              <a:t>Automated system operational software:</a:t>
            </a:r>
          </a:p>
          <a:p>
            <a:pPr marL="640080" lvl="1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200" dirty="0" smtClean="0"/>
              <a:t>Data acquisition and storage</a:t>
            </a:r>
          </a:p>
          <a:p>
            <a:pPr marL="640080" lvl="1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200" dirty="0" smtClean="0"/>
              <a:t>Laser control (</a:t>
            </a:r>
            <a:r>
              <a:rPr lang="en-US" sz="1200" dirty="0" err="1" smtClean="0"/>
              <a:t>warmup</a:t>
            </a:r>
            <a:r>
              <a:rPr lang="en-US" sz="1200" dirty="0" smtClean="0"/>
              <a:t>, monitoring)</a:t>
            </a:r>
          </a:p>
          <a:p>
            <a:pPr marL="640080" lvl="1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200" dirty="0" smtClean="0"/>
              <a:t>Auxiliary/housekeeping data acquisition and storage</a:t>
            </a:r>
          </a:p>
          <a:p>
            <a:pPr marL="320040" lvl="0" indent="-32004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/>
              <a:t>Automated control algorithm development and testing:  boot/reboot sequence, system monitoring, pilot interface (on-off control only), etc.</a:t>
            </a:r>
          </a:p>
        </p:txBody>
      </p:sp>
      <p:pic>
        <p:nvPicPr>
          <p:cNvPr id="15" name="Picture 1" descr="\\asdfiler2\css\Optical_Autocovariance\Photos\2011-11-Ellington\OAWL Pre-flight Photos\IMG_03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8173" y="4217516"/>
            <a:ext cx="3560447" cy="222138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1410" y="117475"/>
            <a:ext cx="7237709" cy="696186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OAWL System in the WB-57 Pallet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85919" y="1214139"/>
            <a:ext cx="8964297" cy="5275316"/>
            <a:chOff x="179703" y="1096909"/>
            <a:chExt cx="8964297" cy="5275316"/>
          </a:xfrm>
        </p:grpSpPr>
        <p:pic>
          <p:nvPicPr>
            <p:cNvPr id="49154" name="Picture 3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28775" y="1162050"/>
              <a:ext cx="5546725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7" name="Text Box 6"/>
            <p:cNvSpPr txBox="1">
              <a:spLocks noChangeArrowheads="1"/>
            </p:cNvSpPr>
            <p:nvPr/>
          </p:nvSpPr>
          <p:spPr bwMode="auto">
            <a:xfrm>
              <a:off x="179703" y="1549427"/>
              <a:ext cx="341625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en-US" sz="1600" dirty="0" smtClean="0">
                  <a:latin typeface="+mn-lt"/>
                </a:rPr>
                <a:t>Electronics Rack (not vibration isolated)</a:t>
              </a:r>
            </a:p>
            <a:p>
              <a:pPr marL="342900" indent="-342900" algn="l">
                <a:buAutoNum type="arabicPeriod"/>
              </a:pPr>
              <a:r>
                <a:rPr lang="en-US" sz="1600" dirty="0" smtClean="0">
                  <a:latin typeface="+mn-lt"/>
                </a:rPr>
                <a:t>Laser </a:t>
              </a:r>
              <a:r>
                <a:rPr lang="en-US" sz="1600" dirty="0">
                  <a:latin typeface="+mn-lt"/>
                </a:rPr>
                <a:t>Power </a:t>
              </a:r>
              <a:r>
                <a:rPr lang="en-US" sz="1600" dirty="0" smtClean="0">
                  <a:latin typeface="+mn-lt"/>
                </a:rPr>
                <a:t>Supply</a:t>
              </a:r>
            </a:p>
            <a:p>
              <a:pPr marL="342900" indent="-342900" algn="l">
                <a:buAutoNum type="arabicPeriod"/>
              </a:pPr>
              <a:r>
                <a:rPr lang="en-US" sz="1600" dirty="0" smtClean="0">
                  <a:latin typeface="+mn-lt"/>
                </a:rPr>
                <a:t>Data Acquisition Unit (+ extra fans)</a:t>
              </a:r>
            </a:p>
            <a:p>
              <a:pPr marL="342900" indent="-342900" algn="l">
                <a:buAutoNum type="arabicPeriod"/>
              </a:pPr>
              <a:r>
                <a:rPr lang="en-US" sz="1600" dirty="0" smtClean="0">
                  <a:latin typeface="+mn-lt"/>
                </a:rPr>
                <a:t>DC power supplies</a:t>
              </a:r>
            </a:p>
          </p:txBody>
        </p:sp>
        <p:sp>
          <p:nvSpPr>
            <p:cNvPr id="49158" name="Line 7"/>
            <p:cNvSpPr>
              <a:spLocks noChangeShapeType="1"/>
            </p:cNvSpPr>
            <p:nvPr/>
          </p:nvSpPr>
          <p:spPr bwMode="auto">
            <a:xfrm>
              <a:off x="1433593" y="4262034"/>
              <a:ext cx="2262107" cy="5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59" name="Line 8"/>
            <p:cNvSpPr>
              <a:spLocks noChangeShapeType="1"/>
            </p:cNvSpPr>
            <p:nvPr/>
          </p:nvSpPr>
          <p:spPr bwMode="auto">
            <a:xfrm>
              <a:off x="1363851" y="3580108"/>
              <a:ext cx="960249" cy="10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60" name="Line 9"/>
            <p:cNvSpPr>
              <a:spLocks noChangeShapeType="1"/>
            </p:cNvSpPr>
            <p:nvPr/>
          </p:nvSpPr>
          <p:spPr bwMode="auto">
            <a:xfrm flipH="1">
              <a:off x="4914900" y="1457325"/>
              <a:ext cx="1209675" cy="1114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62" name="Line 11"/>
            <p:cNvSpPr>
              <a:spLocks noChangeShapeType="1"/>
            </p:cNvSpPr>
            <p:nvPr/>
          </p:nvSpPr>
          <p:spPr bwMode="auto">
            <a:xfrm flipH="1">
              <a:off x="5943600" y="2600325"/>
              <a:ext cx="1600200" cy="1228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63" name="Line 12"/>
            <p:cNvSpPr>
              <a:spLocks noChangeShapeType="1"/>
            </p:cNvSpPr>
            <p:nvPr/>
          </p:nvSpPr>
          <p:spPr bwMode="auto">
            <a:xfrm flipH="1" flipV="1">
              <a:off x="6210300" y="4791075"/>
              <a:ext cx="1209675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64" name="Line 14"/>
            <p:cNvSpPr>
              <a:spLocks noChangeShapeType="1"/>
            </p:cNvSpPr>
            <p:nvPr/>
          </p:nvSpPr>
          <p:spPr bwMode="auto">
            <a:xfrm>
              <a:off x="2626963" y="5253925"/>
              <a:ext cx="1725962" cy="1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65" name="Line 15"/>
            <p:cNvSpPr>
              <a:spLocks noChangeShapeType="1"/>
            </p:cNvSpPr>
            <p:nvPr/>
          </p:nvSpPr>
          <p:spPr bwMode="auto">
            <a:xfrm flipH="1" flipV="1">
              <a:off x="5476875" y="4791075"/>
              <a:ext cx="1847850" cy="981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66" name="Line 16"/>
            <p:cNvSpPr>
              <a:spLocks noChangeShapeType="1"/>
            </p:cNvSpPr>
            <p:nvPr/>
          </p:nvSpPr>
          <p:spPr bwMode="auto">
            <a:xfrm flipH="1">
              <a:off x="5076825" y="3552825"/>
              <a:ext cx="25146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227781" y="3402444"/>
              <a:ext cx="12007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Pallet Frame</a:t>
              </a:r>
            </a:p>
          </p:txBody>
        </p:sp>
        <p:sp>
          <p:nvSpPr>
            <p:cNvPr id="49168" name="Text Box 20"/>
            <p:cNvSpPr txBox="1">
              <a:spLocks noChangeArrowheads="1"/>
            </p:cNvSpPr>
            <p:nvPr/>
          </p:nvSpPr>
          <p:spPr bwMode="auto">
            <a:xfrm>
              <a:off x="744583" y="4865257"/>
              <a:ext cx="254880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Double </a:t>
              </a:r>
              <a:r>
                <a:rPr lang="en-US" sz="1600" dirty="0" smtClean="0">
                  <a:latin typeface="+mn-lt"/>
                </a:rPr>
                <a:t>Window provides symmetric wave-front distortion 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7295699" y="5663743"/>
              <a:ext cx="6174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Laser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7362825" y="4889797"/>
              <a:ext cx="17811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Wire Rope Vibration Isolators</a:t>
              </a:r>
            </a:p>
          </p:txBody>
        </p:sp>
        <p:sp>
          <p:nvSpPr>
            <p:cNvPr id="49171" name="Text Box 24"/>
            <p:cNvSpPr txBox="1">
              <a:spLocks noChangeArrowheads="1"/>
            </p:cNvSpPr>
            <p:nvPr/>
          </p:nvSpPr>
          <p:spPr bwMode="auto">
            <a:xfrm>
              <a:off x="7451725" y="2317885"/>
              <a:ext cx="10382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Telescope Primary Mirror</a:t>
              </a:r>
            </a:p>
          </p:txBody>
        </p:sp>
        <p:sp>
          <p:nvSpPr>
            <p:cNvPr id="49173" name="Text Box 26"/>
            <p:cNvSpPr txBox="1">
              <a:spLocks noChangeArrowheads="1"/>
            </p:cNvSpPr>
            <p:nvPr/>
          </p:nvSpPr>
          <p:spPr bwMode="auto">
            <a:xfrm>
              <a:off x="6052088" y="1096909"/>
              <a:ext cx="272436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dirty="0" smtClean="0">
                  <a:latin typeface="+mn-lt"/>
                </a:rPr>
                <a:t>IFO-receiver optical system mounted 45 deg to the base </a:t>
              </a:r>
              <a:br>
                <a:rPr lang="en-US" sz="1600" dirty="0" smtClean="0">
                  <a:latin typeface="+mn-lt"/>
                </a:rPr>
              </a:br>
              <a:r>
                <a:rPr lang="en-US" sz="1600" dirty="0" smtClean="0">
                  <a:latin typeface="+mn-lt"/>
                </a:rPr>
                <a:t>of the pallet.</a:t>
              </a:r>
            </a:p>
            <a:p>
              <a:pPr algn="l"/>
              <a:endParaRPr lang="en-US" sz="1600" dirty="0">
                <a:latin typeface="+mn-lt"/>
              </a:endParaRPr>
            </a:p>
          </p:txBody>
        </p:sp>
        <p:sp>
          <p:nvSpPr>
            <p:cNvPr id="49174" name="Text Box 27"/>
            <p:cNvSpPr txBox="1">
              <a:spLocks noChangeArrowheads="1"/>
            </p:cNvSpPr>
            <p:nvPr/>
          </p:nvSpPr>
          <p:spPr bwMode="auto">
            <a:xfrm>
              <a:off x="7531100" y="3414713"/>
              <a:ext cx="1270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latin typeface="+mn-lt"/>
                </a:rPr>
                <a:t>Telescope Secondary Mirror</a:t>
              </a:r>
            </a:p>
          </p:txBody>
        </p:sp>
        <p:sp>
          <p:nvSpPr>
            <p:cNvPr id="49175" name="Line 28"/>
            <p:cNvSpPr>
              <a:spLocks noChangeShapeType="1"/>
            </p:cNvSpPr>
            <p:nvPr/>
          </p:nvSpPr>
          <p:spPr bwMode="auto">
            <a:xfrm flipH="1">
              <a:off x="4626244" y="1472340"/>
              <a:ext cx="278970" cy="379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76" name="Text Box 29"/>
            <p:cNvSpPr txBox="1">
              <a:spLocks noChangeArrowheads="1"/>
            </p:cNvSpPr>
            <p:nvPr/>
          </p:nvSpPr>
          <p:spPr bwMode="auto">
            <a:xfrm>
              <a:off x="761488" y="4077427"/>
              <a:ext cx="7040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Chiller</a:t>
              </a:r>
            </a:p>
          </p:txBody>
        </p:sp>
        <p:sp>
          <p:nvSpPr>
            <p:cNvPr id="49177" name="Text Box 30"/>
            <p:cNvSpPr txBox="1">
              <a:spLocks noChangeArrowheads="1"/>
            </p:cNvSpPr>
            <p:nvPr/>
          </p:nvSpPr>
          <p:spPr bwMode="auto">
            <a:xfrm>
              <a:off x="3145842" y="1137431"/>
              <a:ext cx="11642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Optic Bench</a:t>
              </a:r>
            </a:p>
          </p:txBody>
        </p:sp>
        <p:sp>
          <p:nvSpPr>
            <p:cNvPr id="49178" name="Text Box 31"/>
            <p:cNvSpPr txBox="1">
              <a:spLocks noChangeArrowheads="1"/>
            </p:cNvSpPr>
            <p:nvPr/>
          </p:nvSpPr>
          <p:spPr bwMode="auto">
            <a:xfrm>
              <a:off x="4749794" y="1180537"/>
              <a:ext cx="9300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>
                  <a:latin typeface="+mn-lt"/>
                </a:rPr>
                <a:t>Insulation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9179" name="Line 32"/>
            <p:cNvSpPr>
              <a:spLocks noChangeShapeType="1"/>
            </p:cNvSpPr>
            <p:nvPr/>
          </p:nvSpPr>
          <p:spPr bwMode="auto">
            <a:xfrm>
              <a:off x="3812583" y="1425844"/>
              <a:ext cx="472698" cy="658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sp>
          <p:nvSpPr>
            <p:cNvPr id="49183" name="Line 36"/>
            <p:cNvSpPr>
              <a:spLocks noChangeShapeType="1"/>
            </p:cNvSpPr>
            <p:nvPr/>
          </p:nvSpPr>
          <p:spPr bwMode="auto">
            <a:xfrm>
              <a:off x="2425485" y="2487478"/>
              <a:ext cx="402956" cy="418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 sz="2800">
                <a:latin typeface="+mn-lt"/>
              </a:endParaRPr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342" y="5250884"/>
              <a:ext cx="1553301" cy="100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619932" y="5961828"/>
              <a:ext cx="18980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+mn-lt"/>
                </a:rPr>
                <a:t>Double Window Section</a:t>
              </a:r>
              <a:r>
                <a:rPr lang="en-US" sz="1600" dirty="0">
                  <a:latin typeface="+mn-lt"/>
                </a:rPr>
                <a:t> 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OAWL WB-57 Flight Objectives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7372" y="4257674"/>
            <a:ext cx="2446105" cy="203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711360" y="6223000"/>
            <a:ext cx="3029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Multi-agency profiler (MAP) network</a:t>
            </a:r>
            <a:endParaRPr lang="en-US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Group on Space-Based Lidar Winds, 1-2 May 2012 - Miami, FL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81883" y="1371600"/>
            <a:ext cx="4896030" cy="496252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Demonstrate ability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operate autonomously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 low-pressure, high-vibration, cold (to -65° C), and noisy  environment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Demonstrate ability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Doppler shifts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ground &amp; atmosphere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measurements using aircraft NAV data (for ground) and radar wind profilers (for atmosphere)</a:t>
            </a:r>
          </a:p>
          <a:p>
            <a:pPr marL="320040" lvl="0" indent="-320040" algn="l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Clockwise orbit the RWP, with the OAWL LOS pointing toward the center 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45° off nadir plus aircraft roll</a:t>
            </a:r>
          </a:p>
          <a:p>
            <a:pPr marL="777240" lvl="1" indent="-320040" algn="l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1800" dirty="0" smtClean="0"/>
              <a:t>Required to keep &lt; 10° roll/bank</a:t>
            </a:r>
            <a:r>
              <a:rPr lang="en-US" sz="1800" dirty="0" smtClean="0">
                <a:sym typeface="Wingdings" pitchFamily="2" charset="2"/>
              </a:rPr>
              <a:t> 20-40 km radius orbit 10-20 km radius on the ground.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Storm patterns prevented comparison with Doppler wind lidar at DOE ARM site.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1220905"/>
            <a:ext cx="3519867" cy="2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bb0f107e-6578-4d09-9d89-212e1de52ac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030"/>
            <a:ext cx="9144000" cy="662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23825"/>
            <a:ext cx="6924675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OAWL on the NASA WB-57 Jet</a:t>
            </a:r>
          </a:p>
        </p:txBody>
      </p:sp>
      <p:pic>
        <p:nvPicPr>
          <p:cNvPr id="15361" name="Picture 1" descr="\\asdfiler2\css\Optical_Autocovariance\Photos\2011-11-Ellington\OAWL Pre-flight Photos\IMG_03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42560" y="3779519"/>
            <a:ext cx="3619500" cy="27146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5363" name="Picture 3" descr="\\asdfiler2\css\Optical_Autocovariance\Photos\2011-11-Ellington\OAWL Pre-flight Photos\IMG_04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0462" y="923926"/>
            <a:ext cx="2703513" cy="16578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5364" name="Picture 4" descr="\\asdfiler2\css\Optical_Autocovariance\Photos\2011-11-Ellington\IMG_0554_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3425" y="835344"/>
            <a:ext cx="3105150" cy="1722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0" name="Picture 1" descr="f3d29cf9-6584-4ad6-8a88-1f7e0042976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84172" y="208344"/>
            <a:ext cx="779168" cy="4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452235" y="3297555"/>
            <a:ext cx="25317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dirty="0" smtClean="0"/>
              <a:t>Photo courtesy of Don </a:t>
            </a:r>
            <a:r>
              <a:rPr lang="en-US" sz="600" dirty="0" err="1" smtClean="0"/>
              <a:t>Hanselman</a:t>
            </a:r>
            <a:r>
              <a:rPr lang="en-US" sz="600" dirty="0" smtClean="0"/>
              <a:t>, WB-57 Program Office.</a:t>
            </a:r>
            <a:endParaRPr lang="en-US" sz="600" dirty="0"/>
          </a:p>
        </p:txBody>
      </p:sp>
      <p:pic>
        <p:nvPicPr>
          <p:cNvPr id="11" name="Picture 2" descr="\\asdfiler2\css\Optical_Autocovariance\Photos\2011-11-Ellington\OAWL Pre-flight Photos\IMG_04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0933" y="4030134"/>
            <a:ext cx="3404847" cy="2405615"/>
          </a:xfrm>
          <a:prstGeom prst="rect">
            <a:avLst/>
          </a:prstGeom>
          <a:noFill/>
          <a:ln w="19050" cap="rnd" cmpd="sng">
            <a:solidFill>
              <a:schemeClr val="tx2"/>
            </a:solidFill>
            <a:beve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784333" y="5992114"/>
            <a:ext cx="1359667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Everything fits!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3371" y="5862577"/>
            <a:ext cx="2085827" cy="52322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Aircraft interface tests </a:t>
            </a:r>
            <a:br>
              <a:rPr lang="en-US" sz="1400" dirty="0" smtClean="0"/>
            </a:br>
            <a:r>
              <a:rPr lang="en-US" sz="1400" dirty="0" smtClean="0"/>
              <a:t>complete, &amp; pallet lid 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37067" y="1061013"/>
            <a:ext cx="2424062" cy="307777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Pallet installed in the aircraft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5980" y="991564"/>
            <a:ext cx="1744324" cy="52322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View of optical port </a:t>
            </a:r>
            <a:br>
              <a:rPr lang="en-US" sz="1400" dirty="0" smtClean="0"/>
            </a:br>
            <a:r>
              <a:rPr lang="en-US" sz="1400" dirty="0" smtClean="0"/>
              <a:t>on bottom of pallet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8356922" y="2164466"/>
            <a:ext cx="567159" cy="18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20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228600"/>
            <a:ext cx="8153400" cy="485775"/>
          </a:xfrm>
        </p:spPr>
        <p:txBody>
          <a:bodyPr>
            <a:noAutofit/>
          </a:bodyPr>
          <a:lstStyle/>
          <a:p>
            <a:r>
              <a:rPr lang="en-US" sz="2800" dirty="0" smtClean="0"/>
              <a:t>5 Flight Tests:  26 October - 8 November 2011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Group on Space-Based Lidar Winds, 1-2 May 2012 - Miami, FL</a:t>
            </a:r>
          </a:p>
        </p:txBody>
      </p:sp>
      <p:graphicFrame>
        <p:nvGraphicFramePr>
          <p:cNvPr id="20" name="Content Placeholder 5"/>
          <p:cNvGraphicFramePr>
            <a:graphicFrameLocks/>
          </p:cNvGraphicFramePr>
          <p:nvPr/>
        </p:nvGraphicFramePr>
        <p:xfrm>
          <a:off x="390525" y="3905250"/>
          <a:ext cx="2200275" cy="2465378"/>
        </p:xfrm>
        <a:graphic>
          <a:graphicData uri="http://schemas.openxmlformats.org/drawingml/2006/table">
            <a:tbl>
              <a:tblPr/>
              <a:tblGrid>
                <a:gridCol w="704850"/>
                <a:gridCol w="1495425"/>
              </a:tblGrid>
              <a:tr h="5107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OAWL Flights on the WB-57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9184" marR="32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8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Times New Roman"/>
                          <a:cs typeface="Times New Roman"/>
                        </a:rPr>
                        <a:t>Flight #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Flight Date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Oct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02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Nov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8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04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Nov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07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Nov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08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Nov 2011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OAWL WB-57 Flight Summary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1504" y="3839109"/>
            <a:ext cx="2795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*Lasing time = lidar data acquisition time, only at flight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levels &gt; 33,000 feet.</a:t>
            </a:r>
          </a:p>
          <a:p>
            <a:pPr algn="l"/>
            <a:endParaRPr lang="en-US" sz="1600" dirty="0" smtClean="0">
              <a:latin typeface="+mn-lt"/>
            </a:endParaRPr>
          </a:p>
          <a:p>
            <a:pPr algn="l"/>
            <a:r>
              <a:rPr lang="en-US" sz="1600" dirty="0" smtClean="0">
                <a:latin typeface="+mn-lt"/>
              </a:rPr>
              <a:t>OAWL took auxiliary data during the entire mission/flight time.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49457" y="3389535"/>
          <a:ext cx="4765729" cy="2771042"/>
        </p:xfrm>
        <a:graphic>
          <a:graphicData uri="http://schemas.openxmlformats.org/drawingml/2006/table">
            <a:tbl>
              <a:tblPr/>
              <a:tblGrid>
                <a:gridCol w="823532"/>
                <a:gridCol w="1247775"/>
                <a:gridCol w="933450"/>
                <a:gridCol w="1760972"/>
              </a:tblGrid>
              <a:tr h="3144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OAWL Flights on the NASA WB-57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9184" marR="32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9184" marR="32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9184" marR="32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9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Flight #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Mission Length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OAWL </a:t>
                      </a: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Lasing Time*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26 Oct 2011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4.0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1.8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02 Nov 2011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4.4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3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04 Nov 2011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4.5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3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07 Nov 2011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5.6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3.8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08 Nov 2011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4.1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2.5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22.6 hrs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14.1 hours Total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7"/>
          <p:cNvSpPr txBox="1">
            <a:spLocks/>
          </p:cNvSpPr>
          <p:nvPr/>
        </p:nvSpPr>
        <p:spPr>
          <a:xfrm>
            <a:off x="426205" y="1306058"/>
            <a:ext cx="8260597" cy="1793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182880" tIns="182880" rIns="182880" bIns="18288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2011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 WB-57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flight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successfully demonstrated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operation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OAWL instrument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each of five (5) flights, gathering over 14 hours of lidar data, 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measuring Doppler shifts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ground, clouds and aerosols.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Validation:  OAWL Ground Returns</a:t>
            </a:r>
            <a:endParaRPr lang="en-US" dirty="0"/>
          </a:p>
        </p:txBody>
      </p:sp>
      <p:pic>
        <p:nvPicPr>
          <p:cNvPr id="8" name="Picture 7" descr="\\aerobus3\Users7$\stucker\My Documents\Instruments\OAWL\processing &amp; analysis\SERs\images\Nov7_2sAvg_gnd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224" y="3648559"/>
            <a:ext cx="5565895" cy="280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3"/>
          <p:cNvSpPr>
            <a:spLocks noGrp="1"/>
          </p:cNvSpPr>
          <p:nvPr>
            <p:ph sz="quarter" idx="1"/>
          </p:nvPr>
        </p:nvSpPr>
        <p:spPr>
          <a:xfrm>
            <a:off x="5548393" y="3603354"/>
            <a:ext cx="3070898" cy="2882688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relative ground speed as measured by OAWL along the OAWL LOS. </a:t>
            </a:r>
          </a:p>
          <a:p>
            <a:pPr>
              <a:buNone/>
            </a:pPr>
            <a:r>
              <a:rPr lang="en-US" dirty="0" smtClean="0"/>
              <a:t>	NAV-data calculation of WB-57 ground speeds along the OAWL LOS</a:t>
            </a:r>
          </a:p>
          <a:p>
            <a:pPr>
              <a:buNone/>
            </a:pPr>
            <a:r>
              <a:rPr lang="en-US" dirty="0" smtClean="0"/>
              <a:t>	Aircraft along-track speed</a:t>
            </a:r>
          </a:p>
          <a:p>
            <a:pPr>
              <a:buNone/>
            </a:pPr>
            <a:r>
              <a:rPr lang="en-US" dirty="0" smtClean="0"/>
              <a:t>	Aircraft cross track speed    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5584559" y="4060554"/>
            <a:ext cx="307383" cy="1805541"/>
            <a:chOff x="5584559" y="3975315"/>
            <a:chExt cx="307383" cy="18055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87139" y="3975315"/>
              <a:ext cx="30221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84559" y="4716639"/>
              <a:ext cx="30221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589725" y="5465724"/>
              <a:ext cx="302217" cy="0"/>
            </a:xfrm>
            <a:prstGeom prst="line">
              <a:avLst/>
            </a:prstGeom>
            <a:ln w="28575">
              <a:solidFill>
                <a:srgbClr val="3558BB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87142" y="5780856"/>
              <a:ext cx="302217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3"/>
          <p:cNvSpPr txBox="1">
            <a:spLocks/>
          </p:cNvSpPr>
          <p:nvPr/>
        </p:nvSpPr>
        <p:spPr>
          <a:xfrm>
            <a:off x="190500" y="1278611"/>
            <a:ext cx="8575548" cy="259806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20040" lvl="0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T0-relative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Doppler shift of ground return (Ground return </a:t>
            </a:r>
            <a:r>
              <a:rPr lang="en-US" sz="2900" i="1" dirty="0" err="1" smtClean="0">
                <a:solidFill>
                  <a:schemeClr val="bg2">
                    <a:lumMod val="25000"/>
                  </a:schemeClr>
                </a:solidFill>
                <a:latin typeface="Times" pitchFamily="18" charset="0"/>
                <a:cs typeface="Times" pitchFamily="18" charset="0"/>
              </a:rPr>
              <a:t>L</a:t>
            </a:r>
            <a:r>
              <a:rPr lang="en-US" sz="2900" i="1" baseline="-25000" dirty="0" err="1" smtClean="0">
                <a:solidFill>
                  <a:schemeClr val="bg2">
                    <a:lumMod val="25000"/>
                  </a:schemeClr>
                </a:solidFill>
                <a:latin typeface="Times" pitchFamily="18" charset="0"/>
                <a:cs typeface="Times" pitchFamily="18" charset="0"/>
              </a:rPr>
              <a:t>c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~= laser </a:t>
            </a:r>
            <a:r>
              <a:rPr kumimoji="0" lang="en-US" sz="2900" b="0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" pitchFamily="18" charset="0"/>
                <a:cs typeface="Times" pitchFamily="18" charset="0"/>
              </a:rPr>
              <a:t>L</a:t>
            </a:r>
            <a:r>
              <a:rPr kumimoji="0" lang="en-US" sz="29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" pitchFamily="18" charset="0"/>
                <a:cs typeface="Times" pitchFamily="18" charset="0"/>
              </a:rPr>
              <a:t>c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Calculate expected 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 speed as observed along OAWL-LOS using WB-57 NAV data</a:t>
            </a:r>
          </a:p>
          <a:p>
            <a:pPr marL="320040" lvl="0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Comparison</a:t>
            </a: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of the two signals shows </a:t>
            </a:r>
            <a:r>
              <a:rPr lang="en-US" sz="29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&gt; 97% </a:t>
            </a: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correlation when the right pointing angle (between aircraft IMU axis and OAWL LOS) is known.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Pointing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angle can vary throughout the flight due to fuel consumption changing the aircraft shape (and thus relationship between OAWL and aircraft IMU)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With optimized angle for the section of data analyzed, the error variance between the speeds is ~2 m/s for 2 second estimates (on the order of the OAWL estimate precision at this low SNR)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IMU precision/accuracy unknown.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OAWL LOS wind speed vs. range from aircraft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2876" y="3133725"/>
            <a:ext cx="4038599" cy="32194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“Wavy” ground (at 13-14 km from the aircraft, after which no returns are observed) is due to</a:t>
            </a:r>
          </a:p>
          <a:p>
            <a:pPr lvl="1"/>
            <a:r>
              <a:rPr lang="en-US" sz="1800" dirty="0" smtClean="0"/>
              <a:t>different roll angles of the aircraft as it orbited the profiler</a:t>
            </a:r>
          </a:p>
          <a:p>
            <a:pPr lvl="1"/>
            <a:r>
              <a:rPr lang="en-US" sz="1800" dirty="0" smtClean="0"/>
              <a:t>Variations in altitude in the terrain around the profiler</a:t>
            </a:r>
          </a:p>
          <a:p>
            <a:pPr lvl="1"/>
            <a:r>
              <a:rPr lang="en-US" sz="1800" dirty="0" smtClean="0"/>
              <a:t>Ground return shows “0” velocity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4067175" y="3381374"/>
            <a:ext cx="5019675" cy="2433217"/>
            <a:chOff x="0" y="1295399"/>
            <a:chExt cx="5400675" cy="2528468"/>
          </a:xfrm>
        </p:grpSpPr>
        <p:pic>
          <p:nvPicPr>
            <p:cNvPr id="553990" name="Picture 6" descr="C:\OAWL\Programmatic\ESTO reports &amp; reviews\final_report\figures\11_07_2011_lOSvsRng.pn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970"/>
            <a:stretch>
              <a:fillRect/>
            </a:stretch>
          </p:blipFill>
          <p:spPr bwMode="auto">
            <a:xfrm>
              <a:off x="0" y="1295399"/>
              <a:ext cx="5400675" cy="2528468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762000" y="3124200"/>
              <a:ext cx="3838575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3"/>
          <p:cNvSpPr txBox="1">
            <a:spLocks/>
          </p:cNvSpPr>
          <p:nvPr/>
        </p:nvSpPr>
        <p:spPr>
          <a:xfrm>
            <a:off x="142876" y="1560323"/>
            <a:ext cx="8058149" cy="185915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20040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 shows LOS wind speed estimates measured from </a:t>
            </a:r>
            <a:r>
              <a:rPr lang="en-US" sz="2900" dirty="0" smtClean="0">
                <a:latin typeface="+mn-lt"/>
              </a:rPr>
              <a:t>aerosol return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>
                <a:latin typeface="+mn-lt"/>
              </a:rPr>
              <a:t>Cool colors:  winds toward lidar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>
                <a:latin typeface="+mn-lt"/>
              </a:rPr>
              <a:t>Warm colors:  winds away from lidar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>
                <a:latin typeface="+mn-lt"/>
              </a:rPr>
              <a:t>Noisy estimates appear, depending on where the noise threshold is set.</a:t>
            </a:r>
            <a:endParaRPr lang="en-US" sz="2900" dirty="0" smtClean="0">
              <a:latin typeface="+mn-lt"/>
            </a:endParaRPr>
          </a:p>
          <a:p>
            <a:pPr marL="320040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>
                <a:latin typeface="+mn-lt"/>
              </a:rPr>
              <a:t>30-seconds and 225 m range used for each LOS fit.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Group on Space-Based Lidar Winds, 1-2 May 2012 - Miami, FL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solidFill>
                  <a:srgbClr val="775F55"/>
                </a:solidFill>
              </a:rPr>
              <a:t>What is OAWL?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017003" cy="4495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Optical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Autocovariance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Wind Lidar (OAWL) </a:t>
            </a:r>
            <a:r>
              <a:rPr lang="en-US" sz="2800" dirty="0" smtClean="0"/>
              <a:t>is a Doppler Wind lidar designed to measure winds from aerosol backscatter at 355 nm (and 532 nm) wavelength(s).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OAWL IIP </a:t>
            </a:r>
            <a:r>
              <a:rPr lang="en-US" sz="2800" dirty="0" smtClean="0"/>
              <a:t>was a multi-year Ball Aerospace &amp; NASA Earth Science Technology Office development effort to grow the Optical </a:t>
            </a:r>
            <a:r>
              <a:rPr lang="en-US" sz="2800" dirty="0" err="1" smtClean="0"/>
              <a:t>Autocovariance</a:t>
            </a:r>
            <a:r>
              <a:rPr lang="en-US" sz="2800" dirty="0" smtClean="0"/>
              <a:t> technology, raise the OAWL TRL from TRL-3 to Space TRL-5 (Aircraft TRL6), and demonstrate the potential of OAWL to reduce cost and risk for future Earth Science Lidar missions.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/>
              <a:t>One system, one laser, global winds.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OAWL LOS wind speed vs. altitude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075" y="3390900"/>
            <a:ext cx="4743450" cy="2314575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Use the aircraft GPS altitude and orientation (yaw/pitch/roll) to find the altitude of each LOS wind estimate in meters above mean sea level (MSL).</a:t>
            </a:r>
          </a:p>
          <a:p>
            <a:r>
              <a:rPr lang="en-US" sz="1800" dirty="0" smtClean="0"/>
              <a:t>Residual “wave” motion of the ground is real - due to the variations in </a:t>
            </a:r>
            <a:r>
              <a:rPr lang="en-US" sz="1800" dirty="0" smtClean="0"/>
              <a:t>terrain (see below)</a:t>
            </a:r>
            <a:endParaRPr lang="en-US" sz="1800" dirty="0" smtClean="0"/>
          </a:p>
          <a:p>
            <a:r>
              <a:rPr lang="en-US" sz="1800" dirty="0" smtClean="0"/>
              <a:t>Ground returns show 0 speed (speeds have been processed to be ground relative)</a:t>
            </a:r>
            <a:endParaRPr lang="en-US" sz="1800" dirty="0"/>
          </a:p>
        </p:txBody>
      </p:sp>
      <p:grpSp>
        <p:nvGrpSpPr>
          <p:cNvPr id="4" name="Group 5"/>
          <p:cNvGrpSpPr/>
          <p:nvPr/>
        </p:nvGrpSpPr>
        <p:grpSpPr>
          <a:xfrm>
            <a:off x="4572001" y="1181437"/>
            <a:ext cx="4167398" cy="2395243"/>
            <a:chOff x="4572001" y="1181437"/>
            <a:chExt cx="4167398" cy="239524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 l="11770" t="18254" r="10101" b="21873"/>
            <a:stretch>
              <a:fillRect/>
            </a:stretch>
          </p:blipFill>
          <p:spPr bwMode="auto">
            <a:xfrm>
              <a:off x="4572001" y="1181437"/>
              <a:ext cx="4167398" cy="2395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ight Arrow 7"/>
            <p:cNvSpPr/>
            <p:nvPr/>
          </p:nvSpPr>
          <p:spPr>
            <a:xfrm rot="19597489">
              <a:off x="5057317" y="2102990"/>
              <a:ext cx="3485378" cy="16911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wb-57-night-intruder-model-plane_m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 contrast="46000"/>
            </a:blip>
            <a:stretch>
              <a:fillRect/>
            </a:stretch>
          </p:blipFill>
          <p:spPr>
            <a:xfrm>
              <a:off x="6920798" y="2088589"/>
              <a:ext cx="1005855" cy="630336"/>
            </a:xfrm>
            <a:prstGeom prst="rect">
              <a:avLst/>
            </a:prstGeom>
          </p:spPr>
        </p:pic>
      </p:grpSp>
      <p:grpSp>
        <p:nvGrpSpPr>
          <p:cNvPr id="5" name="Group 9"/>
          <p:cNvGrpSpPr/>
          <p:nvPr/>
        </p:nvGrpSpPr>
        <p:grpSpPr>
          <a:xfrm>
            <a:off x="4929194" y="3580726"/>
            <a:ext cx="3485378" cy="2759384"/>
            <a:chOff x="4929194" y="3580726"/>
            <a:chExt cx="3485378" cy="275938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 l="23603" t="15624" r="23300" b="15400"/>
            <a:stretch>
              <a:fillRect/>
            </a:stretch>
          </p:blipFill>
          <p:spPr bwMode="auto">
            <a:xfrm>
              <a:off x="5146535" y="3580726"/>
              <a:ext cx="2832212" cy="275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ight Arrow 11"/>
            <p:cNvSpPr/>
            <p:nvPr/>
          </p:nvSpPr>
          <p:spPr>
            <a:xfrm rot="20347541">
              <a:off x="4929194" y="4726158"/>
              <a:ext cx="3485378" cy="16911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20391801">
              <a:off x="5872331" y="4529951"/>
              <a:ext cx="1396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Wind direction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14" name="Picture 13" descr="wb57dimensions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100000"/>
            </a:blip>
            <a:srcRect/>
            <a:stretch>
              <a:fillRect/>
            </a:stretch>
          </p:blipFill>
          <p:spPr>
            <a:xfrm rot="2394160">
              <a:off x="7181766" y="5212997"/>
              <a:ext cx="987226" cy="546807"/>
            </a:xfrm>
            <a:prstGeom prst="rect">
              <a:avLst/>
            </a:prstGeom>
          </p:spPr>
        </p:pic>
      </p:grpSp>
      <p:grpSp>
        <p:nvGrpSpPr>
          <p:cNvPr id="6" name="Group 18"/>
          <p:cNvGrpSpPr/>
          <p:nvPr/>
        </p:nvGrpSpPr>
        <p:grpSpPr>
          <a:xfrm>
            <a:off x="142875" y="1250950"/>
            <a:ext cx="4810125" cy="2117539"/>
            <a:chOff x="0" y="1298575"/>
            <a:chExt cx="4810125" cy="2117539"/>
          </a:xfrm>
        </p:grpSpPr>
        <p:pic>
          <p:nvPicPr>
            <p:cNvPr id="552962" name="Picture 2" descr="C:\OAWL\Programmatic\ESTO reports &amp; reviews\final_report\figures\11_07_2011_lOSvsAlt.pn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98575"/>
              <a:ext cx="4810125" cy="2117539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638175" y="2781300"/>
              <a:ext cx="3209925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74" y="5728257"/>
            <a:ext cx="3695865" cy="8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OAWL LOS speed vs. altitude </a:t>
            </a:r>
            <a:r>
              <a:rPr lang="en-US" sz="2800" dirty="0" smtClean="0">
                <a:sym typeface="Wingdings" pitchFamily="2" charset="2"/>
              </a:rPr>
              <a:t> wind profile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600199"/>
            <a:ext cx="3986339" cy="45053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pointing angle to estimate </a:t>
            </a:r>
            <a:r>
              <a:rPr lang="en-US" i="1" dirty="0" smtClean="0"/>
              <a:t>horizontal </a:t>
            </a:r>
            <a:r>
              <a:rPr lang="en-US" dirty="0" smtClean="0"/>
              <a:t>wind speed for each LOS wind estimate.</a:t>
            </a:r>
          </a:p>
          <a:p>
            <a:pPr lvl="1"/>
            <a:r>
              <a:rPr lang="en-US" dirty="0" smtClean="0"/>
              <a:t>LOS pointing angle </a:t>
            </a:r>
            <a:r>
              <a:rPr lang="en-US" dirty="0" smtClean="0">
                <a:sym typeface="Wingdings" pitchFamily="2" charset="2"/>
              </a:rPr>
              <a:t>determines earth elevation angle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cos(elevation)</a:t>
            </a:r>
            <a:r>
              <a:rPr lang="en-US" baseline="30000" dirty="0" smtClean="0">
                <a:sym typeface="Wingdings" pitchFamily="2" charset="2"/>
              </a:rPr>
              <a:t>-1 </a:t>
            </a:r>
            <a:r>
              <a:rPr lang="en-US" dirty="0" smtClean="0">
                <a:sym typeface="Wingdings" pitchFamily="2" charset="2"/>
              </a:rPr>
              <a:t>scales from LOS to horizontal wind</a:t>
            </a:r>
            <a:endParaRPr lang="en-US" dirty="0" smtClean="0"/>
          </a:p>
          <a:p>
            <a:r>
              <a:rPr lang="en-US" dirty="0" smtClean="0"/>
              <a:t>Bin estimates by altitude</a:t>
            </a:r>
          </a:p>
          <a:p>
            <a:r>
              <a:rPr lang="en-US" dirty="0" smtClean="0"/>
              <a:t>Organize binned estimates by the earth-relative azimuth of the LOS pointing angle</a:t>
            </a:r>
          </a:p>
          <a:p>
            <a:r>
              <a:rPr lang="en-US" dirty="0" smtClean="0"/>
              <a:t>Fit sinusoid to the estimates</a:t>
            </a:r>
          </a:p>
          <a:p>
            <a:pPr lvl="1"/>
            <a:r>
              <a:rPr lang="en-US" dirty="0" smtClean="0"/>
              <a:t>Fit phase = wind direction (in earth coordinates)</a:t>
            </a:r>
          </a:p>
          <a:p>
            <a:pPr lvl="1"/>
            <a:r>
              <a:rPr lang="en-US" dirty="0" smtClean="0"/>
              <a:t>Fit amplitude = wind speed (relative to ground)</a:t>
            </a:r>
            <a:endParaRPr lang="en-US" dirty="0"/>
          </a:p>
        </p:txBody>
      </p:sp>
      <p:grpSp>
        <p:nvGrpSpPr>
          <p:cNvPr id="4" name="Group 463"/>
          <p:cNvGrpSpPr/>
          <p:nvPr/>
        </p:nvGrpSpPr>
        <p:grpSpPr>
          <a:xfrm>
            <a:off x="4324350" y="1495425"/>
            <a:ext cx="4819650" cy="2389188"/>
            <a:chOff x="4324350" y="1495425"/>
            <a:chExt cx="4819650" cy="2389188"/>
          </a:xfrm>
        </p:grpSpPr>
        <p:grpSp>
          <p:nvGrpSpPr>
            <p:cNvPr id="7" name="Group 6"/>
            <p:cNvGrpSpPr/>
            <p:nvPr/>
          </p:nvGrpSpPr>
          <p:grpSpPr>
            <a:xfrm>
              <a:off x="4324350" y="1495425"/>
              <a:ext cx="4819650" cy="2389188"/>
              <a:chOff x="4324350" y="1266825"/>
              <a:chExt cx="4819650" cy="2389188"/>
            </a:xfrm>
          </p:grpSpPr>
          <p:pic>
            <p:nvPicPr>
              <p:cNvPr id="5" name="Picture 2" descr="C:\OAWL\Programmatic\ESTO reports &amp; reviews\final_report\figures\11_07_2011_HorizvsAlt.pn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 l="3861" r="7333"/>
              <a:stretch>
                <a:fillRect/>
              </a:stretch>
            </p:blipFill>
            <p:spPr bwMode="auto">
              <a:xfrm>
                <a:off x="4324350" y="1266825"/>
                <a:ext cx="4819650" cy="2389188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829175" y="2962275"/>
                <a:ext cx="3629025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762500" y="2657475"/>
              <a:ext cx="3810000" cy="1428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74"/>
          <p:cNvGrpSpPr/>
          <p:nvPr/>
        </p:nvGrpSpPr>
        <p:grpSpPr>
          <a:xfrm>
            <a:off x="4299062" y="3926830"/>
            <a:ext cx="4572000" cy="1657351"/>
            <a:chOff x="4429125" y="4029075"/>
            <a:chExt cx="4572000" cy="1657351"/>
          </a:xfrm>
        </p:grpSpPr>
        <p:sp>
          <p:nvSpPr>
            <p:cNvPr id="551942" name="Rectangle 6"/>
            <p:cNvSpPr>
              <a:spLocks noChangeArrowheads="1"/>
            </p:cNvSpPr>
            <p:nvPr/>
          </p:nvSpPr>
          <p:spPr bwMode="auto">
            <a:xfrm>
              <a:off x="4857750" y="4029075"/>
              <a:ext cx="4133850" cy="13144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3" name="Rectangle 7"/>
            <p:cNvSpPr>
              <a:spLocks noChangeArrowheads="1"/>
            </p:cNvSpPr>
            <p:nvPr/>
          </p:nvSpPr>
          <p:spPr bwMode="auto">
            <a:xfrm>
              <a:off x="4857750" y="4029075"/>
              <a:ext cx="4133850" cy="131445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4" name="Freeform 8"/>
            <p:cNvSpPr>
              <a:spLocks/>
            </p:cNvSpPr>
            <p:nvPr/>
          </p:nvSpPr>
          <p:spPr bwMode="auto">
            <a:xfrm>
              <a:off x="5200650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5" name="Freeform 9"/>
            <p:cNvSpPr>
              <a:spLocks/>
            </p:cNvSpPr>
            <p:nvPr/>
          </p:nvSpPr>
          <p:spPr bwMode="auto">
            <a:xfrm>
              <a:off x="5772150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6" name="Freeform 10"/>
            <p:cNvSpPr>
              <a:spLocks/>
            </p:cNvSpPr>
            <p:nvPr/>
          </p:nvSpPr>
          <p:spPr bwMode="auto">
            <a:xfrm>
              <a:off x="6343650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7" name="Freeform 11"/>
            <p:cNvSpPr>
              <a:spLocks/>
            </p:cNvSpPr>
            <p:nvPr/>
          </p:nvSpPr>
          <p:spPr bwMode="auto">
            <a:xfrm>
              <a:off x="6924675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8" name="Freeform 12"/>
            <p:cNvSpPr>
              <a:spLocks/>
            </p:cNvSpPr>
            <p:nvPr/>
          </p:nvSpPr>
          <p:spPr bwMode="auto">
            <a:xfrm>
              <a:off x="7496175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49" name="Freeform 13"/>
            <p:cNvSpPr>
              <a:spLocks/>
            </p:cNvSpPr>
            <p:nvPr/>
          </p:nvSpPr>
          <p:spPr bwMode="auto">
            <a:xfrm>
              <a:off x="8067675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0" name="Freeform 14"/>
            <p:cNvSpPr>
              <a:spLocks/>
            </p:cNvSpPr>
            <p:nvPr/>
          </p:nvSpPr>
          <p:spPr bwMode="auto">
            <a:xfrm>
              <a:off x="8639175" y="4029075"/>
              <a:ext cx="1588" cy="131445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1" name="Freeform 15"/>
            <p:cNvSpPr>
              <a:spLocks/>
            </p:cNvSpPr>
            <p:nvPr/>
          </p:nvSpPr>
          <p:spPr bwMode="auto">
            <a:xfrm>
              <a:off x="4857750" y="5210176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2" name="Freeform 16"/>
            <p:cNvSpPr>
              <a:spLocks/>
            </p:cNvSpPr>
            <p:nvPr/>
          </p:nvSpPr>
          <p:spPr bwMode="auto">
            <a:xfrm>
              <a:off x="4857750" y="4943476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3" name="Freeform 17"/>
            <p:cNvSpPr>
              <a:spLocks/>
            </p:cNvSpPr>
            <p:nvPr/>
          </p:nvSpPr>
          <p:spPr bwMode="auto">
            <a:xfrm>
              <a:off x="4857750" y="4686300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4" name="Freeform 18"/>
            <p:cNvSpPr>
              <a:spLocks/>
            </p:cNvSpPr>
            <p:nvPr/>
          </p:nvSpPr>
          <p:spPr bwMode="auto">
            <a:xfrm>
              <a:off x="4857750" y="4419600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5" name="Freeform 19"/>
            <p:cNvSpPr>
              <a:spLocks/>
            </p:cNvSpPr>
            <p:nvPr/>
          </p:nvSpPr>
          <p:spPr bwMode="auto">
            <a:xfrm>
              <a:off x="4857750" y="4152900"/>
              <a:ext cx="41338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6" name="Line 20"/>
            <p:cNvSpPr>
              <a:spLocks noChangeShapeType="1"/>
            </p:cNvSpPr>
            <p:nvPr/>
          </p:nvSpPr>
          <p:spPr bwMode="auto">
            <a:xfrm>
              <a:off x="4857750" y="4029075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7" name="Line 21"/>
            <p:cNvSpPr>
              <a:spLocks noChangeShapeType="1"/>
            </p:cNvSpPr>
            <p:nvPr/>
          </p:nvSpPr>
          <p:spPr bwMode="auto">
            <a:xfrm>
              <a:off x="4857750" y="5343526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8" name="Line 22"/>
            <p:cNvSpPr>
              <a:spLocks noChangeShapeType="1"/>
            </p:cNvSpPr>
            <p:nvPr/>
          </p:nvSpPr>
          <p:spPr bwMode="auto">
            <a:xfrm flipV="1">
              <a:off x="899160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59" name="Line 23"/>
            <p:cNvSpPr>
              <a:spLocks noChangeShapeType="1"/>
            </p:cNvSpPr>
            <p:nvPr/>
          </p:nvSpPr>
          <p:spPr bwMode="auto">
            <a:xfrm flipV="1">
              <a:off x="485775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0" name="Line 24"/>
            <p:cNvSpPr>
              <a:spLocks noChangeShapeType="1"/>
            </p:cNvSpPr>
            <p:nvPr/>
          </p:nvSpPr>
          <p:spPr bwMode="auto">
            <a:xfrm>
              <a:off x="4857750" y="5343526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1" name="Line 25"/>
            <p:cNvSpPr>
              <a:spLocks noChangeShapeType="1"/>
            </p:cNvSpPr>
            <p:nvPr/>
          </p:nvSpPr>
          <p:spPr bwMode="auto">
            <a:xfrm flipV="1">
              <a:off x="485775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2" name="Line 26"/>
            <p:cNvSpPr>
              <a:spLocks noChangeShapeType="1"/>
            </p:cNvSpPr>
            <p:nvPr/>
          </p:nvSpPr>
          <p:spPr bwMode="auto">
            <a:xfrm flipV="1">
              <a:off x="5200650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3" name="Line 27"/>
            <p:cNvSpPr>
              <a:spLocks noChangeShapeType="1"/>
            </p:cNvSpPr>
            <p:nvPr/>
          </p:nvSpPr>
          <p:spPr bwMode="auto">
            <a:xfrm>
              <a:off x="5200650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4" name="Rectangle 28"/>
            <p:cNvSpPr>
              <a:spLocks noChangeArrowheads="1"/>
            </p:cNvSpPr>
            <p:nvPr/>
          </p:nvSpPr>
          <p:spPr bwMode="auto">
            <a:xfrm>
              <a:off x="5067300" y="5372101"/>
              <a:ext cx="304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65" name="Line 29"/>
            <p:cNvSpPr>
              <a:spLocks noChangeShapeType="1"/>
            </p:cNvSpPr>
            <p:nvPr/>
          </p:nvSpPr>
          <p:spPr bwMode="auto">
            <a:xfrm flipV="1">
              <a:off x="5772150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6" name="Line 30"/>
            <p:cNvSpPr>
              <a:spLocks noChangeShapeType="1"/>
            </p:cNvSpPr>
            <p:nvPr/>
          </p:nvSpPr>
          <p:spPr bwMode="auto">
            <a:xfrm>
              <a:off x="5772150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7" name="Rectangle 31"/>
            <p:cNvSpPr>
              <a:spLocks noChangeArrowheads="1"/>
            </p:cNvSpPr>
            <p:nvPr/>
          </p:nvSpPr>
          <p:spPr bwMode="auto">
            <a:xfrm>
              <a:off x="5638800" y="5372101"/>
              <a:ext cx="304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68" name="Line 32"/>
            <p:cNvSpPr>
              <a:spLocks noChangeShapeType="1"/>
            </p:cNvSpPr>
            <p:nvPr/>
          </p:nvSpPr>
          <p:spPr bwMode="auto">
            <a:xfrm flipV="1">
              <a:off x="6343650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69" name="Line 33"/>
            <p:cNvSpPr>
              <a:spLocks noChangeShapeType="1"/>
            </p:cNvSpPr>
            <p:nvPr/>
          </p:nvSpPr>
          <p:spPr bwMode="auto">
            <a:xfrm>
              <a:off x="6343650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0" name="Rectangle 34"/>
            <p:cNvSpPr>
              <a:spLocks noChangeArrowheads="1"/>
            </p:cNvSpPr>
            <p:nvPr/>
          </p:nvSpPr>
          <p:spPr bwMode="auto">
            <a:xfrm>
              <a:off x="6238875" y="5372101"/>
              <a:ext cx="2381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71" name="Line 35"/>
            <p:cNvSpPr>
              <a:spLocks noChangeShapeType="1"/>
            </p:cNvSpPr>
            <p:nvPr/>
          </p:nvSpPr>
          <p:spPr bwMode="auto">
            <a:xfrm flipV="1">
              <a:off x="6924675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2" name="Line 36"/>
            <p:cNvSpPr>
              <a:spLocks noChangeShapeType="1"/>
            </p:cNvSpPr>
            <p:nvPr/>
          </p:nvSpPr>
          <p:spPr bwMode="auto">
            <a:xfrm>
              <a:off x="6924675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3" name="Rectangle 37"/>
            <p:cNvSpPr>
              <a:spLocks noChangeArrowheads="1"/>
            </p:cNvSpPr>
            <p:nvPr/>
          </p:nvSpPr>
          <p:spPr bwMode="auto">
            <a:xfrm>
              <a:off x="6896100" y="5372101"/>
              <a:ext cx="123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74" name="Line 38"/>
            <p:cNvSpPr>
              <a:spLocks noChangeShapeType="1"/>
            </p:cNvSpPr>
            <p:nvPr/>
          </p:nvSpPr>
          <p:spPr bwMode="auto">
            <a:xfrm flipV="1">
              <a:off x="7496175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5" name="Line 39"/>
            <p:cNvSpPr>
              <a:spLocks noChangeShapeType="1"/>
            </p:cNvSpPr>
            <p:nvPr/>
          </p:nvSpPr>
          <p:spPr bwMode="auto">
            <a:xfrm>
              <a:off x="7496175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6" name="Rectangle 40"/>
            <p:cNvSpPr>
              <a:spLocks noChangeArrowheads="1"/>
            </p:cNvSpPr>
            <p:nvPr/>
          </p:nvSpPr>
          <p:spPr bwMode="auto">
            <a:xfrm>
              <a:off x="7429500" y="5372101"/>
              <a:ext cx="190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77" name="Line 41"/>
            <p:cNvSpPr>
              <a:spLocks noChangeShapeType="1"/>
            </p:cNvSpPr>
            <p:nvPr/>
          </p:nvSpPr>
          <p:spPr bwMode="auto">
            <a:xfrm flipV="1">
              <a:off x="8067675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8" name="Line 42"/>
            <p:cNvSpPr>
              <a:spLocks noChangeShapeType="1"/>
            </p:cNvSpPr>
            <p:nvPr/>
          </p:nvSpPr>
          <p:spPr bwMode="auto">
            <a:xfrm>
              <a:off x="8067675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79" name="Rectangle 43"/>
            <p:cNvSpPr>
              <a:spLocks noChangeArrowheads="1"/>
            </p:cNvSpPr>
            <p:nvPr/>
          </p:nvSpPr>
          <p:spPr bwMode="auto">
            <a:xfrm>
              <a:off x="7972425" y="5372101"/>
              <a:ext cx="2571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80" name="Line 44"/>
            <p:cNvSpPr>
              <a:spLocks noChangeShapeType="1"/>
            </p:cNvSpPr>
            <p:nvPr/>
          </p:nvSpPr>
          <p:spPr bwMode="auto">
            <a:xfrm flipV="1">
              <a:off x="8639175" y="529590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1" name="Line 45"/>
            <p:cNvSpPr>
              <a:spLocks noChangeShapeType="1"/>
            </p:cNvSpPr>
            <p:nvPr/>
          </p:nvSpPr>
          <p:spPr bwMode="auto">
            <a:xfrm>
              <a:off x="8639175" y="4029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2" name="Rectangle 46"/>
            <p:cNvSpPr>
              <a:spLocks noChangeArrowheads="1"/>
            </p:cNvSpPr>
            <p:nvPr/>
          </p:nvSpPr>
          <p:spPr bwMode="auto">
            <a:xfrm>
              <a:off x="8543925" y="5372101"/>
              <a:ext cx="2571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83" name="Line 47"/>
            <p:cNvSpPr>
              <a:spLocks noChangeShapeType="1"/>
            </p:cNvSpPr>
            <p:nvPr/>
          </p:nvSpPr>
          <p:spPr bwMode="auto">
            <a:xfrm>
              <a:off x="4857750" y="5210176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4" name="Line 48"/>
            <p:cNvSpPr>
              <a:spLocks noChangeShapeType="1"/>
            </p:cNvSpPr>
            <p:nvPr/>
          </p:nvSpPr>
          <p:spPr bwMode="auto">
            <a:xfrm flipH="1">
              <a:off x="8943975" y="5210176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5" name="Rectangle 49"/>
            <p:cNvSpPr>
              <a:spLocks noChangeArrowheads="1"/>
            </p:cNvSpPr>
            <p:nvPr/>
          </p:nvSpPr>
          <p:spPr bwMode="auto">
            <a:xfrm>
              <a:off x="4648200" y="5133976"/>
              <a:ext cx="2381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86" name="Line 50"/>
            <p:cNvSpPr>
              <a:spLocks noChangeShapeType="1"/>
            </p:cNvSpPr>
            <p:nvPr/>
          </p:nvSpPr>
          <p:spPr bwMode="auto">
            <a:xfrm>
              <a:off x="4857750" y="4943476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7" name="Line 51"/>
            <p:cNvSpPr>
              <a:spLocks noChangeShapeType="1"/>
            </p:cNvSpPr>
            <p:nvPr/>
          </p:nvSpPr>
          <p:spPr bwMode="auto">
            <a:xfrm flipH="1">
              <a:off x="8943975" y="4943476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88" name="Rectangle 52"/>
            <p:cNvSpPr>
              <a:spLocks noChangeArrowheads="1"/>
            </p:cNvSpPr>
            <p:nvPr/>
          </p:nvSpPr>
          <p:spPr bwMode="auto">
            <a:xfrm>
              <a:off x="4648200" y="4867276"/>
              <a:ext cx="2381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89" name="Line 53"/>
            <p:cNvSpPr>
              <a:spLocks noChangeShapeType="1"/>
            </p:cNvSpPr>
            <p:nvPr/>
          </p:nvSpPr>
          <p:spPr bwMode="auto">
            <a:xfrm>
              <a:off x="4857750" y="46863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0" name="Line 54"/>
            <p:cNvSpPr>
              <a:spLocks noChangeShapeType="1"/>
            </p:cNvSpPr>
            <p:nvPr/>
          </p:nvSpPr>
          <p:spPr bwMode="auto">
            <a:xfrm flipH="1">
              <a:off x="8943975" y="468630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1" name="Rectangle 55"/>
            <p:cNvSpPr>
              <a:spLocks noChangeArrowheads="1"/>
            </p:cNvSpPr>
            <p:nvPr/>
          </p:nvSpPr>
          <p:spPr bwMode="auto">
            <a:xfrm>
              <a:off x="4752975" y="4610100"/>
              <a:ext cx="123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92" name="Line 56"/>
            <p:cNvSpPr>
              <a:spLocks noChangeShapeType="1"/>
            </p:cNvSpPr>
            <p:nvPr/>
          </p:nvSpPr>
          <p:spPr bwMode="auto">
            <a:xfrm>
              <a:off x="4857750" y="44196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3" name="Line 57"/>
            <p:cNvSpPr>
              <a:spLocks noChangeShapeType="1"/>
            </p:cNvSpPr>
            <p:nvPr/>
          </p:nvSpPr>
          <p:spPr bwMode="auto">
            <a:xfrm flipH="1">
              <a:off x="8943975" y="441960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4" name="Rectangle 58"/>
            <p:cNvSpPr>
              <a:spLocks noChangeArrowheads="1"/>
            </p:cNvSpPr>
            <p:nvPr/>
          </p:nvSpPr>
          <p:spPr bwMode="auto">
            <a:xfrm>
              <a:off x="4686300" y="4343400"/>
              <a:ext cx="190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95" name="Line 59"/>
            <p:cNvSpPr>
              <a:spLocks noChangeShapeType="1"/>
            </p:cNvSpPr>
            <p:nvPr/>
          </p:nvSpPr>
          <p:spPr bwMode="auto">
            <a:xfrm>
              <a:off x="4857750" y="41529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6" name="Line 60"/>
            <p:cNvSpPr>
              <a:spLocks noChangeShapeType="1"/>
            </p:cNvSpPr>
            <p:nvPr/>
          </p:nvSpPr>
          <p:spPr bwMode="auto">
            <a:xfrm flipH="1">
              <a:off x="8943975" y="415290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7" name="Rectangle 61"/>
            <p:cNvSpPr>
              <a:spLocks noChangeArrowheads="1"/>
            </p:cNvSpPr>
            <p:nvPr/>
          </p:nvSpPr>
          <p:spPr bwMode="auto">
            <a:xfrm>
              <a:off x="4686300" y="4076700"/>
              <a:ext cx="190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1998" name="Line 62"/>
            <p:cNvSpPr>
              <a:spLocks noChangeShapeType="1"/>
            </p:cNvSpPr>
            <p:nvPr/>
          </p:nvSpPr>
          <p:spPr bwMode="auto">
            <a:xfrm>
              <a:off x="4857750" y="4029075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999" name="Line 63"/>
            <p:cNvSpPr>
              <a:spLocks noChangeShapeType="1"/>
            </p:cNvSpPr>
            <p:nvPr/>
          </p:nvSpPr>
          <p:spPr bwMode="auto">
            <a:xfrm>
              <a:off x="4857750" y="5343526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0" name="Line 64"/>
            <p:cNvSpPr>
              <a:spLocks noChangeShapeType="1"/>
            </p:cNvSpPr>
            <p:nvPr/>
          </p:nvSpPr>
          <p:spPr bwMode="auto">
            <a:xfrm flipV="1">
              <a:off x="899160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1" name="Line 65"/>
            <p:cNvSpPr>
              <a:spLocks noChangeShapeType="1"/>
            </p:cNvSpPr>
            <p:nvPr/>
          </p:nvSpPr>
          <p:spPr bwMode="auto">
            <a:xfrm flipV="1">
              <a:off x="4857750" y="4029075"/>
              <a:ext cx="1588" cy="1314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2" name="Oval 66"/>
            <p:cNvSpPr>
              <a:spLocks noChangeArrowheads="1"/>
            </p:cNvSpPr>
            <p:nvPr/>
          </p:nvSpPr>
          <p:spPr bwMode="auto">
            <a:xfrm>
              <a:off x="8410575" y="46005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3" name="Oval 67"/>
            <p:cNvSpPr>
              <a:spLocks noChangeArrowheads="1"/>
            </p:cNvSpPr>
            <p:nvPr/>
          </p:nvSpPr>
          <p:spPr bwMode="auto">
            <a:xfrm>
              <a:off x="8248650" y="48958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4" name="Oval 68"/>
            <p:cNvSpPr>
              <a:spLocks noChangeArrowheads="1"/>
            </p:cNvSpPr>
            <p:nvPr/>
          </p:nvSpPr>
          <p:spPr bwMode="auto">
            <a:xfrm>
              <a:off x="8410575" y="49149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5" name="Oval 69"/>
            <p:cNvSpPr>
              <a:spLocks noChangeArrowheads="1"/>
            </p:cNvSpPr>
            <p:nvPr/>
          </p:nvSpPr>
          <p:spPr bwMode="auto">
            <a:xfrm>
              <a:off x="8248650" y="488632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6" name="Oval 70"/>
            <p:cNvSpPr>
              <a:spLocks noChangeArrowheads="1"/>
            </p:cNvSpPr>
            <p:nvPr/>
          </p:nvSpPr>
          <p:spPr bwMode="auto">
            <a:xfrm>
              <a:off x="7962900" y="47815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7" name="Oval 71"/>
            <p:cNvSpPr>
              <a:spLocks noChangeArrowheads="1"/>
            </p:cNvSpPr>
            <p:nvPr/>
          </p:nvSpPr>
          <p:spPr bwMode="auto">
            <a:xfrm>
              <a:off x="8896350" y="4267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8" name="Oval 72"/>
            <p:cNvSpPr>
              <a:spLocks noChangeArrowheads="1"/>
            </p:cNvSpPr>
            <p:nvPr/>
          </p:nvSpPr>
          <p:spPr bwMode="auto">
            <a:xfrm>
              <a:off x="4981575" y="4210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09" name="Oval 73"/>
            <p:cNvSpPr>
              <a:spLocks noChangeArrowheads="1"/>
            </p:cNvSpPr>
            <p:nvPr/>
          </p:nvSpPr>
          <p:spPr bwMode="auto">
            <a:xfrm>
              <a:off x="8248650" y="50482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0" name="Oval 74"/>
            <p:cNvSpPr>
              <a:spLocks noChangeArrowheads="1"/>
            </p:cNvSpPr>
            <p:nvPr/>
          </p:nvSpPr>
          <p:spPr bwMode="auto">
            <a:xfrm>
              <a:off x="7962900" y="484822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1" name="Oval 75"/>
            <p:cNvSpPr>
              <a:spLocks noChangeArrowheads="1"/>
            </p:cNvSpPr>
            <p:nvPr/>
          </p:nvSpPr>
          <p:spPr bwMode="auto">
            <a:xfrm>
              <a:off x="4981575" y="41243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2" name="Oval 76"/>
            <p:cNvSpPr>
              <a:spLocks noChangeArrowheads="1"/>
            </p:cNvSpPr>
            <p:nvPr/>
          </p:nvSpPr>
          <p:spPr bwMode="auto">
            <a:xfrm>
              <a:off x="8029575" y="47053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3" name="Oval 77"/>
            <p:cNvSpPr>
              <a:spLocks noChangeArrowheads="1"/>
            </p:cNvSpPr>
            <p:nvPr/>
          </p:nvSpPr>
          <p:spPr bwMode="auto">
            <a:xfrm>
              <a:off x="8248650" y="51435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4" name="Oval 78"/>
            <p:cNvSpPr>
              <a:spLocks noChangeArrowheads="1"/>
            </p:cNvSpPr>
            <p:nvPr/>
          </p:nvSpPr>
          <p:spPr bwMode="auto">
            <a:xfrm>
              <a:off x="8467725" y="48387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5" name="Oval 79"/>
            <p:cNvSpPr>
              <a:spLocks noChangeArrowheads="1"/>
            </p:cNvSpPr>
            <p:nvPr/>
          </p:nvSpPr>
          <p:spPr bwMode="auto">
            <a:xfrm>
              <a:off x="7962900" y="49053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6" name="Oval 80"/>
            <p:cNvSpPr>
              <a:spLocks noChangeArrowheads="1"/>
            </p:cNvSpPr>
            <p:nvPr/>
          </p:nvSpPr>
          <p:spPr bwMode="auto">
            <a:xfrm>
              <a:off x="4981575" y="40767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7" name="Oval 81"/>
            <p:cNvSpPr>
              <a:spLocks noChangeArrowheads="1"/>
            </p:cNvSpPr>
            <p:nvPr/>
          </p:nvSpPr>
          <p:spPr bwMode="auto">
            <a:xfrm>
              <a:off x="5029200" y="4581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8" name="Oval 82"/>
            <p:cNvSpPr>
              <a:spLocks noChangeArrowheads="1"/>
            </p:cNvSpPr>
            <p:nvPr/>
          </p:nvSpPr>
          <p:spPr bwMode="auto">
            <a:xfrm>
              <a:off x="7962900" y="52006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19" name="Oval 83"/>
            <p:cNvSpPr>
              <a:spLocks noChangeArrowheads="1"/>
            </p:cNvSpPr>
            <p:nvPr/>
          </p:nvSpPr>
          <p:spPr bwMode="auto">
            <a:xfrm>
              <a:off x="4981575" y="41338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0" name="Oval 84"/>
            <p:cNvSpPr>
              <a:spLocks noChangeArrowheads="1"/>
            </p:cNvSpPr>
            <p:nvPr/>
          </p:nvSpPr>
          <p:spPr bwMode="auto">
            <a:xfrm>
              <a:off x="7820025" y="49339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1" name="Oval 85"/>
            <p:cNvSpPr>
              <a:spLocks noChangeArrowheads="1"/>
            </p:cNvSpPr>
            <p:nvPr/>
          </p:nvSpPr>
          <p:spPr bwMode="auto">
            <a:xfrm>
              <a:off x="5181600" y="43815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2" name="Oval 86"/>
            <p:cNvSpPr>
              <a:spLocks noChangeArrowheads="1"/>
            </p:cNvSpPr>
            <p:nvPr/>
          </p:nvSpPr>
          <p:spPr bwMode="auto">
            <a:xfrm>
              <a:off x="5362575" y="42576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3" name="Oval 87"/>
            <p:cNvSpPr>
              <a:spLocks noChangeArrowheads="1"/>
            </p:cNvSpPr>
            <p:nvPr/>
          </p:nvSpPr>
          <p:spPr bwMode="auto">
            <a:xfrm>
              <a:off x="7410450" y="51244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4" name="Oval 88"/>
            <p:cNvSpPr>
              <a:spLocks noChangeArrowheads="1"/>
            </p:cNvSpPr>
            <p:nvPr/>
          </p:nvSpPr>
          <p:spPr bwMode="auto">
            <a:xfrm>
              <a:off x="7600950" y="49434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5" name="Oval 89"/>
            <p:cNvSpPr>
              <a:spLocks noChangeArrowheads="1"/>
            </p:cNvSpPr>
            <p:nvPr/>
          </p:nvSpPr>
          <p:spPr bwMode="auto">
            <a:xfrm>
              <a:off x="5029200" y="45148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6" name="Oval 90"/>
            <p:cNvSpPr>
              <a:spLocks noChangeArrowheads="1"/>
            </p:cNvSpPr>
            <p:nvPr/>
          </p:nvSpPr>
          <p:spPr bwMode="auto">
            <a:xfrm>
              <a:off x="7410450" y="50958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7" name="Oval 91"/>
            <p:cNvSpPr>
              <a:spLocks noChangeArrowheads="1"/>
            </p:cNvSpPr>
            <p:nvPr/>
          </p:nvSpPr>
          <p:spPr bwMode="auto">
            <a:xfrm>
              <a:off x="7572375" y="49053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8" name="Oval 92"/>
            <p:cNvSpPr>
              <a:spLocks noChangeArrowheads="1"/>
            </p:cNvSpPr>
            <p:nvPr/>
          </p:nvSpPr>
          <p:spPr bwMode="auto">
            <a:xfrm>
              <a:off x="5181600" y="43815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29" name="Oval 93"/>
            <p:cNvSpPr>
              <a:spLocks noChangeArrowheads="1"/>
            </p:cNvSpPr>
            <p:nvPr/>
          </p:nvSpPr>
          <p:spPr bwMode="auto">
            <a:xfrm>
              <a:off x="5362575" y="4200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0" name="Oval 94"/>
            <p:cNvSpPr>
              <a:spLocks noChangeArrowheads="1"/>
            </p:cNvSpPr>
            <p:nvPr/>
          </p:nvSpPr>
          <p:spPr bwMode="auto">
            <a:xfrm>
              <a:off x="7410450" y="52101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1" name="Oval 95"/>
            <p:cNvSpPr>
              <a:spLocks noChangeArrowheads="1"/>
            </p:cNvSpPr>
            <p:nvPr/>
          </p:nvSpPr>
          <p:spPr bwMode="auto">
            <a:xfrm>
              <a:off x="5029200" y="4543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2" name="Oval 96"/>
            <p:cNvSpPr>
              <a:spLocks noChangeArrowheads="1"/>
            </p:cNvSpPr>
            <p:nvPr/>
          </p:nvSpPr>
          <p:spPr bwMode="auto">
            <a:xfrm>
              <a:off x="7572375" y="51339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3" name="Oval 97"/>
            <p:cNvSpPr>
              <a:spLocks noChangeArrowheads="1"/>
            </p:cNvSpPr>
            <p:nvPr/>
          </p:nvSpPr>
          <p:spPr bwMode="auto">
            <a:xfrm>
              <a:off x="5362575" y="43053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4" name="Oval 98"/>
            <p:cNvSpPr>
              <a:spLocks noChangeArrowheads="1"/>
            </p:cNvSpPr>
            <p:nvPr/>
          </p:nvSpPr>
          <p:spPr bwMode="auto">
            <a:xfrm>
              <a:off x="5514975" y="43148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5" name="Oval 99"/>
            <p:cNvSpPr>
              <a:spLocks noChangeArrowheads="1"/>
            </p:cNvSpPr>
            <p:nvPr/>
          </p:nvSpPr>
          <p:spPr bwMode="auto">
            <a:xfrm>
              <a:off x="5362575" y="4543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6" name="Oval 100"/>
            <p:cNvSpPr>
              <a:spLocks noChangeArrowheads="1"/>
            </p:cNvSpPr>
            <p:nvPr/>
          </p:nvSpPr>
          <p:spPr bwMode="auto">
            <a:xfrm>
              <a:off x="5514975" y="43053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7" name="Oval 101"/>
            <p:cNvSpPr>
              <a:spLocks noChangeArrowheads="1"/>
            </p:cNvSpPr>
            <p:nvPr/>
          </p:nvSpPr>
          <p:spPr bwMode="auto">
            <a:xfrm>
              <a:off x="7267575" y="51816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8" name="Oval 102"/>
            <p:cNvSpPr>
              <a:spLocks noChangeArrowheads="1"/>
            </p:cNvSpPr>
            <p:nvPr/>
          </p:nvSpPr>
          <p:spPr bwMode="auto">
            <a:xfrm>
              <a:off x="5676900" y="43148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39" name="Oval 103"/>
            <p:cNvSpPr>
              <a:spLocks noChangeArrowheads="1"/>
            </p:cNvSpPr>
            <p:nvPr/>
          </p:nvSpPr>
          <p:spPr bwMode="auto">
            <a:xfrm>
              <a:off x="5514975" y="45243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0" name="Oval 104"/>
            <p:cNvSpPr>
              <a:spLocks noChangeArrowheads="1"/>
            </p:cNvSpPr>
            <p:nvPr/>
          </p:nvSpPr>
          <p:spPr bwMode="auto">
            <a:xfrm>
              <a:off x="7267575" y="50101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1" name="Oval 105"/>
            <p:cNvSpPr>
              <a:spLocks noChangeArrowheads="1"/>
            </p:cNvSpPr>
            <p:nvPr/>
          </p:nvSpPr>
          <p:spPr bwMode="auto">
            <a:xfrm>
              <a:off x="5543550" y="44005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2" name="Oval 106"/>
            <p:cNvSpPr>
              <a:spLocks noChangeArrowheads="1"/>
            </p:cNvSpPr>
            <p:nvPr/>
          </p:nvSpPr>
          <p:spPr bwMode="auto">
            <a:xfrm>
              <a:off x="5676900" y="4200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3" name="Oval 107"/>
            <p:cNvSpPr>
              <a:spLocks noChangeArrowheads="1"/>
            </p:cNvSpPr>
            <p:nvPr/>
          </p:nvSpPr>
          <p:spPr bwMode="auto">
            <a:xfrm>
              <a:off x="5791200" y="43624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4" name="Oval 108"/>
            <p:cNvSpPr>
              <a:spLocks noChangeArrowheads="1"/>
            </p:cNvSpPr>
            <p:nvPr/>
          </p:nvSpPr>
          <p:spPr bwMode="auto">
            <a:xfrm>
              <a:off x="7258050" y="52006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5" name="Oval 109"/>
            <p:cNvSpPr>
              <a:spLocks noChangeArrowheads="1"/>
            </p:cNvSpPr>
            <p:nvPr/>
          </p:nvSpPr>
          <p:spPr bwMode="auto">
            <a:xfrm>
              <a:off x="5657850" y="4210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6" name="Oval 110"/>
            <p:cNvSpPr>
              <a:spLocks noChangeArrowheads="1"/>
            </p:cNvSpPr>
            <p:nvPr/>
          </p:nvSpPr>
          <p:spPr bwMode="auto">
            <a:xfrm>
              <a:off x="7267575" y="49434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7" name="Oval 111"/>
            <p:cNvSpPr>
              <a:spLocks noChangeArrowheads="1"/>
            </p:cNvSpPr>
            <p:nvPr/>
          </p:nvSpPr>
          <p:spPr bwMode="auto">
            <a:xfrm>
              <a:off x="5543550" y="42767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8" name="Oval 112"/>
            <p:cNvSpPr>
              <a:spLocks noChangeArrowheads="1"/>
            </p:cNvSpPr>
            <p:nvPr/>
          </p:nvSpPr>
          <p:spPr bwMode="auto">
            <a:xfrm>
              <a:off x="5676900" y="41529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49" name="Oval 113"/>
            <p:cNvSpPr>
              <a:spLocks noChangeArrowheads="1"/>
            </p:cNvSpPr>
            <p:nvPr/>
          </p:nvSpPr>
          <p:spPr bwMode="auto">
            <a:xfrm>
              <a:off x="5791200" y="43338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0" name="Oval 114"/>
            <p:cNvSpPr>
              <a:spLocks noChangeArrowheads="1"/>
            </p:cNvSpPr>
            <p:nvPr/>
          </p:nvSpPr>
          <p:spPr bwMode="auto">
            <a:xfrm>
              <a:off x="7258050" y="507682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1" name="Oval 115"/>
            <p:cNvSpPr>
              <a:spLocks noChangeArrowheads="1"/>
            </p:cNvSpPr>
            <p:nvPr/>
          </p:nvSpPr>
          <p:spPr bwMode="auto">
            <a:xfrm>
              <a:off x="7019925" y="49720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2" name="Oval 116"/>
            <p:cNvSpPr>
              <a:spLocks noChangeArrowheads="1"/>
            </p:cNvSpPr>
            <p:nvPr/>
          </p:nvSpPr>
          <p:spPr bwMode="auto">
            <a:xfrm>
              <a:off x="7267575" y="50673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3" name="Oval 117"/>
            <p:cNvSpPr>
              <a:spLocks noChangeArrowheads="1"/>
            </p:cNvSpPr>
            <p:nvPr/>
          </p:nvSpPr>
          <p:spPr bwMode="auto">
            <a:xfrm>
              <a:off x="5676900" y="4267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4" name="Oval 118"/>
            <p:cNvSpPr>
              <a:spLocks noChangeArrowheads="1"/>
            </p:cNvSpPr>
            <p:nvPr/>
          </p:nvSpPr>
          <p:spPr bwMode="auto">
            <a:xfrm>
              <a:off x="5791200" y="44958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5" name="Oval 119"/>
            <p:cNvSpPr>
              <a:spLocks noChangeArrowheads="1"/>
            </p:cNvSpPr>
            <p:nvPr/>
          </p:nvSpPr>
          <p:spPr bwMode="auto">
            <a:xfrm>
              <a:off x="6934200" y="46005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6" name="Oval 120"/>
            <p:cNvSpPr>
              <a:spLocks noChangeArrowheads="1"/>
            </p:cNvSpPr>
            <p:nvPr/>
          </p:nvSpPr>
          <p:spPr bwMode="auto">
            <a:xfrm>
              <a:off x="7134225" y="49149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7" name="Oval 121"/>
            <p:cNvSpPr>
              <a:spLocks noChangeArrowheads="1"/>
            </p:cNvSpPr>
            <p:nvPr/>
          </p:nvSpPr>
          <p:spPr bwMode="auto">
            <a:xfrm>
              <a:off x="5791200" y="45053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8" name="Oval 122"/>
            <p:cNvSpPr>
              <a:spLocks noChangeArrowheads="1"/>
            </p:cNvSpPr>
            <p:nvPr/>
          </p:nvSpPr>
          <p:spPr bwMode="auto">
            <a:xfrm>
              <a:off x="6924675" y="50482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59" name="Oval 123"/>
            <p:cNvSpPr>
              <a:spLocks noChangeArrowheads="1"/>
            </p:cNvSpPr>
            <p:nvPr/>
          </p:nvSpPr>
          <p:spPr bwMode="auto">
            <a:xfrm>
              <a:off x="7019925" y="484822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0" name="Oval 124"/>
            <p:cNvSpPr>
              <a:spLocks noChangeArrowheads="1"/>
            </p:cNvSpPr>
            <p:nvPr/>
          </p:nvSpPr>
          <p:spPr bwMode="auto">
            <a:xfrm>
              <a:off x="5791200" y="4581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1" name="Oval 125"/>
            <p:cNvSpPr>
              <a:spLocks noChangeArrowheads="1"/>
            </p:cNvSpPr>
            <p:nvPr/>
          </p:nvSpPr>
          <p:spPr bwMode="auto">
            <a:xfrm>
              <a:off x="5905500" y="45529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2" name="Oval 126"/>
            <p:cNvSpPr>
              <a:spLocks noChangeArrowheads="1"/>
            </p:cNvSpPr>
            <p:nvPr/>
          </p:nvSpPr>
          <p:spPr bwMode="auto">
            <a:xfrm>
              <a:off x="6934200" y="50101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3" name="Oval 127"/>
            <p:cNvSpPr>
              <a:spLocks noChangeArrowheads="1"/>
            </p:cNvSpPr>
            <p:nvPr/>
          </p:nvSpPr>
          <p:spPr bwMode="auto">
            <a:xfrm>
              <a:off x="7038975" y="51435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4" name="Oval 128"/>
            <p:cNvSpPr>
              <a:spLocks noChangeArrowheads="1"/>
            </p:cNvSpPr>
            <p:nvPr/>
          </p:nvSpPr>
          <p:spPr bwMode="auto">
            <a:xfrm>
              <a:off x="7134225" y="50958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5" name="Oval 129"/>
            <p:cNvSpPr>
              <a:spLocks noChangeArrowheads="1"/>
            </p:cNvSpPr>
            <p:nvPr/>
          </p:nvSpPr>
          <p:spPr bwMode="auto">
            <a:xfrm>
              <a:off x="5791200" y="4543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6" name="Oval 130"/>
            <p:cNvSpPr>
              <a:spLocks noChangeArrowheads="1"/>
            </p:cNvSpPr>
            <p:nvPr/>
          </p:nvSpPr>
          <p:spPr bwMode="auto">
            <a:xfrm>
              <a:off x="5895975" y="40957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7" name="Oval 131"/>
            <p:cNvSpPr>
              <a:spLocks noChangeArrowheads="1"/>
            </p:cNvSpPr>
            <p:nvPr/>
          </p:nvSpPr>
          <p:spPr bwMode="auto">
            <a:xfrm>
              <a:off x="6086475" y="45339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8" name="Oval 132"/>
            <p:cNvSpPr>
              <a:spLocks noChangeArrowheads="1"/>
            </p:cNvSpPr>
            <p:nvPr/>
          </p:nvSpPr>
          <p:spPr bwMode="auto">
            <a:xfrm>
              <a:off x="7019925" y="48291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69" name="Oval 133"/>
            <p:cNvSpPr>
              <a:spLocks noChangeArrowheads="1"/>
            </p:cNvSpPr>
            <p:nvPr/>
          </p:nvSpPr>
          <p:spPr bwMode="auto">
            <a:xfrm>
              <a:off x="5791200" y="45815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0" name="Oval 134"/>
            <p:cNvSpPr>
              <a:spLocks noChangeArrowheads="1"/>
            </p:cNvSpPr>
            <p:nvPr/>
          </p:nvSpPr>
          <p:spPr bwMode="auto">
            <a:xfrm>
              <a:off x="5905500" y="44196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1" name="Oval 135"/>
            <p:cNvSpPr>
              <a:spLocks noChangeArrowheads="1"/>
            </p:cNvSpPr>
            <p:nvPr/>
          </p:nvSpPr>
          <p:spPr bwMode="auto">
            <a:xfrm>
              <a:off x="5991225" y="46005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2" name="Oval 136"/>
            <p:cNvSpPr>
              <a:spLocks noChangeArrowheads="1"/>
            </p:cNvSpPr>
            <p:nvPr/>
          </p:nvSpPr>
          <p:spPr bwMode="auto">
            <a:xfrm>
              <a:off x="6934200" y="48196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3" name="Oval 137"/>
            <p:cNvSpPr>
              <a:spLocks noChangeArrowheads="1"/>
            </p:cNvSpPr>
            <p:nvPr/>
          </p:nvSpPr>
          <p:spPr bwMode="auto">
            <a:xfrm>
              <a:off x="7038975" y="50101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4" name="Oval 138"/>
            <p:cNvSpPr>
              <a:spLocks noChangeArrowheads="1"/>
            </p:cNvSpPr>
            <p:nvPr/>
          </p:nvSpPr>
          <p:spPr bwMode="auto">
            <a:xfrm>
              <a:off x="5895975" y="42481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5" name="Oval 139"/>
            <p:cNvSpPr>
              <a:spLocks noChangeArrowheads="1"/>
            </p:cNvSpPr>
            <p:nvPr/>
          </p:nvSpPr>
          <p:spPr bwMode="auto">
            <a:xfrm>
              <a:off x="6000750" y="4648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6" name="Oval 140"/>
            <p:cNvSpPr>
              <a:spLocks noChangeArrowheads="1"/>
            </p:cNvSpPr>
            <p:nvPr/>
          </p:nvSpPr>
          <p:spPr bwMode="auto">
            <a:xfrm>
              <a:off x="6086475" y="43719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7" name="Oval 141"/>
            <p:cNvSpPr>
              <a:spLocks noChangeArrowheads="1"/>
            </p:cNvSpPr>
            <p:nvPr/>
          </p:nvSpPr>
          <p:spPr bwMode="auto">
            <a:xfrm>
              <a:off x="6248400" y="46577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8" name="Oval 142"/>
            <p:cNvSpPr>
              <a:spLocks noChangeArrowheads="1"/>
            </p:cNvSpPr>
            <p:nvPr/>
          </p:nvSpPr>
          <p:spPr bwMode="auto">
            <a:xfrm>
              <a:off x="6315075" y="4267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79" name="Oval 143"/>
            <p:cNvSpPr>
              <a:spLocks noChangeArrowheads="1"/>
            </p:cNvSpPr>
            <p:nvPr/>
          </p:nvSpPr>
          <p:spPr bwMode="auto">
            <a:xfrm>
              <a:off x="6381750" y="43529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0" name="Oval 144"/>
            <p:cNvSpPr>
              <a:spLocks noChangeArrowheads="1"/>
            </p:cNvSpPr>
            <p:nvPr/>
          </p:nvSpPr>
          <p:spPr bwMode="auto">
            <a:xfrm>
              <a:off x="6438900" y="46672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1" name="Oval 145"/>
            <p:cNvSpPr>
              <a:spLocks noChangeArrowheads="1"/>
            </p:cNvSpPr>
            <p:nvPr/>
          </p:nvSpPr>
          <p:spPr bwMode="auto">
            <a:xfrm>
              <a:off x="6496050" y="49911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2" name="Oval 146"/>
            <p:cNvSpPr>
              <a:spLocks noChangeArrowheads="1"/>
            </p:cNvSpPr>
            <p:nvPr/>
          </p:nvSpPr>
          <p:spPr bwMode="auto">
            <a:xfrm>
              <a:off x="5905500" y="45148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3" name="Oval 147"/>
            <p:cNvSpPr>
              <a:spLocks noChangeArrowheads="1"/>
            </p:cNvSpPr>
            <p:nvPr/>
          </p:nvSpPr>
          <p:spPr bwMode="auto">
            <a:xfrm>
              <a:off x="5991225" y="46291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4" name="Oval 148"/>
            <p:cNvSpPr>
              <a:spLocks noChangeArrowheads="1"/>
            </p:cNvSpPr>
            <p:nvPr/>
          </p:nvSpPr>
          <p:spPr bwMode="auto">
            <a:xfrm>
              <a:off x="6076950" y="4543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5" name="Oval 149"/>
            <p:cNvSpPr>
              <a:spLocks noChangeArrowheads="1"/>
            </p:cNvSpPr>
            <p:nvPr/>
          </p:nvSpPr>
          <p:spPr bwMode="auto">
            <a:xfrm>
              <a:off x="6305550" y="46958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6" name="Oval 150"/>
            <p:cNvSpPr>
              <a:spLocks noChangeArrowheads="1"/>
            </p:cNvSpPr>
            <p:nvPr/>
          </p:nvSpPr>
          <p:spPr bwMode="auto">
            <a:xfrm>
              <a:off x="6372225" y="46958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7" name="Oval 151"/>
            <p:cNvSpPr>
              <a:spLocks noChangeArrowheads="1"/>
            </p:cNvSpPr>
            <p:nvPr/>
          </p:nvSpPr>
          <p:spPr bwMode="auto">
            <a:xfrm>
              <a:off x="6858000" y="47910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8" name="Oval 152"/>
            <p:cNvSpPr>
              <a:spLocks noChangeArrowheads="1"/>
            </p:cNvSpPr>
            <p:nvPr/>
          </p:nvSpPr>
          <p:spPr bwMode="auto">
            <a:xfrm>
              <a:off x="6934200" y="52006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89" name="Oval 153"/>
            <p:cNvSpPr>
              <a:spLocks noChangeArrowheads="1"/>
            </p:cNvSpPr>
            <p:nvPr/>
          </p:nvSpPr>
          <p:spPr bwMode="auto">
            <a:xfrm>
              <a:off x="7038975" y="50101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0" name="Oval 154"/>
            <p:cNvSpPr>
              <a:spLocks noChangeArrowheads="1"/>
            </p:cNvSpPr>
            <p:nvPr/>
          </p:nvSpPr>
          <p:spPr bwMode="auto">
            <a:xfrm>
              <a:off x="5895975" y="44386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1" name="Oval 155"/>
            <p:cNvSpPr>
              <a:spLocks noChangeArrowheads="1"/>
            </p:cNvSpPr>
            <p:nvPr/>
          </p:nvSpPr>
          <p:spPr bwMode="auto">
            <a:xfrm>
              <a:off x="6086475" y="44767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2" name="Oval 156"/>
            <p:cNvSpPr>
              <a:spLocks noChangeArrowheads="1"/>
            </p:cNvSpPr>
            <p:nvPr/>
          </p:nvSpPr>
          <p:spPr bwMode="auto">
            <a:xfrm>
              <a:off x="6162675" y="43338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3" name="Oval 157"/>
            <p:cNvSpPr>
              <a:spLocks noChangeArrowheads="1"/>
            </p:cNvSpPr>
            <p:nvPr/>
          </p:nvSpPr>
          <p:spPr bwMode="auto">
            <a:xfrm>
              <a:off x="6248400" y="47529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4" name="Oval 158"/>
            <p:cNvSpPr>
              <a:spLocks noChangeArrowheads="1"/>
            </p:cNvSpPr>
            <p:nvPr/>
          </p:nvSpPr>
          <p:spPr bwMode="auto">
            <a:xfrm>
              <a:off x="6315075" y="43053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5" name="Oval 159"/>
            <p:cNvSpPr>
              <a:spLocks noChangeArrowheads="1"/>
            </p:cNvSpPr>
            <p:nvPr/>
          </p:nvSpPr>
          <p:spPr bwMode="auto">
            <a:xfrm>
              <a:off x="6438900" y="45529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6" name="Oval 160"/>
            <p:cNvSpPr>
              <a:spLocks noChangeArrowheads="1"/>
            </p:cNvSpPr>
            <p:nvPr/>
          </p:nvSpPr>
          <p:spPr bwMode="auto">
            <a:xfrm>
              <a:off x="6686550" y="4591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7" name="Oval 161"/>
            <p:cNvSpPr>
              <a:spLocks noChangeArrowheads="1"/>
            </p:cNvSpPr>
            <p:nvPr/>
          </p:nvSpPr>
          <p:spPr bwMode="auto">
            <a:xfrm>
              <a:off x="6924675" y="49720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8" name="Oval 162"/>
            <p:cNvSpPr>
              <a:spLocks noChangeArrowheads="1"/>
            </p:cNvSpPr>
            <p:nvPr/>
          </p:nvSpPr>
          <p:spPr bwMode="auto">
            <a:xfrm>
              <a:off x="5905500" y="45720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099" name="Oval 163"/>
            <p:cNvSpPr>
              <a:spLocks noChangeArrowheads="1"/>
            </p:cNvSpPr>
            <p:nvPr/>
          </p:nvSpPr>
          <p:spPr bwMode="auto">
            <a:xfrm>
              <a:off x="5991225" y="46482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0" name="Oval 164"/>
            <p:cNvSpPr>
              <a:spLocks noChangeArrowheads="1"/>
            </p:cNvSpPr>
            <p:nvPr/>
          </p:nvSpPr>
          <p:spPr bwMode="auto">
            <a:xfrm>
              <a:off x="6305550" y="47815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1" name="Oval 165"/>
            <p:cNvSpPr>
              <a:spLocks noChangeArrowheads="1"/>
            </p:cNvSpPr>
            <p:nvPr/>
          </p:nvSpPr>
          <p:spPr bwMode="auto">
            <a:xfrm>
              <a:off x="6372225" y="45624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2" name="Oval 166"/>
            <p:cNvSpPr>
              <a:spLocks noChangeArrowheads="1"/>
            </p:cNvSpPr>
            <p:nvPr/>
          </p:nvSpPr>
          <p:spPr bwMode="auto">
            <a:xfrm>
              <a:off x="6858000" y="480060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3" name="Oval 167"/>
            <p:cNvSpPr>
              <a:spLocks noChangeArrowheads="1"/>
            </p:cNvSpPr>
            <p:nvPr/>
          </p:nvSpPr>
          <p:spPr bwMode="auto">
            <a:xfrm>
              <a:off x="6934200" y="50863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4" name="Oval 168"/>
            <p:cNvSpPr>
              <a:spLocks noChangeArrowheads="1"/>
            </p:cNvSpPr>
            <p:nvPr/>
          </p:nvSpPr>
          <p:spPr bwMode="auto">
            <a:xfrm>
              <a:off x="6086475" y="45053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5" name="Oval 169"/>
            <p:cNvSpPr>
              <a:spLocks noChangeArrowheads="1"/>
            </p:cNvSpPr>
            <p:nvPr/>
          </p:nvSpPr>
          <p:spPr bwMode="auto">
            <a:xfrm>
              <a:off x="6162675" y="43719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6" name="Oval 170"/>
            <p:cNvSpPr>
              <a:spLocks noChangeArrowheads="1"/>
            </p:cNvSpPr>
            <p:nvPr/>
          </p:nvSpPr>
          <p:spPr bwMode="auto">
            <a:xfrm>
              <a:off x="6315075" y="42291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7" name="Oval 171"/>
            <p:cNvSpPr>
              <a:spLocks noChangeArrowheads="1"/>
            </p:cNvSpPr>
            <p:nvPr/>
          </p:nvSpPr>
          <p:spPr bwMode="auto">
            <a:xfrm>
              <a:off x="6438900" y="47815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8" name="Oval 172"/>
            <p:cNvSpPr>
              <a:spLocks noChangeArrowheads="1"/>
            </p:cNvSpPr>
            <p:nvPr/>
          </p:nvSpPr>
          <p:spPr bwMode="auto">
            <a:xfrm>
              <a:off x="6562725" y="44005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09" name="Oval 173"/>
            <p:cNvSpPr>
              <a:spLocks noChangeArrowheads="1"/>
            </p:cNvSpPr>
            <p:nvPr/>
          </p:nvSpPr>
          <p:spPr bwMode="auto">
            <a:xfrm>
              <a:off x="6686550" y="44862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0" name="Oval 174"/>
            <p:cNvSpPr>
              <a:spLocks noChangeArrowheads="1"/>
            </p:cNvSpPr>
            <p:nvPr/>
          </p:nvSpPr>
          <p:spPr bwMode="auto">
            <a:xfrm>
              <a:off x="6762750" y="47815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1" name="Oval 175"/>
            <p:cNvSpPr>
              <a:spLocks noChangeArrowheads="1"/>
            </p:cNvSpPr>
            <p:nvPr/>
          </p:nvSpPr>
          <p:spPr bwMode="auto">
            <a:xfrm>
              <a:off x="5991225" y="46005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2" name="Oval 176"/>
            <p:cNvSpPr>
              <a:spLocks noChangeArrowheads="1"/>
            </p:cNvSpPr>
            <p:nvPr/>
          </p:nvSpPr>
          <p:spPr bwMode="auto">
            <a:xfrm>
              <a:off x="6076950" y="47148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3" name="Oval 177"/>
            <p:cNvSpPr>
              <a:spLocks noChangeArrowheads="1"/>
            </p:cNvSpPr>
            <p:nvPr/>
          </p:nvSpPr>
          <p:spPr bwMode="auto">
            <a:xfrm>
              <a:off x="6305550" y="47434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4" name="Oval 178"/>
            <p:cNvSpPr>
              <a:spLocks noChangeArrowheads="1"/>
            </p:cNvSpPr>
            <p:nvPr/>
          </p:nvSpPr>
          <p:spPr bwMode="auto">
            <a:xfrm>
              <a:off x="6372225" y="44958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5" name="Oval 179"/>
            <p:cNvSpPr>
              <a:spLocks noChangeArrowheads="1"/>
            </p:cNvSpPr>
            <p:nvPr/>
          </p:nvSpPr>
          <p:spPr bwMode="auto">
            <a:xfrm>
              <a:off x="6858000" y="49815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6" name="Oval 180"/>
            <p:cNvSpPr>
              <a:spLocks noChangeArrowheads="1"/>
            </p:cNvSpPr>
            <p:nvPr/>
          </p:nvSpPr>
          <p:spPr bwMode="auto">
            <a:xfrm>
              <a:off x="6000750" y="4591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7" name="Oval 181"/>
            <p:cNvSpPr>
              <a:spLocks noChangeArrowheads="1"/>
            </p:cNvSpPr>
            <p:nvPr/>
          </p:nvSpPr>
          <p:spPr bwMode="auto">
            <a:xfrm>
              <a:off x="6162675" y="45339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8" name="Oval 182"/>
            <p:cNvSpPr>
              <a:spLocks noChangeArrowheads="1"/>
            </p:cNvSpPr>
            <p:nvPr/>
          </p:nvSpPr>
          <p:spPr bwMode="auto">
            <a:xfrm>
              <a:off x="6248400" y="45339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19" name="Oval 183"/>
            <p:cNvSpPr>
              <a:spLocks noChangeArrowheads="1"/>
            </p:cNvSpPr>
            <p:nvPr/>
          </p:nvSpPr>
          <p:spPr bwMode="auto">
            <a:xfrm>
              <a:off x="6315075" y="43053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0" name="Oval 184"/>
            <p:cNvSpPr>
              <a:spLocks noChangeArrowheads="1"/>
            </p:cNvSpPr>
            <p:nvPr/>
          </p:nvSpPr>
          <p:spPr bwMode="auto">
            <a:xfrm>
              <a:off x="6381750" y="42862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1" name="Oval 185"/>
            <p:cNvSpPr>
              <a:spLocks noChangeArrowheads="1"/>
            </p:cNvSpPr>
            <p:nvPr/>
          </p:nvSpPr>
          <p:spPr bwMode="auto">
            <a:xfrm>
              <a:off x="6438900" y="45910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2" name="Oval 186"/>
            <p:cNvSpPr>
              <a:spLocks noChangeArrowheads="1"/>
            </p:cNvSpPr>
            <p:nvPr/>
          </p:nvSpPr>
          <p:spPr bwMode="auto">
            <a:xfrm>
              <a:off x="6562725" y="47053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3" name="Oval 187"/>
            <p:cNvSpPr>
              <a:spLocks noChangeArrowheads="1"/>
            </p:cNvSpPr>
            <p:nvPr/>
          </p:nvSpPr>
          <p:spPr bwMode="auto">
            <a:xfrm>
              <a:off x="6153150" y="455295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4" name="Oval 188"/>
            <p:cNvSpPr>
              <a:spLocks noChangeArrowheads="1"/>
            </p:cNvSpPr>
            <p:nvPr/>
          </p:nvSpPr>
          <p:spPr bwMode="auto">
            <a:xfrm>
              <a:off x="6238875" y="41624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5" name="Oval 189"/>
            <p:cNvSpPr>
              <a:spLocks noChangeArrowheads="1"/>
            </p:cNvSpPr>
            <p:nvPr/>
          </p:nvSpPr>
          <p:spPr bwMode="auto">
            <a:xfrm>
              <a:off x="6305550" y="4752976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6" name="Oval 190"/>
            <p:cNvSpPr>
              <a:spLocks noChangeArrowheads="1"/>
            </p:cNvSpPr>
            <p:nvPr/>
          </p:nvSpPr>
          <p:spPr bwMode="auto">
            <a:xfrm>
              <a:off x="6372225" y="43434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7" name="Oval 191"/>
            <p:cNvSpPr>
              <a:spLocks noChangeArrowheads="1"/>
            </p:cNvSpPr>
            <p:nvPr/>
          </p:nvSpPr>
          <p:spPr bwMode="auto">
            <a:xfrm>
              <a:off x="6438900" y="452437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8" name="Oval 192"/>
            <p:cNvSpPr>
              <a:spLocks noChangeArrowheads="1"/>
            </p:cNvSpPr>
            <p:nvPr/>
          </p:nvSpPr>
          <p:spPr bwMode="auto">
            <a:xfrm>
              <a:off x="6562725" y="4610100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29" name="Oval 193"/>
            <p:cNvSpPr>
              <a:spLocks noChangeArrowheads="1"/>
            </p:cNvSpPr>
            <p:nvPr/>
          </p:nvSpPr>
          <p:spPr bwMode="auto">
            <a:xfrm>
              <a:off x="6686550" y="44672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0" name="Oval 194"/>
            <p:cNvSpPr>
              <a:spLocks noChangeArrowheads="1"/>
            </p:cNvSpPr>
            <p:nvPr/>
          </p:nvSpPr>
          <p:spPr bwMode="auto">
            <a:xfrm>
              <a:off x="6153150" y="4429125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1" name="Oval 195"/>
            <p:cNvSpPr>
              <a:spLocks noChangeArrowheads="1"/>
            </p:cNvSpPr>
            <p:nvPr/>
          </p:nvSpPr>
          <p:spPr bwMode="auto">
            <a:xfrm>
              <a:off x="6562725" y="4933951"/>
              <a:ext cx="76200" cy="76200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2" name="Line 196"/>
            <p:cNvSpPr>
              <a:spLocks noChangeShapeType="1"/>
            </p:cNvSpPr>
            <p:nvPr/>
          </p:nvSpPr>
          <p:spPr bwMode="auto">
            <a:xfrm>
              <a:off x="842962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3" name="Line 197"/>
            <p:cNvSpPr>
              <a:spLocks noChangeShapeType="1"/>
            </p:cNvSpPr>
            <p:nvPr/>
          </p:nvSpPr>
          <p:spPr bwMode="auto">
            <a:xfrm flipH="1">
              <a:off x="842962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4" name="Line 198"/>
            <p:cNvSpPr>
              <a:spLocks noChangeShapeType="1"/>
            </p:cNvSpPr>
            <p:nvPr/>
          </p:nvSpPr>
          <p:spPr bwMode="auto">
            <a:xfrm>
              <a:off x="8267700" y="486727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5" name="Line 199"/>
            <p:cNvSpPr>
              <a:spLocks noChangeShapeType="1"/>
            </p:cNvSpPr>
            <p:nvPr/>
          </p:nvSpPr>
          <p:spPr bwMode="auto">
            <a:xfrm flipH="1">
              <a:off x="8267700" y="486727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6" name="Line 200"/>
            <p:cNvSpPr>
              <a:spLocks noChangeShapeType="1"/>
            </p:cNvSpPr>
            <p:nvPr/>
          </p:nvSpPr>
          <p:spPr bwMode="auto">
            <a:xfrm>
              <a:off x="842962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7" name="Line 201"/>
            <p:cNvSpPr>
              <a:spLocks noChangeShapeType="1"/>
            </p:cNvSpPr>
            <p:nvPr/>
          </p:nvSpPr>
          <p:spPr bwMode="auto">
            <a:xfrm flipH="1">
              <a:off x="842962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8" name="Line 202"/>
            <p:cNvSpPr>
              <a:spLocks noChangeShapeType="1"/>
            </p:cNvSpPr>
            <p:nvPr/>
          </p:nvSpPr>
          <p:spPr bwMode="auto">
            <a:xfrm>
              <a:off x="8267700" y="486727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39" name="Line 203"/>
            <p:cNvSpPr>
              <a:spLocks noChangeShapeType="1"/>
            </p:cNvSpPr>
            <p:nvPr/>
          </p:nvSpPr>
          <p:spPr bwMode="auto">
            <a:xfrm flipH="1">
              <a:off x="8267700" y="486727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140" name="Line 204"/>
            <p:cNvSpPr>
              <a:spLocks noChangeShapeType="1"/>
            </p:cNvSpPr>
            <p:nvPr/>
          </p:nvSpPr>
          <p:spPr bwMode="auto">
            <a:xfrm>
              <a:off x="7981950" y="5038726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406"/>
            <p:cNvGrpSpPr>
              <a:grpSpLocks/>
            </p:cNvGrpSpPr>
            <p:nvPr/>
          </p:nvGrpSpPr>
          <p:grpSpPr bwMode="auto">
            <a:xfrm>
              <a:off x="5000625" y="4162425"/>
              <a:ext cx="3952875" cy="1038226"/>
              <a:chOff x="1728" y="1194"/>
              <a:chExt cx="2490" cy="654"/>
            </a:xfrm>
          </p:grpSpPr>
          <p:sp>
            <p:nvSpPr>
              <p:cNvPr id="552142" name="Line 206"/>
              <p:cNvSpPr>
                <a:spLocks noChangeShapeType="1"/>
              </p:cNvSpPr>
              <p:nvPr/>
            </p:nvSpPr>
            <p:spPr bwMode="auto">
              <a:xfrm flipH="1"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3" name="Line 207"/>
              <p:cNvSpPr>
                <a:spLocks noChangeShapeType="1"/>
              </p:cNvSpPr>
              <p:nvPr/>
            </p:nvSpPr>
            <p:spPr bwMode="auto">
              <a:xfrm>
                <a:off x="4194" y="13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4" name="Line 208"/>
              <p:cNvSpPr>
                <a:spLocks noChangeShapeType="1"/>
              </p:cNvSpPr>
              <p:nvPr/>
            </p:nvSpPr>
            <p:spPr bwMode="auto">
              <a:xfrm flipH="1">
                <a:off x="4194" y="13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5" name="Line 209"/>
              <p:cNvSpPr>
                <a:spLocks noChangeShapeType="1"/>
              </p:cNvSpPr>
              <p:nvPr/>
            </p:nvSpPr>
            <p:spPr bwMode="auto">
              <a:xfrm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6" name="Line 210"/>
              <p:cNvSpPr>
                <a:spLocks noChangeShapeType="1"/>
              </p:cNvSpPr>
              <p:nvPr/>
            </p:nvSpPr>
            <p:spPr bwMode="auto">
              <a:xfrm flipH="1"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7" name="Line 211"/>
              <p:cNvSpPr>
                <a:spLocks noChangeShapeType="1"/>
              </p:cNvSpPr>
              <p:nvPr/>
            </p:nvSpPr>
            <p:spPr bwMode="auto">
              <a:xfrm>
                <a:off x="3786" y="16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8" name="Line 212"/>
              <p:cNvSpPr>
                <a:spLocks noChangeShapeType="1"/>
              </p:cNvSpPr>
              <p:nvPr/>
            </p:nvSpPr>
            <p:spPr bwMode="auto">
              <a:xfrm flipH="1">
                <a:off x="3786" y="16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9" name="Line 213"/>
              <p:cNvSpPr>
                <a:spLocks noChangeShapeType="1"/>
              </p:cNvSpPr>
              <p:nvPr/>
            </p:nvSpPr>
            <p:spPr bwMode="auto">
              <a:xfrm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0" name="Line 214"/>
              <p:cNvSpPr>
                <a:spLocks noChangeShapeType="1"/>
              </p:cNvSpPr>
              <p:nvPr/>
            </p:nvSpPr>
            <p:spPr bwMode="auto">
              <a:xfrm flipH="1"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1" name="Line 215"/>
              <p:cNvSpPr>
                <a:spLocks noChangeShapeType="1"/>
              </p:cNvSpPr>
              <p:nvPr/>
            </p:nvSpPr>
            <p:spPr bwMode="auto">
              <a:xfrm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2" name="Line 216"/>
              <p:cNvSpPr>
                <a:spLocks noChangeShapeType="1"/>
              </p:cNvSpPr>
              <p:nvPr/>
            </p:nvSpPr>
            <p:spPr bwMode="auto">
              <a:xfrm flipH="1"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3" name="Line 217"/>
              <p:cNvSpPr>
                <a:spLocks noChangeShapeType="1"/>
              </p:cNvSpPr>
              <p:nvPr/>
            </p:nvSpPr>
            <p:spPr bwMode="auto">
              <a:xfrm>
                <a:off x="364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4" name="Line 218"/>
              <p:cNvSpPr>
                <a:spLocks noChangeShapeType="1"/>
              </p:cNvSpPr>
              <p:nvPr/>
            </p:nvSpPr>
            <p:spPr bwMode="auto">
              <a:xfrm flipH="1">
                <a:off x="364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5" name="Line 219"/>
              <p:cNvSpPr>
                <a:spLocks noChangeShapeType="1"/>
              </p:cNvSpPr>
              <p:nvPr/>
            </p:nvSpPr>
            <p:spPr bwMode="auto">
              <a:xfrm>
                <a:off x="3786" y="16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6" name="Line 220"/>
              <p:cNvSpPr>
                <a:spLocks noChangeShapeType="1"/>
              </p:cNvSpPr>
              <p:nvPr/>
            </p:nvSpPr>
            <p:spPr bwMode="auto">
              <a:xfrm flipH="1">
                <a:off x="3786" y="16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7" name="Line 221"/>
              <p:cNvSpPr>
                <a:spLocks noChangeShapeType="1"/>
              </p:cNvSpPr>
              <p:nvPr/>
            </p:nvSpPr>
            <p:spPr bwMode="auto">
              <a:xfrm>
                <a:off x="3924" y="153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8" name="Line 222"/>
              <p:cNvSpPr>
                <a:spLocks noChangeShapeType="1"/>
              </p:cNvSpPr>
              <p:nvPr/>
            </p:nvSpPr>
            <p:spPr bwMode="auto">
              <a:xfrm flipH="1">
                <a:off x="3924" y="153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9" name="Line 223"/>
              <p:cNvSpPr>
                <a:spLocks noChangeShapeType="1"/>
              </p:cNvSpPr>
              <p:nvPr/>
            </p:nvSpPr>
            <p:spPr bwMode="auto">
              <a:xfrm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0" name="Line 224"/>
              <p:cNvSpPr>
                <a:spLocks noChangeShapeType="1"/>
              </p:cNvSpPr>
              <p:nvPr/>
            </p:nvSpPr>
            <p:spPr bwMode="auto">
              <a:xfrm flipH="1"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1" name="Line 225"/>
              <p:cNvSpPr>
                <a:spLocks noChangeShapeType="1"/>
              </p:cNvSpPr>
              <p:nvPr/>
            </p:nvSpPr>
            <p:spPr bwMode="auto">
              <a:xfrm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2" name="Line 226"/>
              <p:cNvSpPr>
                <a:spLocks noChangeShapeType="1"/>
              </p:cNvSpPr>
              <p:nvPr/>
            </p:nvSpPr>
            <p:spPr bwMode="auto">
              <a:xfrm flipH="1"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3" name="Line 227"/>
              <p:cNvSpPr>
                <a:spLocks noChangeShapeType="1"/>
              </p:cNvSpPr>
              <p:nvPr/>
            </p:nvSpPr>
            <p:spPr bwMode="auto">
              <a:xfrm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4" name="Line 228"/>
              <p:cNvSpPr>
                <a:spLocks noChangeShapeType="1"/>
              </p:cNvSpPr>
              <p:nvPr/>
            </p:nvSpPr>
            <p:spPr bwMode="auto">
              <a:xfrm flipH="1"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5" name="Line 229"/>
              <p:cNvSpPr>
                <a:spLocks noChangeShapeType="1"/>
              </p:cNvSpPr>
              <p:nvPr/>
            </p:nvSpPr>
            <p:spPr bwMode="auto">
              <a:xfrm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6" name="Line 230"/>
              <p:cNvSpPr>
                <a:spLocks noChangeShapeType="1"/>
              </p:cNvSpPr>
              <p:nvPr/>
            </p:nvSpPr>
            <p:spPr bwMode="auto">
              <a:xfrm flipH="1">
                <a:off x="3606" y="174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7" name="Line 231"/>
              <p:cNvSpPr>
                <a:spLocks noChangeShapeType="1"/>
              </p:cNvSpPr>
              <p:nvPr/>
            </p:nvSpPr>
            <p:spPr bwMode="auto">
              <a:xfrm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8" name="Line 232"/>
              <p:cNvSpPr>
                <a:spLocks noChangeShapeType="1"/>
              </p:cNvSpPr>
              <p:nvPr/>
            </p:nvSpPr>
            <p:spPr bwMode="auto">
              <a:xfrm flipH="1">
                <a:off x="1728" y="126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9" name="Line 233"/>
              <p:cNvSpPr>
                <a:spLocks noChangeShapeType="1"/>
              </p:cNvSpPr>
              <p:nvPr/>
            </p:nvSpPr>
            <p:spPr bwMode="auto">
              <a:xfrm>
                <a:off x="3516" y="178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0" name="Line 234"/>
              <p:cNvSpPr>
                <a:spLocks noChangeShapeType="1"/>
              </p:cNvSpPr>
              <p:nvPr/>
            </p:nvSpPr>
            <p:spPr bwMode="auto">
              <a:xfrm flipH="1">
                <a:off x="3516" y="178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1" name="Line 235"/>
              <p:cNvSpPr>
                <a:spLocks noChangeShapeType="1"/>
              </p:cNvSpPr>
              <p:nvPr/>
            </p:nvSpPr>
            <p:spPr bwMode="auto">
              <a:xfrm>
                <a:off x="18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2" name="Line 236"/>
              <p:cNvSpPr>
                <a:spLocks noChangeShapeType="1"/>
              </p:cNvSpPr>
              <p:nvPr/>
            </p:nvSpPr>
            <p:spPr bwMode="auto">
              <a:xfrm flipH="1">
                <a:off x="18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3" name="Line 237"/>
              <p:cNvSpPr>
                <a:spLocks noChangeShapeType="1"/>
              </p:cNvSpPr>
              <p:nvPr/>
            </p:nvSpPr>
            <p:spPr bwMode="auto">
              <a:xfrm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4" name="Line 238"/>
              <p:cNvSpPr>
                <a:spLocks noChangeShapeType="1"/>
              </p:cNvSpPr>
              <p:nvPr/>
            </p:nvSpPr>
            <p:spPr bwMode="auto">
              <a:xfrm flipH="1"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5" name="Line 239"/>
              <p:cNvSpPr>
                <a:spLocks noChangeShapeType="1"/>
              </p:cNvSpPr>
              <p:nvPr/>
            </p:nvSpPr>
            <p:spPr bwMode="auto">
              <a:xfrm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6" name="Line 240"/>
              <p:cNvSpPr>
                <a:spLocks noChangeShapeType="1"/>
              </p:cNvSpPr>
              <p:nvPr/>
            </p:nvSpPr>
            <p:spPr bwMode="auto">
              <a:xfrm flipH="1"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7" name="Line 241"/>
              <p:cNvSpPr>
                <a:spLocks noChangeShapeType="1"/>
              </p:cNvSpPr>
              <p:nvPr/>
            </p:nvSpPr>
            <p:spPr bwMode="auto">
              <a:xfrm>
                <a:off x="3378" y="18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8" name="Line 242"/>
              <p:cNvSpPr>
                <a:spLocks noChangeShapeType="1"/>
              </p:cNvSpPr>
              <p:nvPr/>
            </p:nvSpPr>
            <p:spPr bwMode="auto">
              <a:xfrm flipH="1">
                <a:off x="3378" y="18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9" name="Line 243"/>
              <p:cNvSpPr>
                <a:spLocks noChangeShapeType="1"/>
              </p:cNvSpPr>
              <p:nvPr/>
            </p:nvSpPr>
            <p:spPr bwMode="auto">
              <a:xfrm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0" name="Line 244"/>
              <p:cNvSpPr>
                <a:spLocks noChangeShapeType="1"/>
              </p:cNvSpPr>
              <p:nvPr/>
            </p:nvSpPr>
            <p:spPr bwMode="auto">
              <a:xfrm flipH="1"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1" name="Line 245"/>
              <p:cNvSpPr>
                <a:spLocks noChangeShapeType="1"/>
              </p:cNvSpPr>
              <p:nvPr/>
            </p:nvSpPr>
            <p:spPr bwMode="auto">
              <a:xfrm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2" name="Line 246"/>
              <p:cNvSpPr>
                <a:spLocks noChangeShapeType="1"/>
              </p:cNvSpPr>
              <p:nvPr/>
            </p:nvSpPr>
            <p:spPr bwMode="auto">
              <a:xfrm flipH="1"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3" name="Line 24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4" name="Line 248"/>
              <p:cNvSpPr>
                <a:spLocks noChangeShapeType="1"/>
              </p:cNvSpPr>
              <p:nvPr/>
            </p:nvSpPr>
            <p:spPr bwMode="auto">
              <a:xfrm flipH="1">
                <a:off x="3360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5" name="Line 249"/>
              <p:cNvSpPr>
                <a:spLocks noChangeShapeType="1"/>
              </p:cNvSpPr>
              <p:nvPr/>
            </p:nvSpPr>
            <p:spPr bwMode="auto">
              <a:xfrm>
                <a:off x="18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6" name="Line 250"/>
              <p:cNvSpPr>
                <a:spLocks noChangeShapeType="1"/>
              </p:cNvSpPr>
              <p:nvPr/>
            </p:nvSpPr>
            <p:spPr bwMode="auto">
              <a:xfrm flipH="1">
                <a:off x="18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7" name="Line 251"/>
              <p:cNvSpPr>
                <a:spLocks noChangeShapeType="1"/>
              </p:cNvSpPr>
              <p:nvPr/>
            </p:nvSpPr>
            <p:spPr bwMode="auto">
              <a:xfrm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8" name="Line 252"/>
              <p:cNvSpPr>
                <a:spLocks noChangeShapeType="1"/>
              </p:cNvSpPr>
              <p:nvPr/>
            </p:nvSpPr>
            <p:spPr bwMode="auto">
              <a:xfrm flipH="1"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9" name="Line 253"/>
              <p:cNvSpPr>
                <a:spLocks noChangeShapeType="1"/>
              </p:cNvSpPr>
              <p:nvPr/>
            </p:nvSpPr>
            <p:spPr bwMode="auto">
              <a:xfrm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0" name="Line 254"/>
              <p:cNvSpPr>
                <a:spLocks noChangeShapeType="1"/>
              </p:cNvSpPr>
              <p:nvPr/>
            </p:nvSpPr>
            <p:spPr bwMode="auto">
              <a:xfrm flipH="1">
                <a:off x="3258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1" name="Line 255"/>
              <p:cNvSpPr>
                <a:spLocks noChangeShapeType="1"/>
              </p:cNvSpPr>
              <p:nvPr/>
            </p:nvSpPr>
            <p:spPr bwMode="auto">
              <a:xfrm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2" name="Line 256"/>
              <p:cNvSpPr>
                <a:spLocks noChangeShapeType="1"/>
              </p:cNvSpPr>
              <p:nvPr/>
            </p:nvSpPr>
            <p:spPr bwMode="auto">
              <a:xfrm flipH="1">
                <a:off x="1758" y="124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3" name="Line 25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4" name="Line 258"/>
              <p:cNvSpPr>
                <a:spLocks noChangeShapeType="1"/>
              </p:cNvSpPr>
              <p:nvPr/>
            </p:nvSpPr>
            <p:spPr bwMode="auto">
              <a:xfrm flipH="1">
                <a:off x="3360" y="182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5" name="Line 259"/>
              <p:cNvSpPr>
                <a:spLocks noChangeShapeType="1"/>
              </p:cNvSpPr>
              <p:nvPr/>
            </p:nvSpPr>
            <p:spPr bwMode="auto">
              <a:xfrm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6" name="Line 260"/>
              <p:cNvSpPr>
                <a:spLocks noChangeShapeType="1"/>
              </p:cNvSpPr>
              <p:nvPr/>
            </p:nvSpPr>
            <p:spPr bwMode="auto">
              <a:xfrm flipH="1"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7" name="Line 261"/>
              <p:cNvSpPr>
                <a:spLocks noChangeShapeType="1"/>
              </p:cNvSpPr>
              <p:nvPr/>
            </p:nvSpPr>
            <p:spPr bwMode="auto">
              <a:xfrm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8" name="Line 262"/>
              <p:cNvSpPr>
                <a:spLocks noChangeShapeType="1"/>
              </p:cNvSpPr>
              <p:nvPr/>
            </p:nvSpPr>
            <p:spPr bwMode="auto">
              <a:xfrm flipH="1"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9" name="Line 263"/>
              <p:cNvSpPr>
                <a:spLocks noChangeShapeType="1"/>
              </p:cNvSpPr>
              <p:nvPr/>
            </p:nvSpPr>
            <p:spPr bwMode="auto">
              <a:xfrm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0" name="Line 264"/>
              <p:cNvSpPr>
                <a:spLocks noChangeShapeType="1"/>
              </p:cNvSpPr>
              <p:nvPr/>
            </p:nvSpPr>
            <p:spPr bwMode="auto">
              <a:xfrm flipH="1">
                <a:off x="1968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1" name="Line 265"/>
              <p:cNvSpPr>
                <a:spLocks noChangeShapeType="1"/>
              </p:cNvSpPr>
              <p:nvPr/>
            </p:nvSpPr>
            <p:spPr bwMode="auto">
              <a:xfrm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2" name="Line 266"/>
              <p:cNvSpPr>
                <a:spLocks noChangeShapeType="1"/>
              </p:cNvSpPr>
              <p:nvPr/>
            </p:nvSpPr>
            <p:spPr bwMode="auto">
              <a:xfrm flipH="1"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3" name="Line 267"/>
              <p:cNvSpPr>
                <a:spLocks noChangeShapeType="1"/>
              </p:cNvSpPr>
              <p:nvPr/>
            </p:nvSpPr>
            <p:spPr bwMode="auto">
              <a:xfrm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4" name="Line 268"/>
              <p:cNvSpPr>
                <a:spLocks noChangeShapeType="1"/>
              </p:cNvSpPr>
              <p:nvPr/>
            </p:nvSpPr>
            <p:spPr bwMode="auto">
              <a:xfrm flipH="1"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5" name="Line 269"/>
              <p:cNvSpPr>
                <a:spLocks noChangeShapeType="1"/>
              </p:cNvSpPr>
              <p:nvPr/>
            </p:nvSpPr>
            <p:spPr bwMode="auto">
              <a:xfrm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6" name="Line 270"/>
              <p:cNvSpPr>
                <a:spLocks noChangeShapeType="1"/>
              </p:cNvSpPr>
              <p:nvPr/>
            </p:nvSpPr>
            <p:spPr bwMode="auto">
              <a:xfrm flipH="1"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7" name="Line 271"/>
              <p:cNvSpPr>
                <a:spLocks noChangeShapeType="1"/>
              </p:cNvSpPr>
              <p:nvPr/>
            </p:nvSpPr>
            <p:spPr bwMode="auto">
              <a:xfrm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8" name="Line 272"/>
              <p:cNvSpPr>
                <a:spLocks noChangeShapeType="1"/>
              </p:cNvSpPr>
              <p:nvPr/>
            </p:nvSpPr>
            <p:spPr bwMode="auto">
              <a:xfrm flipH="1">
                <a:off x="2064" y="119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9" name="Line 273"/>
              <p:cNvSpPr>
                <a:spLocks noChangeShapeType="1"/>
              </p:cNvSpPr>
              <p:nvPr/>
            </p:nvSpPr>
            <p:spPr bwMode="auto">
              <a:xfrm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0" name="Line 274"/>
              <p:cNvSpPr>
                <a:spLocks noChangeShapeType="1"/>
              </p:cNvSpPr>
              <p:nvPr/>
            </p:nvSpPr>
            <p:spPr bwMode="auto">
              <a:xfrm flipH="1"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1" name="Line 275"/>
              <p:cNvSpPr>
                <a:spLocks noChangeShapeType="1"/>
              </p:cNvSpPr>
              <p:nvPr/>
            </p:nvSpPr>
            <p:spPr bwMode="auto">
              <a:xfrm>
                <a:off x="2082" y="120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2" name="Line 276"/>
              <p:cNvSpPr>
                <a:spLocks noChangeShapeType="1"/>
              </p:cNvSpPr>
              <p:nvPr/>
            </p:nvSpPr>
            <p:spPr bwMode="auto">
              <a:xfrm flipH="1">
                <a:off x="2082" y="120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3" name="Line 277"/>
              <p:cNvSpPr>
                <a:spLocks noChangeShapeType="1"/>
              </p:cNvSpPr>
              <p:nvPr/>
            </p:nvSpPr>
            <p:spPr bwMode="auto">
              <a:xfrm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4" name="Line 278"/>
              <p:cNvSpPr>
                <a:spLocks noChangeShapeType="1"/>
              </p:cNvSpPr>
              <p:nvPr/>
            </p:nvSpPr>
            <p:spPr bwMode="auto">
              <a:xfrm flipH="1"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5" name="Line 279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6" name="Line 280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7" name="Line 281"/>
              <p:cNvSpPr>
                <a:spLocks noChangeShapeType="1"/>
              </p:cNvSpPr>
              <p:nvPr/>
            </p:nvSpPr>
            <p:spPr bwMode="auto">
              <a:xfrm>
                <a:off x="3162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8" name="Line 282"/>
              <p:cNvSpPr>
                <a:spLocks noChangeShapeType="1"/>
              </p:cNvSpPr>
              <p:nvPr/>
            </p:nvSpPr>
            <p:spPr bwMode="auto">
              <a:xfrm flipH="1">
                <a:off x="3162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9" name="Line 283"/>
              <p:cNvSpPr>
                <a:spLocks noChangeShapeType="1"/>
              </p:cNvSpPr>
              <p:nvPr/>
            </p:nvSpPr>
            <p:spPr bwMode="auto">
              <a:xfrm>
                <a:off x="21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0" name="Line 284"/>
              <p:cNvSpPr>
                <a:spLocks noChangeShapeType="1"/>
              </p:cNvSpPr>
              <p:nvPr/>
            </p:nvSpPr>
            <p:spPr bwMode="auto">
              <a:xfrm flipH="1">
                <a:off x="2154" y="121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1" name="Line 285"/>
              <p:cNvSpPr>
                <a:spLocks noChangeShapeType="1"/>
              </p:cNvSpPr>
              <p:nvPr/>
            </p:nvSpPr>
            <p:spPr bwMode="auto">
              <a:xfrm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2" name="Line 286"/>
              <p:cNvSpPr>
                <a:spLocks noChangeShapeType="1"/>
              </p:cNvSpPr>
              <p:nvPr/>
            </p:nvSpPr>
            <p:spPr bwMode="auto">
              <a:xfrm flipH="1"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3" name="Line 287"/>
              <p:cNvSpPr>
                <a:spLocks noChangeShapeType="1"/>
              </p:cNvSpPr>
              <p:nvPr/>
            </p:nvSpPr>
            <p:spPr bwMode="auto">
              <a:xfrm>
                <a:off x="2082" y="120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4" name="Line 288"/>
              <p:cNvSpPr>
                <a:spLocks noChangeShapeType="1"/>
              </p:cNvSpPr>
              <p:nvPr/>
            </p:nvSpPr>
            <p:spPr bwMode="auto">
              <a:xfrm flipH="1">
                <a:off x="2082" y="120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5" name="Line 289"/>
              <p:cNvSpPr>
                <a:spLocks noChangeShapeType="1"/>
              </p:cNvSpPr>
              <p:nvPr/>
            </p:nvSpPr>
            <p:spPr bwMode="auto">
              <a:xfrm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6" name="Line 290"/>
              <p:cNvSpPr>
                <a:spLocks noChangeShapeType="1"/>
              </p:cNvSpPr>
              <p:nvPr/>
            </p:nvSpPr>
            <p:spPr bwMode="auto">
              <a:xfrm flipH="1"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7" name="Line 291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8" name="Line 292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9" name="Line 293"/>
              <p:cNvSpPr>
                <a:spLocks noChangeShapeType="1"/>
              </p:cNvSpPr>
              <p:nvPr/>
            </p:nvSpPr>
            <p:spPr bwMode="auto">
              <a:xfrm>
                <a:off x="3162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0" name="Line 294"/>
              <p:cNvSpPr>
                <a:spLocks noChangeShapeType="1"/>
              </p:cNvSpPr>
              <p:nvPr/>
            </p:nvSpPr>
            <p:spPr bwMode="auto">
              <a:xfrm flipH="1">
                <a:off x="3162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1" name="Line 295"/>
              <p:cNvSpPr>
                <a:spLocks noChangeShapeType="1"/>
              </p:cNvSpPr>
              <p:nvPr/>
            </p:nvSpPr>
            <p:spPr bwMode="auto">
              <a:xfrm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2" name="Line 296"/>
              <p:cNvSpPr>
                <a:spLocks noChangeShapeType="1"/>
              </p:cNvSpPr>
              <p:nvPr/>
            </p:nvSpPr>
            <p:spPr bwMode="auto">
              <a:xfrm flipH="1"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3" name="Line 297"/>
              <p:cNvSpPr>
                <a:spLocks noChangeShapeType="1"/>
              </p:cNvSpPr>
              <p:nvPr/>
            </p:nvSpPr>
            <p:spPr bwMode="auto">
              <a:xfrm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4" name="Line 298"/>
              <p:cNvSpPr>
                <a:spLocks noChangeShapeType="1"/>
              </p:cNvSpPr>
              <p:nvPr/>
            </p:nvSpPr>
            <p:spPr bwMode="auto">
              <a:xfrm flipH="1">
                <a:off x="3168" y="18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5" name="Line 299"/>
              <p:cNvSpPr>
                <a:spLocks noChangeShapeType="1"/>
              </p:cNvSpPr>
              <p:nvPr/>
            </p:nvSpPr>
            <p:spPr bwMode="auto">
              <a:xfrm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6" name="Line 300"/>
              <p:cNvSpPr>
                <a:spLocks noChangeShapeType="1"/>
              </p:cNvSpPr>
              <p:nvPr/>
            </p:nvSpPr>
            <p:spPr bwMode="auto">
              <a:xfrm flipH="1">
                <a:off x="2166" y="121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7" name="Line 301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8" name="Line 302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9" name="Line 303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0" name="Line 304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1" name="Line 305"/>
              <p:cNvSpPr>
                <a:spLocks noChangeShapeType="1"/>
              </p:cNvSpPr>
              <p:nvPr/>
            </p:nvSpPr>
            <p:spPr bwMode="auto">
              <a:xfrm>
                <a:off x="3084" y="178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2" name="Line 306"/>
              <p:cNvSpPr>
                <a:spLocks noChangeShapeType="1"/>
              </p:cNvSpPr>
              <p:nvPr/>
            </p:nvSpPr>
            <p:spPr bwMode="auto">
              <a:xfrm flipH="1">
                <a:off x="3084" y="178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3" name="Line 307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4" name="Line 308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5" name="Line 309"/>
              <p:cNvSpPr>
                <a:spLocks noChangeShapeType="1"/>
              </p:cNvSpPr>
              <p:nvPr/>
            </p:nvSpPr>
            <p:spPr bwMode="auto">
              <a:xfrm>
                <a:off x="2952" y="171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6" name="Line 310"/>
              <p:cNvSpPr>
                <a:spLocks noChangeShapeType="1"/>
              </p:cNvSpPr>
              <p:nvPr/>
            </p:nvSpPr>
            <p:spPr bwMode="auto">
              <a:xfrm flipH="1">
                <a:off x="2952" y="171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7" name="Line 311"/>
              <p:cNvSpPr>
                <a:spLocks noChangeShapeType="1"/>
              </p:cNvSpPr>
              <p:nvPr/>
            </p:nvSpPr>
            <p:spPr bwMode="auto">
              <a:xfrm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8" name="Line 312"/>
              <p:cNvSpPr>
                <a:spLocks noChangeShapeType="1"/>
              </p:cNvSpPr>
              <p:nvPr/>
            </p:nvSpPr>
            <p:spPr bwMode="auto">
              <a:xfrm flipH="1"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9" name="Line 313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0" name="Line 314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1" name="Line 315"/>
              <p:cNvSpPr>
                <a:spLocks noChangeShapeType="1"/>
              </p:cNvSpPr>
              <p:nvPr/>
            </p:nvSpPr>
            <p:spPr bwMode="auto">
              <a:xfrm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2" name="Line 316"/>
              <p:cNvSpPr>
                <a:spLocks noChangeShapeType="1"/>
              </p:cNvSpPr>
              <p:nvPr/>
            </p:nvSpPr>
            <p:spPr bwMode="auto">
              <a:xfrm flipH="1"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3" name="Line 317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4" name="Line 318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5" name="Line 319"/>
              <p:cNvSpPr>
                <a:spLocks noChangeShapeType="1"/>
              </p:cNvSpPr>
              <p:nvPr/>
            </p:nvSpPr>
            <p:spPr bwMode="auto">
              <a:xfrm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6" name="Line 320"/>
              <p:cNvSpPr>
                <a:spLocks noChangeShapeType="1"/>
              </p:cNvSpPr>
              <p:nvPr/>
            </p:nvSpPr>
            <p:spPr bwMode="auto">
              <a:xfrm flipH="1"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7" name="Line 321"/>
              <p:cNvSpPr>
                <a:spLocks noChangeShapeType="1"/>
              </p:cNvSpPr>
              <p:nvPr/>
            </p:nvSpPr>
            <p:spPr bwMode="auto">
              <a:xfrm>
                <a:off x="3084" y="178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8" name="Line 322"/>
              <p:cNvSpPr>
                <a:spLocks noChangeShapeType="1"/>
              </p:cNvSpPr>
              <p:nvPr/>
            </p:nvSpPr>
            <p:spPr bwMode="auto">
              <a:xfrm flipH="1">
                <a:off x="3084" y="178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9" name="Line 323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0" name="Line 324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1" name="Line 325"/>
              <p:cNvSpPr>
                <a:spLocks noChangeShapeType="1"/>
              </p:cNvSpPr>
              <p:nvPr/>
            </p:nvSpPr>
            <p:spPr bwMode="auto">
              <a:xfrm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2" name="Line 326"/>
              <p:cNvSpPr>
                <a:spLocks noChangeShapeType="1"/>
              </p:cNvSpPr>
              <p:nvPr/>
            </p:nvSpPr>
            <p:spPr bwMode="auto">
              <a:xfrm flipH="1"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3" name="Line 327"/>
              <p:cNvSpPr>
                <a:spLocks noChangeShapeType="1"/>
              </p:cNvSpPr>
              <p:nvPr/>
            </p:nvSpPr>
            <p:spPr bwMode="auto">
              <a:xfrm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4" name="Line 328"/>
              <p:cNvSpPr>
                <a:spLocks noChangeShapeType="1"/>
              </p:cNvSpPr>
              <p:nvPr/>
            </p:nvSpPr>
            <p:spPr bwMode="auto">
              <a:xfrm flipH="1"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5" name="Line 329"/>
              <p:cNvSpPr>
                <a:spLocks noChangeShapeType="1"/>
              </p:cNvSpPr>
              <p:nvPr/>
            </p:nvSpPr>
            <p:spPr bwMode="auto">
              <a:xfrm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6" name="Line 330"/>
              <p:cNvSpPr>
                <a:spLocks noChangeShapeType="1"/>
              </p:cNvSpPr>
              <p:nvPr/>
            </p:nvSpPr>
            <p:spPr bwMode="auto">
              <a:xfrm flipH="1">
                <a:off x="3012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7" name="Line 331"/>
              <p:cNvSpPr>
                <a:spLocks noChangeShapeType="1"/>
              </p:cNvSpPr>
              <p:nvPr/>
            </p:nvSpPr>
            <p:spPr bwMode="auto">
              <a:xfrm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8" name="Line 332"/>
              <p:cNvSpPr>
                <a:spLocks noChangeShapeType="1"/>
              </p:cNvSpPr>
              <p:nvPr/>
            </p:nvSpPr>
            <p:spPr bwMode="auto">
              <a:xfrm flipH="1">
                <a:off x="2238" y="124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9" name="Line 333"/>
              <p:cNvSpPr>
                <a:spLocks noChangeShapeType="1"/>
              </p:cNvSpPr>
              <p:nvPr/>
            </p:nvSpPr>
            <p:spPr bwMode="auto">
              <a:xfrm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0" name="Line 334"/>
              <p:cNvSpPr>
                <a:spLocks noChangeShapeType="1"/>
              </p:cNvSpPr>
              <p:nvPr/>
            </p:nvSpPr>
            <p:spPr bwMode="auto">
              <a:xfrm flipH="1"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1" name="Line 335"/>
              <p:cNvSpPr>
                <a:spLocks noChangeShapeType="1"/>
              </p:cNvSpPr>
              <p:nvPr/>
            </p:nvSpPr>
            <p:spPr bwMode="auto">
              <a:xfrm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2" name="Line 336"/>
              <p:cNvSpPr>
                <a:spLocks noChangeShapeType="1"/>
              </p:cNvSpPr>
              <p:nvPr/>
            </p:nvSpPr>
            <p:spPr bwMode="auto">
              <a:xfrm flipH="1"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3" name="Line 337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4" name="Line 338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5" name="Line 339"/>
              <p:cNvSpPr>
                <a:spLocks noChangeShapeType="1"/>
              </p:cNvSpPr>
              <p:nvPr/>
            </p:nvSpPr>
            <p:spPr bwMode="auto">
              <a:xfrm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6" name="Line 340"/>
              <p:cNvSpPr>
                <a:spLocks noChangeShapeType="1"/>
              </p:cNvSpPr>
              <p:nvPr/>
            </p:nvSpPr>
            <p:spPr bwMode="auto">
              <a:xfrm flipH="1"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7" name="Line 341"/>
              <p:cNvSpPr>
                <a:spLocks noChangeShapeType="1"/>
              </p:cNvSpPr>
              <p:nvPr/>
            </p:nvSpPr>
            <p:spPr bwMode="auto">
              <a:xfrm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8" name="Line 342"/>
              <p:cNvSpPr>
                <a:spLocks noChangeShapeType="1"/>
              </p:cNvSpPr>
              <p:nvPr/>
            </p:nvSpPr>
            <p:spPr bwMode="auto">
              <a:xfrm flipH="1"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9" name="Line 343"/>
              <p:cNvSpPr>
                <a:spLocks noChangeShapeType="1"/>
              </p:cNvSpPr>
              <p:nvPr/>
            </p:nvSpPr>
            <p:spPr bwMode="auto">
              <a:xfrm>
                <a:off x="2370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0" name="Line 344"/>
              <p:cNvSpPr>
                <a:spLocks noChangeShapeType="1"/>
              </p:cNvSpPr>
              <p:nvPr/>
            </p:nvSpPr>
            <p:spPr bwMode="auto">
              <a:xfrm flipH="1">
                <a:off x="2370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1" name="Line 345"/>
              <p:cNvSpPr>
                <a:spLocks noChangeShapeType="1"/>
              </p:cNvSpPr>
              <p:nvPr/>
            </p:nvSpPr>
            <p:spPr bwMode="auto">
              <a:xfrm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2" name="Line 346"/>
              <p:cNvSpPr>
                <a:spLocks noChangeShapeType="1"/>
              </p:cNvSpPr>
              <p:nvPr/>
            </p:nvSpPr>
            <p:spPr bwMode="auto">
              <a:xfrm flipH="1"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3" name="Line 347"/>
              <p:cNvSpPr>
                <a:spLocks noChangeShapeType="1"/>
              </p:cNvSpPr>
              <p:nvPr/>
            </p:nvSpPr>
            <p:spPr bwMode="auto">
              <a:xfrm>
                <a:off x="2526" y="141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4" name="Line 348"/>
              <p:cNvSpPr>
                <a:spLocks noChangeShapeType="1"/>
              </p:cNvSpPr>
              <p:nvPr/>
            </p:nvSpPr>
            <p:spPr bwMode="auto">
              <a:xfrm flipH="1">
                <a:off x="2526" y="141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5" name="Line 349"/>
              <p:cNvSpPr>
                <a:spLocks noChangeShapeType="1"/>
              </p:cNvSpPr>
              <p:nvPr/>
            </p:nvSpPr>
            <p:spPr bwMode="auto">
              <a:xfrm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6" name="Line 350"/>
              <p:cNvSpPr>
                <a:spLocks noChangeShapeType="1"/>
              </p:cNvSpPr>
              <p:nvPr/>
            </p:nvSpPr>
            <p:spPr bwMode="auto">
              <a:xfrm flipH="1"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7" name="Line 351"/>
              <p:cNvSpPr>
                <a:spLocks noChangeShapeType="1"/>
              </p:cNvSpPr>
              <p:nvPr/>
            </p:nvSpPr>
            <p:spPr bwMode="auto">
              <a:xfrm>
                <a:off x="2610" y="147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8" name="Line 352"/>
              <p:cNvSpPr>
                <a:spLocks noChangeShapeType="1"/>
              </p:cNvSpPr>
              <p:nvPr/>
            </p:nvSpPr>
            <p:spPr bwMode="auto">
              <a:xfrm flipH="1">
                <a:off x="2610" y="147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9" name="Line 353"/>
              <p:cNvSpPr>
                <a:spLocks noChangeShapeType="1"/>
              </p:cNvSpPr>
              <p:nvPr/>
            </p:nvSpPr>
            <p:spPr bwMode="auto">
              <a:xfrm>
                <a:off x="2646" y="15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0" name="Line 354"/>
              <p:cNvSpPr>
                <a:spLocks noChangeShapeType="1"/>
              </p:cNvSpPr>
              <p:nvPr/>
            </p:nvSpPr>
            <p:spPr bwMode="auto">
              <a:xfrm flipH="1">
                <a:off x="2646" y="15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1" name="Line 355"/>
              <p:cNvSpPr>
                <a:spLocks noChangeShapeType="1"/>
              </p:cNvSpPr>
              <p:nvPr/>
            </p:nvSpPr>
            <p:spPr bwMode="auto">
              <a:xfrm>
                <a:off x="2682" y="153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2" name="Line 356"/>
              <p:cNvSpPr>
                <a:spLocks noChangeShapeType="1"/>
              </p:cNvSpPr>
              <p:nvPr/>
            </p:nvSpPr>
            <p:spPr bwMode="auto">
              <a:xfrm flipH="1">
                <a:off x="2682" y="153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3" name="Line 357"/>
              <p:cNvSpPr>
                <a:spLocks noChangeShapeType="1"/>
              </p:cNvSpPr>
              <p:nvPr/>
            </p:nvSpPr>
            <p:spPr bwMode="auto">
              <a:xfrm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4" name="Line 358"/>
              <p:cNvSpPr>
                <a:spLocks noChangeShapeType="1"/>
              </p:cNvSpPr>
              <p:nvPr/>
            </p:nvSpPr>
            <p:spPr bwMode="auto">
              <a:xfrm flipH="1"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5" name="Line 359"/>
              <p:cNvSpPr>
                <a:spLocks noChangeShapeType="1"/>
              </p:cNvSpPr>
              <p:nvPr/>
            </p:nvSpPr>
            <p:spPr bwMode="auto">
              <a:xfrm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6" name="Line 360"/>
              <p:cNvSpPr>
                <a:spLocks noChangeShapeType="1"/>
              </p:cNvSpPr>
              <p:nvPr/>
            </p:nvSpPr>
            <p:spPr bwMode="auto">
              <a:xfrm flipH="1"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7" name="Line 361"/>
              <p:cNvSpPr>
                <a:spLocks noChangeShapeType="1"/>
              </p:cNvSpPr>
              <p:nvPr/>
            </p:nvSpPr>
            <p:spPr bwMode="auto">
              <a:xfrm>
                <a:off x="2418" y="13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8" name="Line 362"/>
              <p:cNvSpPr>
                <a:spLocks noChangeShapeType="1"/>
              </p:cNvSpPr>
              <p:nvPr/>
            </p:nvSpPr>
            <p:spPr bwMode="auto">
              <a:xfrm flipH="1">
                <a:off x="2418" y="133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9" name="Line 363"/>
              <p:cNvSpPr>
                <a:spLocks noChangeShapeType="1"/>
              </p:cNvSpPr>
              <p:nvPr/>
            </p:nvSpPr>
            <p:spPr bwMode="auto">
              <a:xfrm>
                <a:off x="2562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0" name="Line 364"/>
              <p:cNvSpPr>
                <a:spLocks noChangeShapeType="1"/>
              </p:cNvSpPr>
              <p:nvPr/>
            </p:nvSpPr>
            <p:spPr bwMode="auto">
              <a:xfrm flipH="1">
                <a:off x="2562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1" name="Line 365"/>
              <p:cNvSpPr>
                <a:spLocks noChangeShapeType="1"/>
              </p:cNvSpPr>
              <p:nvPr/>
            </p:nvSpPr>
            <p:spPr bwMode="auto">
              <a:xfrm>
                <a:off x="2604" y="147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2" name="Line 366"/>
              <p:cNvSpPr>
                <a:spLocks noChangeShapeType="1"/>
              </p:cNvSpPr>
              <p:nvPr/>
            </p:nvSpPr>
            <p:spPr bwMode="auto">
              <a:xfrm flipH="1">
                <a:off x="2604" y="147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3" name="Line 367"/>
              <p:cNvSpPr>
                <a:spLocks noChangeShapeType="1"/>
              </p:cNvSpPr>
              <p:nvPr/>
            </p:nvSpPr>
            <p:spPr bwMode="auto">
              <a:xfrm>
                <a:off x="2910" y="169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4" name="Line 368"/>
              <p:cNvSpPr>
                <a:spLocks noChangeShapeType="1"/>
              </p:cNvSpPr>
              <p:nvPr/>
            </p:nvSpPr>
            <p:spPr bwMode="auto">
              <a:xfrm flipH="1">
                <a:off x="2910" y="169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5" name="Line 369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6" name="Line 370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7" name="Line 371"/>
              <p:cNvSpPr>
                <a:spLocks noChangeShapeType="1"/>
              </p:cNvSpPr>
              <p:nvPr/>
            </p:nvSpPr>
            <p:spPr bwMode="auto">
              <a:xfrm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8" name="Line 372"/>
              <p:cNvSpPr>
                <a:spLocks noChangeShapeType="1"/>
              </p:cNvSpPr>
              <p:nvPr/>
            </p:nvSpPr>
            <p:spPr bwMode="auto">
              <a:xfrm flipH="1">
                <a:off x="3024" y="175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9" name="Line 373"/>
              <p:cNvSpPr>
                <a:spLocks noChangeShapeType="1"/>
              </p:cNvSpPr>
              <p:nvPr/>
            </p:nvSpPr>
            <p:spPr bwMode="auto">
              <a:xfrm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0" name="Line 374"/>
              <p:cNvSpPr>
                <a:spLocks noChangeShapeType="1"/>
              </p:cNvSpPr>
              <p:nvPr/>
            </p:nvSpPr>
            <p:spPr bwMode="auto">
              <a:xfrm flipH="1">
                <a:off x="2304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1" name="Line 375"/>
              <p:cNvSpPr>
                <a:spLocks noChangeShapeType="1"/>
              </p:cNvSpPr>
              <p:nvPr/>
            </p:nvSpPr>
            <p:spPr bwMode="auto">
              <a:xfrm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2" name="Line 376"/>
              <p:cNvSpPr>
                <a:spLocks noChangeShapeType="1"/>
              </p:cNvSpPr>
              <p:nvPr/>
            </p:nvSpPr>
            <p:spPr bwMode="auto">
              <a:xfrm flipH="1"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3" name="Line 377"/>
              <p:cNvSpPr>
                <a:spLocks noChangeShapeType="1"/>
              </p:cNvSpPr>
              <p:nvPr/>
            </p:nvSpPr>
            <p:spPr bwMode="auto">
              <a:xfrm>
                <a:off x="2472" y="137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4" name="Line 378"/>
              <p:cNvSpPr>
                <a:spLocks noChangeShapeType="1"/>
              </p:cNvSpPr>
              <p:nvPr/>
            </p:nvSpPr>
            <p:spPr bwMode="auto">
              <a:xfrm flipH="1">
                <a:off x="2472" y="137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5" name="Line 379"/>
              <p:cNvSpPr>
                <a:spLocks noChangeShapeType="1"/>
              </p:cNvSpPr>
              <p:nvPr/>
            </p:nvSpPr>
            <p:spPr bwMode="auto">
              <a:xfrm>
                <a:off x="2526" y="141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6" name="Line 380"/>
              <p:cNvSpPr>
                <a:spLocks noChangeShapeType="1"/>
              </p:cNvSpPr>
              <p:nvPr/>
            </p:nvSpPr>
            <p:spPr bwMode="auto">
              <a:xfrm flipH="1">
                <a:off x="2526" y="141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7" name="Line 381"/>
              <p:cNvSpPr>
                <a:spLocks noChangeShapeType="1"/>
              </p:cNvSpPr>
              <p:nvPr/>
            </p:nvSpPr>
            <p:spPr bwMode="auto">
              <a:xfrm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8" name="Line 382"/>
              <p:cNvSpPr>
                <a:spLocks noChangeShapeType="1"/>
              </p:cNvSpPr>
              <p:nvPr/>
            </p:nvSpPr>
            <p:spPr bwMode="auto">
              <a:xfrm flipH="1"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9" name="Line 383"/>
              <p:cNvSpPr>
                <a:spLocks noChangeShapeType="1"/>
              </p:cNvSpPr>
              <p:nvPr/>
            </p:nvSpPr>
            <p:spPr bwMode="auto">
              <a:xfrm>
                <a:off x="2646" y="15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0" name="Line 384"/>
              <p:cNvSpPr>
                <a:spLocks noChangeShapeType="1"/>
              </p:cNvSpPr>
              <p:nvPr/>
            </p:nvSpPr>
            <p:spPr bwMode="auto">
              <a:xfrm flipH="1">
                <a:off x="2646" y="150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1" name="Line 385"/>
              <p:cNvSpPr>
                <a:spLocks noChangeShapeType="1"/>
              </p:cNvSpPr>
              <p:nvPr/>
            </p:nvSpPr>
            <p:spPr bwMode="auto">
              <a:xfrm>
                <a:off x="2802" y="162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2" name="Line 386"/>
              <p:cNvSpPr>
                <a:spLocks noChangeShapeType="1"/>
              </p:cNvSpPr>
              <p:nvPr/>
            </p:nvSpPr>
            <p:spPr bwMode="auto">
              <a:xfrm flipH="1">
                <a:off x="2802" y="162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3" name="Line 387"/>
              <p:cNvSpPr>
                <a:spLocks noChangeShapeType="1"/>
              </p:cNvSpPr>
              <p:nvPr/>
            </p:nvSpPr>
            <p:spPr bwMode="auto">
              <a:xfrm>
                <a:off x="2952" y="171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4" name="Line 388"/>
              <p:cNvSpPr>
                <a:spLocks noChangeShapeType="1"/>
              </p:cNvSpPr>
              <p:nvPr/>
            </p:nvSpPr>
            <p:spPr bwMode="auto">
              <a:xfrm flipH="1">
                <a:off x="2952" y="1716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5" name="Line 389"/>
              <p:cNvSpPr>
                <a:spLocks noChangeShapeType="1"/>
              </p:cNvSpPr>
              <p:nvPr/>
            </p:nvSpPr>
            <p:spPr bwMode="auto">
              <a:xfrm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6" name="Line 390"/>
              <p:cNvSpPr>
                <a:spLocks noChangeShapeType="1"/>
              </p:cNvSpPr>
              <p:nvPr/>
            </p:nvSpPr>
            <p:spPr bwMode="auto">
              <a:xfrm flipH="1">
                <a:off x="2310" y="127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7" name="Line 391"/>
              <p:cNvSpPr>
                <a:spLocks noChangeShapeType="1"/>
              </p:cNvSpPr>
              <p:nvPr/>
            </p:nvSpPr>
            <p:spPr bwMode="auto">
              <a:xfrm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8" name="Line 392"/>
              <p:cNvSpPr>
                <a:spLocks noChangeShapeType="1"/>
              </p:cNvSpPr>
              <p:nvPr/>
            </p:nvSpPr>
            <p:spPr bwMode="auto">
              <a:xfrm flipH="1">
                <a:off x="2364" y="1308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9" name="Line 393"/>
              <p:cNvSpPr>
                <a:spLocks noChangeShapeType="1"/>
              </p:cNvSpPr>
              <p:nvPr/>
            </p:nvSpPr>
            <p:spPr bwMode="auto">
              <a:xfrm>
                <a:off x="2562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0" name="Line 394"/>
              <p:cNvSpPr>
                <a:spLocks noChangeShapeType="1"/>
              </p:cNvSpPr>
              <p:nvPr/>
            </p:nvSpPr>
            <p:spPr bwMode="auto">
              <a:xfrm flipH="1">
                <a:off x="2562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1" name="Line 395"/>
              <p:cNvSpPr>
                <a:spLocks noChangeShapeType="1"/>
              </p:cNvSpPr>
              <p:nvPr/>
            </p:nvSpPr>
            <p:spPr bwMode="auto">
              <a:xfrm>
                <a:off x="2604" y="147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2" name="Line 396"/>
              <p:cNvSpPr>
                <a:spLocks noChangeShapeType="1"/>
              </p:cNvSpPr>
              <p:nvPr/>
            </p:nvSpPr>
            <p:spPr bwMode="auto">
              <a:xfrm flipH="1">
                <a:off x="2604" y="147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3" name="Line 397"/>
              <p:cNvSpPr>
                <a:spLocks noChangeShapeType="1"/>
              </p:cNvSpPr>
              <p:nvPr/>
            </p:nvSpPr>
            <p:spPr bwMode="auto">
              <a:xfrm>
                <a:off x="2910" y="169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4" name="Line 398"/>
              <p:cNvSpPr>
                <a:spLocks noChangeShapeType="1"/>
              </p:cNvSpPr>
              <p:nvPr/>
            </p:nvSpPr>
            <p:spPr bwMode="auto">
              <a:xfrm flipH="1">
                <a:off x="2910" y="169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5" name="Line 399"/>
              <p:cNvSpPr>
                <a:spLocks noChangeShapeType="1"/>
              </p:cNvSpPr>
              <p:nvPr/>
            </p:nvSpPr>
            <p:spPr bwMode="auto">
              <a:xfrm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6" name="Line 400"/>
              <p:cNvSpPr>
                <a:spLocks noChangeShapeType="1"/>
              </p:cNvSpPr>
              <p:nvPr/>
            </p:nvSpPr>
            <p:spPr bwMode="auto">
              <a:xfrm flipH="1">
                <a:off x="2958" y="1722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7" name="Line 401"/>
              <p:cNvSpPr>
                <a:spLocks noChangeShapeType="1"/>
              </p:cNvSpPr>
              <p:nvPr/>
            </p:nvSpPr>
            <p:spPr bwMode="auto">
              <a:xfrm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8" name="Line 402"/>
              <p:cNvSpPr>
                <a:spLocks noChangeShapeType="1"/>
              </p:cNvSpPr>
              <p:nvPr/>
            </p:nvSpPr>
            <p:spPr bwMode="auto">
              <a:xfrm flipH="1">
                <a:off x="2424" y="134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9" name="Line 403"/>
              <p:cNvSpPr>
                <a:spLocks noChangeShapeType="1"/>
              </p:cNvSpPr>
              <p:nvPr/>
            </p:nvSpPr>
            <p:spPr bwMode="auto">
              <a:xfrm>
                <a:off x="2472" y="137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40" name="Line 404"/>
              <p:cNvSpPr>
                <a:spLocks noChangeShapeType="1"/>
              </p:cNvSpPr>
              <p:nvPr/>
            </p:nvSpPr>
            <p:spPr bwMode="auto">
              <a:xfrm flipH="1">
                <a:off x="2472" y="1374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41" name="Line 405"/>
              <p:cNvSpPr>
                <a:spLocks noChangeShapeType="1"/>
              </p:cNvSpPr>
              <p:nvPr/>
            </p:nvSpPr>
            <p:spPr bwMode="auto">
              <a:xfrm>
                <a:off x="2568" y="1440"/>
                <a:ext cx="24" cy="24"/>
              </a:xfrm>
              <a:prstGeom prst="line">
                <a:avLst/>
              </a:prstGeom>
              <a:noFill/>
              <a:ln w="12" cap="flat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2343" name="Line 407"/>
            <p:cNvSpPr>
              <a:spLocks noChangeShapeType="1"/>
            </p:cNvSpPr>
            <p:nvPr/>
          </p:nvSpPr>
          <p:spPr bwMode="auto">
            <a:xfrm flipH="1">
              <a:off x="6334125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4" name="Line 408"/>
            <p:cNvSpPr>
              <a:spLocks noChangeShapeType="1"/>
            </p:cNvSpPr>
            <p:nvPr/>
          </p:nvSpPr>
          <p:spPr bwMode="auto">
            <a:xfrm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5" name="Line 409"/>
            <p:cNvSpPr>
              <a:spLocks noChangeShapeType="1"/>
            </p:cNvSpPr>
            <p:nvPr/>
          </p:nvSpPr>
          <p:spPr bwMode="auto">
            <a:xfrm flipH="1"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6" name="Line 410"/>
            <p:cNvSpPr>
              <a:spLocks noChangeShapeType="1"/>
            </p:cNvSpPr>
            <p:nvPr/>
          </p:nvSpPr>
          <p:spPr bwMode="auto">
            <a:xfrm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7" name="Line 411"/>
            <p:cNvSpPr>
              <a:spLocks noChangeShapeType="1"/>
            </p:cNvSpPr>
            <p:nvPr/>
          </p:nvSpPr>
          <p:spPr bwMode="auto">
            <a:xfrm flipH="1"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8" name="Line 412"/>
            <p:cNvSpPr>
              <a:spLocks noChangeShapeType="1"/>
            </p:cNvSpPr>
            <p:nvPr/>
          </p:nvSpPr>
          <p:spPr bwMode="auto">
            <a:xfrm>
              <a:off x="6705600" y="48387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49" name="Line 413"/>
            <p:cNvSpPr>
              <a:spLocks noChangeShapeType="1"/>
            </p:cNvSpPr>
            <p:nvPr/>
          </p:nvSpPr>
          <p:spPr bwMode="auto">
            <a:xfrm flipH="1">
              <a:off x="6705600" y="48387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0" name="Line 414"/>
            <p:cNvSpPr>
              <a:spLocks noChangeShapeType="1"/>
            </p:cNvSpPr>
            <p:nvPr/>
          </p:nvSpPr>
          <p:spPr bwMode="auto">
            <a:xfrm>
              <a:off x="6781800" y="48958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1" name="Line 415"/>
            <p:cNvSpPr>
              <a:spLocks noChangeShapeType="1"/>
            </p:cNvSpPr>
            <p:nvPr/>
          </p:nvSpPr>
          <p:spPr bwMode="auto">
            <a:xfrm flipH="1">
              <a:off x="6781800" y="48958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2" name="Line 416"/>
            <p:cNvSpPr>
              <a:spLocks noChangeShapeType="1"/>
            </p:cNvSpPr>
            <p:nvPr/>
          </p:nvSpPr>
          <p:spPr bwMode="auto">
            <a:xfrm>
              <a:off x="6010275" y="43434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3" name="Line 417"/>
            <p:cNvSpPr>
              <a:spLocks noChangeShapeType="1"/>
            </p:cNvSpPr>
            <p:nvPr/>
          </p:nvSpPr>
          <p:spPr bwMode="auto">
            <a:xfrm flipH="1">
              <a:off x="6010275" y="43434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4" name="Line 418"/>
            <p:cNvSpPr>
              <a:spLocks noChangeShapeType="1"/>
            </p:cNvSpPr>
            <p:nvPr/>
          </p:nvSpPr>
          <p:spPr bwMode="auto">
            <a:xfrm>
              <a:off x="6096000" y="43910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5" name="Line 419"/>
            <p:cNvSpPr>
              <a:spLocks noChangeShapeType="1"/>
            </p:cNvSpPr>
            <p:nvPr/>
          </p:nvSpPr>
          <p:spPr bwMode="auto">
            <a:xfrm flipH="1">
              <a:off x="6096000" y="43910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6" name="Line 420"/>
            <p:cNvSpPr>
              <a:spLocks noChangeShapeType="1"/>
            </p:cNvSpPr>
            <p:nvPr/>
          </p:nvSpPr>
          <p:spPr bwMode="auto">
            <a:xfrm>
              <a:off x="6324600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7" name="Line 421"/>
            <p:cNvSpPr>
              <a:spLocks noChangeShapeType="1"/>
            </p:cNvSpPr>
            <p:nvPr/>
          </p:nvSpPr>
          <p:spPr bwMode="auto">
            <a:xfrm flipH="1">
              <a:off x="6324600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8" name="Line 422"/>
            <p:cNvSpPr>
              <a:spLocks noChangeShapeType="1"/>
            </p:cNvSpPr>
            <p:nvPr/>
          </p:nvSpPr>
          <p:spPr bwMode="auto">
            <a:xfrm>
              <a:off x="6391275" y="46005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59" name="Line 423"/>
            <p:cNvSpPr>
              <a:spLocks noChangeShapeType="1"/>
            </p:cNvSpPr>
            <p:nvPr/>
          </p:nvSpPr>
          <p:spPr bwMode="auto">
            <a:xfrm flipH="1">
              <a:off x="6391275" y="46005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0" name="Line 424"/>
            <p:cNvSpPr>
              <a:spLocks noChangeShapeType="1"/>
            </p:cNvSpPr>
            <p:nvPr/>
          </p:nvSpPr>
          <p:spPr bwMode="auto">
            <a:xfrm>
              <a:off x="6877050" y="49530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1" name="Line 425"/>
            <p:cNvSpPr>
              <a:spLocks noChangeShapeType="1"/>
            </p:cNvSpPr>
            <p:nvPr/>
          </p:nvSpPr>
          <p:spPr bwMode="auto">
            <a:xfrm flipH="1">
              <a:off x="6877050" y="49530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2" name="Line 426"/>
            <p:cNvSpPr>
              <a:spLocks noChangeShapeType="1"/>
            </p:cNvSpPr>
            <p:nvPr/>
          </p:nvSpPr>
          <p:spPr bwMode="auto">
            <a:xfrm>
              <a:off x="6019800" y="43434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3" name="Line 427"/>
            <p:cNvSpPr>
              <a:spLocks noChangeShapeType="1"/>
            </p:cNvSpPr>
            <p:nvPr/>
          </p:nvSpPr>
          <p:spPr bwMode="auto">
            <a:xfrm flipH="1">
              <a:off x="6019800" y="43434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4" name="Line 428"/>
            <p:cNvSpPr>
              <a:spLocks noChangeShapeType="1"/>
            </p:cNvSpPr>
            <p:nvPr/>
          </p:nvSpPr>
          <p:spPr bwMode="auto">
            <a:xfrm>
              <a:off x="6181725" y="44481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5" name="Line 429"/>
            <p:cNvSpPr>
              <a:spLocks noChangeShapeType="1"/>
            </p:cNvSpPr>
            <p:nvPr/>
          </p:nvSpPr>
          <p:spPr bwMode="auto">
            <a:xfrm flipH="1">
              <a:off x="6181725" y="44481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6" name="Line 430"/>
            <p:cNvSpPr>
              <a:spLocks noChangeShapeType="1"/>
            </p:cNvSpPr>
            <p:nvPr/>
          </p:nvSpPr>
          <p:spPr bwMode="auto">
            <a:xfrm>
              <a:off x="6267450" y="45053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7" name="Line 431"/>
            <p:cNvSpPr>
              <a:spLocks noChangeShapeType="1"/>
            </p:cNvSpPr>
            <p:nvPr/>
          </p:nvSpPr>
          <p:spPr bwMode="auto">
            <a:xfrm flipH="1">
              <a:off x="6267450" y="45053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8" name="Line 432"/>
            <p:cNvSpPr>
              <a:spLocks noChangeShapeType="1"/>
            </p:cNvSpPr>
            <p:nvPr/>
          </p:nvSpPr>
          <p:spPr bwMode="auto">
            <a:xfrm>
              <a:off x="6334125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69" name="Line 433"/>
            <p:cNvSpPr>
              <a:spLocks noChangeShapeType="1"/>
            </p:cNvSpPr>
            <p:nvPr/>
          </p:nvSpPr>
          <p:spPr bwMode="auto">
            <a:xfrm flipH="1">
              <a:off x="6334125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0" name="Line 434"/>
            <p:cNvSpPr>
              <a:spLocks noChangeShapeType="1"/>
            </p:cNvSpPr>
            <p:nvPr/>
          </p:nvSpPr>
          <p:spPr bwMode="auto">
            <a:xfrm>
              <a:off x="6400800" y="46101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1" name="Line 435"/>
            <p:cNvSpPr>
              <a:spLocks noChangeShapeType="1"/>
            </p:cNvSpPr>
            <p:nvPr/>
          </p:nvSpPr>
          <p:spPr bwMode="auto">
            <a:xfrm flipH="1">
              <a:off x="6400800" y="46101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2" name="Line 436"/>
            <p:cNvSpPr>
              <a:spLocks noChangeShapeType="1"/>
            </p:cNvSpPr>
            <p:nvPr/>
          </p:nvSpPr>
          <p:spPr bwMode="auto">
            <a:xfrm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3" name="Line 437"/>
            <p:cNvSpPr>
              <a:spLocks noChangeShapeType="1"/>
            </p:cNvSpPr>
            <p:nvPr/>
          </p:nvSpPr>
          <p:spPr bwMode="auto">
            <a:xfrm flipH="1"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4" name="Line 438"/>
            <p:cNvSpPr>
              <a:spLocks noChangeShapeType="1"/>
            </p:cNvSpPr>
            <p:nvPr/>
          </p:nvSpPr>
          <p:spPr bwMode="auto">
            <a:xfrm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5" name="Line 439"/>
            <p:cNvSpPr>
              <a:spLocks noChangeShapeType="1"/>
            </p:cNvSpPr>
            <p:nvPr/>
          </p:nvSpPr>
          <p:spPr bwMode="auto">
            <a:xfrm flipH="1"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6" name="Line 440"/>
            <p:cNvSpPr>
              <a:spLocks noChangeShapeType="1"/>
            </p:cNvSpPr>
            <p:nvPr/>
          </p:nvSpPr>
          <p:spPr bwMode="auto">
            <a:xfrm>
              <a:off x="6172200" y="44386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7" name="Line 441"/>
            <p:cNvSpPr>
              <a:spLocks noChangeShapeType="1"/>
            </p:cNvSpPr>
            <p:nvPr/>
          </p:nvSpPr>
          <p:spPr bwMode="auto">
            <a:xfrm flipH="1">
              <a:off x="6172200" y="44386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8" name="Line 442"/>
            <p:cNvSpPr>
              <a:spLocks noChangeShapeType="1"/>
            </p:cNvSpPr>
            <p:nvPr/>
          </p:nvSpPr>
          <p:spPr bwMode="auto">
            <a:xfrm>
              <a:off x="6257925" y="44958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79" name="Line 443"/>
            <p:cNvSpPr>
              <a:spLocks noChangeShapeType="1"/>
            </p:cNvSpPr>
            <p:nvPr/>
          </p:nvSpPr>
          <p:spPr bwMode="auto">
            <a:xfrm flipH="1">
              <a:off x="6257925" y="449580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0" name="Line 444"/>
            <p:cNvSpPr>
              <a:spLocks noChangeShapeType="1"/>
            </p:cNvSpPr>
            <p:nvPr/>
          </p:nvSpPr>
          <p:spPr bwMode="auto">
            <a:xfrm>
              <a:off x="6324600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1" name="Line 445"/>
            <p:cNvSpPr>
              <a:spLocks noChangeShapeType="1"/>
            </p:cNvSpPr>
            <p:nvPr/>
          </p:nvSpPr>
          <p:spPr bwMode="auto">
            <a:xfrm flipH="1">
              <a:off x="6324600" y="45529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2" name="Line 446"/>
            <p:cNvSpPr>
              <a:spLocks noChangeShapeType="1"/>
            </p:cNvSpPr>
            <p:nvPr/>
          </p:nvSpPr>
          <p:spPr bwMode="auto">
            <a:xfrm>
              <a:off x="6391275" y="46005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3" name="Line 447"/>
            <p:cNvSpPr>
              <a:spLocks noChangeShapeType="1"/>
            </p:cNvSpPr>
            <p:nvPr/>
          </p:nvSpPr>
          <p:spPr bwMode="auto">
            <a:xfrm flipH="1">
              <a:off x="6391275" y="460057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4" name="Line 448"/>
            <p:cNvSpPr>
              <a:spLocks noChangeShapeType="1"/>
            </p:cNvSpPr>
            <p:nvPr/>
          </p:nvSpPr>
          <p:spPr bwMode="auto">
            <a:xfrm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5" name="Line 449"/>
            <p:cNvSpPr>
              <a:spLocks noChangeShapeType="1"/>
            </p:cNvSpPr>
            <p:nvPr/>
          </p:nvSpPr>
          <p:spPr bwMode="auto">
            <a:xfrm flipH="1">
              <a:off x="6457950" y="4657725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6" name="Line 450"/>
            <p:cNvSpPr>
              <a:spLocks noChangeShapeType="1"/>
            </p:cNvSpPr>
            <p:nvPr/>
          </p:nvSpPr>
          <p:spPr bwMode="auto">
            <a:xfrm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7" name="Line 451"/>
            <p:cNvSpPr>
              <a:spLocks noChangeShapeType="1"/>
            </p:cNvSpPr>
            <p:nvPr/>
          </p:nvSpPr>
          <p:spPr bwMode="auto">
            <a:xfrm flipH="1"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8" name="Line 452"/>
            <p:cNvSpPr>
              <a:spLocks noChangeShapeType="1"/>
            </p:cNvSpPr>
            <p:nvPr/>
          </p:nvSpPr>
          <p:spPr bwMode="auto">
            <a:xfrm>
              <a:off x="6705600" y="48387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89" name="Line 453"/>
            <p:cNvSpPr>
              <a:spLocks noChangeShapeType="1"/>
            </p:cNvSpPr>
            <p:nvPr/>
          </p:nvSpPr>
          <p:spPr bwMode="auto">
            <a:xfrm flipH="1">
              <a:off x="6705600" y="483870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0" name="Line 454"/>
            <p:cNvSpPr>
              <a:spLocks noChangeShapeType="1"/>
            </p:cNvSpPr>
            <p:nvPr/>
          </p:nvSpPr>
          <p:spPr bwMode="auto">
            <a:xfrm>
              <a:off x="6172200" y="44386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1" name="Line 455"/>
            <p:cNvSpPr>
              <a:spLocks noChangeShapeType="1"/>
            </p:cNvSpPr>
            <p:nvPr/>
          </p:nvSpPr>
          <p:spPr bwMode="auto">
            <a:xfrm flipH="1">
              <a:off x="6172200" y="4438650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2" name="Line 456"/>
            <p:cNvSpPr>
              <a:spLocks noChangeShapeType="1"/>
            </p:cNvSpPr>
            <p:nvPr/>
          </p:nvSpPr>
          <p:spPr bwMode="auto">
            <a:xfrm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3" name="Line 457"/>
            <p:cNvSpPr>
              <a:spLocks noChangeShapeType="1"/>
            </p:cNvSpPr>
            <p:nvPr/>
          </p:nvSpPr>
          <p:spPr bwMode="auto">
            <a:xfrm flipH="1">
              <a:off x="6581775" y="4743451"/>
              <a:ext cx="38100" cy="38100"/>
            </a:xfrm>
            <a:prstGeom prst="line">
              <a:avLst/>
            </a:prstGeom>
            <a:noFill/>
            <a:ln w="12" cap="flat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4" name="Freeform 458"/>
            <p:cNvSpPr>
              <a:spLocks/>
            </p:cNvSpPr>
            <p:nvPr/>
          </p:nvSpPr>
          <p:spPr bwMode="auto">
            <a:xfrm>
              <a:off x="4857750" y="4181475"/>
              <a:ext cx="4143375" cy="1000126"/>
            </a:xfrm>
            <a:custGeom>
              <a:avLst/>
              <a:gdLst/>
              <a:ahLst/>
              <a:cxnLst>
                <a:cxn ang="0">
                  <a:pos x="30" y="102"/>
                </a:cxn>
                <a:cxn ang="0">
                  <a:pos x="84" y="72"/>
                </a:cxn>
                <a:cxn ang="0">
                  <a:pos x="144" y="48"/>
                </a:cxn>
                <a:cxn ang="0">
                  <a:pos x="204" y="24"/>
                </a:cxn>
                <a:cxn ang="0">
                  <a:pos x="264" y="12"/>
                </a:cxn>
                <a:cxn ang="0">
                  <a:pos x="318" y="0"/>
                </a:cxn>
                <a:cxn ang="0">
                  <a:pos x="378" y="0"/>
                </a:cxn>
                <a:cxn ang="0">
                  <a:pos x="438" y="0"/>
                </a:cxn>
                <a:cxn ang="0">
                  <a:pos x="498" y="12"/>
                </a:cxn>
                <a:cxn ang="0">
                  <a:pos x="552" y="24"/>
                </a:cxn>
                <a:cxn ang="0">
                  <a:pos x="612" y="48"/>
                </a:cxn>
                <a:cxn ang="0">
                  <a:pos x="672" y="72"/>
                </a:cxn>
                <a:cxn ang="0">
                  <a:pos x="732" y="108"/>
                </a:cxn>
                <a:cxn ang="0">
                  <a:pos x="786" y="138"/>
                </a:cxn>
                <a:cxn ang="0">
                  <a:pos x="846" y="180"/>
                </a:cxn>
                <a:cxn ang="0">
                  <a:pos x="906" y="222"/>
                </a:cxn>
                <a:cxn ang="0">
                  <a:pos x="960" y="264"/>
                </a:cxn>
                <a:cxn ang="0">
                  <a:pos x="1020" y="312"/>
                </a:cxn>
                <a:cxn ang="0">
                  <a:pos x="1080" y="354"/>
                </a:cxn>
                <a:cxn ang="0">
                  <a:pos x="1140" y="396"/>
                </a:cxn>
                <a:cxn ang="0">
                  <a:pos x="1194" y="438"/>
                </a:cxn>
                <a:cxn ang="0">
                  <a:pos x="1254" y="480"/>
                </a:cxn>
                <a:cxn ang="0">
                  <a:pos x="1314" y="516"/>
                </a:cxn>
                <a:cxn ang="0">
                  <a:pos x="1374" y="546"/>
                </a:cxn>
                <a:cxn ang="0">
                  <a:pos x="1428" y="576"/>
                </a:cxn>
                <a:cxn ang="0">
                  <a:pos x="1488" y="600"/>
                </a:cxn>
                <a:cxn ang="0">
                  <a:pos x="1548" y="618"/>
                </a:cxn>
                <a:cxn ang="0">
                  <a:pos x="1608" y="630"/>
                </a:cxn>
                <a:cxn ang="0">
                  <a:pos x="1662" y="630"/>
                </a:cxn>
                <a:cxn ang="0">
                  <a:pos x="1722" y="630"/>
                </a:cxn>
                <a:cxn ang="0">
                  <a:pos x="1782" y="624"/>
                </a:cxn>
                <a:cxn ang="0">
                  <a:pos x="1842" y="606"/>
                </a:cxn>
                <a:cxn ang="0">
                  <a:pos x="1896" y="588"/>
                </a:cxn>
                <a:cxn ang="0">
                  <a:pos x="1956" y="564"/>
                </a:cxn>
                <a:cxn ang="0">
                  <a:pos x="2016" y="534"/>
                </a:cxn>
                <a:cxn ang="0">
                  <a:pos x="2076" y="498"/>
                </a:cxn>
                <a:cxn ang="0">
                  <a:pos x="2130" y="462"/>
                </a:cxn>
                <a:cxn ang="0">
                  <a:pos x="2190" y="420"/>
                </a:cxn>
                <a:cxn ang="0">
                  <a:pos x="2250" y="378"/>
                </a:cxn>
                <a:cxn ang="0">
                  <a:pos x="2310" y="330"/>
                </a:cxn>
                <a:cxn ang="0">
                  <a:pos x="2364" y="288"/>
                </a:cxn>
                <a:cxn ang="0">
                  <a:pos x="2424" y="246"/>
                </a:cxn>
                <a:cxn ang="0">
                  <a:pos x="2484" y="204"/>
                </a:cxn>
                <a:cxn ang="0">
                  <a:pos x="2544" y="162"/>
                </a:cxn>
                <a:cxn ang="0">
                  <a:pos x="2598" y="126"/>
                </a:cxn>
              </a:cxnLst>
              <a:rect l="0" t="0" r="r" b="b"/>
              <a:pathLst>
                <a:path w="2610" h="630">
                  <a:moveTo>
                    <a:pt x="0" y="120"/>
                  </a:moveTo>
                  <a:lnTo>
                    <a:pt x="30" y="102"/>
                  </a:lnTo>
                  <a:lnTo>
                    <a:pt x="54" y="90"/>
                  </a:lnTo>
                  <a:lnTo>
                    <a:pt x="84" y="72"/>
                  </a:lnTo>
                  <a:lnTo>
                    <a:pt x="114" y="60"/>
                  </a:lnTo>
                  <a:lnTo>
                    <a:pt x="144" y="48"/>
                  </a:lnTo>
                  <a:lnTo>
                    <a:pt x="174" y="36"/>
                  </a:lnTo>
                  <a:lnTo>
                    <a:pt x="204" y="24"/>
                  </a:lnTo>
                  <a:lnTo>
                    <a:pt x="234" y="18"/>
                  </a:lnTo>
                  <a:lnTo>
                    <a:pt x="264" y="12"/>
                  </a:lnTo>
                  <a:lnTo>
                    <a:pt x="288" y="6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0"/>
                  </a:lnTo>
                  <a:lnTo>
                    <a:pt x="408" y="0"/>
                  </a:lnTo>
                  <a:lnTo>
                    <a:pt x="438" y="0"/>
                  </a:lnTo>
                  <a:lnTo>
                    <a:pt x="468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52" y="24"/>
                  </a:lnTo>
                  <a:lnTo>
                    <a:pt x="582" y="36"/>
                  </a:lnTo>
                  <a:lnTo>
                    <a:pt x="612" y="48"/>
                  </a:lnTo>
                  <a:lnTo>
                    <a:pt x="642" y="60"/>
                  </a:lnTo>
                  <a:lnTo>
                    <a:pt x="672" y="72"/>
                  </a:lnTo>
                  <a:lnTo>
                    <a:pt x="702" y="90"/>
                  </a:lnTo>
                  <a:lnTo>
                    <a:pt x="732" y="108"/>
                  </a:lnTo>
                  <a:lnTo>
                    <a:pt x="756" y="120"/>
                  </a:lnTo>
                  <a:lnTo>
                    <a:pt x="786" y="138"/>
                  </a:lnTo>
                  <a:lnTo>
                    <a:pt x="816" y="162"/>
                  </a:lnTo>
                  <a:lnTo>
                    <a:pt x="846" y="180"/>
                  </a:lnTo>
                  <a:lnTo>
                    <a:pt x="876" y="198"/>
                  </a:lnTo>
                  <a:lnTo>
                    <a:pt x="906" y="222"/>
                  </a:lnTo>
                  <a:lnTo>
                    <a:pt x="936" y="246"/>
                  </a:lnTo>
                  <a:lnTo>
                    <a:pt x="960" y="264"/>
                  </a:lnTo>
                  <a:lnTo>
                    <a:pt x="990" y="288"/>
                  </a:lnTo>
                  <a:lnTo>
                    <a:pt x="1020" y="312"/>
                  </a:lnTo>
                  <a:lnTo>
                    <a:pt x="1050" y="330"/>
                  </a:lnTo>
                  <a:lnTo>
                    <a:pt x="1080" y="354"/>
                  </a:lnTo>
                  <a:lnTo>
                    <a:pt x="1110" y="378"/>
                  </a:lnTo>
                  <a:lnTo>
                    <a:pt x="1140" y="396"/>
                  </a:lnTo>
                  <a:lnTo>
                    <a:pt x="1170" y="420"/>
                  </a:lnTo>
                  <a:lnTo>
                    <a:pt x="1194" y="438"/>
                  </a:lnTo>
                  <a:lnTo>
                    <a:pt x="1224" y="462"/>
                  </a:lnTo>
                  <a:lnTo>
                    <a:pt x="1254" y="480"/>
                  </a:lnTo>
                  <a:lnTo>
                    <a:pt x="1284" y="498"/>
                  </a:lnTo>
                  <a:lnTo>
                    <a:pt x="1314" y="516"/>
                  </a:lnTo>
                  <a:lnTo>
                    <a:pt x="1344" y="534"/>
                  </a:lnTo>
                  <a:lnTo>
                    <a:pt x="1374" y="546"/>
                  </a:lnTo>
                  <a:lnTo>
                    <a:pt x="1404" y="564"/>
                  </a:lnTo>
                  <a:lnTo>
                    <a:pt x="1428" y="576"/>
                  </a:lnTo>
                  <a:lnTo>
                    <a:pt x="1458" y="588"/>
                  </a:lnTo>
                  <a:lnTo>
                    <a:pt x="1488" y="600"/>
                  </a:lnTo>
                  <a:lnTo>
                    <a:pt x="1518" y="606"/>
                  </a:lnTo>
                  <a:lnTo>
                    <a:pt x="1548" y="618"/>
                  </a:lnTo>
                  <a:lnTo>
                    <a:pt x="1578" y="624"/>
                  </a:lnTo>
                  <a:lnTo>
                    <a:pt x="1608" y="630"/>
                  </a:lnTo>
                  <a:lnTo>
                    <a:pt x="1638" y="630"/>
                  </a:lnTo>
                  <a:lnTo>
                    <a:pt x="1662" y="630"/>
                  </a:lnTo>
                  <a:lnTo>
                    <a:pt x="1692" y="630"/>
                  </a:lnTo>
                  <a:lnTo>
                    <a:pt x="1722" y="630"/>
                  </a:lnTo>
                  <a:lnTo>
                    <a:pt x="1752" y="630"/>
                  </a:lnTo>
                  <a:lnTo>
                    <a:pt x="1782" y="624"/>
                  </a:lnTo>
                  <a:lnTo>
                    <a:pt x="1812" y="618"/>
                  </a:lnTo>
                  <a:lnTo>
                    <a:pt x="1842" y="606"/>
                  </a:lnTo>
                  <a:lnTo>
                    <a:pt x="1866" y="600"/>
                  </a:lnTo>
                  <a:lnTo>
                    <a:pt x="1896" y="588"/>
                  </a:lnTo>
                  <a:lnTo>
                    <a:pt x="1926" y="576"/>
                  </a:lnTo>
                  <a:lnTo>
                    <a:pt x="1956" y="564"/>
                  </a:lnTo>
                  <a:lnTo>
                    <a:pt x="1986" y="552"/>
                  </a:lnTo>
                  <a:lnTo>
                    <a:pt x="2016" y="534"/>
                  </a:lnTo>
                  <a:lnTo>
                    <a:pt x="2046" y="516"/>
                  </a:lnTo>
                  <a:lnTo>
                    <a:pt x="2076" y="498"/>
                  </a:lnTo>
                  <a:lnTo>
                    <a:pt x="2100" y="480"/>
                  </a:lnTo>
                  <a:lnTo>
                    <a:pt x="2130" y="462"/>
                  </a:lnTo>
                  <a:lnTo>
                    <a:pt x="2160" y="438"/>
                  </a:lnTo>
                  <a:lnTo>
                    <a:pt x="2190" y="420"/>
                  </a:lnTo>
                  <a:lnTo>
                    <a:pt x="2220" y="396"/>
                  </a:lnTo>
                  <a:lnTo>
                    <a:pt x="2250" y="378"/>
                  </a:lnTo>
                  <a:lnTo>
                    <a:pt x="2280" y="354"/>
                  </a:lnTo>
                  <a:lnTo>
                    <a:pt x="2310" y="330"/>
                  </a:lnTo>
                  <a:lnTo>
                    <a:pt x="2334" y="312"/>
                  </a:lnTo>
                  <a:lnTo>
                    <a:pt x="2364" y="288"/>
                  </a:lnTo>
                  <a:lnTo>
                    <a:pt x="2394" y="264"/>
                  </a:lnTo>
                  <a:lnTo>
                    <a:pt x="2424" y="246"/>
                  </a:lnTo>
                  <a:lnTo>
                    <a:pt x="2454" y="222"/>
                  </a:lnTo>
                  <a:lnTo>
                    <a:pt x="2484" y="204"/>
                  </a:lnTo>
                  <a:lnTo>
                    <a:pt x="2514" y="180"/>
                  </a:lnTo>
                  <a:lnTo>
                    <a:pt x="2544" y="162"/>
                  </a:lnTo>
                  <a:lnTo>
                    <a:pt x="2568" y="144"/>
                  </a:lnTo>
                  <a:lnTo>
                    <a:pt x="2598" y="126"/>
                  </a:lnTo>
                  <a:lnTo>
                    <a:pt x="2610" y="120"/>
                  </a:lnTo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395" name="Rectangle 459"/>
            <p:cNvSpPr>
              <a:spLocks noChangeArrowheads="1"/>
            </p:cNvSpPr>
            <p:nvPr/>
          </p:nvSpPr>
          <p:spPr bwMode="auto">
            <a:xfrm>
              <a:off x="6362700" y="5534026"/>
              <a:ext cx="11525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Earth Azimuth (deg)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2396" name="Rectangle 460"/>
            <p:cNvSpPr>
              <a:spLocks noChangeArrowheads="1"/>
            </p:cNvSpPr>
            <p:nvPr/>
          </p:nvSpPr>
          <p:spPr bwMode="auto">
            <a:xfrm rot="16200000">
              <a:off x="4138612" y="4594225"/>
              <a:ext cx="733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Speed (m/s)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66" name="Slide Number Placeholder 46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67" name="Footer Placeholder 4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3" name="Picture 5" descr="C:\OAWL\Programmatic\ESTO reports &amp; reviews\final_report\figures\11_07_2011_profiles.png"/>
          <p:cNvPicPr>
            <a:picLocks noChangeAspect="1" noChangeArrowheads="1"/>
          </p:cNvPicPr>
          <p:nvPr/>
        </p:nvPicPr>
        <p:blipFill>
          <a:blip r:embed="rId2" cstate="screen"/>
          <a:srcRect r="4355"/>
          <a:stretch>
            <a:fillRect/>
          </a:stretch>
        </p:blipFill>
        <p:spPr bwMode="auto">
          <a:xfrm>
            <a:off x="3775075" y="1550987"/>
            <a:ext cx="5368925" cy="42910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Results:  Flight 4, 07 Nov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375" y="1685924"/>
            <a:ext cx="3457575" cy="44100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Circling 449MHz profiler near Marfa, TX (Aerostat installation)</a:t>
            </a:r>
          </a:p>
          <a:p>
            <a:r>
              <a:rPr lang="en-US" dirty="0" err="1" smtClean="0"/>
              <a:t>Disambiguous</a:t>
            </a:r>
            <a:r>
              <a:rPr lang="en-US" dirty="0" smtClean="0"/>
              <a:t> range for OAWL </a:t>
            </a:r>
          </a:p>
          <a:p>
            <a:pPr lvl="1"/>
            <a:r>
              <a:rPr lang="en-US" dirty="0" smtClean="0"/>
              <a:t>Currently ±29.6 m/s range </a:t>
            </a:r>
          </a:p>
          <a:p>
            <a:pPr lvl="1"/>
            <a:r>
              <a:rPr lang="en-US" dirty="0" smtClean="0"/>
              <a:t>Increase to ± 59 m/s if OPD were 0.45 m.</a:t>
            </a:r>
          </a:p>
          <a:p>
            <a:r>
              <a:rPr lang="en-US" dirty="0" smtClean="0"/>
              <a:t>Believe range ambiguity to be the cause of the large error at z&gt;3km in this profile</a:t>
            </a:r>
          </a:p>
          <a:p>
            <a:r>
              <a:rPr lang="en-US" dirty="0" smtClean="0"/>
              <a:t>If we had good SNR (i.e. 2 or greater) &amp; contrast, it would have been possible to track this jump in speed.</a:t>
            </a:r>
          </a:p>
          <a:p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5705939" y="4333878"/>
            <a:ext cx="1094911" cy="646331"/>
            <a:chOff x="1914989" y="5695954"/>
            <a:chExt cx="1547540" cy="1175466"/>
          </a:xfrm>
          <a:solidFill>
            <a:schemeClr val="bg1"/>
          </a:solidFill>
        </p:grpSpPr>
        <p:sp>
          <p:nvSpPr>
            <p:cNvPr id="7" name="TextBox 6"/>
            <p:cNvSpPr txBox="1"/>
            <p:nvPr/>
          </p:nvSpPr>
          <p:spPr>
            <a:xfrm>
              <a:off x="1914989" y="5695954"/>
              <a:ext cx="1547540" cy="1175466"/>
            </a:xfrm>
            <a:prstGeom prst="rect">
              <a:avLst/>
            </a:prstGeom>
            <a:grpFill/>
            <a:ln>
              <a:solidFill>
                <a:srgbClr val="3558BB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00B050"/>
                  </a:solidFill>
                  <a:latin typeface="+mn-lt"/>
                </a:rPr>
                <a:t>x</a:t>
              </a:r>
              <a:r>
                <a:rPr lang="en-US" sz="1200" dirty="0" smtClean="0">
                  <a:latin typeface="+mn-lt"/>
                </a:rPr>
                <a:t> RWP</a:t>
              </a:r>
            </a:p>
            <a:p>
              <a:pPr algn="l"/>
              <a:r>
                <a:rPr lang="en-US" sz="1200" dirty="0" smtClean="0">
                  <a:latin typeface="+mn-lt"/>
                </a:rPr>
                <a:t>   OAWL</a:t>
              </a:r>
            </a:p>
            <a:p>
              <a:pPr algn="l"/>
              <a:r>
                <a:rPr lang="en-US" sz="1200" b="1" dirty="0" smtClean="0">
                  <a:latin typeface="+mn-lt"/>
                </a:rPr>
                <a:t>- -</a:t>
              </a:r>
              <a:r>
                <a:rPr lang="en-US" sz="1200" dirty="0" smtClean="0">
                  <a:latin typeface="+mn-lt"/>
                </a:rPr>
                <a:t> </a:t>
              </a:r>
              <a:r>
                <a:rPr lang="el-GR" sz="1200" dirty="0" smtClean="0">
                  <a:latin typeface="Times New Roman"/>
                  <a:cs typeface="Times New Roman"/>
                </a:rPr>
                <a:t>σ</a:t>
              </a:r>
              <a:r>
                <a:rPr lang="en-US" sz="1200" dirty="0" smtClean="0">
                  <a:latin typeface="Times New Roman"/>
                  <a:cs typeface="Times New Roman"/>
                </a:rPr>
                <a:t> </a:t>
              </a:r>
              <a:r>
                <a:rPr lang="en-US" sz="1200" dirty="0" smtClean="0">
                  <a:latin typeface="+mn-lt"/>
                  <a:cs typeface="Times New Roman"/>
                </a:rPr>
                <a:t>(OAWL)</a:t>
              </a:r>
              <a:endParaRPr lang="en-US" sz="1200" dirty="0" smtClean="0">
                <a:latin typeface="+mn-lt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2069009" y="6230237"/>
              <a:ext cx="95249" cy="152400"/>
            </a:xfrm>
            <a:prstGeom prst="diamond">
              <a:avLst/>
            </a:prstGeom>
            <a:grpFill/>
            <a:ln w="38100">
              <a:solidFill>
                <a:srgbClr val="3558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20" name="Picture 8" descr="C:\OAWL\Programmatic\ESTO reports &amp; reviews\final_report\figures\11_04_2011_profiles.png"/>
          <p:cNvPicPr>
            <a:picLocks noChangeAspect="1" noChangeArrowheads="1"/>
          </p:cNvPicPr>
          <p:nvPr/>
        </p:nvPicPr>
        <p:blipFill>
          <a:blip r:embed="rId3" cstate="screen"/>
          <a:srcRect r="4484"/>
          <a:stretch>
            <a:fillRect/>
          </a:stretch>
        </p:blipFill>
        <p:spPr bwMode="auto">
          <a:xfrm>
            <a:off x="4491320" y="2657475"/>
            <a:ext cx="4490755" cy="35938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Results:  Flight 3, 04 Nov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425" y="1171576"/>
            <a:ext cx="8648701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Boundary layer (up to 1km), clean layer, and another aerosol layer aloft.</a:t>
            </a:r>
          </a:p>
          <a:p>
            <a:r>
              <a:rPr lang="en-US" dirty="0" smtClean="0"/>
              <a:t>Low wind speeds increase variability in direction estimate</a:t>
            </a:r>
          </a:p>
          <a:p>
            <a:r>
              <a:rPr lang="en-US" dirty="0" smtClean="0"/>
              <a:t>Large “error” bars on RWP data above 3km indicate RWP likely wrong up there.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131762" y="2245680"/>
            <a:ext cx="4783138" cy="2105658"/>
            <a:chOff x="-58738" y="1636080"/>
            <a:chExt cx="4783138" cy="2105658"/>
          </a:xfrm>
        </p:grpSpPr>
        <p:pic>
          <p:nvPicPr>
            <p:cNvPr id="550918" name="Picture 6" descr="C:\OAWL\Programmatic\ESTO reports &amp; reviews\final_report\figures\11_04_2011_lOSvsRng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8738" y="1636080"/>
              <a:ext cx="4783138" cy="2105658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571500" y="1809750"/>
              <a:ext cx="3191256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141287" y="4417380"/>
            <a:ext cx="4783138" cy="2105658"/>
            <a:chOff x="-49213" y="3807780"/>
            <a:chExt cx="4783138" cy="2105658"/>
          </a:xfrm>
        </p:grpSpPr>
        <p:pic>
          <p:nvPicPr>
            <p:cNvPr id="550916" name="Picture 4" descr="C:\OAWL\Programmatic\ESTO reports &amp; reviews\final_report\figures\11_04_2011_HorizvsAlt.pn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9213" y="3807780"/>
              <a:ext cx="4783138" cy="2105658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590550" y="3981450"/>
              <a:ext cx="3191256" cy="419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81050" y="5486400"/>
            <a:ext cx="3191256" cy="342900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2475" y="3238500"/>
            <a:ext cx="3191256" cy="266700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7"/>
          <p:cNvGrpSpPr/>
          <p:nvPr/>
        </p:nvGrpSpPr>
        <p:grpSpPr>
          <a:xfrm>
            <a:off x="6394776" y="3026226"/>
            <a:ext cx="1015674" cy="601433"/>
            <a:chOff x="1914989" y="5695954"/>
            <a:chExt cx="1547540" cy="1175466"/>
          </a:xfrm>
          <a:solidFill>
            <a:schemeClr val="bg1"/>
          </a:solidFill>
        </p:grpSpPr>
        <p:sp>
          <p:nvSpPr>
            <p:cNvPr id="16" name="TextBox 15"/>
            <p:cNvSpPr txBox="1"/>
            <p:nvPr/>
          </p:nvSpPr>
          <p:spPr>
            <a:xfrm>
              <a:off x="1914989" y="5695954"/>
              <a:ext cx="1547540" cy="1175466"/>
            </a:xfrm>
            <a:prstGeom prst="rect">
              <a:avLst/>
            </a:prstGeom>
            <a:grpFill/>
            <a:ln>
              <a:solidFill>
                <a:srgbClr val="3558BB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00B050"/>
                  </a:solidFill>
                  <a:latin typeface="+mn-lt"/>
                </a:rPr>
                <a:t>x</a:t>
              </a:r>
              <a:r>
                <a:rPr lang="en-US" sz="1200" dirty="0" smtClean="0">
                  <a:latin typeface="+mn-lt"/>
                </a:rPr>
                <a:t> RWP</a:t>
              </a:r>
            </a:p>
            <a:p>
              <a:pPr algn="l"/>
              <a:r>
                <a:rPr lang="en-US" sz="1200" dirty="0" smtClean="0">
                  <a:latin typeface="+mn-lt"/>
                </a:rPr>
                <a:t>   OAWL</a:t>
              </a:r>
            </a:p>
            <a:p>
              <a:pPr algn="l"/>
              <a:r>
                <a:rPr lang="en-US" sz="1200" b="1" dirty="0" smtClean="0">
                  <a:latin typeface="+mn-lt"/>
                </a:rPr>
                <a:t>- -</a:t>
              </a:r>
              <a:r>
                <a:rPr lang="en-US" sz="1200" dirty="0" smtClean="0">
                  <a:latin typeface="+mn-lt"/>
                </a:rPr>
                <a:t> </a:t>
              </a:r>
              <a:r>
                <a:rPr lang="el-GR" sz="1200" dirty="0" smtClean="0">
                  <a:latin typeface="Times New Roman"/>
                  <a:cs typeface="Times New Roman"/>
                </a:rPr>
                <a:t>σ</a:t>
              </a:r>
              <a:r>
                <a:rPr lang="en-US" sz="1200" dirty="0" smtClean="0">
                  <a:latin typeface="Times New Roman"/>
                  <a:cs typeface="Times New Roman"/>
                </a:rPr>
                <a:t> </a:t>
              </a:r>
              <a:r>
                <a:rPr lang="en-US" sz="1200" dirty="0" smtClean="0">
                  <a:latin typeface="+mn-lt"/>
                  <a:cs typeface="Times New Roman"/>
                </a:rPr>
                <a:t>(OAWL)</a:t>
              </a:r>
              <a:endParaRPr lang="en-US" sz="1200" dirty="0" smtClean="0">
                <a:latin typeface="+mn-lt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2069009" y="6230237"/>
              <a:ext cx="95249" cy="152400"/>
            </a:xfrm>
            <a:prstGeom prst="diamond">
              <a:avLst/>
            </a:prstGeom>
            <a:grpFill/>
            <a:ln w="38100">
              <a:solidFill>
                <a:srgbClr val="3558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Results:  Flight 5, 08 Nov 2011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65822" y="1197835"/>
            <a:ext cx="4823957" cy="3862107"/>
            <a:chOff x="2190837" y="2522539"/>
            <a:chExt cx="4823957" cy="3862107"/>
          </a:xfrm>
        </p:grpSpPr>
        <p:pic>
          <p:nvPicPr>
            <p:cNvPr id="548868" name="Picture 4" descr="C:\OAWL\Programmatic\ESTO reports &amp; reviews\final_report\figures\11_08_2011_profiles.png"/>
            <p:cNvPicPr>
              <a:picLocks noChangeAspect="1" noChangeArrowheads="1"/>
            </p:cNvPicPr>
            <p:nvPr/>
          </p:nvPicPr>
          <p:blipFill>
            <a:blip r:embed="rId2" cstate="screen"/>
            <a:srcRect r="4524"/>
            <a:stretch>
              <a:fillRect/>
            </a:stretch>
          </p:blipFill>
          <p:spPr bwMode="auto">
            <a:xfrm>
              <a:off x="2190837" y="2522539"/>
              <a:ext cx="4823957" cy="3862107"/>
            </a:xfrm>
            <a:prstGeom prst="rect">
              <a:avLst/>
            </a:prstGeom>
            <a:noFill/>
          </p:spPr>
        </p:pic>
        <p:grpSp>
          <p:nvGrpSpPr>
            <p:cNvPr id="4" name="Group 7"/>
            <p:cNvGrpSpPr/>
            <p:nvPr/>
          </p:nvGrpSpPr>
          <p:grpSpPr>
            <a:xfrm>
              <a:off x="3462236" y="5246813"/>
              <a:ext cx="1232123" cy="646331"/>
              <a:chOff x="2069009" y="5866519"/>
              <a:chExt cx="1741475" cy="1175466"/>
            </a:xfrm>
            <a:solidFill>
              <a:schemeClr val="bg1"/>
            </a:solidFill>
          </p:grpSpPr>
          <p:sp>
            <p:nvSpPr>
              <p:cNvPr id="9" name="TextBox 8"/>
              <p:cNvSpPr txBox="1"/>
              <p:nvPr/>
            </p:nvSpPr>
            <p:spPr>
              <a:xfrm>
                <a:off x="2262944" y="5866519"/>
                <a:ext cx="1547540" cy="1175466"/>
              </a:xfrm>
              <a:prstGeom prst="rect">
                <a:avLst/>
              </a:prstGeom>
              <a:grpFill/>
              <a:ln>
                <a:solidFill>
                  <a:srgbClr val="3558BB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b="1" dirty="0" smtClean="0">
                    <a:solidFill>
                      <a:srgbClr val="00B050"/>
                    </a:solidFill>
                    <a:latin typeface="+mn-lt"/>
                  </a:rPr>
                  <a:t>x</a:t>
                </a:r>
                <a:r>
                  <a:rPr lang="en-US" sz="1200" dirty="0" smtClean="0">
                    <a:latin typeface="+mn-lt"/>
                  </a:rPr>
                  <a:t> RWP</a:t>
                </a:r>
              </a:p>
              <a:p>
                <a:pPr algn="l"/>
                <a:r>
                  <a:rPr lang="en-US" sz="1200" dirty="0" smtClean="0">
                    <a:latin typeface="+mn-lt"/>
                  </a:rPr>
                  <a:t>   OAWL</a:t>
                </a:r>
              </a:p>
              <a:p>
                <a:pPr algn="l"/>
                <a:r>
                  <a:rPr lang="en-US" sz="1200" b="1" dirty="0" smtClean="0">
                    <a:latin typeface="+mn-lt"/>
                  </a:rPr>
                  <a:t>- -</a:t>
                </a:r>
                <a:r>
                  <a:rPr lang="en-US" sz="1200" dirty="0" smtClean="0">
                    <a:latin typeface="+mn-lt"/>
                  </a:rPr>
                  <a:t> </a:t>
                </a:r>
                <a:r>
                  <a:rPr lang="el-GR" sz="1200" dirty="0" smtClean="0">
                    <a:latin typeface="Times New Roman"/>
                    <a:cs typeface="Times New Roman"/>
                  </a:rPr>
                  <a:t>σ</a:t>
                </a:r>
                <a:r>
                  <a:rPr lang="en-US" sz="12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200" dirty="0" smtClean="0">
                    <a:latin typeface="+mn-lt"/>
                    <a:cs typeface="Times New Roman"/>
                  </a:rPr>
                  <a:t>(OAWL)</a:t>
                </a:r>
                <a:endParaRPr lang="en-US" sz="1200" dirty="0" smtClean="0">
                  <a:latin typeface="+mn-lt"/>
                </a:endParaRPr>
              </a:p>
            </p:txBody>
          </p:sp>
          <p:sp>
            <p:nvSpPr>
              <p:cNvPr id="10" name="Diamond 9"/>
              <p:cNvSpPr/>
              <p:nvPr/>
            </p:nvSpPr>
            <p:spPr>
              <a:xfrm>
                <a:off x="2069009" y="6230237"/>
                <a:ext cx="95249" cy="152400"/>
              </a:xfrm>
              <a:prstGeom prst="diamond">
                <a:avLst/>
              </a:prstGeom>
              <a:grpFill/>
              <a:ln w="38100">
                <a:solidFill>
                  <a:srgbClr val="3558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995244" y="2838449"/>
              <a:ext cx="1524000" cy="542926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24094" y="2828924"/>
              <a:ext cx="1514475" cy="542926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677" y="1406771"/>
            <a:ext cx="4454769" cy="49705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Weaker signals </a:t>
            </a:r>
            <a:r>
              <a:rPr lang="en-US" dirty="0" smtClean="0"/>
              <a:t>on 08Nov2011 (aerosols?  Overlap?) but still  enough </a:t>
            </a:r>
            <a:r>
              <a:rPr lang="en-US" dirty="0" smtClean="0"/>
              <a:t>return to use for a profile estimate</a:t>
            </a:r>
          </a:p>
          <a:p>
            <a:r>
              <a:rPr lang="en-US" dirty="0" smtClean="0"/>
              <a:t>Again, low speeds (and low precision) affect the direction estimate near the </a:t>
            </a:r>
            <a:r>
              <a:rPr lang="en-US" dirty="0" smtClean="0"/>
              <a:t>surface.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Ongoing analysis</a:t>
            </a:r>
          </a:p>
          <a:p>
            <a:r>
              <a:rPr lang="en-US" dirty="0" smtClean="0"/>
              <a:t>Analog (linear) channels have better near-surface estimates (not shown).</a:t>
            </a:r>
          </a:p>
          <a:p>
            <a:r>
              <a:rPr lang="en-US" dirty="0" smtClean="0"/>
              <a:t>C</a:t>
            </a:r>
            <a:r>
              <a:rPr lang="en-US" dirty="0" smtClean="0"/>
              <a:t>ombining analog and photon-counting data to improve profile precision.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OAWL Wind Precision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17017" y="1270860"/>
            <a:ext cx="4633993" cy="52539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OAWL wind precision is a function of </a:t>
            </a:r>
          </a:p>
          <a:p>
            <a:pPr marL="403225" marR="0" lvl="1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+mj-lt"/>
              <a:buAutoNum type="alphaLcParenR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contrast (interferometer + laser)</a:t>
            </a:r>
          </a:p>
          <a:p>
            <a:pPr marL="403225" marR="0" lvl="1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+mj-lt"/>
              <a:buAutoNum type="alphaLcParenR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Aerosol-to-molecular scattering ratio (a/m)</a:t>
            </a:r>
          </a:p>
          <a:p>
            <a:pPr marL="403225" marR="0" lvl="1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+mj-lt"/>
              <a:buAutoNum type="alphaLcParenR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Lidar SNR (how many photons collected – a function of 1/R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en-US" sz="1600" dirty="0" smtClean="0">
                <a:latin typeface="+mn-lt"/>
              </a:rPr>
              <a:t>, overlap, laser power, telescope size, etc.)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affect the measurement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contrast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Possible to get strong lidar SNR, but weak target contrast (i.e. low a/m)…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…or weak lidar SNR, but good contrast (high a/m).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Both examples could have the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same </a:t>
            </a:r>
            <a:r>
              <a:rPr lang="en-US" sz="1800" dirty="0" smtClean="0">
                <a:latin typeface="+mn-lt"/>
                <a:sym typeface="Wingdings" pitchFamily="2" charset="2"/>
              </a:rPr>
              <a:t>w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precision.</a:t>
            </a:r>
          </a:p>
          <a:p>
            <a:pPr marL="320040" indent="-320040" algn="l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800" dirty="0" smtClean="0">
                <a:latin typeface="+mn-lt"/>
                <a:sym typeface="Wingdings" pitchFamily="2" charset="2"/>
              </a:rPr>
              <a:t>OAWL flight precision affected by combined effects of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1/R</a:t>
            </a:r>
            <a:r>
              <a:rPr lang="en-US" sz="1600" baseline="30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, and system contrast.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3472" y="2566909"/>
            <a:ext cx="4252992" cy="31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0962" y="1703846"/>
            <a:ext cx="3897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l" fontAlgn="auto">
              <a:spcBef>
                <a:spcPts val="1200"/>
              </a:spcBef>
              <a:spcAft>
                <a:spcPts val="0"/>
              </a:spcAft>
              <a:buClr>
                <a:srgbClr val="DD8047"/>
              </a:buClr>
              <a:buSzPct val="6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Tw Cen MT"/>
                <a:sym typeface="Wingdings" pitchFamily="2" charset="2"/>
              </a:rPr>
              <a:t>	Preliminary model results below show dependence of precision (color) on signal contrast (x-axis) and amplitude (y-axis).</a:t>
            </a:r>
            <a:endParaRPr lang="en-US" sz="1600" dirty="0" smtClea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Root Causes of reduced performance on WB-57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3375" y="1330325"/>
          <a:ext cx="846772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525"/>
                <a:gridCol w="1285875"/>
                <a:gridCol w="41243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Improvement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r>
                        <a:rPr lang="en-US" baseline="0" dirty="0" smtClean="0"/>
                        <a:t> vs. &gt;85% window 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lidar SNR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 coatings for future aircraft windows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mJ</a:t>
                      </a:r>
                      <a:r>
                        <a:rPr lang="en-US" dirty="0" smtClean="0"/>
                        <a:t> vs. 30 </a:t>
                      </a:r>
                      <a:r>
                        <a:rPr lang="en-US" dirty="0" err="1" smtClean="0"/>
                        <a:t>mJ</a:t>
                      </a:r>
                      <a:r>
                        <a:rPr lang="en-US" dirty="0" smtClean="0"/>
                        <a:t> modeled laser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lidar SNR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 </a:t>
                      </a:r>
                      <a:r>
                        <a:rPr lang="en-US" dirty="0" err="1" smtClean="0"/>
                        <a:t>mods</a:t>
                      </a:r>
                      <a:r>
                        <a:rPr lang="en-US" dirty="0" smtClean="0"/>
                        <a:t> to next gen OAWL</a:t>
                      </a:r>
                      <a:r>
                        <a:rPr lang="en-US" baseline="0" dirty="0" smtClean="0"/>
                        <a:t> laser (will also improve laser bandwidth)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Residual Aircraft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Torsional</a:t>
                      </a:r>
                      <a:r>
                        <a:rPr lang="en-US" baseline="0" dirty="0" smtClean="0"/>
                        <a:t> stresses change overlap as fuel is consumed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lidar SNR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Unlikely to fly WB-57 again, but will use 3-pt kinematic</a:t>
                      </a:r>
                      <a:r>
                        <a:rPr lang="en-US" baseline="0" dirty="0" smtClean="0"/>
                        <a:t> mounts wherever needed for any future aircraft operations.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Extreme temperature gradients may have affected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beamsplitter</a:t>
                      </a:r>
                      <a:r>
                        <a:rPr lang="en-US" baseline="0" dirty="0" smtClean="0"/>
                        <a:t> 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contrast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interferometer design will be more robust</a:t>
                      </a:r>
                      <a:r>
                        <a:rPr lang="en-US" baseline="0" dirty="0" smtClean="0"/>
                        <a:t> to thermal gradients (and vibe).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r>
                        <a:rPr lang="en-US" baseline="0" dirty="0" smtClean="0"/>
                        <a:t> aircraft vibe higher than vibe-test:  May have affected alignment and laser seeding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flights</a:t>
                      </a:r>
                      <a:r>
                        <a:rPr lang="en-US" baseline="0" dirty="0" smtClean="0"/>
                        <a:t> will test all vibration isolators to ensure they perform as modeled – and match to vibe tests.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Laser pulse length shortened (prior</a:t>
                      </a:r>
                      <a:r>
                        <a:rPr lang="en-US" baseline="0" dirty="0" smtClean="0"/>
                        <a:t> to and during flights)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</a:t>
                      </a:r>
                      <a:r>
                        <a:rPr lang="en-US" baseline="0" dirty="0" smtClean="0"/>
                        <a:t> contrast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 </a:t>
                      </a:r>
                      <a:r>
                        <a:rPr lang="en-US" dirty="0" err="1" smtClean="0"/>
                        <a:t>mods</a:t>
                      </a:r>
                      <a:r>
                        <a:rPr lang="en-US" dirty="0" smtClean="0"/>
                        <a:t> to next gen OAWL laser to improve pulse energy</a:t>
                      </a:r>
                      <a:r>
                        <a:rPr lang="en-US" baseline="0" dirty="0" smtClean="0"/>
                        <a:t> and length.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OAWL LOS wind speed precision-in Flight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95375"/>
            <a:ext cx="8153400" cy="15144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Variance of LOS wind speeds (i.e. precision of wind estimate) versus range from the aircraft depends on </a:t>
            </a:r>
          </a:p>
          <a:p>
            <a:pPr lvl="1"/>
            <a:r>
              <a:rPr lang="en-US" dirty="0" smtClean="0"/>
              <a:t>Signal strength (function of </a:t>
            </a:r>
            <a:r>
              <a:rPr lang="en-US" dirty="0" smtClean="0"/>
              <a:t>aerosol backscatter</a:t>
            </a:r>
            <a:r>
              <a:rPr lang="en-US" dirty="0" smtClean="0"/>
              <a:t>, SNR(R), overlap, etc.)</a:t>
            </a:r>
          </a:p>
          <a:p>
            <a:pPr lvl="1"/>
            <a:r>
              <a:rPr lang="en-US" dirty="0" smtClean="0"/>
              <a:t>System contrast (i.e. best contrast of T0 signal)</a:t>
            </a:r>
          </a:p>
          <a:p>
            <a:pPr lvl="1"/>
            <a:r>
              <a:rPr lang="en-US" dirty="0" smtClean="0"/>
              <a:t>Aerosol/molecular scattering ratio (feeds into measurement contrast)</a:t>
            </a:r>
          </a:p>
        </p:txBody>
      </p:sp>
      <p:pic>
        <p:nvPicPr>
          <p:cNvPr id="544773" name="Picture 5" descr="C:\OAWL\Programmatic\ESTO reports &amp; reviews\final_report\figures\11_04_2011_SigmavsRn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" y="2582863"/>
            <a:ext cx="2857569" cy="3823095"/>
          </a:xfrm>
          <a:prstGeom prst="rect">
            <a:avLst/>
          </a:prstGeom>
          <a:noFill/>
        </p:spPr>
      </p:pic>
      <p:pic>
        <p:nvPicPr>
          <p:cNvPr id="544774" name="Picture 6" descr="C:\OAWL\Programmatic\ESTO reports &amp; reviews\final_report\figures\11_07_2011_SigmavsRn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24212" y="2582863"/>
            <a:ext cx="2857569" cy="3823095"/>
          </a:xfrm>
          <a:prstGeom prst="rect">
            <a:avLst/>
          </a:prstGeom>
          <a:noFill/>
        </p:spPr>
      </p:pic>
      <p:pic>
        <p:nvPicPr>
          <p:cNvPr id="544775" name="Picture 7" descr="C:\OAWL\Programmatic\ESTO reports &amp; reviews\final_report\figures\11_08_2011_SigmavsRn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4981" y="2582863"/>
            <a:ext cx="2857569" cy="382309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OAWL Technical Readiness Level (TRL)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7408" y="1402596"/>
            <a:ext cx="8153400" cy="430594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The first OAWL IFO-receiver came in to the IIP at &lt;TRL3.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Ground validation of the basic lidar system (built and assembled under the IIP) brought OAWL to TRL4.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Within 3 years, the flight tests on the NASA WB-57 brought the OAWL system to Space-TRL5, and Aircraft-TRL6.</a:t>
            </a:r>
          </a:p>
          <a:p>
            <a:pPr>
              <a:spcBef>
                <a:spcPts val="1200"/>
              </a:spcBef>
              <a:buNone/>
            </a:pPr>
            <a:r>
              <a:rPr lang="en-US" sz="1400" dirty="0" smtClean="0"/>
              <a:t>       </a:t>
            </a:r>
            <a:r>
              <a:rPr lang="en-US" sz="1600" dirty="0" smtClean="0"/>
              <a:t>Aircraft-TRL7 is not yet attained due to loss of contrast prior to and during flights inconsistent with predictions from vibe testing.</a:t>
            </a: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0481" y="4611205"/>
            <a:ext cx="2681208" cy="161582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 smtClean="0"/>
              <a:t>TRL 5 - System/ subsystem/ component validation in relevant environment: </a:t>
            </a:r>
            <a:r>
              <a:rPr lang="en-US" sz="1100" dirty="0" smtClean="0"/>
              <a:t>Thorough testing of prototyping in representative environment. Basic technology elements integrated with reasonably realistic supporting elements. Prototyping implementations conform to target environment and interfaces)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2960179" y="4600873"/>
            <a:ext cx="2874934" cy="161582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 smtClean="0"/>
              <a:t>TRL 6 - System/subsystem model or prototyping demonstration in a relevant end-to-end environment (ground or space): </a:t>
            </a:r>
            <a:r>
              <a:rPr lang="en-US" sz="1100" dirty="0" smtClean="0"/>
              <a:t>Prototyping implementations on full-scale realistic problems. Partially integrated with existing systems. Limited documentation available. Engineering feasibility fully demonstrated in actual system application.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5951352" y="4598291"/>
            <a:ext cx="3037666" cy="161582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 smtClean="0"/>
              <a:t>TRL 7 System prototyping demonstration in an operational environment (ground or space): System prototyping demonstration in operational environment. System is at</a:t>
            </a:r>
          </a:p>
          <a:p>
            <a:pPr algn="l"/>
            <a:r>
              <a:rPr lang="en-US" sz="1100" dirty="0" smtClean="0"/>
              <a:t>or near scale of the operational system, with most functions available for demonstration and test. Well integrated with collateral and ancillary systems. Limited documentation available.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Group on Space-Based Lidar Winds, 1-2 May 2012 - Miami, FL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OAWL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1950" y="1447800"/>
            <a:ext cx="85725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Re-design the OAWL interferometer layout based on lessons learned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preliminary design for an Engineering Design Unit (EDU)</a:t>
            </a:r>
          </a:p>
          <a:p>
            <a:r>
              <a:rPr lang="en-US" dirty="0" smtClean="0"/>
              <a:t>Improvements to the OAWL optical, electrical, and radiometric models</a:t>
            </a:r>
          </a:p>
          <a:p>
            <a:r>
              <a:rPr lang="en-US" dirty="0" smtClean="0"/>
              <a:t>Run OAWL through an Instrument Design Lab at GSFC</a:t>
            </a:r>
          </a:p>
          <a:p>
            <a:r>
              <a:rPr lang="en-US" dirty="0" smtClean="0"/>
              <a:t>Perform Pre-OSSE studies, with potential for full-up OSSE to follow</a:t>
            </a:r>
          </a:p>
          <a:p>
            <a:r>
              <a:rPr lang="en-US" dirty="0" smtClean="0"/>
              <a:t>Progress on the FIDDL ESTO-funded ACT (see following slides) and demonstrate the Integrated Direct Detection wind lidar concept.</a:t>
            </a:r>
          </a:p>
          <a:p>
            <a:r>
              <a:rPr lang="en-US" dirty="0" smtClean="0"/>
              <a:t>Develop, build &amp; test the EDU and demonstrate performance on future aircraft flights (with objective to reach TRL 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7875" y="158750"/>
            <a:ext cx="5222875" cy="4968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/>
              <a:t>‘</a:t>
            </a:r>
            <a:r>
              <a:rPr lang="en-US" sz="3600" dirty="0" err="1" smtClean="0"/>
              <a:t>Hooo</a:t>
            </a:r>
            <a:r>
              <a:rPr lang="en-US" sz="3600" dirty="0" smtClean="0"/>
              <a:t>’ is OAWL?</a:t>
            </a:r>
            <a:endParaRPr lang="en-US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1623" y="1231792"/>
            <a:ext cx="4185136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" tIns="41014" rIns="41020" bIns="41014" numCol="1" anchor="t" anchorCtr="0" compatLnSpc="1">
            <a:prstTxWarp prst="textNoShape">
              <a:avLst/>
            </a:prstTxWarp>
          </a:bodyPr>
          <a:lstStyle/>
          <a:p>
            <a:pPr marL="206375" lvl="0" indent="-206375" algn="l" eaLnBrk="1" hangingPunct="1">
              <a:spcBef>
                <a:spcPct val="20000"/>
              </a:spcBef>
              <a:buClr>
                <a:srgbClr val="015385"/>
              </a:buClr>
            </a:pPr>
            <a:r>
              <a:rPr lang="en-US" sz="1800" i="1" u="sng" dirty="0" smtClean="0">
                <a:latin typeface="+mn-lt"/>
                <a:cs typeface="Arial" pitchFamily="34" charset="0"/>
              </a:rPr>
              <a:t>The Ball OAWL Development Team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Mike Adkins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Electrical engineering</a:t>
            </a:r>
          </a:p>
          <a:p>
            <a:pPr marL="206375" indent="-206375" algn="l" eaLnBrk="1" hangingPunct="1">
              <a:spcBef>
                <a:spcPct val="20000"/>
              </a:spcBef>
              <a:buClr>
                <a:srgbClr val="015385"/>
              </a:buClr>
              <a:defRPr/>
            </a:pPr>
            <a:r>
              <a:rPr lang="en-US" sz="1800" b="0" kern="0" dirty="0" smtClean="0">
                <a:latin typeface="+mn-lt"/>
                <a:cs typeface="Arial" pitchFamily="34" charset="0"/>
              </a:rPr>
              <a:t>Tom Delker – </a:t>
            </a:r>
            <a:r>
              <a:rPr lang="en-US" sz="1800" b="0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Optical engineering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Scott Edfors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FPGA code</a:t>
            </a:r>
          </a:p>
          <a:p>
            <a:pPr marL="206375" lvl="0" indent="-206375" algn="l" eaLnBrk="1" hangingPunct="1">
              <a:spcBef>
                <a:spcPct val="20000"/>
              </a:spcBef>
              <a:buClr>
                <a:srgbClr val="015385"/>
              </a:buClr>
            </a:pPr>
            <a:r>
              <a:rPr lang="en-US" sz="1800" b="0" kern="0" dirty="0" smtClean="0">
                <a:latin typeface="+mn-lt"/>
                <a:cs typeface="Arial" pitchFamily="34" charset="0"/>
              </a:rPr>
              <a:t>Dave Gleeson </a:t>
            </a:r>
            <a:r>
              <a:rPr lang="en-US" sz="1800" b="0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– Software engineering</a:t>
            </a:r>
          </a:p>
          <a:p>
            <a:pPr marL="206375" lvl="0" indent="-206375" algn="l" eaLnBrk="1" hangingPunct="1">
              <a:spcBef>
                <a:spcPct val="20000"/>
              </a:spcBef>
              <a:buClr>
                <a:srgbClr val="015385"/>
              </a:buClr>
            </a:pPr>
            <a:r>
              <a:rPr lang="en-US" sz="1800" b="0" kern="0" dirty="0" smtClean="0">
                <a:latin typeface="+mn-lt"/>
                <a:cs typeface="Arial" pitchFamily="34" charset="0"/>
              </a:rPr>
              <a:t>Bill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Good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Airborne test lead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Chris Grund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– 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ystem architecture,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endParaRPr lang="en-US" sz="1800" kern="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		science,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systems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engineering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Teri Hanson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Business analyst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Paul Kaptchen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–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Opto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-mechanical technician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Mike Lieber 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Integrated system modeling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Miro Ostaszewski 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Mechanical engineering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Jennifer Sheehan -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Contracts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Sara Tucker 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PI, science, signal processing,  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	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       </a:t>
            </a:r>
            <a:r>
              <a:rPr lang="en-US" sz="1800" b="0" kern="0" noProof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lgorithm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development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Carl Weimer 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Space lidar consultant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25624" y="3527804"/>
            <a:ext cx="3781425" cy="2844421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anchor="ctr" anchorCtr="1">
            <a:noAutofit/>
          </a:bodyPr>
          <a:lstStyle/>
          <a:p>
            <a:pPr marL="0" indent="0" algn="ctr">
              <a:buNone/>
            </a:pPr>
            <a:r>
              <a:rPr lang="en-US" sz="2000" b="0" i="1" dirty="0" smtClean="0">
                <a:solidFill>
                  <a:srgbClr val="006600"/>
                </a:solidFill>
              </a:rPr>
              <a:t>The OAWL Lidar system development, ground validation, and flight demo is supported by NASA ESTO </a:t>
            </a:r>
            <a:br>
              <a:rPr lang="en-US" sz="2000" b="0" i="1" dirty="0" smtClean="0">
                <a:solidFill>
                  <a:srgbClr val="006600"/>
                </a:solidFill>
              </a:rPr>
            </a:br>
            <a:r>
              <a:rPr lang="en-US" sz="2000" b="0" i="1" dirty="0" smtClean="0">
                <a:solidFill>
                  <a:srgbClr val="006600"/>
                </a:solidFill>
              </a:rPr>
              <a:t>IIP grant: IIP-07-0054 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rgbClr val="006600"/>
                </a:solidFill>
                <a:cs typeface="Arial" pitchFamily="34" charset="0"/>
              </a:rPr>
              <a:t>FIDDL supported by NASA ESTO ACT grant:  ACT-10-0078</a:t>
            </a:r>
            <a:endParaRPr lang="en-US" sz="300" b="0" dirty="0" smtClean="0">
              <a:cs typeface="Arial" pitchFamily="34" charset="0"/>
            </a:endParaRPr>
          </a:p>
          <a:p>
            <a:pPr marL="0" indent="0" algn="ctr">
              <a:lnSpc>
                <a:spcPts val="1200"/>
              </a:lnSpc>
              <a:spcBef>
                <a:spcPts val="600"/>
              </a:spcBef>
              <a:buNone/>
            </a:pPr>
            <a:r>
              <a:rPr lang="en-US" sz="1000" b="0" dirty="0" smtClean="0">
                <a:cs typeface="Arial" pitchFamily="34" charset="0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  <a:endParaRPr lang="en-US" sz="2000" b="0" dirty="0" smtClean="0"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Working Group on Space-Based Lidar Winds, 1-2 May 2012 - Miami, FL</a:t>
            </a:r>
            <a:endParaRPr lang="en-US" dirty="0" smtClean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08308" y="1635071"/>
            <a:ext cx="4185136" cy="494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" tIns="41014" rIns="41020" bIns="41014" numCol="1" anchor="t" anchorCtr="0" compatLnSpc="1">
            <a:prstTxWarp prst="textNoShape">
              <a:avLst/>
            </a:prstTxWarp>
          </a:bodyPr>
          <a:lstStyle/>
          <a:p>
            <a:pPr marL="206375" lvl="0" indent="-206375" algn="l" eaLnBrk="1" hangingPunct="1">
              <a:spcBef>
                <a:spcPct val="20000"/>
              </a:spcBef>
              <a:buClr>
                <a:srgbClr val="015385"/>
              </a:buClr>
            </a:pPr>
            <a:r>
              <a:rPr lang="en-US" sz="1800" i="1" u="sng" dirty="0" smtClean="0">
                <a:latin typeface="+mn-lt"/>
                <a:cs typeface="Arial" pitchFamily="34" charset="0"/>
              </a:rPr>
              <a:t>OAWL Test Support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06375" indent="-206375" algn="l">
              <a:spcBef>
                <a:spcPct val="20000"/>
              </a:spcBef>
              <a:buClr>
                <a:srgbClr val="015385"/>
              </a:buClr>
              <a:defRPr/>
            </a:pPr>
            <a:r>
              <a:rPr lang="en-US" sz="1800" kern="0" dirty="0" smtClean="0">
                <a:latin typeface="+mn-lt"/>
                <a:cs typeface="Arial" pitchFamily="34" charset="0"/>
              </a:rPr>
              <a:t>NASA WB-57 Program office:  aircraft maintenance, engineering, and flight crew</a:t>
            </a:r>
          </a:p>
          <a:p>
            <a:pPr marL="206375" marR="0" lvl="0" indent="-206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NOAA Chemical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Sciences Division Atmospheric Remote sensing group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72" y="182105"/>
            <a:ext cx="7461142" cy="484322"/>
          </a:xfrm>
        </p:spPr>
        <p:txBody>
          <a:bodyPr>
            <a:noAutofit/>
          </a:bodyPr>
          <a:lstStyle/>
          <a:p>
            <a:r>
              <a:rPr lang="en-US" sz="2400" dirty="0" smtClean="0"/>
              <a:t>Coherence &amp; bandwidth of atmospheric lidar return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21236"/>
            <a:ext cx="8458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Aerosol return has a narrow bandwidth, longer temporal coherence length</a:t>
            </a:r>
          </a:p>
          <a:p>
            <a:endParaRPr lang="en-US" sz="2300" dirty="0" smtClean="0"/>
          </a:p>
          <a:p>
            <a:r>
              <a:rPr lang="en-US" sz="2300" dirty="0" smtClean="0"/>
              <a:t>Molecular return has a wide (Doppler broadened) bandwidth, shorter temporal coherence length.</a:t>
            </a:r>
          </a:p>
          <a:p>
            <a:endParaRPr lang="en-US" sz="2300" dirty="0" smtClean="0"/>
          </a:p>
          <a:p>
            <a:r>
              <a:rPr lang="en-US" sz="2300" dirty="0" smtClean="0"/>
              <a:t>OAWL uses the </a:t>
            </a:r>
            <a:r>
              <a:rPr lang="en-US" sz="2300" b="1" i="1" dirty="0" smtClean="0"/>
              <a:t>aerosol portion </a:t>
            </a:r>
            <a:r>
              <a:rPr lang="en-US" sz="2300" dirty="0" smtClean="0"/>
              <a:t>of the </a:t>
            </a:r>
            <a:r>
              <a:rPr lang="en-US" sz="2300" dirty="0" smtClean="0"/>
              <a:t>return.  The </a:t>
            </a:r>
            <a:r>
              <a:rPr lang="en-US" sz="2300" dirty="0" smtClean="0"/>
              <a:t>molecular portion </a:t>
            </a:r>
            <a:r>
              <a:rPr lang="en-US" sz="2300" dirty="0" smtClean="0"/>
              <a:t>adds background/offset</a:t>
            </a:r>
            <a:r>
              <a:rPr lang="en-US" sz="2300" dirty="0" smtClean="0"/>
              <a:t>, reducing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the </a:t>
            </a:r>
            <a:r>
              <a:rPr lang="en-US" sz="2300" dirty="0" smtClean="0"/>
              <a:t>system </a:t>
            </a:r>
            <a:r>
              <a:rPr lang="en-US" sz="2300" dirty="0" smtClean="0"/>
              <a:t>contrast</a:t>
            </a:r>
            <a:r>
              <a:rPr lang="en-US" sz="2300" dirty="0" smtClean="0"/>
              <a:t>.  </a:t>
            </a:r>
          </a:p>
          <a:p>
            <a:endParaRPr lang="en-US" sz="2300" dirty="0" smtClean="0"/>
          </a:p>
          <a:p>
            <a:r>
              <a:rPr lang="en-US" sz="2300" dirty="0" smtClean="0"/>
              <a:t>Using the molecular return in a </a:t>
            </a:r>
            <a:br>
              <a:rPr lang="en-US" sz="2300" dirty="0" smtClean="0"/>
            </a:br>
            <a:r>
              <a:rPr lang="en-US" sz="2300" dirty="0" smtClean="0"/>
              <a:t>double-edge lidar first makes </a:t>
            </a:r>
            <a:br>
              <a:rPr lang="en-US" sz="2300" dirty="0" smtClean="0"/>
            </a:br>
            <a:r>
              <a:rPr lang="en-US" sz="2300" dirty="0" smtClean="0"/>
              <a:t>use of the molecular and </a:t>
            </a:r>
            <a:br>
              <a:rPr lang="en-US" sz="2300" dirty="0" smtClean="0"/>
            </a:br>
            <a:r>
              <a:rPr lang="en-US" sz="2300" dirty="0" smtClean="0"/>
              <a:t>improves the OAWL contrast.</a:t>
            </a:r>
          </a:p>
          <a:p>
            <a:endParaRPr lang="en-US" sz="2300" dirty="0" smtClean="0"/>
          </a:p>
          <a:p>
            <a:r>
              <a:rPr lang="en-US" sz="2300" dirty="0" smtClean="0"/>
              <a:t>FIDDL ACT will demonstrate this.</a:t>
            </a:r>
          </a:p>
          <a:p>
            <a:pPr>
              <a:buNone/>
            </a:pPr>
            <a:endParaRPr lang="en-US" sz="2300" dirty="0" smtClean="0"/>
          </a:p>
        </p:txBody>
      </p:sp>
      <p:grpSp>
        <p:nvGrpSpPr>
          <p:cNvPr id="274" name="Group 273"/>
          <p:cNvGrpSpPr/>
          <p:nvPr/>
        </p:nvGrpSpPr>
        <p:grpSpPr>
          <a:xfrm>
            <a:off x="4091553" y="3288223"/>
            <a:ext cx="4724400" cy="3018789"/>
            <a:chOff x="4114800" y="3226236"/>
            <a:chExt cx="4724400" cy="3018789"/>
          </a:xfrm>
        </p:grpSpPr>
        <p:grpSp>
          <p:nvGrpSpPr>
            <p:cNvPr id="4" name="Group 3"/>
            <p:cNvGrpSpPr/>
            <p:nvPr/>
          </p:nvGrpSpPr>
          <p:grpSpPr>
            <a:xfrm>
              <a:off x="4114800" y="3226236"/>
              <a:ext cx="4724400" cy="3018789"/>
              <a:chOff x="4684713" y="1262063"/>
              <a:chExt cx="4378325" cy="2481262"/>
            </a:xfrm>
          </p:grpSpPr>
          <p:sp>
            <p:nvSpPr>
              <p:cNvPr id="5" name="Line 211"/>
              <p:cNvSpPr>
                <a:spLocks noChangeShapeType="1"/>
              </p:cNvSpPr>
              <p:nvPr/>
            </p:nvSpPr>
            <p:spPr bwMode="auto">
              <a:xfrm>
                <a:off x="7027863" y="1371600"/>
                <a:ext cx="0" cy="2057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Text Box 212"/>
              <p:cNvSpPr txBox="1">
                <a:spLocks noChangeArrowheads="1"/>
              </p:cNvSpPr>
              <p:nvPr/>
            </p:nvSpPr>
            <p:spPr bwMode="auto">
              <a:xfrm>
                <a:off x="5607050" y="1481138"/>
                <a:ext cx="106203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0"/>
                  <a:t>Doppler Shift</a:t>
                </a:r>
              </a:p>
              <a:p>
                <a:r>
                  <a:rPr lang="en-US" sz="1200" b="0"/>
                  <a:t>Due to wind</a:t>
                </a:r>
              </a:p>
            </p:txBody>
          </p:sp>
          <p:sp>
            <p:nvSpPr>
              <p:cNvPr id="7" name="Line 213"/>
              <p:cNvSpPr>
                <a:spLocks noChangeShapeType="1"/>
              </p:cNvSpPr>
              <p:nvPr/>
            </p:nvSpPr>
            <p:spPr bwMode="auto">
              <a:xfrm>
                <a:off x="6651625" y="1562100"/>
                <a:ext cx="352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214"/>
              <p:cNvSpPr>
                <a:spLocks noChangeShapeType="1"/>
              </p:cNvSpPr>
              <p:nvPr/>
            </p:nvSpPr>
            <p:spPr bwMode="auto">
              <a:xfrm>
                <a:off x="7423150" y="1552575"/>
                <a:ext cx="4000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215"/>
              <p:cNvGrpSpPr>
                <a:grpSpLocks/>
              </p:cNvGrpSpPr>
              <p:nvPr/>
            </p:nvGrpSpPr>
            <p:grpSpPr bwMode="auto">
              <a:xfrm>
                <a:off x="7404110" y="2576517"/>
                <a:ext cx="1360490" cy="903288"/>
                <a:chOff x="4472" y="1623"/>
                <a:chExt cx="857" cy="569"/>
              </a:xfrm>
            </p:grpSpPr>
            <p:sp>
              <p:nvSpPr>
                <p:cNvPr id="265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4472" y="1773"/>
                  <a:ext cx="18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chemeClr val="hlink"/>
                      </a:solidFill>
                    </a:rPr>
                    <a:t>A</a:t>
                  </a:r>
                </a:p>
              </p:txBody>
            </p:sp>
            <p:sp>
              <p:nvSpPr>
                <p:cNvPr id="266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4688" y="1851"/>
                  <a:ext cx="19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FF00"/>
                      </a:solidFill>
                    </a:rPr>
                    <a:t>M</a:t>
                  </a:r>
                </a:p>
              </p:txBody>
            </p:sp>
            <p:sp>
              <p:nvSpPr>
                <p:cNvPr id="267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4808" y="1623"/>
                  <a:ext cx="52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chemeClr val="hlink"/>
                      </a:solidFill>
                    </a:rPr>
                    <a:t>A</a:t>
                  </a:r>
                  <a:r>
                    <a:rPr lang="en-US" sz="1200"/>
                    <a:t>+</a:t>
                  </a:r>
                  <a:r>
                    <a:rPr lang="en-US" sz="1200">
                      <a:solidFill>
                        <a:srgbClr val="00FF00"/>
                      </a:solidFill>
                    </a:rPr>
                    <a:t>M</a:t>
                  </a:r>
                  <a:r>
                    <a:rPr lang="en-US" sz="1200"/>
                    <a:t>+</a:t>
                  </a:r>
                  <a:r>
                    <a:rPr lang="en-US" sz="1200">
                      <a:solidFill>
                        <a:srgbClr val="CC3399"/>
                      </a:solidFill>
                    </a:rPr>
                    <a:t>BG</a:t>
                  </a:r>
                </a:p>
              </p:txBody>
            </p:sp>
            <p:sp>
              <p:nvSpPr>
                <p:cNvPr id="268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4700" y="2019"/>
                  <a:ext cx="26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CC3399"/>
                      </a:solidFill>
                    </a:rPr>
                    <a:t>BG</a:t>
                  </a:r>
                </a:p>
              </p:txBody>
            </p:sp>
          </p:grpSp>
          <p:sp>
            <p:nvSpPr>
              <p:cNvPr id="10" name="Line 220"/>
              <p:cNvSpPr>
                <a:spLocks noChangeShapeType="1"/>
              </p:cNvSpPr>
              <p:nvPr/>
            </p:nvSpPr>
            <p:spPr bwMode="auto">
              <a:xfrm flipV="1">
                <a:off x="7394575" y="1495425"/>
                <a:ext cx="0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221"/>
              <p:cNvSpPr txBox="1">
                <a:spLocks noChangeArrowheads="1"/>
              </p:cNvSpPr>
              <p:nvPr/>
            </p:nvSpPr>
            <p:spPr bwMode="auto">
              <a:xfrm>
                <a:off x="5197475" y="2224088"/>
                <a:ext cx="178276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0">
                    <a:solidFill>
                      <a:schemeClr val="accent2"/>
                    </a:solidFill>
                  </a:rPr>
                  <a:t>Return spectrum from a</a:t>
                </a:r>
              </a:p>
              <a:p>
                <a:r>
                  <a:rPr lang="en-US" sz="1200" b="0">
                    <a:solidFill>
                      <a:schemeClr val="accent2"/>
                    </a:solidFill>
                  </a:rPr>
                  <a:t>Monochromatic source</a:t>
                </a:r>
              </a:p>
            </p:txBody>
          </p:sp>
          <p:sp>
            <p:nvSpPr>
              <p:cNvPr id="12" name="Line 222"/>
              <p:cNvSpPr>
                <a:spLocks noChangeShapeType="1"/>
              </p:cNvSpPr>
              <p:nvPr/>
            </p:nvSpPr>
            <p:spPr bwMode="auto">
              <a:xfrm>
                <a:off x="6365875" y="2647950"/>
                <a:ext cx="361950" cy="17462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483"/>
              <p:cNvGrpSpPr>
                <a:grpSpLocks noChangeAspect="1"/>
              </p:cNvGrpSpPr>
              <p:nvPr/>
            </p:nvGrpSpPr>
            <p:grpSpPr bwMode="auto">
              <a:xfrm>
                <a:off x="4684713" y="1262063"/>
                <a:ext cx="4378325" cy="2481262"/>
                <a:chOff x="2951" y="795"/>
                <a:chExt cx="2758" cy="1563"/>
              </a:xfrm>
            </p:grpSpPr>
            <p:sp>
              <p:nvSpPr>
                <p:cNvPr id="14" name="AutoShape 48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51" y="795"/>
                  <a:ext cx="275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" name="Group 684"/>
                <p:cNvGrpSpPr>
                  <a:grpSpLocks/>
                </p:cNvGrpSpPr>
                <p:nvPr/>
              </p:nvGrpSpPr>
              <p:grpSpPr bwMode="auto">
                <a:xfrm>
                  <a:off x="3173" y="845"/>
                  <a:ext cx="2476" cy="1387"/>
                  <a:chOff x="3173" y="845"/>
                  <a:chExt cx="2476" cy="1387"/>
                </a:xfrm>
              </p:grpSpPr>
              <p:sp>
                <p:nvSpPr>
                  <p:cNvPr id="6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3518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3518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3745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3745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3972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3972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4198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4198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425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425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4657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4657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4883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883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5110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5110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5337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5337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5564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5564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2146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2146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1892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1892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1639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1639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1385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1385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1131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1131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877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877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3255" y="2187"/>
                    <a:ext cx="2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2155"/>
                    <a:ext cx="108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160</a:t>
                    </a:r>
                    <a:endParaRPr lang="en-US"/>
                  </a:p>
                </p:txBody>
              </p:sp>
              <p:sp>
                <p:nvSpPr>
                  <p:cNvPr id="101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187"/>
                    <a:ext cx="2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3509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80</a:t>
                    </a:r>
                    <a:endParaRPr lang="en-US"/>
                  </a:p>
                </p:txBody>
              </p:sp>
              <p:sp>
                <p:nvSpPr>
                  <p:cNvPr id="103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2187"/>
                    <a:ext cx="2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40</a:t>
                    </a:r>
                    <a:endParaRPr lang="en-US"/>
                  </a:p>
                </p:txBody>
              </p:sp>
              <p:sp>
                <p:nvSpPr>
                  <p:cNvPr id="10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3935" y="2187"/>
                    <a:ext cx="28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3963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20</a:t>
                    </a:r>
                    <a:endParaRPr lang="en-US"/>
                  </a:p>
                </p:txBody>
              </p:sp>
              <p:sp>
                <p:nvSpPr>
                  <p:cNvPr id="107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4162" y="2187"/>
                    <a:ext cx="2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189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10</a:t>
                    </a:r>
                    <a:endParaRPr lang="en-US"/>
                  </a:p>
                </p:txBody>
              </p:sp>
              <p:sp>
                <p:nvSpPr>
                  <p:cNvPr id="109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155"/>
                    <a:ext cx="36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110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4634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10</a:t>
                    </a:r>
                    <a:endParaRPr lang="en-US"/>
                  </a:p>
                </p:txBody>
              </p:sp>
              <p:sp>
                <p:nvSpPr>
                  <p:cNvPr id="111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4861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20</a:t>
                    </a:r>
                    <a:endParaRPr lang="en-US"/>
                  </a:p>
                </p:txBody>
              </p:sp>
              <p:sp>
                <p:nvSpPr>
                  <p:cNvPr id="112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40</a:t>
                    </a:r>
                    <a:endParaRPr lang="en-US"/>
                  </a:p>
                </p:txBody>
              </p:sp>
              <p:sp>
                <p:nvSpPr>
                  <p:cNvPr id="113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5314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80</a:t>
                    </a:r>
                    <a:endParaRPr lang="en-US"/>
                  </a:p>
                </p:txBody>
              </p:sp>
              <p:sp>
                <p:nvSpPr>
                  <p:cNvPr id="114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5541" y="2155"/>
                    <a:ext cx="108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160</a:t>
                    </a:r>
                    <a:endParaRPr lang="en-US"/>
                  </a:p>
                </p:txBody>
              </p:sp>
              <p:sp>
                <p:nvSpPr>
                  <p:cNvPr id="115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2115"/>
                    <a:ext cx="36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116" name="Rectangle 53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861"/>
                    <a:ext cx="90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0.5</a:t>
                    </a:r>
                    <a:endParaRPr lang="en-US"/>
                  </a:p>
                </p:txBody>
              </p:sp>
              <p:sp>
                <p:nvSpPr>
                  <p:cNvPr id="117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1607"/>
                    <a:ext cx="36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</a:t>
                    </a:r>
                    <a:endParaRPr lang="en-US"/>
                  </a:p>
                </p:txBody>
              </p:sp>
              <p:sp>
                <p:nvSpPr>
                  <p:cNvPr id="118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53"/>
                    <a:ext cx="90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1.5</a:t>
                    </a:r>
                    <a:endParaRPr lang="en-US"/>
                  </a:p>
                </p:txBody>
              </p:sp>
              <p:sp>
                <p:nvSpPr>
                  <p:cNvPr id="119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1099"/>
                    <a:ext cx="36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2</a:t>
                    </a:r>
                    <a:endParaRPr lang="en-US"/>
                  </a:p>
                </p:txBody>
              </p:sp>
              <p:sp>
                <p:nvSpPr>
                  <p:cNvPr id="120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845"/>
                    <a:ext cx="90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2.5</a:t>
                    </a:r>
                    <a:endParaRPr lang="en-US"/>
                  </a:p>
                </p:txBody>
              </p:sp>
              <p:sp>
                <p:nvSpPr>
                  <p:cNvPr id="121" name="Rectangle 540"/>
                  <p:cNvSpPr>
                    <a:spLocks noChangeArrowheads="1"/>
                  </p:cNvSpPr>
                  <p:nvPr/>
                </p:nvSpPr>
                <p:spPr bwMode="auto">
                  <a:xfrm>
                    <a:off x="3291" y="877"/>
                    <a:ext cx="2277" cy="1269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541"/>
                  <p:cNvSpPr>
                    <a:spLocks/>
                  </p:cNvSpPr>
                  <p:nvPr/>
                </p:nvSpPr>
                <p:spPr bwMode="auto">
                  <a:xfrm>
                    <a:off x="3296" y="1026"/>
                    <a:ext cx="2277" cy="1039"/>
                  </a:xfrm>
                  <a:custGeom>
                    <a:avLst/>
                    <a:gdLst/>
                    <a:ahLst/>
                    <a:cxnLst>
                      <a:cxn ang="0">
                        <a:pos x="9" y="229"/>
                      </a:cxn>
                      <a:cxn ang="0">
                        <a:pos x="18" y="228"/>
                      </a:cxn>
                      <a:cxn ang="0">
                        <a:pos x="28" y="228"/>
                      </a:cxn>
                      <a:cxn ang="0">
                        <a:pos x="38" y="228"/>
                      </a:cxn>
                      <a:cxn ang="0">
                        <a:pos x="47" y="227"/>
                      </a:cxn>
                      <a:cxn ang="0">
                        <a:pos x="57" y="227"/>
                      </a:cxn>
                      <a:cxn ang="0">
                        <a:pos x="66" y="226"/>
                      </a:cxn>
                      <a:cxn ang="0">
                        <a:pos x="76" y="226"/>
                      </a:cxn>
                      <a:cxn ang="0">
                        <a:pos x="85" y="225"/>
                      </a:cxn>
                      <a:cxn ang="0">
                        <a:pos x="95" y="224"/>
                      </a:cxn>
                      <a:cxn ang="0">
                        <a:pos x="104" y="223"/>
                      </a:cxn>
                      <a:cxn ang="0">
                        <a:pos x="114" y="222"/>
                      </a:cxn>
                      <a:cxn ang="0">
                        <a:pos x="123" y="221"/>
                      </a:cxn>
                      <a:cxn ang="0">
                        <a:pos x="133" y="219"/>
                      </a:cxn>
                      <a:cxn ang="0">
                        <a:pos x="142" y="216"/>
                      </a:cxn>
                      <a:cxn ang="0">
                        <a:pos x="152" y="213"/>
                      </a:cxn>
                      <a:cxn ang="0">
                        <a:pos x="159" y="209"/>
                      </a:cxn>
                      <a:cxn ang="0">
                        <a:pos x="169" y="205"/>
                      </a:cxn>
                      <a:cxn ang="0">
                        <a:pos x="177" y="200"/>
                      </a:cxn>
                      <a:cxn ang="0">
                        <a:pos x="184" y="195"/>
                      </a:cxn>
                      <a:cxn ang="0">
                        <a:pos x="191" y="190"/>
                      </a:cxn>
                      <a:cxn ang="0">
                        <a:pos x="199" y="184"/>
                      </a:cxn>
                      <a:cxn ang="0">
                        <a:pos x="206" y="178"/>
                      </a:cxn>
                      <a:cxn ang="0">
                        <a:pos x="212" y="173"/>
                      </a:cxn>
                      <a:cxn ang="0">
                        <a:pos x="220" y="165"/>
                      </a:cxn>
                      <a:cxn ang="0">
                        <a:pos x="225" y="160"/>
                      </a:cxn>
                      <a:cxn ang="0">
                        <a:pos x="231" y="155"/>
                      </a:cxn>
                      <a:cxn ang="0">
                        <a:pos x="241" y="146"/>
                      </a:cxn>
                      <a:cxn ang="0">
                        <a:pos x="246" y="141"/>
                      </a:cxn>
                      <a:cxn ang="0">
                        <a:pos x="254" y="134"/>
                      </a:cxn>
                      <a:cxn ang="0">
                        <a:pos x="261" y="128"/>
                      </a:cxn>
                      <a:cxn ang="0">
                        <a:pos x="269" y="123"/>
                      </a:cxn>
                      <a:cxn ang="0">
                        <a:pos x="277" y="118"/>
                      </a:cxn>
                      <a:cxn ang="0">
                        <a:pos x="286" y="115"/>
                      </a:cxn>
                      <a:cxn ang="0">
                        <a:pos x="293" y="104"/>
                      </a:cxn>
                      <a:cxn ang="0">
                        <a:pos x="298" y="34"/>
                      </a:cxn>
                      <a:cxn ang="0">
                        <a:pos x="303" y="17"/>
                      </a:cxn>
                      <a:cxn ang="0">
                        <a:pos x="308" y="97"/>
                      </a:cxn>
                      <a:cxn ang="0">
                        <a:pos x="314" y="114"/>
                      </a:cxn>
                      <a:cxn ang="0">
                        <a:pos x="322" y="118"/>
                      </a:cxn>
                      <a:cxn ang="0">
                        <a:pos x="329" y="121"/>
                      </a:cxn>
                      <a:cxn ang="0">
                        <a:pos x="337" y="126"/>
                      </a:cxn>
                      <a:cxn ang="0">
                        <a:pos x="344" y="132"/>
                      </a:cxn>
                      <a:cxn ang="0">
                        <a:pos x="351" y="138"/>
                      </a:cxn>
                      <a:cxn ang="0">
                        <a:pos x="357" y="144"/>
                      </a:cxn>
                      <a:cxn ang="0">
                        <a:pos x="364" y="150"/>
                      </a:cxn>
                      <a:cxn ang="0">
                        <a:pos x="374" y="160"/>
                      </a:cxn>
                      <a:cxn ang="0">
                        <a:pos x="380" y="166"/>
                      </a:cxn>
                      <a:cxn ang="0">
                        <a:pos x="389" y="174"/>
                      </a:cxn>
                      <a:cxn ang="0">
                        <a:pos x="395" y="180"/>
                      </a:cxn>
                      <a:cxn ang="0">
                        <a:pos x="403" y="186"/>
                      </a:cxn>
                      <a:cxn ang="0">
                        <a:pos x="410" y="192"/>
                      </a:cxn>
                      <a:cxn ang="0">
                        <a:pos x="417" y="197"/>
                      </a:cxn>
                      <a:cxn ang="0">
                        <a:pos x="425" y="202"/>
                      </a:cxn>
                      <a:cxn ang="0">
                        <a:pos x="432" y="207"/>
                      </a:cxn>
                      <a:cxn ang="0">
                        <a:pos x="442" y="212"/>
                      </a:cxn>
                      <a:cxn ang="0">
                        <a:pos x="450" y="215"/>
                      </a:cxn>
                      <a:cxn ang="0">
                        <a:pos x="459" y="218"/>
                      </a:cxn>
                      <a:cxn ang="0">
                        <a:pos x="468" y="221"/>
                      </a:cxn>
                      <a:cxn ang="0">
                        <a:pos x="476" y="223"/>
                      </a:cxn>
                      <a:cxn ang="0">
                        <a:pos x="484" y="225"/>
                      </a:cxn>
                      <a:cxn ang="0">
                        <a:pos x="493" y="226"/>
                      </a:cxn>
                      <a:cxn ang="0">
                        <a:pos x="502" y="227"/>
                      </a:cxn>
                    </a:cxnLst>
                    <a:rect l="0" t="0" r="r" b="b"/>
                    <a:pathLst>
                      <a:path w="502" h="229">
                        <a:moveTo>
                          <a:pt x="0" y="229"/>
                        </a:moveTo>
                        <a:lnTo>
                          <a:pt x="1" y="229"/>
                        </a:lnTo>
                        <a:lnTo>
                          <a:pt x="2" y="229"/>
                        </a:lnTo>
                        <a:lnTo>
                          <a:pt x="3" y="229"/>
                        </a:lnTo>
                        <a:lnTo>
                          <a:pt x="4" y="229"/>
                        </a:lnTo>
                        <a:lnTo>
                          <a:pt x="5" y="229"/>
                        </a:lnTo>
                        <a:lnTo>
                          <a:pt x="6" y="229"/>
                        </a:lnTo>
                        <a:lnTo>
                          <a:pt x="7" y="229"/>
                        </a:lnTo>
                        <a:lnTo>
                          <a:pt x="8" y="229"/>
                        </a:lnTo>
                        <a:lnTo>
                          <a:pt x="9" y="229"/>
                        </a:lnTo>
                        <a:lnTo>
                          <a:pt x="10" y="229"/>
                        </a:lnTo>
                        <a:lnTo>
                          <a:pt x="11" y="229"/>
                        </a:lnTo>
                        <a:lnTo>
                          <a:pt x="12" y="229"/>
                        </a:lnTo>
                        <a:lnTo>
                          <a:pt x="13" y="229"/>
                        </a:lnTo>
                        <a:lnTo>
                          <a:pt x="14" y="229"/>
                        </a:lnTo>
                        <a:lnTo>
                          <a:pt x="15" y="229"/>
                        </a:lnTo>
                        <a:lnTo>
                          <a:pt x="15" y="228"/>
                        </a:lnTo>
                        <a:lnTo>
                          <a:pt x="16" y="228"/>
                        </a:lnTo>
                        <a:lnTo>
                          <a:pt x="17" y="228"/>
                        </a:lnTo>
                        <a:lnTo>
                          <a:pt x="18" y="228"/>
                        </a:lnTo>
                        <a:lnTo>
                          <a:pt x="19" y="228"/>
                        </a:lnTo>
                        <a:lnTo>
                          <a:pt x="20" y="228"/>
                        </a:lnTo>
                        <a:lnTo>
                          <a:pt x="21" y="228"/>
                        </a:lnTo>
                        <a:lnTo>
                          <a:pt x="22" y="228"/>
                        </a:lnTo>
                        <a:lnTo>
                          <a:pt x="23" y="228"/>
                        </a:lnTo>
                        <a:lnTo>
                          <a:pt x="24" y="228"/>
                        </a:lnTo>
                        <a:lnTo>
                          <a:pt x="25" y="228"/>
                        </a:lnTo>
                        <a:lnTo>
                          <a:pt x="26" y="228"/>
                        </a:lnTo>
                        <a:lnTo>
                          <a:pt x="27" y="228"/>
                        </a:lnTo>
                        <a:lnTo>
                          <a:pt x="28" y="228"/>
                        </a:lnTo>
                        <a:lnTo>
                          <a:pt x="29" y="228"/>
                        </a:lnTo>
                        <a:lnTo>
                          <a:pt x="30" y="228"/>
                        </a:lnTo>
                        <a:lnTo>
                          <a:pt x="31" y="228"/>
                        </a:lnTo>
                        <a:lnTo>
                          <a:pt x="32" y="228"/>
                        </a:lnTo>
                        <a:lnTo>
                          <a:pt x="33" y="228"/>
                        </a:lnTo>
                        <a:lnTo>
                          <a:pt x="34" y="228"/>
                        </a:lnTo>
                        <a:lnTo>
                          <a:pt x="35" y="228"/>
                        </a:lnTo>
                        <a:lnTo>
                          <a:pt x="36" y="228"/>
                        </a:lnTo>
                        <a:lnTo>
                          <a:pt x="37" y="228"/>
                        </a:lnTo>
                        <a:lnTo>
                          <a:pt x="38" y="228"/>
                        </a:lnTo>
                        <a:lnTo>
                          <a:pt x="39" y="228"/>
                        </a:lnTo>
                        <a:lnTo>
                          <a:pt x="40" y="228"/>
                        </a:lnTo>
                        <a:lnTo>
                          <a:pt x="41" y="228"/>
                        </a:lnTo>
                        <a:lnTo>
                          <a:pt x="42" y="228"/>
                        </a:lnTo>
                        <a:lnTo>
                          <a:pt x="42" y="227"/>
                        </a:lnTo>
                        <a:lnTo>
                          <a:pt x="43" y="227"/>
                        </a:lnTo>
                        <a:lnTo>
                          <a:pt x="44" y="227"/>
                        </a:lnTo>
                        <a:lnTo>
                          <a:pt x="45" y="227"/>
                        </a:lnTo>
                        <a:lnTo>
                          <a:pt x="46" y="227"/>
                        </a:lnTo>
                        <a:lnTo>
                          <a:pt x="47" y="227"/>
                        </a:lnTo>
                        <a:lnTo>
                          <a:pt x="48" y="227"/>
                        </a:lnTo>
                        <a:lnTo>
                          <a:pt x="49" y="227"/>
                        </a:lnTo>
                        <a:lnTo>
                          <a:pt x="50" y="227"/>
                        </a:lnTo>
                        <a:lnTo>
                          <a:pt x="51" y="227"/>
                        </a:lnTo>
                        <a:lnTo>
                          <a:pt x="52" y="227"/>
                        </a:lnTo>
                        <a:lnTo>
                          <a:pt x="53" y="227"/>
                        </a:lnTo>
                        <a:lnTo>
                          <a:pt x="54" y="227"/>
                        </a:lnTo>
                        <a:lnTo>
                          <a:pt x="55" y="227"/>
                        </a:lnTo>
                        <a:lnTo>
                          <a:pt x="56" y="227"/>
                        </a:lnTo>
                        <a:lnTo>
                          <a:pt x="57" y="227"/>
                        </a:lnTo>
                        <a:lnTo>
                          <a:pt x="58" y="227"/>
                        </a:lnTo>
                        <a:lnTo>
                          <a:pt x="59" y="227"/>
                        </a:lnTo>
                        <a:lnTo>
                          <a:pt x="60" y="227"/>
                        </a:lnTo>
                        <a:lnTo>
                          <a:pt x="61" y="227"/>
                        </a:lnTo>
                        <a:lnTo>
                          <a:pt x="62" y="227"/>
                        </a:lnTo>
                        <a:lnTo>
                          <a:pt x="63" y="227"/>
                        </a:lnTo>
                        <a:lnTo>
                          <a:pt x="64" y="227"/>
                        </a:lnTo>
                        <a:lnTo>
                          <a:pt x="65" y="227"/>
                        </a:lnTo>
                        <a:lnTo>
                          <a:pt x="65" y="226"/>
                        </a:lnTo>
                        <a:lnTo>
                          <a:pt x="66" y="226"/>
                        </a:lnTo>
                        <a:lnTo>
                          <a:pt x="67" y="226"/>
                        </a:lnTo>
                        <a:lnTo>
                          <a:pt x="68" y="226"/>
                        </a:lnTo>
                        <a:lnTo>
                          <a:pt x="69" y="226"/>
                        </a:lnTo>
                        <a:lnTo>
                          <a:pt x="70" y="226"/>
                        </a:lnTo>
                        <a:lnTo>
                          <a:pt x="71" y="226"/>
                        </a:lnTo>
                        <a:lnTo>
                          <a:pt x="72" y="226"/>
                        </a:lnTo>
                        <a:lnTo>
                          <a:pt x="73" y="226"/>
                        </a:lnTo>
                        <a:lnTo>
                          <a:pt x="74" y="226"/>
                        </a:lnTo>
                        <a:lnTo>
                          <a:pt x="75" y="226"/>
                        </a:lnTo>
                        <a:lnTo>
                          <a:pt x="76" y="226"/>
                        </a:lnTo>
                        <a:lnTo>
                          <a:pt x="77" y="226"/>
                        </a:lnTo>
                        <a:lnTo>
                          <a:pt x="78" y="226"/>
                        </a:lnTo>
                        <a:lnTo>
                          <a:pt x="79" y="226"/>
                        </a:lnTo>
                        <a:lnTo>
                          <a:pt x="80" y="226"/>
                        </a:lnTo>
                        <a:lnTo>
                          <a:pt x="81" y="226"/>
                        </a:lnTo>
                        <a:lnTo>
                          <a:pt x="82" y="226"/>
                        </a:lnTo>
                        <a:lnTo>
                          <a:pt x="82" y="225"/>
                        </a:lnTo>
                        <a:lnTo>
                          <a:pt x="83" y="225"/>
                        </a:lnTo>
                        <a:lnTo>
                          <a:pt x="84" y="225"/>
                        </a:lnTo>
                        <a:lnTo>
                          <a:pt x="85" y="225"/>
                        </a:lnTo>
                        <a:lnTo>
                          <a:pt x="86" y="225"/>
                        </a:lnTo>
                        <a:lnTo>
                          <a:pt x="87" y="225"/>
                        </a:lnTo>
                        <a:lnTo>
                          <a:pt x="88" y="225"/>
                        </a:lnTo>
                        <a:lnTo>
                          <a:pt x="89" y="225"/>
                        </a:lnTo>
                        <a:lnTo>
                          <a:pt x="90" y="225"/>
                        </a:lnTo>
                        <a:lnTo>
                          <a:pt x="91" y="225"/>
                        </a:lnTo>
                        <a:lnTo>
                          <a:pt x="92" y="225"/>
                        </a:lnTo>
                        <a:lnTo>
                          <a:pt x="93" y="225"/>
                        </a:lnTo>
                        <a:lnTo>
                          <a:pt x="94" y="225"/>
                        </a:lnTo>
                        <a:lnTo>
                          <a:pt x="95" y="224"/>
                        </a:lnTo>
                        <a:lnTo>
                          <a:pt x="96" y="224"/>
                        </a:lnTo>
                        <a:lnTo>
                          <a:pt x="97" y="224"/>
                        </a:lnTo>
                        <a:lnTo>
                          <a:pt x="98" y="224"/>
                        </a:lnTo>
                        <a:lnTo>
                          <a:pt x="99" y="224"/>
                        </a:lnTo>
                        <a:lnTo>
                          <a:pt x="100" y="224"/>
                        </a:lnTo>
                        <a:lnTo>
                          <a:pt x="101" y="224"/>
                        </a:lnTo>
                        <a:lnTo>
                          <a:pt x="102" y="224"/>
                        </a:lnTo>
                        <a:lnTo>
                          <a:pt x="103" y="224"/>
                        </a:lnTo>
                        <a:lnTo>
                          <a:pt x="104" y="224"/>
                        </a:lnTo>
                        <a:lnTo>
                          <a:pt x="104" y="223"/>
                        </a:lnTo>
                        <a:lnTo>
                          <a:pt x="105" y="223"/>
                        </a:lnTo>
                        <a:lnTo>
                          <a:pt x="106" y="223"/>
                        </a:lnTo>
                        <a:lnTo>
                          <a:pt x="107" y="223"/>
                        </a:lnTo>
                        <a:lnTo>
                          <a:pt x="108" y="223"/>
                        </a:lnTo>
                        <a:lnTo>
                          <a:pt x="109" y="223"/>
                        </a:lnTo>
                        <a:lnTo>
                          <a:pt x="110" y="223"/>
                        </a:lnTo>
                        <a:lnTo>
                          <a:pt x="111" y="223"/>
                        </a:lnTo>
                        <a:lnTo>
                          <a:pt x="112" y="222"/>
                        </a:lnTo>
                        <a:lnTo>
                          <a:pt x="113" y="222"/>
                        </a:lnTo>
                        <a:lnTo>
                          <a:pt x="114" y="222"/>
                        </a:lnTo>
                        <a:lnTo>
                          <a:pt x="115" y="222"/>
                        </a:lnTo>
                        <a:lnTo>
                          <a:pt x="116" y="222"/>
                        </a:lnTo>
                        <a:lnTo>
                          <a:pt x="117" y="222"/>
                        </a:lnTo>
                        <a:lnTo>
                          <a:pt x="118" y="222"/>
                        </a:lnTo>
                        <a:lnTo>
                          <a:pt x="118" y="221"/>
                        </a:lnTo>
                        <a:lnTo>
                          <a:pt x="119" y="221"/>
                        </a:lnTo>
                        <a:lnTo>
                          <a:pt x="120" y="221"/>
                        </a:lnTo>
                        <a:lnTo>
                          <a:pt x="121" y="221"/>
                        </a:lnTo>
                        <a:lnTo>
                          <a:pt x="122" y="221"/>
                        </a:lnTo>
                        <a:lnTo>
                          <a:pt x="123" y="221"/>
                        </a:lnTo>
                        <a:lnTo>
                          <a:pt x="124" y="220"/>
                        </a:lnTo>
                        <a:lnTo>
                          <a:pt x="125" y="220"/>
                        </a:lnTo>
                        <a:lnTo>
                          <a:pt x="126" y="220"/>
                        </a:lnTo>
                        <a:lnTo>
                          <a:pt x="127" y="220"/>
                        </a:lnTo>
                        <a:lnTo>
                          <a:pt x="128" y="220"/>
                        </a:lnTo>
                        <a:lnTo>
                          <a:pt x="129" y="219"/>
                        </a:lnTo>
                        <a:lnTo>
                          <a:pt x="130" y="219"/>
                        </a:lnTo>
                        <a:lnTo>
                          <a:pt x="131" y="219"/>
                        </a:lnTo>
                        <a:lnTo>
                          <a:pt x="132" y="219"/>
                        </a:lnTo>
                        <a:lnTo>
                          <a:pt x="133" y="219"/>
                        </a:lnTo>
                        <a:lnTo>
                          <a:pt x="133" y="218"/>
                        </a:lnTo>
                        <a:lnTo>
                          <a:pt x="134" y="218"/>
                        </a:lnTo>
                        <a:lnTo>
                          <a:pt x="135" y="218"/>
                        </a:lnTo>
                        <a:lnTo>
                          <a:pt x="136" y="218"/>
                        </a:lnTo>
                        <a:lnTo>
                          <a:pt x="137" y="217"/>
                        </a:lnTo>
                        <a:lnTo>
                          <a:pt x="138" y="217"/>
                        </a:lnTo>
                        <a:lnTo>
                          <a:pt x="139" y="217"/>
                        </a:lnTo>
                        <a:lnTo>
                          <a:pt x="140" y="217"/>
                        </a:lnTo>
                        <a:lnTo>
                          <a:pt x="141" y="216"/>
                        </a:lnTo>
                        <a:lnTo>
                          <a:pt x="142" y="216"/>
                        </a:lnTo>
                        <a:lnTo>
                          <a:pt x="143" y="216"/>
                        </a:lnTo>
                        <a:lnTo>
                          <a:pt x="144" y="215"/>
                        </a:lnTo>
                        <a:lnTo>
                          <a:pt x="145" y="215"/>
                        </a:lnTo>
                        <a:lnTo>
                          <a:pt x="146" y="215"/>
                        </a:lnTo>
                        <a:lnTo>
                          <a:pt x="147" y="214"/>
                        </a:lnTo>
                        <a:lnTo>
                          <a:pt x="148" y="214"/>
                        </a:lnTo>
                        <a:lnTo>
                          <a:pt x="149" y="214"/>
                        </a:lnTo>
                        <a:lnTo>
                          <a:pt x="150" y="213"/>
                        </a:lnTo>
                        <a:lnTo>
                          <a:pt x="151" y="213"/>
                        </a:lnTo>
                        <a:lnTo>
                          <a:pt x="152" y="213"/>
                        </a:lnTo>
                        <a:lnTo>
                          <a:pt x="152" y="212"/>
                        </a:lnTo>
                        <a:lnTo>
                          <a:pt x="153" y="212"/>
                        </a:lnTo>
                        <a:lnTo>
                          <a:pt x="154" y="212"/>
                        </a:lnTo>
                        <a:lnTo>
                          <a:pt x="155" y="211"/>
                        </a:lnTo>
                        <a:lnTo>
                          <a:pt x="156" y="211"/>
                        </a:lnTo>
                        <a:lnTo>
                          <a:pt x="157" y="211"/>
                        </a:lnTo>
                        <a:lnTo>
                          <a:pt x="157" y="210"/>
                        </a:lnTo>
                        <a:lnTo>
                          <a:pt x="158" y="210"/>
                        </a:lnTo>
                        <a:lnTo>
                          <a:pt x="159" y="210"/>
                        </a:lnTo>
                        <a:lnTo>
                          <a:pt x="159" y="209"/>
                        </a:lnTo>
                        <a:lnTo>
                          <a:pt x="160" y="209"/>
                        </a:lnTo>
                        <a:lnTo>
                          <a:pt x="161" y="209"/>
                        </a:lnTo>
                        <a:lnTo>
                          <a:pt x="162" y="208"/>
                        </a:lnTo>
                        <a:lnTo>
                          <a:pt x="163" y="208"/>
                        </a:lnTo>
                        <a:lnTo>
                          <a:pt x="164" y="207"/>
                        </a:lnTo>
                        <a:lnTo>
                          <a:pt x="165" y="207"/>
                        </a:lnTo>
                        <a:lnTo>
                          <a:pt x="166" y="206"/>
                        </a:lnTo>
                        <a:lnTo>
                          <a:pt x="167" y="206"/>
                        </a:lnTo>
                        <a:lnTo>
                          <a:pt x="168" y="205"/>
                        </a:lnTo>
                        <a:lnTo>
                          <a:pt x="169" y="205"/>
                        </a:lnTo>
                        <a:lnTo>
                          <a:pt x="170" y="204"/>
                        </a:lnTo>
                        <a:lnTo>
                          <a:pt x="171" y="204"/>
                        </a:lnTo>
                        <a:lnTo>
                          <a:pt x="171" y="203"/>
                        </a:lnTo>
                        <a:lnTo>
                          <a:pt x="172" y="203"/>
                        </a:lnTo>
                        <a:lnTo>
                          <a:pt x="173" y="203"/>
                        </a:lnTo>
                        <a:lnTo>
                          <a:pt x="173" y="202"/>
                        </a:lnTo>
                        <a:lnTo>
                          <a:pt x="174" y="202"/>
                        </a:lnTo>
                        <a:lnTo>
                          <a:pt x="175" y="201"/>
                        </a:lnTo>
                        <a:lnTo>
                          <a:pt x="176" y="201"/>
                        </a:lnTo>
                        <a:lnTo>
                          <a:pt x="177" y="200"/>
                        </a:lnTo>
                        <a:lnTo>
                          <a:pt x="178" y="200"/>
                        </a:lnTo>
                        <a:lnTo>
                          <a:pt x="178" y="199"/>
                        </a:lnTo>
                        <a:lnTo>
                          <a:pt x="179" y="199"/>
                        </a:lnTo>
                        <a:lnTo>
                          <a:pt x="180" y="198"/>
                        </a:lnTo>
                        <a:lnTo>
                          <a:pt x="181" y="198"/>
                        </a:lnTo>
                        <a:lnTo>
                          <a:pt x="181" y="197"/>
                        </a:lnTo>
                        <a:lnTo>
                          <a:pt x="182" y="197"/>
                        </a:lnTo>
                        <a:lnTo>
                          <a:pt x="183" y="196"/>
                        </a:lnTo>
                        <a:lnTo>
                          <a:pt x="184" y="196"/>
                        </a:lnTo>
                        <a:lnTo>
                          <a:pt x="184" y="195"/>
                        </a:lnTo>
                        <a:lnTo>
                          <a:pt x="185" y="195"/>
                        </a:lnTo>
                        <a:lnTo>
                          <a:pt x="186" y="194"/>
                        </a:lnTo>
                        <a:lnTo>
                          <a:pt x="187" y="194"/>
                        </a:lnTo>
                        <a:lnTo>
                          <a:pt x="187" y="193"/>
                        </a:lnTo>
                        <a:lnTo>
                          <a:pt x="188" y="193"/>
                        </a:lnTo>
                        <a:lnTo>
                          <a:pt x="188" y="192"/>
                        </a:lnTo>
                        <a:lnTo>
                          <a:pt x="189" y="192"/>
                        </a:lnTo>
                        <a:lnTo>
                          <a:pt x="190" y="191"/>
                        </a:lnTo>
                        <a:lnTo>
                          <a:pt x="191" y="191"/>
                        </a:lnTo>
                        <a:lnTo>
                          <a:pt x="191" y="190"/>
                        </a:lnTo>
                        <a:lnTo>
                          <a:pt x="192" y="190"/>
                        </a:lnTo>
                        <a:lnTo>
                          <a:pt x="193" y="189"/>
                        </a:lnTo>
                        <a:lnTo>
                          <a:pt x="194" y="188"/>
                        </a:lnTo>
                        <a:lnTo>
                          <a:pt x="195" y="188"/>
                        </a:lnTo>
                        <a:lnTo>
                          <a:pt x="195" y="187"/>
                        </a:lnTo>
                        <a:lnTo>
                          <a:pt x="196" y="187"/>
                        </a:lnTo>
                        <a:lnTo>
                          <a:pt x="196" y="186"/>
                        </a:lnTo>
                        <a:lnTo>
                          <a:pt x="197" y="186"/>
                        </a:lnTo>
                        <a:lnTo>
                          <a:pt x="198" y="185"/>
                        </a:lnTo>
                        <a:lnTo>
                          <a:pt x="199" y="184"/>
                        </a:lnTo>
                        <a:lnTo>
                          <a:pt x="200" y="184"/>
                        </a:lnTo>
                        <a:lnTo>
                          <a:pt x="200" y="183"/>
                        </a:lnTo>
                        <a:lnTo>
                          <a:pt x="201" y="183"/>
                        </a:lnTo>
                        <a:lnTo>
                          <a:pt x="201" y="182"/>
                        </a:lnTo>
                        <a:lnTo>
                          <a:pt x="202" y="182"/>
                        </a:lnTo>
                        <a:lnTo>
                          <a:pt x="202" y="181"/>
                        </a:lnTo>
                        <a:lnTo>
                          <a:pt x="203" y="181"/>
                        </a:lnTo>
                        <a:lnTo>
                          <a:pt x="204" y="180"/>
                        </a:lnTo>
                        <a:lnTo>
                          <a:pt x="205" y="179"/>
                        </a:lnTo>
                        <a:lnTo>
                          <a:pt x="206" y="178"/>
                        </a:lnTo>
                        <a:lnTo>
                          <a:pt x="207" y="178"/>
                        </a:lnTo>
                        <a:lnTo>
                          <a:pt x="207" y="177"/>
                        </a:lnTo>
                        <a:lnTo>
                          <a:pt x="208" y="177"/>
                        </a:lnTo>
                        <a:lnTo>
                          <a:pt x="208" y="176"/>
                        </a:lnTo>
                        <a:lnTo>
                          <a:pt x="209" y="176"/>
                        </a:lnTo>
                        <a:lnTo>
                          <a:pt x="209" y="175"/>
                        </a:lnTo>
                        <a:lnTo>
                          <a:pt x="210" y="175"/>
                        </a:lnTo>
                        <a:lnTo>
                          <a:pt x="210" y="174"/>
                        </a:lnTo>
                        <a:lnTo>
                          <a:pt x="211" y="174"/>
                        </a:lnTo>
                        <a:lnTo>
                          <a:pt x="212" y="173"/>
                        </a:lnTo>
                        <a:lnTo>
                          <a:pt x="213" y="172"/>
                        </a:lnTo>
                        <a:lnTo>
                          <a:pt x="214" y="171"/>
                        </a:lnTo>
                        <a:lnTo>
                          <a:pt x="215" y="170"/>
                        </a:lnTo>
                        <a:lnTo>
                          <a:pt x="216" y="169"/>
                        </a:lnTo>
                        <a:lnTo>
                          <a:pt x="217" y="168"/>
                        </a:lnTo>
                        <a:lnTo>
                          <a:pt x="218" y="167"/>
                        </a:lnTo>
                        <a:lnTo>
                          <a:pt x="219" y="167"/>
                        </a:lnTo>
                        <a:lnTo>
                          <a:pt x="219" y="166"/>
                        </a:lnTo>
                        <a:lnTo>
                          <a:pt x="220" y="166"/>
                        </a:lnTo>
                        <a:lnTo>
                          <a:pt x="220" y="165"/>
                        </a:lnTo>
                        <a:lnTo>
                          <a:pt x="221" y="165"/>
                        </a:lnTo>
                        <a:lnTo>
                          <a:pt x="221" y="164"/>
                        </a:lnTo>
                        <a:lnTo>
                          <a:pt x="222" y="164"/>
                        </a:lnTo>
                        <a:lnTo>
                          <a:pt x="222" y="163"/>
                        </a:lnTo>
                        <a:lnTo>
                          <a:pt x="223" y="163"/>
                        </a:lnTo>
                        <a:lnTo>
                          <a:pt x="223" y="162"/>
                        </a:lnTo>
                        <a:lnTo>
                          <a:pt x="224" y="162"/>
                        </a:lnTo>
                        <a:lnTo>
                          <a:pt x="224" y="161"/>
                        </a:lnTo>
                        <a:lnTo>
                          <a:pt x="225" y="161"/>
                        </a:lnTo>
                        <a:lnTo>
                          <a:pt x="225" y="160"/>
                        </a:lnTo>
                        <a:lnTo>
                          <a:pt x="226" y="160"/>
                        </a:lnTo>
                        <a:lnTo>
                          <a:pt x="226" y="159"/>
                        </a:lnTo>
                        <a:lnTo>
                          <a:pt x="227" y="159"/>
                        </a:lnTo>
                        <a:lnTo>
                          <a:pt x="227" y="158"/>
                        </a:lnTo>
                        <a:lnTo>
                          <a:pt x="228" y="158"/>
                        </a:lnTo>
                        <a:lnTo>
                          <a:pt x="228" y="157"/>
                        </a:lnTo>
                        <a:lnTo>
                          <a:pt x="229" y="157"/>
                        </a:lnTo>
                        <a:lnTo>
                          <a:pt x="229" y="156"/>
                        </a:lnTo>
                        <a:lnTo>
                          <a:pt x="230" y="156"/>
                        </a:lnTo>
                        <a:lnTo>
                          <a:pt x="231" y="155"/>
                        </a:lnTo>
                        <a:lnTo>
                          <a:pt x="232" y="154"/>
                        </a:lnTo>
                        <a:lnTo>
                          <a:pt x="233" y="153"/>
                        </a:lnTo>
                        <a:lnTo>
                          <a:pt x="234" y="152"/>
                        </a:lnTo>
                        <a:lnTo>
                          <a:pt x="235" y="151"/>
                        </a:lnTo>
                        <a:lnTo>
                          <a:pt x="236" y="150"/>
                        </a:lnTo>
                        <a:lnTo>
                          <a:pt x="237" y="149"/>
                        </a:lnTo>
                        <a:lnTo>
                          <a:pt x="238" y="148"/>
                        </a:lnTo>
                        <a:lnTo>
                          <a:pt x="239" y="147"/>
                        </a:lnTo>
                        <a:lnTo>
                          <a:pt x="240" y="146"/>
                        </a:lnTo>
                        <a:lnTo>
                          <a:pt x="241" y="146"/>
                        </a:lnTo>
                        <a:lnTo>
                          <a:pt x="241" y="145"/>
                        </a:lnTo>
                        <a:lnTo>
                          <a:pt x="242" y="145"/>
                        </a:lnTo>
                        <a:lnTo>
                          <a:pt x="242" y="144"/>
                        </a:lnTo>
                        <a:lnTo>
                          <a:pt x="243" y="144"/>
                        </a:lnTo>
                        <a:lnTo>
                          <a:pt x="243" y="143"/>
                        </a:lnTo>
                        <a:lnTo>
                          <a:pt x="244" y="143"/>
                        </a:lnTo>
                        <a:lnTo>
                          <a:pt x="244" y="142"/>
                        </a:lnTo>
                        <a:lnTo>
                          <a:pt x="245" y="142"/>
                        </a:lnTo>
                        <a:lnTo>
                          <a:pt x="245" y="141"/>
                        </a:lnTo>
                        <a:lnTo>
                          <a:pt x="246" y="141"/>
                        </a:lnTo>
                        <a:lnTo>
                          <a:pt x="246" y="140"/>
                        </a:lnTo>
                        <a:lnTo>
                          <a:pt x="247" y="140"/>
                        </a:lnTo>
                        <a:lnTo>
                          <a:pt x="248" y="139"/>
                        </a:lnTo>
                        <a:lnTo>
                          <a:pt x="249" y="138"/>
                        </a:lnTo>
                        <a:lnTo>
                          <a:pt x="250" y="137"/>
                        </a:lnTo>
                        <a:lnTo>
                          <a:pt x="251" y="137"/>
                        </a:lnTo>
                        <a:lnTo>
                          <a:pt x="251" y="136"/>
                        </a:lnTo>
                        <a:lnTo>
                          <a:pt x="252" y="136"/>
                        </a:lnTo>
                        <a:lnTo>
                          <a:pt x="253" y="135"/>
                        </a:lnTo>
                        <a:lnTo>
                          <a:pt x="254" y="134"/>
                        </a:lnTo>
                        <a:lnTo>
                          <a:pt x="255" y="133"/>
                        </a:lnTo>
                        <a:lnTo>
                          <a:pt x="256" y="133"/>
                        </a:lnTo>
                        <a:lnTo>
                          <a:pt x="256" y="132"/>
                        </a:lnTo>
                        <a:lnTo>
                          <a:pt x="257" y="132"/>
                        </a:lnTo>
                        <a:lnTo>
                          <a:pt x="257" y="131"/>
                        </a:lnTo>
                        <a:lnTo>
                          <a:pt x="258" y="131"/>
                        </a:lnTo>
                        <a:lnTo>
                          <a:pt x="259" y="130"/>
                        </a:lnTo>
                        <a:lnTo>
                          <a:pt x="260" y="129"/>
                        </a:lnTo>
                        <a:lnTo>
                          <a:pt x="261" y="129"/>
                        </a:lnTo>
                        <a:lnTo>
                          <a:pt x="261" y="128"/>
                        </a:lnTo>
                        <a:lnTo>
                          <a:pt x="262" y="128"/>
                        </a:lnTo>
                        <a:lnTo>
                          <a:pt x="263" y="127"/>
                        </a:lnTo>
                        <a:lnTo>
                          <a:pt x="264" y="126"/>
                        </a:lnTo>
                        <a:lnTo>
                          <a:pt x="265" y="126"/>
                        </a:lnTo>
                        <a:lnTo>
                          <a:pt x="265" y="125"/>
                        </a:lnTo>
                        <a:lnTo>
                          <a:pt x="266" y="125"/>
                        </a:lnTo>
                        <a:lnTo>
                          <a:pt x="267" y="124"/>
                        </a:lnTo>
                        <a:lnTo>
                          <a:pt x="268" y="124"/>
                        </a:lnTo>
                        <a:lnTo>
                          <a:pt x="268" y="123"/>
                        </a:lnTo>
                        <a:lnTo>
                          <a:pt x="269" y="123"/>
                        </a:lnTo>
                        <a:lnTo>
                          <a:pt x="270" y="122"/>
                        </a:lnTo>
                        <a:lnTo>
                          <a:pt x="271" y="122"/>
                        </a:lnTo>
                        <a:lnTo>
                          <a:pt x="271" y="121"/>
                        </a:lnTo>
                        <a:lnTo>
                          <a:pt x="272" y="121"/>
                        </a:lnTo>
                        <a:lnTo>
                          <a:pt x="273" y="121"/>
                        </a:lnTo>
                        <a:lnTo>
                          <a:pt x="273" y="120"/>
                        </a:lnTo>
                        <a:lnTo>
                          <a:pt x="274" y="120"/>
                        </a:lnTo>
                        <a:lnTo>
                          <a:pt x="275" y="119"/>
                        </a:lnTo>
                        <a:lnTo>
                          <a:pt x="276" y="119"/>
                        </a:lnTo>
                        <a:lnTo>
                          <a:pt x="277" y="118"/>
                        </a:lnTo>
                        <a:lnTo>
                          <a:pt x="278" y="118"/>
                        </a:lnTo>
                        <a:lnTo>
                          <a:pt x="279" y="117"/>
                        </a:lnTo>
                        <a:lnTo>
                          <a:pt x="280" y="117"/>
                        </a:lnTo>
                        <a:lnTo>
                          <a:pt x="281" y="117"/>
                        </a:lnTo>
                        <a:lnTo>
                          <a:pt x="281" y="116"/>
                        </a:lnTo>
                        <a:lnTo>
                          <a:pt x="282" y="116"/>
                        </a:lnTo>
                        <a:lnTo>
                          <a:pt x="283" y="116"/>
                        </a:lnTo>
                        <a:lnTo>
                          <a:pt x="284" y="115"/>
                        </a:lnTo>
                        <a:lnTo>
                          <a:pt x="285" y="115"/>
                        </a:lnTo>
                        <a:lnTo>
                          <a:pt x="286" y="115"/>
                        </a:lnTo>
                        <a:lnTo>
                          <a:pt x="287" y="114"/>
                        </a:lnTo>
                        <a:lnTo>
                          <a:pt x="288" y="114"/>
                        </a:lnTo>
                        <a:lnTo>
                          <a:pt x="289" y="113"/>
                        </a:lnTo>
                        <a:lnTo>
                          <a:pt x="290" y="113"/>
                        </a:lnTo>
                        <a:lnTo>
                          <a:pt x="290" y="112"/>
                        </a:lnTo>
                        <a:lnTo>
                          <a:pt x="291" y="111"/>
                        </a:lnTo>
                        <a:lnTo>
                          <a:pt x="291" y="110"/>
                        </a:lnTo>
                        <a:lnTo>
                          <a:pt x="292" y="109"/>
                        </a:lnTo>
                        <a:lnTo>
                          <a:pt x="292" y="107"/>
                        </a:lnTo>
                        <a:lnTo>
                          <a:pt x="293" y="104"/>
                        </a:lnTo>
                        <a:lnTo>
                          <a:pt x="293" y="101"/>
                        </a:lnTo>
                        <a:lnTo>
                          <a:pt x="294" y="97"/>
                        </a:lnTo>
                        <a:lnTo>
                          <a:pt x="294" y="92"/>
                        </a:lnTo>
                        <a:lnTo>
                          <a:pt x="295" y="86"/>
                        </a:lnTo>
                        <a:lnTo>
                          <a:pt x="295" y="79"/>
                        </a:lnTo>
                        <a:lnTo>
                          <a:pt x="296" y="71"/>
                        </a:lnTo>
                        <a:lnTo>
                          <a:pt x="296" y="63"/>
                        </a:lnTo>
                        <a:lnTo>
                          <a:pt x="297" y="53"/>
                        </a:lnTo>
                        <a:lnTo>
                          <a:pt x="297" y="44"/>
                        </a:lnTo>
                        <a:lnTo>
                          <a:pt x="298" y="34"/>
                        </a:lnTo>
                        <a:lnTo>
                          <a:pt x="298" y="25"/>
                        </a:lnTo>
                        <a:lnTo>
                          <a:pt x="299" y="17"/>
                        </a:lnTo>
                        <a:lnTo>
                          <a:pt x="299" y="10"/>
                        </a:lnTo>
                        <a:lnTo>
                          <a:pt x="300" y="5"/>
                        </a:lnTo>
                        <a:lnTo>
                          <a:pt x="300" y="1"/>
                        </a:lnTo>
                        <a:lnTo>
                          <a:pt x="301" y="0"/>
                        </a:lnTo>
                        <a:lnTo>
                          <a:pt x="301" y="1"/>
                        </a:lnTo>
                        <a:lnTo>
                          <a:pt x="302" y="5"/>
                        </a:lnTo>
                        <a:lnTo>
                          <a:pt x="302" y="10"/>
                        </a:lnTo>
                        <a:lnTo>
                          <a:pt x="303" y="17"/>
                        </a:lnTo>
                        <a:lnTo>
                          <a:pt x="303" y="25"/>
                        </a:lnTo>
                        <a:lnTo>
                          <a:pt x="304" y="34"/>
                        </a:lnTo>
                        <a:lnTo>
                          <a:pt x="304" y="44"/>
                        </a:lnTo>
                        <a:lnTo>
                          <a:pt x="305" y="53"/>
                        </a:lnTo>
                        <a:lnTo>
                          <a:pt x="305" y="63"/>
                        </a:lnTo>
                        <a:lnTo>
                          <a:pt x="306" y="71"/>
                        </a:lnTo>
                        <a:lnTo>
                          <a:pt x="306" y="79"/>
                        </a:lnTo>
                        <a:lnTo>
                          <a:pt x="307" y="86"/>
                        </a:lnTo>
                        <a:lnTo>
                          <a:pt x="307" y="92"/>
                        </a:lnTo>
                        <a:lnTo>
                          <a:pt x="308" y="97"/>
                        </a:lnTo>
                        <a:lnTo>
                          <a:pt x="308" y="101"/>
                        </a:lnTo>
                        <a:lnTo>
                          <a:pt x="309" y="104"/>
                        </a:lnTo>
                        <a:lnTo>
                          <a:pt x="309" y="107"/>
                        </a:lnTo>
                        <a:lnTo>
                          <a:pt x="310" y="109"/>
                        </a:lnTo>
                        <a:lnTo>
                          <a:pt x="310" y="110"/>
                        </a:lnTo>
                        <a:lnTo>
                          <a:pt x="311" y="111"/>
                        </a:lnTo>
                        <a:lnTo>
                          <a:pt x="311" y="112"/>
                        </a:lnTo>
                        <a:lnTo>
                          <a:pt x="312" y="113"/>
                        </a:lnTo>
                        <a:lnTo>
                          <a:pt x="313" y="114"/>
                        </a:lnTo>
                        <a:lnTo>
                          <a:pt x="314" y="114"/>
                        </a:lnTo>
                        <a:lnTo>
                          <a:pt x="315" y="115"/>
                        </a:lnTo>
                        <a:lnTo>
                          <a:pt x="316" y="115"/>
                        </a:lnTo>
                        <a:lnTo>
                          <a:pt x="317" y="115"/>
                        </a:lnTo>
                        <a:lnTo>
                          <a:pt x="318" y="116"/>
                        </a:lnTo>
                        <a:lnTo>
                          <a:pt x="319" y="116"/>
                        </a:lnTo>
                        <a:lnTo>
                          <a:pt x="320" y="116"/>
                        </a:lnTo>
                        <a:lnTo>
                          <a:pt x="320" y="117"/>
                        </a:lnTo>
                        <a:lnTo>
                          <a:pt x="321" y="117"/>
                        </a:lnTo>
                        <a:lnTo>
                          <a:pt x="322" y="117"/>
                        </a:lnTo>
                        <a:lnTo>
                          <a:pt x="322" y="118"/>
                        </a:lnTo>
                        <a:lnTo>
                          <a:pt x="323" y="118"/>
                        </a:lnTo>
                        <a:lnTo>
                          <a:pt x="324" y="118"/>
                        </a:lnTo>
                        <a:lnTo>
                          <a:pt x="324" y="119"/>
                        </a:lnTo>
                        <a:lnTo>
                          <a:pt x="325" y="119"/>
                        </a:lnTo>
                        <a:lnTo>
                          <a:pt x="326" y="119"/>
                        </a:lnTo>
                        <a:lnTo>
                          <a:pt x="326" y="120"/>
                        </a:lnTo>
                        <a:lnTo>
                          <a:pt x="327" y="120"/>
                        </a:lnTo>
                        <a:lnTo>
                          <a:pt x="328" y="120"/>
                        </a:lnTo>
                        <a:lnTo>
                          <a:pt x="328" y="121"/>
                        </a:lnTo>
                        <a:lnTo>
                          <a:pt x="329" y="121"/>
                        </a:lnTo>
                        <a:lnTo>
                          <a:pt x="330" y="122"/>
                        </a:lnTo>
                        <a:lnTo>
                          <a:pt x="331" y="122"/>
                        </a:lnTo>
                        <a:lnTo>
                          <a:pt x="331" y="123"/>
                        </a:lnTo>
                        <a:lnTo>
                          <a:pt x="332" y="123"/>
                        </a:lnTo>
                        <a:lnTo>
                          <a:pt x="333" y="124"/>
                        </a:lnTo>
                        <a:lnTo>
                          <a:pt x="334" y="124"/>
                        </a:lnTo>
                        <a:lnTo>
                          <a:pt x="334" y="125"/>
                        </a:lnTo>
                        <a:lnTo>
                          <a:pt x="335" y="125"/>
                        </a:lnTo>
                        <a:lnTo>
                          <a:pt x="336" y="126"/>
                        </a:lnTo>
                        <a:lnTo>
                          <a:pt x="337" y="126"/>
                        </a:lnTo>
                        <a:lnTo>
                          <a:pt x="337" y="127"/>
                        </a:lnTo>
                        <a:lnTo>
                          <a:pt x="338" y="127"/>
                        </a:lnTo>
                        <a:lnTo>
                          <a:pt x="339" y="128"/>
                        </a:lnTo>
                        <a:lnTo>
                          <a:pt x="340" y="129"/>
                        </a:lnTo>
                        <a:lnTo>
                          <a:pt x="341" y="129"/>
                        </a:lnTo>
                        <a:lnTo>
                          <a:pt x="341" y="130"/>
                        </a:lnTo>
                        <a:lnTo>
                          <a:pt x="342" y="130"/>
                        </a:lnTo>
                        <a:lnTo>
                          <a:pt x="342" y="131"/>
                        </a:lnTo>
                        <a:lnTo>
                          <a:pt x="343" y="131"/>
                        </a:lnTo>
                        <a:lnTo>
                          <a:pt x="344" y="132"/>
                        </a:lnTo>
                        <a:lnTo>
                          <a:pt x="345" y="133"/>
                        </a:lnTo>
                        <a:lnTo>
                          <a:pt x="346" y="133"/>
                        </a:lnTo>
                        <a:lnTo>
                          <a:pt x="346" y="134"/>
                        </a:lnTo>
                        <a:lnTo>
                          <a:pt x="347" y="134"/>
                        </a:lnTo>
                        <a:lnTo>
                          <a:pt x="347" y="135"/>
                        </a:lnTo>
                        <a:lnTo>
                          <a:pt x="348" y="135"/>
                        </a:lnTo>
                        <a:lnTo>
                          <a:pt x="348" y="136"/>
                        </a:lnTo>
                        <a:lnTo>
                          <a:pt x="349" y="136"/>
                        </a:lnTo>
                        <a:lnTo>
                          <a:pt x="350" y="137"/>
                        </a:lnTo>
                        <a:lnTo>
                          <a:pt x="351" y="138"/>
                        </a:lnTo>
                        <a:lnTo>
                          <a:pt x="352" y="139"/>
                        </a:lnTo>
                        <a:lnTo>
                          <a:pt x="353" y="140"/>
                        </a:lnTo>
                        <a:lnTo>
                          <a:pt x="354" y="140"/>
                        </a:lnTo>
                        <a:lnTo>
                          <a:pt x="354" y="141"/>
                        </a:lnTo>
                        <a:lnTo>
                          <a:pt x="355" y="141"/>
                        </a:lnTo>
                        <a:lnTo>
                          <a:pt x="355" y="142"/>
                        </a:lnTo>
                        <a:lnTo>
                          <a:pt x="356" y="142"/>
                        </a:lnTo>
                        <a:lnTo>
                          <a:pt x="356" y="143"/>
                        </a:lnTo>
                        <a:lnTo>
                          <a:pt x="357" y="143"/>
                        </a:lnTo>
                        <a:lnTo>
                          <a:pt x="357" y="144"/>
                        </a:lnTo>
                        <a:lnTo>
                          <a:pt x="358" y="144"/>
                        </a:lnTo>
                        <a:lnTo>
                          <a:pt x="358" y="145"/>
                        </a:lnTo>
                        <a:lnTo>
                          <a:pt x="359" y="145"/>
                        </a:lnTo>
                        <a:lnTo>
                          <a:pt x="359" y="146"/>
                        </a:lnTo>
                        <a:lnTo>
                          <a:pt x="360" y="146"/>
                        </a:lnTo>
                        <a:lnTo>
                          <a:pt x="360" y="147"/>
                        </a:lnTo>
                        <a:lnTo>
                          <a:pt x="361" y="147"/>
                        </a:lnTo>
                        <a:lnTo>
                          <a:pt x="362" y="148"/>
                        </a:lnTo>
                        <a:lnTo>
                          <a:pt x="363" y="149"/>
                        </a:lnTo>
                        <a:lnTo>
                          <a:pt x="364" y="150"/>
                        </a:lnTo>
                        <a:lnTo>
                          <a:pt x="365" y="151"/>
                        </a:lnTo>
                        <a:lnTo>
                          <a:pt x="366" y="152"/>
                        </a:lnTo>
                        <a:lnTo>
                          <a:pt x="367" y="153"/>
                        </a:lnTo>
                        <a:lnTo>
                          <a:pt x="368" y="154"/>
                        </a:lnTo>
                        <a:lnTo>
                          <a:pt x="369" y="155"/>
                        </a:lnTo>
                        <a:lnTo>
                          <a:pt x="370" y="156"/>
                        </a:lnTo>
                        <a:lnTo>
                          <a:pt x="371" y="157"/>
                        </a:lnTo>
                        <a:lnTo>
                          <a:pt x="372" y="158"/>
                        </a:lnTo>
                        <a:lnTo>
                          <a:pt x="373" y="159"/>
                        </a:lnTo>
                        <a:lnTo>
                          <a:pt x="374" y="160"/>
                        </a:lnTo>
                        <a:lnTo>
                          <a:pt x="375" y="161"/>
                        </a:lnTo>
                        <a:lnTo>
                          <a:pt x="376" y="162"/>
                        </a:lnTo>
                        <a:lnTo>
                          <a:pt x="377" y="162"/>
                        </a:lnTo>
                        <a:lnTo>
                          <a:pt x="377" y="163"/>
                        </a:lnTo>
                        <a:lnTo>
                          <a:pt x="378" y="163"/>
                        </a:lnTo>
                        <a:lnTo>
                          <a:pt x="378" y="164"/>
                        </a:lnTo>
                        <a:lnTo>
                          <a:pt x="379" y="164"/>
                        </a:lnTo>
                        <a:lnTo>
                          <a:pt x="379" y="165"/>
                        </a:lnTo>
                        <a:lnTo>
                          <a:pt x="380" y="165"/>
                        </a:lnTo>
                        <a:lnTo>
                          <a:pt x="380" y="166"/>
                        </a:lnTo>
                        <a:lnTo>
                          <a:pt x="381" y="166"/>
                        </a:lnTo>
                        <a:lnTo>
                          <a:pt x="381" y="167"/>
                        </a:lnTo>
                        <a:lnTo>
                          <a:pt x="382" y="167"/>
                        </a:lnTo>
                        <a:lnTo>
                          <a:pt x="383" y="168"/>
                        </a:lnTo>
                        <a:lnTo>
                          <a:pt x="384" y="169"/>
                        </a:lnTo>
                        <a:lnTo>
                          <a:pt x="385" y="170"/>
                        </a:lnTo>
                        <a:lnTo>
                          <a:pt x="386" y="171"/>
                        </a:lnTo>
                        <a:lnTo>
                          <a:pt x="387" y="172"/>
                        </a:lnTo>
                        <a:lnTo>
                          <a:pt x="388" y="173"/>
                        </a:lnTo>
                        <a:lnTo>
                          <a:pt x="389" y="174"/>
                        </a:lnTo>
                        <a:lnTo>
                          <a:pt x="390" y="175"/>
                        </a:lnTo>
                        <a:lnTo>
                          <a:pt x="391" y="176"/>
                        </a:lnTo>
                        <a:lnTo>
                          <a:pt x="392" y="176"/>
                        </a:lnTo>
                        <a:lnTo>
                          <a:pt x="392" y="177"/>
                        </a:lnTo>
                        <a:lnTo>
                          <a:pt x="393" y="177"/>
                        </a:lnTo>
                        <a:lnTo>
                          <a:pt x="393" y="178"/>
                        </a:lnTo>
                        <a:lnTo>
                          <a:pt x="394" y="178"/>
                        </a:lnTo>
                        <a:lnTo>
                          <a:pt x="394" y="179"/>
                        </a:lnTo>
                        <a:lnTo>
                          <a:pt x="395" y="179"/>
                        </a:lnTo>
                        <a:lnTo>
                          <a:pt x="395" y="180"/>
                        </a:lnTo>
                        <a:lnTo>
                          <a:pt x="396" y="180"/>
                        </a:lnTo>
                        <a:lnTo>
                          <a:pt x="397" y="181"/>
                        </a:lnTo>
                        <a:lnTo>
                          <a:pt x="398" y="182"/>
                        </a:lnTo>
                        <a:lnTo>
                          <a:pt x="399" y="183"/>
                        </a:lnTo>
                        <a:lnTo>
                          <a:pt x="400" y="184"/>
                        </a:lnTo>
                        <a:lnTo>
                          <a:pt x="401" y="184"/>
                        </a:lnTo>
                        <a:lnTo>
                          <a:pt x="401" y="185"/>
                        </a:lnTo>
                        <a:lnTo>
                          <a:pt x="402" y="185"/>
                        </a:lnTo>
                        <a:lnTo>
                          <a:pt x="402" y="186"/>
                        </a:lnTo>
                        <a:lnTo>
                          <a:pt x="403" y="186"/>
                        </a:lnTo>
                        <a:lnTo>
                          <a:pt x="403" y="187"/>
                        </a:lnTo>
                        <a:lnTo>
                          <a:pt x="404" y="187"/>
                        </a:lnTo>
                        <a:lnTo>
                          <a:pt x="405" y="188"/>
                        </a:lnTo>
                        <a:lnTo>
                          <a:pt x="406" y="189"/>
                        </a:lnTo>
                        <a:lnTo>
                          <a:pt x="407" y="189"/>
                        </a:lnTo>
                        <a:lnTo>
                          <a:pt x="407" y="190"/>
                        </a:lnTo>
                        <a:lnTo>
                          <a:pt x="408" y="190"/>
                        </a:lnTo>
                        <a:lnTo>
                          <a:pt x="408" y="191"/>
                        </a:lnTo>
                        <a:lnTo>
                          <a:pt x="409" y="191"/>
                        </a:lnTo>
                        <a:lnTo>
                          <a:pt x="410" y="192"/>
                        </a:lnTo>
                        <a:lnTo>
                          <a:pt x="411" y="193"/>
                        </a:lnTo>
                        <a:lnTo>
                          <a:pt x="412" y="193"/>
                        </a:lnTo>
                        <a:lnTo>
                          <a:pt x="412" y="194"/>
                        </a:lnTo>
                        <a:lnTo>
                          <a:pt x="413" y="194"/>
                        </a:lnTo>
                        <a:lnTo>
                          <a:pt x="414" y="195"/>
                        </a:lnTo>
                        <a:lnTo>
                          <a:pt x="415" y="195"/>
                        </a:lnTo>
                        <a:lnTo>
                          <a:pt x="415" y="196"/>
                        </a:lnTo>
                        <a:lnTo>
                          <a:pt x="416" y="196"/>
                        </a:lnTo>
                        <a:lnTo>
                          <a:pt x="416" y="197"/>
                        </a:lnTo>
                        <a:lnTo>
                          <a:pt x="417" y="197"/>
                        </a:lnTo>
                        <a:lnTo>
                          <a:pt x="418" y="198"/>
                        </a:lnTo>
                        <a:lnTo>
                          <a:pt x="419" y="198"/>
                        </a:lnTo>
                        <a:lnTo>
                          <a:pt x="419" y="199"/>
                        </a:lnTo>
                        <a:lnTo>
                          <a:pt x="420" y="199"/>
                        </a:lnTo>
                        <a:lnTo>
                          <a:pt x="421" y="200"/>
                        </a:lnTo>
                        <a:lnTo>
                          <a:pt x="422" y="200"/>
                        </a:lnTo>
                        <a:lnTo>
                          <a:pt x="422" y="201"/>
                        </a:lnTo>
                        <a:lnTo>
                          <a:pt x="423" y="201"/>
                        </a:lnTo>
                        <a:lnTo>
                          <a:pt x="424" y="202"/>
                        </a:lnTo>
                        <a:lnTo>
                          <a:pt x="425" y="202"/>
                        </a:lnTo>
                        <a:lnTo>
                          <a:pt x="425" y="203"/>
                        </a:lnTo>
                        <a:lnTo>
                          <a:pt x="426" y="203"/>
                        </a:lnTo>
                        <a:lnTo>
                          <a:pt x="427" y="204"/>
                        </a:lnTo>
                        <a:lnTo>
                          <a:pt x="428" y="204"/>
                        </a:lnTo>
                        <a:lnTo>
                          <a:pt x="429" y="205"/>
                        </a:lnTo>
                        <a:lnTo>
                          <a:pt x="430" y="205"/>
                        </a:lnTo>
                        <a:lnTo>
                          <a:pt x="430" y="206"/>
                        </a:lnTo>
                        <a:lnTo>
                          <a:pt x="431" y="206"/>
                        </a:lnTo>
                        <a:lnTo>
                          <a:pt x="432" y="206"/>
                        </a:lnTo>
                        <a:lnTo>
                          <a:pt x="432" y="207"/>
                        </a:lnTo>
                        <a:lnTo>
                          <a:pt x="433" y="207"/>
                        </a:lnTo>
                        <a:lnTo>
                          <a:pt x="434" y="208"/>
                        </a:lnTo>
                        <a:lnTo>
                          <a:pt x="435" y="208"/>
                        </a:lnTo>
                        <a:lnTo>
                          <a:pt x="436" y="209"/>
                        </a:lnTo>
                        <a:lnTo>
                          <a:pt x="437" y="209"/>
                        </a:lnTo>
                        <a:lnTo>
                          <a:pt x="438" y="210"/>
                        </a:lnTo>
                        <a:lnTo>
                          <a:pt x="439" y="210"/>
                        </a:lnTo>
                        <a:lnTo>
                          <a:pt x="440" y="211"/>
                        </a:lnTo>
                        <a:lnTo>
                          <a:pt x="441" y="211"/>
                        </a:lnTo>
                        <a:lnTo>
                          <a:pt x="442" y="212"/>
                        </a:lnTo>
                        <a:lnTo>
                          <a:pt x="443" y="212"/>
                        </a:lnTo>
                        <a:lnTo>
                          <a:pt x="444" y="212"/>
                        </a:lnTo>
                        <a:lnTo>
                          <a:pt x="444" y="213"/>
                        </a:lnTo>
                        <a:lnTo>
                          <a:pt x="445" y="213"/>
                        </a:lnTo>
                        <a:lnTo>
                          <a:pt x="446" y="213"/>
                        </a:lnTo>
                        <a:lnTo>
                          <a:pt x="446" y="214"/>
                        </a:lnTo>
                        <a:lnTo>
                          <a:pt x="447" y="214"/>
                        </a:lnTo>
                        <a:lnTo>
                          <a:pt x="448" y="214"/>
                        </a:lnTo>
                        <a:lnTo>
                          <a:pt x="449" y="215"/>
                        </a:lnTo>
                        <a:lnTo>
                          <a:pt x="450" y="215"/>
                        </a:lnTo>
                        <a:lnTo>
                          <a:pt x="451" y="215"/>
                        </a:lnTo>
                        <a:lnTo>
                          <a:pt x="451" y="216"/>
                        </a:lnTo>
                        <a:lnTo>
                          <a:pt x="452" y="216"/>
                        </a:lnTo>
                        <a:lnTo>
                          <a:pt x="453" y="216"/>
                        </a:lnTo>
                        <a:lnTo>
                          <a:pt x="454" y="217"/>
                        </a:lnTo>
                        <a:lnTo>
                          <a:pt x="455" y="217"/>
                        </a:lnTo>
                        <a:lnTo>
                          <a:pt x="456" y="217"/>
                        </a:lnTo>
                        <a:lnTo>
                          <a:pt x="457" y="218"/>
                        </a:lnTo>
                        <a:lnTo>
                          <a:pt x="458" y="218"/>
                        </a:lnTo>
                        <a:lnTo>
                          <a:pt x="459" y="218"/>
                        </a:lnTo>
                        <a:lnTo>
                          <a:pt x="460" y="219"/>
                        </a:lnTo>
                        <a:lnTo>
                          <a:pt x="461" y="219"/>
                        </a:lnTo>
                        <a:lnTo>
                          <a:pt x="462" y="219"/>
                        </a:lnTo>
                        <a:lnTo>
                          <a:pt x="463" y="220"/>
                        </a:lnTo>
                        <a:lnTo>
                          <a:pt x="464" y="220"/>
                        </a:lnTo>
                        <a:lnTo>
                          <a:pt x="465" y="220"/>
                        </a:lnTo>
                        <a:lnTo>
                          <a:pt x="466" y="220"/>
                        </a:lnTo>
                        <a:lnTo>
                          <a:pt x="466" y="221"/>
                        </a:lnTo>
                        <a:lnTo>
                          <a:pt x="467" y="221"/>
                        </a:lnTo>
                        <a:lnTo>
                          <a:pt x="468" y="221"/>
                        </a:lnTo>
                        <a:lnTo>
                          <a:pt x="469" y="221"/>
                        </a:lnTo>
                        <a:lnTo>
                          <a:pt x="470" y="221"/>
                        </a:lnTo>
                        <a:lnTo>
                          <a:pt x="470" y="222"/>
                        </a:lnTo>
                        <a:lnTo>
                          <a:pt x="471" y="222"/>
                        </a:lnTo>
                        <a:lnTo>
                          <a:pt x="472" y="222"/>
                        </a:lnTo>
                        <a:lnTo>
                          <a:pt x="473" y="222"/>
                        </a:lnTo>
                        <a:lnTo>
                          <a:pt x="474" y="222"/>
                        </a:lnTo>
                        <a:lnTo>
                          <a:pt x="474" y="223"/>
                        </a:lnTo>
                        <a:lnTo>
                          <a:pt x="475" y="223"/>
                        </a:lnTo>
                        <a:lnTo>
                          <a:pt x="476" y="223"/>
                        </a:lnTo>
                        <a:lnTo>
                          <a:pt x="477" y="223"/>
                        </a:lnTo>
                        <a:lnTo>
                          <a:pt x="478" y="223"/>
                        </a:lnTo>
                        <a:lnTo>
                          <a:pt x="479" y="223"/>
                        </a:lnTo>
                        <a:lnTo>
                          <a:pt x="479" y="224"/>
                        </a:lnTo>
                        <a:lnTo>
                          <a:pt x="480" y="224"/>
                        </a:lnTo>
                        <a:lnTo>
                          <a:pt x="481" y="224"/>
                        </a:lnTo>
                        <a:lnTo>
                          <a:pt x="482" y="224"/>
                        </a:lnTo>
                        <a:lnTo>
                          <a:pt x="483" y="224"/>
                        </a:lnTo>
                        <a:lnTo>
                          <a:pt x="484" y="224"/>
                        </a:lnTo>
                        <a:lnTo>
                          <a:pt x="484" y="225"/>
                        </a:lnTo>
                        <a:lnTo>
                          <a:pt x="485" y="225"/>
                        </a:lnTo>
                        <a:lnTo>
                          <a:pt x="486" y="225"/>
                        </a:lnTo>
                        <a:lnTo>
                          <a:pt x="487" y="225"/>
                        </a:lnTo>
                        <a:lnTo>
                          <a:pt x="488" y="225"/>
                        </a:lnTo>
                        <a:lnTo>
                          <a:pt x="489" y="225"/>
                        </a:lnTo>
                        <a:lnTo>
                          <a:pt x="490" y="225"/>
                        </a:lnTo>
                        <a:lnTo>
                          <a:pt x="490" y="226"/>
                        </a:lnTo>
                        <a:lnTo>
                          <a:pt x="491" y="226"/>
                        </a:lnTo>
                        <a:lnTo>
                          <a:pt x="492" y="226"/>
                        </a:lnTo>
                        <a:lnTo>
                          <a:pt x="493" y="226"/>
                        </a:lnTo>
                        <a:lnTo>
                          <a:pt x="494" y="226"/>
                        </a:lnTo>
                        <a:lnTo>
                          <a:pt x="495" y="226"/>
                        </a:lnTo>
                        <a:lnTo>
                          <a:pt x="496" y="226"/>
                        </a:lnTo>
                        <a:lnTo>
                          <a:pt x="497" y="226"/>
                        </a:lnTo>
                        <a:lnTo>
                          <a:pt x="497" y="227"/>
                        </a:lnTo>
                        <a:lnTo>
                          <a:pt x="498" y="227"/>
                        </a:lnTo>
                        <a:lnTo>
                          <a:pt x="499" y="227"/>
                        </a:lnTo>
                        <a:lnTo>
                          <a:pt x="500" y="227"/>
                        </a:lnTo>
                        <a:lnTo>
                          <a:pt x="501" y="227"/>
                        </a:lnTo>
                        <a:lnTo>
                          <a:pt x="502" y="227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542"/>
                  <p:cNvSpPr>
                    <a:spLocks/>
                  </p:cNvSpPr>
                  <p:nvPr/>
                </p:nvSpPr>
                <p:spPr bwMode="auto">
                  <a:xfrm>
                    <a:off x="329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543"/>
                  <p:cNvSpPr>
                    <a:spLocks/>
                  </p:cNvSpPr>
                  <p:nvPr/>
                </p:nvSpPr>
                <p:spPr bwMode="auto">
                  <a:xfrm>
                    <a:off x="332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544"/>
                  <p:cNvSpPr>
                    <a:spLocks/>
                  </p:cNvSpPr>
                  <p:nvPr/>
                </p:nvSpPr>
                <p:spPr bwMode="auto">
                  <a:xfrm>
                    <a:off x="335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545"/>
                  <p:cNvSpPr>
                    <a:spLocks/>
                  </p:cNvSpPr>
                  <p:nvPr/>
                </p:nvSpPr>
                <p:spPr bwMode="auto">
                  <a:xfrm>
                    <a:off x="337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546"/>
                  <p:cNvSpPr>
                    <a:spLocks/>
                  </p:cNvSpPr>
                  <p:nvPr/>
                </p:nvSpPr>
                <p:spPr bwMode="auto">
                  <a:xfrm>
                    <a:off x="340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547"/>
                  <p:cNvSpPr>
                    <a:spLocks/>
                  </p:cNvSpPr>
                  <p:nvPr/>
                </p:nvSpPr>
                <p:spPr bwMode="auto">
                  <a:xfrm>
                    <a:off x="343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548"/>
                  <p:cNvSpPr>
                    <a:spLocks/>
                  </p:cNvSpPr>
                  <p:nvPr/>
                </p:nvSpPr>
                <p:spPr bwMode="auto">
                  <a:xfrm>
                    <a:off x="345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549"/>
                  <p:cNvSpPr>
                    <a:spLocks/>
                  </p:cNvSpPr>
                  <p:nvPr/>
                </p:nvSpPr>
                <p:spPr bwMode="auto">
                  <a:xfrm>
                    <a:off x="348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550"/>
                  <p:cNvSpPr>
                    <a:spLocks/>
                  </p:cNvSpPr>
                  <p:nvPr/>
                </p:nvSpPr>
                <p:spPr bwMode="auto">
                  <a:xfrm>
                    <a:off x="3513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551"/>
                  <p:cNvSpPr>
                    <a:spLocks/>
                  </p:cNvSpPr>
                  <p:nvPr/>
                </p:nvSpPr>
                <p:spPr bwMode="auto">
                  <a:xfrm>
                    <a:off x="354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552"/>
                  <p:cNvSpPr>
                    <a:spLocks/>
                  </p:cNvSpPr>
                  <p:nvPr/>
                </p:nvSpPr>
                <p:spPr bwMode="auto">
                  <a:xfrm>
                    <a:off x="356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553"/>
                  <p:cNvSpPr>
                    <a:spLocks/>
                  </p:cNvSpPr>
                  <p:nvPr/>
                </p:nvSpPr>
                <p:spPr bwMode="auto">
                  <a:xfrm>
                    <a:off x="359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554"/>
                  <p:cNvSpPr>
                    <a:spLocks/>
                  </p:cNvSpPr>
                  <p:nvPr/>
                </p:nvSpPr>
                <p:spPr bwMode="auto">
                  <a:xfrm>
                    <a:off x="362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555"/>
                  <p:cNvSpPr>
                    <a:spLocks/>
                  </p:cNvSpPr>
                  <p:nvPr/>
                </p:nvSpPr>
                <p:spPr bwMode="auto">
                  <a:xfrm>
                    <a:off x="365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556"/>
                  <p:cNvSpPr>
                    <a:spLocks/>
                  </p:cNvSpPr>
                  <p:nvPr/>
                </p:nvSpPr>
                <p:spPr bwMode="auto">
                  <a:xfrm>
                    <a:off x="367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557"/>
                  <p:cNvSpPr>
                    <a:spLocks/>
                  </p:cNvSpPr>
                  <p:nvPr/>
                </p:nvSpPr>
                <p:spPr bwMode="auto">
                  <a:xfrm>
                    <a:off x="370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558"/>
                  <p:cNvSpPr>
                    <a:spLocks/>
                  </p:cNvSpPr>
                  <p:nvPr/>
                </p:nvSpPr>
                <p:spPr bwMode="auto">
                  <a:xfrm>
                    <a:off x="373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559"/>
                  <p:cNvSpPr>
                    <a:spLocks/>
                  </p:cNvSpPr>
                  <p:nvPr/>
                </p:nvSpPr>
                <p:spPr bwMode="auto">
                  <a:xfrm>
                    <a:off x="3758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560"/>
                  <p:cNvSpPr>
                    <a:spLocks/>
                  </p:cNvSpPr>
                  <p:nvPr/>
                </p:nvSpPr>
                <p:spPr bwMode="auto">
                  <a:xfrm>
                    <a:off x="378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561"/>
                  <p:cNvSpPr>
                    <a:spLocks/>
                  </p:cNvSpPr>
                  <p:nvPr/>
                </p:nvSpPr>
                <p:spPr bwMode="auto">
                  <a:xfrm>
                    <a:off x="381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562"/>
                  <p:cNvSpPr>
                    <a:spLocks/>
                  </p:cNvSpPr>
                  <p:nvPr/>
                </p:nvSpPr>
                <p:spPr bwMode="auto">
                  <a:xfrm>
                    <a:off x="384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563"/>
                  <p:cNvSpPr>
                    <a:spLocks/>
                  </p:cNvSpPr>
                  <p:nvPr/>
                </p:nvSpPr>
                <p:spPr bwMode="auto">
                  <a:xfrm>
                    <a:off x="386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564"/>
                  <p:cNvSpPr>
                    <a:spLocks/>
                  </p:cNvSpPr>
                  <p:nvPr/>
                </p:nvSpPr>
                <p:spPr bwMode="auto">
                  <a:xfrm>
                    <a:off x="389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565"/>
                  <p:cNvSpPr>
                    <a:spLocks/>
                  </p:cNvSpPr>
                  <p:nvPr/>
                </p:nvSpPr>
                <p:spPr bwMode="auto">
                  <a:xfrm>
                    <a:off x="392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566"/>
                  <p:cNvSpPr>
                    <a:spLocks/>
                  </p:cNvSpPr>
                  <p:nvPr/>
                </p:nvSpPr>
                <p:spPr bwMode="auto">
                  <a:xfrm>
                    <a:off x="394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567"/>
                  <p:cNvSpPr>
                    <a:spLocks/>
                  </p:cNvSpPr>
                  <p:nvPr/>
                </p:nvSpPr>
                <p:spPr bwMode="auto">
                  <a:xfrm>
                    <a:off x="397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568"/>
                  <p:cNvSpPr>
                    <a:spLocks/>
                  </p:cNvSpPr>
                  <p:nvPr/>
                </p:nvSpPr>
                <p:spPr bwMode="auto">
                  <a:xfrm>
                    <a:off x="400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569"/>
                  <p:cNvSpPr>
                    <a:spLocks/>
                  </p:cNvSpPr>
                  <p:nvPr/>
                </p:nvSpPr>
                <p:spPr bwMode="auto">
                  <a:xfrm>
                    <a:off x="403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570"/>
                  <p:cNvSpPr>
                    <a:spLocks/>
                  </p:cNvSpPr>
                  <p:nvPr/>
                </p:nvSpPr>
                <p:spPr bwMode="auto">
                  <a:xfrm>
                    <a:off x="405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571"/>
                  <p:cNvSpPr>
                    <a:spLocks/>
                  </p:cNvSpPr>
                  <p:nvPr/>
                </p:nvSpPr>
                <p:spPr bwMode="auto">
                  <a:xfrm>
                    <a:off x="408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572"/>
                  <p:cNvSpPr>
                    <a:spLocks/>
                  </p:cNvSpPr>
                  <p:nvPr/>
                </p:nvSpPr>
                <p:spPr bwMode="auto">
                  <a:xfrm>
                    <a:off x="411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573"/>
                  <p:cNvSpPr>
                    <a:spLocks/>
                  </p:cNvSpPr>
                  <p:nvPr/>
                </p:nvSpPr>
                <p:spPr bwMode="auto">
                  <a:xfrm>
                    <a:off x="4139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574"/>
                  <p:cNvSpPr>
                    <a:spLocks/>
                  </p:cNvSpPr>
                  <p:nvPr/>
                </p:nvSpPr>
                <p:spPr bwMode="auto">
                  <a:xfrm>
                    <a:off x="416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575"/>
                  <p:cNvSpPr>
                    <a:spLocks/>
                  </p:cNvSpPr>
                  <p:nvPr/>
                </p:nvSpPr>
                <p:spPr bwMode="auto">
                  <a:xfrm>
                    <a:off x="419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576"/>
                  <p:cNvSpPr>
                    <a:spLocks/>
                  </p:cNvSpPr>
                  <p:nvPr/>
                </p:nvSpPr>
                <p:spPr bwMode="auto">
                  <a:xfrm>
                    <a:off x="422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577"/>
                  <p:cNvSpPr>
                    <a:spLocks/>
                  </p:cNvSpPr>
                  <p:nvPr/>
                </p:nvSpPr>
                <p:spPr bwMode="auto">
                  <a:xfrm>
                    <a:off x="424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578"/>
                  <p:cNvSpPr>
                    <a:spLocks/>
                  </p:cNvSpPr>
                  <p:nvPr/>
                </p:nvSpPr>
                <p:spPr bwMode="auto">
                  <a:xfrm>
                    <a:off x="427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579"/>
                  <p:cNvSpPr>
                    <a:spLocks/>
                  </p:cNvSpPr>
                  <p:nvPr/>
                </p:nvSpPr>
                <p:spPr bwMode="auto">
                  <a:xfrm>
                    <a:off x="430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580"/>
                  <p:cNvSpPr>
                    <a:spLocks/>
                  </p:cNvSpPr>
                  <p:nvPr/>
                </p:nvSpPr>
                <p:spPr bwMode="auto">
                  <a:xfrm>
                    <a:off x="433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581"/>
                  <p:cNvSpPr>
                    <a:spLocks/>
                  </p:cNvSpPr>
                  <p:nvPr/>
                </p:nvSpPr>
                <p:spPr bwMode="auto">
                  <a:xfrm>
                    <a:off x="435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582"/>
                  <p:cNvSpPr>
                    <a:spLocks/>
                  </p:cNvSpPr>
                  <p:nvPr/>
                </p:nvSpPr>
                <p:spPr bwMode="auto">
                  <a:xfrm>
                    <a:off x="4384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583"/>
                  <p:cNvSpPr>
                    <a:spLocks/>
                  </p:cNvSpPr>
                  <p:nvPr/>
                </p:nvSpPr>
                <p:spPr bwMode="auto">
                  <a:xfrm>
                    <a:off x="441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584"/>
                  <p:cNvSpPr>
                    <a:spLocks/>
                  </p:cNvSpPr>
                  <p:nvPr/>
                </p:nvSpPr>
                <p:spPr bwMode="auto">
                  <a:xfrm>
                    <a:off x="443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585"/>
                  <p:cNvSpPr>
                    <a:spLocks/>
                  </p:cNvSpPr>
                  <p:nvPr/>
                </p:nvSpPr>
                <p:spPr bwMode="auto">
                  <a:xfrm>
                    <a:off x="446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586"/>
                  <p:cNvSpPr>
                    <a:spLocks/>
                  </p:cNvSpPr>
                  <p:nvPr/>
                </p:nvSpPr>
                <p:spPr bwMode="auto">
                  <a:xfrm>
                    <a:off x="449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587"/>
                  <p:cNvSpPr>
                    <a:spLocks/>
                  </p:cNvSpPr>
                  <p:nvPr/>
                </p:nvSpPr>
                <p:spPr bwMode="auto">
                  <a:xfrm>
                    <a:off x="4521" y="2142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588"/>
                  <p:cNvSpPr>
                    <a:spLocks/>
                  </p:cNvSpPr>
                  <p:nvPr/>
                </p:nvSpPr>
                <p:spPr bwMode="auto">
                  <a:xfrm>
                    <a:off x="4543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589"/>
                  <p:cNvSpPr>
                    <a:spLocks/>
                  </p:cNvSpPr>
                  <p:nvPr/>
                </p:nvSpPr>
                <p:spPr bwMode="auto">
                  <a:xfrm>
                    <a:off x="4570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590"/>
                  <p:cNvSpPr>
                    <a:spLocks/>
                  </p:cNvSpPr>
                  <p:nvPr/>
                </p:nvSpPr>
                <p:spPr bwMode="auto">
                  <a:xfrm>
                    <a:off x="4598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591"/>
                  <p:cNvSpPr>
                    <a:spLocks/>
                  </p:cNvSpPr>
                  <p:nvPr/>
                </p:nvSpPr>
                <p:spPr bwMode="auto">
                  <a:xfrm>
                    <a:off x="4616" y="2124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Line 5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25" y="2097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593"/>
                  <p:cNvSpPr>
                    <a:spLocks/>
                  </p:cNvSpPr>
                  <p:nvPr/>
                </p:nvSpPr>
                <p:spPr bwMode="auto">
                  <a:xfrm>
                    <a:off x="4629" y="2069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5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29" y="2042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5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4" y="2015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596"/>
                  <p:cNvSpPr>
                    <a:spLocks/>
                  </p:cNvSpPr>
                  <p:nvPr/>
                </p:nvSpPr>
                <p:spPr bwMode="auto">
                  <a:xfrm>
                    <a:off x="4634" y="1988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Line 5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8" y="1961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Line 5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8" y="1933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Line 5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8" y="1906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Line 6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3" y="1879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Line 6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3" y="1852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Line 6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3" y="1824"/>
                    <a:ext cx="1" cy="10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Line 6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8" y="1797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6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8" y="1770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605"/>
                  <p:cNvSpPr>
                    <a:spLocks/>
                  </p:cNvSpPr>
                  <p:nvPr/>
                </p:nvSpPr>
                <p:spPr bwMode="auto">
                  <a:xfrm>
                    <a:off x="4648" y="1743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Line 6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2" y="1716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Line 6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2" y="1688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Line 6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2" y="1666"/>
                    <a:ext cx="5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609"/>
                  <p:cNvSpPr>
                    <a:spLocks/>
                  </p:cNvSpPr>
                  <p:nvPr/>
                </p:nvSpPr>
                <p:spPr bwMode="auto">
                  <a:xfrm>
                    <a:off x="4657" y="1639"/>
                    <a:ext cx="4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4666" y="1657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Line 611"/>
                  <p:cNvSpPr>
                    <a:spLocks noChangeShapeType="1"/>
                  </p:cNvSpPr>
                  <p:nvPr/>
                </p:nvSpPr>
                <p:spPr bwMode="auto">
                  <a:xfrm>
                    <a:off x="4666" y="1684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1711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613"/>
                  <p:cNvSpPr>
                    <a:spLocks/>
                  </p:cNvSpPr>
                  <p:nvPr/>
                </p:nvSpPr>
                <p:spPr bwMode="auto">
                  <a:xfrm>
                    <a:off x="4670" y="1738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1766"/>
                    <a:ext cx="5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4675" y="1793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4675" y="1820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Line 617"/>
                  <p:cNvSpPr>
                    <a:spLocks noChangeShapeType="1"/>
                  </p:cNvSpPr>
                  <p:nvPr/>
                </p:nvSpPr>
                <p:spPr bwMode="auto">
                  <a:xfrm>
                    <a:off x="4675" y="1847"/>
                    <a:ext cx="4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4679" y="1874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679" y="1902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Line 620"/>
                  <p:cNvSpPr>
                    <a:spLocks noChangeShapeType="1"/>
                  </p:cNvSpPr>
                  <p:nvPr/>
                </p:nvSpPr>
                <p:spPr bwMode="auto">
                  <a:xfrm>
                    <a:off x="4679" y="1929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Line 621"/>
                  <p:cNvSpPr>
                    <a:spLocks noChangeShapeType="1"/>
                  </p:cNvSpPr>
                  <p:nvPr/>
                </p:nvSpPr>
                <p:spPr bwMode="auto">
                  <a:xfrm>
                    <a:off x="4684" y="1956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622"/>
                  <p:cNvSpPr>
                    <a:spLocks/>
                  </p:cNvSpPr>
                  <p:nvPr/>
                </p:nvSpPr>
                <p:spPr bwMode="auto">
                  <a:xfrm>
                    <a:off x="4684" y="1983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4688" y="2010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688" y="2038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4688" y="2060"/>
                    <a:ext cx="5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626"/>
                  <p:cNvSpPr>
                    <a:spLocks/>
                  </p:cNvSpPr>
                  <p:nvPr/>
                </p:nvSpPr>
                <p:spPr bwMode="auto">
                  <a:xfrm>
                    <a:off x="4693" y="2088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627"/>
                  <p:cNvSpPr>
                    <a:spLocks/>
                  </p:cNvSpPr>
                  <p:nvPr/>
                </p:nvSpPr>
                <p:spPr bwMode="auto">
                  <a:xfrm>
                    <a:off x="4697" y="2115"/>
                    <a:ext cx="5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628"/>
                  <p:cNvSpPr>
                    <a:spLocks/>
                  </p:cNvSpPr>
                  <p:nvPr/>
                </p:nvSpPr>
                <p:spPr bwMode="auto">
                  <a:xfrm>
                    <a:off x="4711" y="2142"/>
                    <a:ext cx="5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629"/>
                  <p:cNvSpPr>
                    <a:spLocks/>
                  </p:cNvSpPr>
                  <p:nvPr/>
                </p:nvSpPr>
                <p:spPr bwMode="auto">
                  <a:xfrm>
                    <a:off x="4734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630"/>
                  <p:cNvSpPr>
                    <a:spLocks/>
                  </p:cNvSpPr>
                  <p:nvPr/>
                </p:nvSpPr>
                <p:spPr bwMode="auto">
                  <a:xfrm>
                    <a:off x="4761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631"/>
                  <p:cNvSpPr>
                    <a:spLocks/>
                  </p:cNvSpPr>
                  <p:nvPr/>
                </p:nvSpPr>
                <p:spPr bwMode="auto">
                  <a:xfrm>
                    <a:off x="4788" y="2142"/>
                    <a:ext cx="9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632"/>
                  <p:cNvSpPr>
                    <a:spLocks/>
                  </p:cNvSpPr>
                  <p:nvPr/>
                </p:nvSpPr>
                <p:spPr bwMode="auto">
                  <a:xfrm>
                    <a:off x="481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633"/>
                  <p:cNvSpPr>
                    <a:spLocks/>
                  </p:cNvSpPr>
                  <p:nvPr/>
                </p:nvSpPr>
                <p:spPr bwMode="auto">
                  <a:xfrm>
                    <a:off x="484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634"/>
                  <p:cNvSpPr>
                    <a:spLocks/>
                  </p:cNvSpPr>
                  <p:nvPr/>
                </p:nvSpPr>
                <p:spPr bwMode="auto">
                  <a:xfrm>
                    <a:off x="487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635"/>
                  <p:cNvSpPr>
                    <a:spLocks/>
                  </p:cNvSpPr>
                  <p:nvPr/>
                </p:nvSpPr>
                <p:spPr bwMode="auto">
                  <a:xfrm>
                    <a:off x="489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636"/>
                  <p:cNvSpPr>
                    <a:spLocks/>
                  </p:cNvSpPr>
                  <p:nvPr/>
                </p:nvSpPr>
                <p:spPr bwMode="auto">
                  <a:xfrm>
                    <a:off x="492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637"/>
                  <p:cNvSpPr>
                    <a:spLocks/>
                  </p:cNvSpPr>
                  <p:nvPr/>
                </p:nvSpPr>
                <p:spPr bwMode="auto">
                  <a:xfrm>
                    <a:off x="4951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638"/>
                  <p:cNvSpPr>
                    <a:spLocks/>
                  </p:cNvSpPr>
                  <p:nvPr/>
                </p:nvSpPr>
                <p:spPr bwMode="auto">
                  <a:xfrm>
                    <a:off x="497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639"/>
                  <p:cNvSpPr>
                    <a:spLocks/>
                  </p:cNvSpPr>
                  <p:nvPr/>
                </p:nvSpPr>
                <p:spPr bwMode="auto">
                  <a:xfrm>
                    <a:off x="500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640"/>
                  <p:cNvSpPr>
                    <a:spLocks/>
                  </p:cNvSpPr>
                  <p:nvPr/>
                </p:nvSpPr>
                <p:spPr bwMode="auto">
                  <a:xfrm>
                    <a:off x="503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641"/>
                  <p:cNvSpPr>
                    <a:spLocks/>
                  </p:cNvSpPr>
                  <p:nvPr/>
                </p:nvSpPr>
                <p:spPr bwMode="auto">
                  <a:xfrm>
                    <a:off x="506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642"/>
                  <p:cNvSpPr>
                    <a:spLocks/>
                  </p:cNvSpPr>
                  <p:nvPr/>
                </p:nvSpPr>
                <p:spPr bwMode="auto">
                  <a:xfrm>
                    <a:off x="508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643"/>
                  <p:cNvSpPr>
                    <a:spLocks/>
                  </p:cNvSpPr>
                  <p:nvPr/>
                </p:nvSpPr>
                <p:spPr bwMode="auto">
                  <a:xfrm>
                    <a:off x="511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644"/>
                  <p:cNvSpPr>
                    <a:spLocks/>
                  </p:cNvSpPr>
                  <p:nvPr/>
                </p:nvSpPr>
                <p:spPr bwMode="auto">
                  <a:xfrm>
                    <a:off x="514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645"/>
                  <p:cNvSpPr>
                    <a:spLocks/>
                  </p:cNvSpPr>
                  <p:nvPr/>
                </p:nvSpPr>
                <p:spPr bwMode="auto">
                  <a:xfrm>
                    <a:off x="516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646"/>
                  <p:cNvSpPr>
                    <a:spLocks/>
                  </p:cNvSpPr>
                  <p:nvPr/>
                </p:nvSpPr>
                <p:spPr bwMode="auto">
                  <a:xfrm>
                    <a:off x="519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647"/>
                  <p:cNvSpPr>
                    <a:spLocks/>
                  </p:cNvSpPr>
                  <p:nvPr/>
                </p:nvSpPr>
                <p:spPr bwMode="auto">
                  <a:xfrm>
                    <a:off x="522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648"/>
                  <p:cNvSpPr>
                    <a:spLocks/>
                  </p:cNvSpPr>
                  <p:nvPr/>
                </p:nvSpPr>
                <p:spPr bwMode="auto">
                  <a:xfrm>
                    <a:off x="525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649"/>
                  <p:cNvSpPr>
                    <a:spLocks/>
                  </p:cNvSpPr>
                  <p:nvPr/>
                </p:nvSpPr>
                <p:spPr bwMode="auto">
                  <a:xfrm>
                    <a:off x="527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650"/>
                  <p:cNvSpPr>
                    <a:spLocks/>
                  </p:cNvSpPr>
                  <p:nvPr/>
                </p:nvSpPr>
                <p:spPr bwMode="auto">
                  <a:xfrm>
                    <a:off x="530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651"/>
                  <p:cNvSpPr>
                    <a:spLocks/>
                  </p:cNvSpPr>
                  <p:nvPr/>
                </p:nvSpPr>
                <p:spPr bwMode="auto">
                  <a:xfrm>
                    <a:off x="5332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652"/>
                  <p:cNvSpPr>
                    <a:spLocks/>
                  </p:cNvSpPr>
                  <p:nvPr/>
                </p:nvSpPr>
                <p:spPr bwMode="auto">
                  <a:xfrm>
                    <a:off x="536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653"/>
                  <p:cNvSpPr>
                    <a:spLocks/>
                  </p:cNvSpPr>
                  <p:nvPr/>
                </p:nvSpPr>
                <p:spPr bwMode="auto">
                  <a:xfrm>
                    <a:off x="538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654"/>
                  <p:cNvSpPr>
                    <a:spLocks/>
                  </p:cNvSpPr>
                  <p:nvPr/>
                </p:nvSpPr>
                <p:spPr bwMode="auto">
                  <a:xfrm>
                    <a:off x="541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655"/>
                  <p:cNvSpPr>
                    <a:spLocks/>
                  </p:cNvSpPr>
                  <p:nvPr/>
                </p:nvSpPr>
                <p:spPr bwMode="auto">
                  <a:xfrm>
                    <a:off x="544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656"/>
                  <p:cNvSpPr>
                    <a:spLocks/>
                  </p:cNvSpPr>
                  <p:nvPr/>
                </p:nvSpPr>
                <p:spPr bwMode="auto">
                  <a:xfrm>
                    <a:off x="546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657"/>
                  <p:cNvSpPr>
                    <a:spLocks/>
                  </p:cNvSpPr>
                  <p:nvPr/>
                </p:nvSpPr>
                <p:spPr bwMode="auto">
                  <a:xfrm>
                    <a:off x="549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658"/>
                  <p:cNvSpPr>
                    <a:spLocks/>
                  </p:cNvSpPr>
                  <p:nvPr/>
                </p:nvSpPr>
                <p:spPr bwMode="auto">
                  <a:xfrm>
                    <a:off x="552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659"/>
                  <p:cNvSpPr>
                    <a:spLocks/>
                  </p:cNvSpPr>
                  <p:nvPr/>
                </p:nvSpPr>
                <p:spPr bwMode="auto">
                  <a:xfrm>
                    <a:off x="555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660"/>
                  <p:cNvSpPr>
                    <a:spLocks/>
                  </p:cNvSpPr>
                  <p:nvPr/>
                </p:nvSpPr>
                <p:spPr bwMode="auto">
                  <a:xfrm>
                    <a:off x="3296" y="2142"/>
                    <a:ext cx="7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661"/>
                  <p:cNvSpPr>
                    <a:spLocks/>
                  </p:cNvSpPr>
                  <p:nvPr/>
                </p:nvSpPr>
                <p:spPr bwMode="auto">
                  <a:xfrm>
                    <a:off x="3405" y="2142"/>
                    <a:ext cx="7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662"/>
                  <p:cNvSpPr>
                    <a:spLocks/>
                  </p:cNvSpPr>
                  <p:nvPr/>
                </p:nvSpPr>
                <p:spPr bwMode="auto">
                  <a:xfrm>
                    <a:off x="3513" y="2142"/>
                    <a:ext cx="7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663"/>
                  <p:cNvSpPr>
                    <a:spLocks/>
                  </p:cNvSpPr>
                  <p:nvPr/>
                </p:nvSpPr>
                <p:spPr bwMode="auto">
                  <a:xfrm>
                    <a:off x="3622" y="2137"/>
                    <a:ext cx="77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17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664"/>
                  <p:cNvSpPr>
                    <a:spLocks/>
                  </p:cNvSpPr>
                  <p:nvPr/>
                </p:nvSpPr>
                <p:spPr bwMode="auto">
                  <a:xfrm>
                    <a:off x="3731" y="2128"/>
                    <a:ext cx="68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3" y="1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665"/>
                  <p:cNvSpPr>
                    <a:spLocks/>
                  </p:cNvSpPr>
                  <p:nvPr/>
                </p:nvSpPr>
                <p:spPr bwMode="auto">
                  <a:xfrm>
                    <a:off x="3826" y="2115"/>
                    <a:ext cx="73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5" y="2"/>
                      </a:cxn>
                      <a:cxn ang="0">
                        <a:pos x="6" y="2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6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666"/>
                  <p:cNvSpPr>
                    <a:spLocks/>
                  </p:cNvSpPr>
                  <p:nvPr/>
                </p:nvSpPr>
                <p:spPr bwMode="auto">
                  <a:xfrm>
                    <a:off x="3922" y="2088"/>
                    <a:ext cx="63" cy="1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1" y="4"/>
                      </a:cxn>
                      <a:cxn ang="0">
                        <a:pos x="2" y="4"/>
                      </a:cxn>
                      <a:cxn ang="0">
                        <a:pos x="3" y="4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10" y="2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3" y="1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667"/>
                  <p:cNvSpPr>
                    <a:spLocks/>
                  </p:cNvSpPr>
                  <p:nvPr/>
                </p:nvSpPr>
                <p:spPr bwMode="auto">
                  <a:xfrm>
                    <a:off x="4012" y="2051"/>
                    <a:ext cx="50" cy="27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1" y="5"/>
                      </a:cxn>
                      <a:cxn ang="0">
                        <a:pos x="2" y="5"/>
                      </a:cxn>
                      <a:cxn ang="0">
                        <a:pos x="3" y="5"/>
                      </a:cxn>
                      <a:cxn ang="0">
                        <a:pos x="3" y="4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6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668"/>
                  <p:cNvSpPr>
                    <a:spLocks/>
                  </p:cNvSpPr>
                  <p:nvPr/>
                </p:nvSpPr>
                <p:spPr bwMode="auto">
                  <a:xfrm>
                    <a:off x="4090" y="2006"/>
                    <a:ext cx="49" cy="32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1" y="7"/>
                      </a:cxn>
                      <a:cxn ang="0">
                        <a:pos x="1" y="6"/>
                      </a:cxn>
                      <a:cxn ang="0">
                        <a:pos x="2" y="6"/>
                      </a:cxn>
                      <a:cxn ang="0">
                        <a:pos x="3" y="6"/>
                      </a:cxn>
                      <a:cxn ang="0">
                        <a:pos x="3" y="5"/>
                      </a:cxn>
                      <a:cxn ang="0">
                        <a:pos x="4" y="5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7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669"/>
                  <p:cNvSpPr>
                    <a:spLocks/>
                  </p:cNvSpPr>
                  <p:nvPr/>
                </p:nvSpPr>
                <p:spPr bwMode="auto">
                  <a:xfrm>
                    <a:off x="4162" y="1951"/>
                    <a:ext cx="50" cy="4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0" y="8"/>
                      </a:cxn>
                      <a:cxn ang="0">
                        <a:pos x="1" y="8"/>
                      </a:cxn>
                      <a:cxn ang="0">
                        <a:pos x="2" y="7"/>
                      </a:cxn>
                      <a:cxn ang="0">
                        <a:pos x="3" y="6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5" y="5"/>
                      </a:cxn>
                      <a:cxn ang="0">
                        <a:pos x="6" y="4"/>
                      </a:cxn>
                      <a:cxn ang="0">
                        <a:pos x="7" y="3"/>
                      </a:cxn>
                      <a:cxn ang="0">
                        <a:pos x="8" y="3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1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670"/>
                  <p:cNvSpPr>
                    <a:spLocks/>
                  </p:cNvSpPr>
                  <p:nvPr/>
                </p:nvSpPr>
                <p:spPr bwMode="auto">
                  <a:xfrm>
                    <a:off x="4230" y="1892"/>
                    <a:ext cx="46" cy="4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1" y="9"/>
                      </a:cxn>
                      <a:cxn ang="0">
                        <a:pos x="1" y="8"/>
                      </a:cxn>
                      <a:cxn ang="0">
                        <a:pos x="2" y="8"/>
                      </a:cxn>
                      <a:cxn ang="0">
                        <a:pos x="2" y="7"/>
                      </a:cxn>
                      <a:cxn ang="0">
                        <a:pos x="3" y="7"/>
                      </a:cxn>
                      <a:cxn ang="0">
                        <a:pos x="4" y="6"/>
                      </a:cxn>
                      <a:cxn ang="0">
                        <a:pos x="5" y="5"/>
                      </a:cxn>
                      <a:cxn ang="0">
                        <a:pos x="6" y="4"/>
                      </a:cxn>
                      <a:cxn ang="0">
                        <a:pos x="7" y="3"/>
                      </a:cxn>
                      <a:cxn ang="0">
                        <a:pos x="8" y="3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3" y="7"/>
                        </a:lnTo>
                        <a:lnTo>
                          <a:pt x="4" y="6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671"/>
                  <p:cNvSpPr>
                    <a:spLocks/>
                  </p:cNvSpPr>
                  <p:nvPr/>
                </p:nvSpPr>
                <p:spPr bwMode="auto">
                  <a:xfrm>
                    <a:off x="4294" y="1829"/>
                    <a:ext cx="50" cy="50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0"/>
                      </a:cxn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2" y="9"/>
                      </a:cxn>
                      <a:cxn ang="0">
                        <a:pos x="3" y="8"/>
                      </a:cxn>
                      <a:cxn ang="0">
                        <a:pos x="4" y="7"/>
                      </a:cxn>
                      <a:cxn ang="0">
                        <a:pos x="5" y="6"/>
                      </a:cxn>
                      <a:cxn ang="0">
                        <a:pos x="6" y="5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9" y="2"/>
                      </a:cxn>
                      <a:cxn ang="0">
                        <a:pos x="10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8" y="3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672"/>
                  <p:cNvSpPr>
                    <a:spLocks/>
                  </p:cNvSpPr>
                  <p:nvPr/>
                </p:nvSpPr>
                <p:spPr bwMode="auto">
                  <a:xfrm>
                    <a:off x="4366" y="1770"/>
                    <a:ext cx="41" cy="4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0" y="8"/>
                      </a:cxn>
                      <a:cxn ang="0">
                        <a:pos x="1" y="8"/>
                      </a:cxn>
                      <a:cxn ang="0">
                        <a:pos x="1" y="7"/>
                      </a:cxn>
                      <a:cxn ang="0">
                        <a:pos x="2" y="7"/>
                      </a:cxn>
                      <a:cxn ang="0">
                        <a:pos x="2" y="6"/>
                      </a:cxn>
                      <a:cxn ang="0">
                        <a:pos x="3" y="6"/>
                      </a:cxn>
                      <a:cxn ang="0">
                        <a:pos x="3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  <a:cxn ang="0">
                        <a:pos x="8" y="1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9" h="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8" y="1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673"/>
                  <p:cNvSpPr>
                    <a:spLocks/>
                  </p:cNvSpPr>
                  <p:nvPr/>
                </p:nvSpPr>
                <p:spPr bwMode="auto">
                  <a:xfrm>
                    <a:off x="4425" y="1711"/>
                    <a:ext cx="50" cy="4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1" y="9"/>
                      </a:cxn>
                      <a:cxn ang="0">
                        <a:pos x="2" y="8"/>
                      </a:cxn>
                      <a:cxn ang="0">
                        <a:pos x="3" y="7"/>
                      </a:cxn>
                      <a:cxn ang="0">
                        <a:pos x="4" y="7"/>
                      </a:cxn>
                      <a:cxn ang="0">
                        <a:pos x="4" y="6"/>
                      </a:cxn>
                      <a:cxn ang="0">
                        <a:pos x="5" y="6"/>
                      </a:cxn>
                      <a:cxn ang="0">
                        <a:pos x="5" y="5"/>
                      </a:cxn>
                      <a:cxn ang="0">
                        <a:pos x="6" y="5"/>
                      </a:cxn>
                      <a:cxn ang="0">
                        <a:pos x="6" y="4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9" y="2"/>
                      </a:cxn>
                      <a:cxn ang="0">
                        <a:pos x="10" y="2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1" y="9"/>
                        </a:lnTo>
                        <a:lnTo>
                          <a:pt x="2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7" y="4"/>
                        </a:lnTo>
                        <a:lnTo>
                          <a:pt x="8" y="3"/>
                        </a:lnTo>
                        <a:lnTo>
                          <a:pt x="9" y="2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674"/>
                  <p:cNvSpPr>
                    <a:spLocks/>
                  </p:cNvSpPr>
                  <p:nvPr/>
                </p:nvSpPr>
                <p:spPr bwMode="auto">
                  <a:xfrm>
                    <a:off x="4493" y="1666"/>
                    <a:ext cx="59" cy="3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1" y="7"/>
                      </a:cxn>
                      <a:cxn ang="0">
                        <a:pos x="2" y="6"/>
                      </a:cxn>
                      <a:cxn ang="0">
                        <a:pos x="3" y="6"/>
                      </a:cxn>
                      <a:cxn ang="0">
                        <a:pos x="3" y="5"/>
                      </a:cxn>
                      <a:cxn ang="0">
                        <a:pos x="4" y="5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8" y="3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7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1" y="7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675"/>
                  <p:cNvSpPr>
                    <a:spLocks/>
                  </p:cNvSpPr>
                  <p:nvPr/>
                </p:nvSpPr>
                <p:spPr bwMode="auto">
                  <a:xfrm>
                    <a:off x="4575" y="1639"/>
                    <a:ext cx="73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5" y="2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6" h="3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676"/>
                  <p:cNvSpPr>
                    <a:spLocks/>
                  </p:cNvSpPr>
                  <p:nvPr/>
                </p:nvSpPr>
                <p:spPr bwMode="auto">
                  <a:xfrm>
                    <a:off x="4679" y="1639"/>
                    <a:ext cx="64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2" y="2"/>
                      </a:cxn>
                      <a:cxn ang="0">
                        <a:pos x="12" y="3"/>
                      </a:cxn>
                      <a:cxn ang="0">
                        <a:pos x="13" y="3"/>
                      </a:cxn>
                      <a:cxn ang="0">
                        <a:pos x="14" y="3"/>
                      </a:cxn>
                    </a:cxnLst>
                    <a:rect l="0" t="0" r="r" b="b"/>
                    <a:pathLst>
                      <a:path w="14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3" y="3"/>
                        </a:lnTo>
                        <a:lnTo>
                          <a:pt x="14" y="3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677"/>
                  <p:cNvSpPr>
                    <a:spLocks/>
                  </p:cNvSpPr>
                  <p:nvPr/>
                </p:nvSpPr>
                <p:spPr bwMode="auto">
                  <a:xfrm>
                    <a:off x="4765" y="1661"/>
                    <a:ext cx="55" cy="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6" y="4"/>
                      </a:cxn>
                      <a:cxn ang="0">
                        <a:pos x="7" y="4"/>
                      </a:cxn>
                      <a:cxn ang="0">
                        <a:pos x="8" y="5"/>
                      </a:cxn>
                      <a:cxn ang="0">
                        <a:pos x="9" y="5"/>
                      </a:cxn>
                      <a:cxn ang="0">
                        <a:pos x="9" y="6"/>
                      </a:cxn>
                      <a:cxn ang="0">
                        <a:pos x="10" y="6"/>
                      </a:cxn>
                      <a:cxn ang="0">
                        <a:pos x="11" y="7"/>
                      </a:cxn>
                      <a:cxn ang="0">
                        <a:pos x="12" y="7"/>
                      </a:cxn>
                    </a:cxnLst>
                    <a:rect l="0" t="0" r="r" b="b"/>
                    <a:pathLst>
                      <a:path w="12" h="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7"/>
                        </a:lnTo>
                        <a:lnTo>
                          <a:pt x="12" y="7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678"/>
                  <p:cNvSpPr>
                    <a:spLocks/>
                  </p:cNvSpPr>
                  <p:nvPr/>
                </p:nvSpPr>
                <p:spPr bwMode="auto">
                  <a:xfrm>
                    <a:off x="4838" y="1711"/>
                    <a:ext cx="50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7" y="5"/>
                      </a:cxn>
                      <a:cxn ang="0">
                        <a:pos x="8" y="6"/>
                      </a:cxn>
                      <a:cxn ang="0">
                        <a:pos x="9" y="7"/>
                      </a:cxn>
                      <a:cxn ang="0">
                        <a:pos x="10" y="7"/>
                      </a:cxn>
                      <a:cxn ang="0">
                        <a:pos x="10" y="8"/>
                      </a:cxn>
                      <a:cxn ang="0">
                        <a:pos x="11" y="8"/>
                      </a:cxn>
                      <a:cxn ang="0">
                        <a:pos x="11" y="9"/>
                      </a:cxn>
                    </a:cxnLst>
                    <a:rect l="0" t="0" r="r" b="b"/>
                    <a:pathLst>
                      <a:path w="11" h="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7" y="5"/>
                        </a:lnTo>
                        <a:lnTo>
                          <a:pt x="8" y="6"/>
                        </a:lnTo>
                        <a:lnTo>
                          <a:pt x="9" y="7"/>
                        </a:lnTo>
                        <a:lnTo>
                          <a:pt x="10" y="7"/>
                        </a:lnTo>
                        <a:lnTo>
                          <a:pt x="10" y="8"/>
                        </a:lnTo>
                        <a:lnTo>
                          <a:pt x="11" y="8"/>
                        </a:lnTo>
                        <a:lnTo>
                          <a:pt x="11" y="9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679"/>
                  <p:cNvSpPr>
                    <a:spLocks/>
                  </p:cNvSpPr>
                  <p:nvPr/>
                </p:nvSpPr>
                <p:spPr bwMode="auto">
                  <a:xfrm>
                    <a:off x="4911" y="1770"/>
                    <a:ext cx="40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5"/>
                      </a:cxn>
                      <a:cxn ang="0">
                        <a:pos x="6" y="5"/>
                      </a:cxn>
                      <a:cxn ang="0">
                        <a:pos x="6" y="6"/>
                      </a:cxn>
                      <a:cxn ang="0">
                        <a:pos x="7" y="6"/>
                      </a:cxn>
                      <a:cxn ang="0">
                        <a:pos x="7" y="7"/>
                      </a:cxn>
                      <a:cxn ang="0">
                        <a:pos x="8" y="7"/>
                      </a:cxn>
                      <a:cxn ang="0">
                        <a:pos x="8" y="8"/>
                      </a:cxn>
                      <a:cxn ang="0">
                        <a:pos x="9" y="8"/>
                      </a:cxn>
                      <a:cxn ang="0">
                        <a:pos x="9" y="9"/>
                      </a:cxn>
                    </a:cxnLst>
                    <a:rect l="0" t="0" r="r" b="b"/>
                    <a:pathLst>
                      <a:path w="9" h="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680"/>
                  <p:cNvSpPr>
                    <a:spLocks/>
                  </p:cNvSpPr>
                  <p:nvPr/>
                </p:nvSpPr>
                <p:spPr bwMode="auto">
                  <a:xfrm>
                    <a:off x="4974" y="1829"/>
                    <a:ext cx="46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3"/>
                      </a:cxn>
                      <a:cxn ang="0">
                        <a:pos x="4" y="4"/>
                      </a:cxn>
                      <a:cxn ang="0">
                        <a:pos x="5" y="5"/>
                      </a:cxn>
                      <a:cxn ang="0">
                        <a:pos x="6" y="6"/>
                      </a:cxn>
                      <a:cxn ang="0">
                        <a:pos x="7" y="6"/>
                      </a:cxn>
                      <a:cxn ang="0">
                        <a:pos x="7" y="7"/>
                      </a:cxn>
                      <a:cxn ang="0">
                        <a:pos x="8" y="7"/>
                      </a:cxn>
                      <a:cxn ang="0">
                        <a:pos x="8" y="8"/>
                      </a:cxn>
                      <a:cxn ang="0">
                        <a:pos x="9" y="8"/>
                      </a:cxn>
                      <a:cxn ang="0">
                        <a:pos x="9" y="9"/>
                      </a:cxn>
                      <a:cxn ang="0">
                        <a:pos x="10" y="9"/>
                      </a:cxn>
                    </a:cxnLst>
                    <a:rect l="0" t="0" r="r" b="b"/>
                    <a:pathLst>
                      <a:path w="10" h="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681"/>
                  <p:cNvSpPr>
                    <a:spLocks/>
                  </p:cNvSpPr>
                  <p:nvPr/>
                </p:nvSpPr>
                <p:spPr bwMode="auto">
                  <a:xfrm>
                    <a:off x="5047" y="1897"/>
                    <a:ext cx="45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5"/>
                      </a:cxn>
                      <a:cxn ang="0">
                        <a:pos x="6" y="5"/>
                      </a:cxn>
                      <a:cxn ang="0">
                        <a:pos x="6" y="6"/>
                      </a:cxn>
                      <a:cxn ang="0">
                        <a:pos x="7" y="6"/>
                      </a:cxn>
                      <a:cxn ang="0">
                        <a:pos x="8" y="7"/>
                      </a:cxn>
                      <a:cxn ang="0">
                        <a:pos x="9" y="8"/>
                      </a:cxn>
                      <a:cxn ang="0">
                        <a:pos x="10" y="9"/>
                      </a:cxn>
                    </a:cxnLst>
                    <a:rect l="0" t="0" r="r" b="b"/>
                    <a:pathLst>
                      <a:path w="10" h="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7" y="6"/>
                        </a:lnTo>
                        <a:lnTo>
                          <a:pt x="8" y="7"/>
                        </a:lnTo>
                        <a:lnTo>
                          <a:pt x="9" y="8"/>
                        </a:lnTo>
                        <a:lnTo>
                          <a:pt x="10" y="9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682"/>
                  <p:cNvSpPr>
                    <a:spLocks/>
                  </p:cNvSpPr>
                  <p:nvPr/>
                </p:nvSpPr>
                <p:spPr bwMode="auto">
                  <a:xfrm>
                    <a:off x="5115" y="1956"/>
                    <a:ext cx="5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6" y="5"/>
                      </a:cxn>
                      <a:cxn ang="0">
                        <a:pos x="7" y="5"/>
                      </a:cxn>
                      <a:cxn ang="0">
                        <a:pos x="7" y="6"/>
                      </a:cxn>
                      <a:cxn ang="0">
                        <a:pos x="8" y="6"/>
                      </a:cxn>
                      <a:cxn ang="0">
                        <a:pos x="8" y="7"/>
                      </a:cxn>
                      <a:cxn ang="0">
                        <a:pos x="9" y="7"/>
                      </a:cxn>
                      <a:cxn ang="0">
                        <a:pos x="10" y="8"/>
                      </a:cxn>
                      <a:cxn ang="0">
                        <a:pos x="11" y="8"/>
                      </a:cxn>
                    </a:cxnLst>
                    <a:rect l="0" t="0" r="r" b="b"/>
                    <a:pathLst>
                      <a:path w="11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9" y="7"/>
                        </a:lnTo>
                        <a:lnTo>
                          <a:pt x="10" y="8"/>
                        </a:lnTo>
                        <a:lnTo>
                          <a:pt x="11" y="8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683"/>
                  <p:cNvSpPr>
                    <a:spLocks/>
                  </p:cNvSpPr>
                  <p:nvPr/>
                </p:nvSpPr>
                <p:spPr bwMode="auto">
                  <a:xfrm>
                    <a:off x="5183" y="2006"/>
                    <a:ext cx="54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6" y="5"/>
                      </a:cxn>
                      <a:cxn ang="0">
                        <a:pos x="7" y="5"/>
                      </a:cxn>
                      <a:cxn ang="0">
                        <a:pos x="8" y="6"/>
                      </a:cxn>
                      <a:cxn ang="0">
                        <a:pos x="9" y="6"/>
                      </a:cxn>
                      <a:cxn ang="0">
                        <a:pos x="10" y="7"/>
                      </a:cxn>
                      <a:cxn ang="0">
                        <a:pos x="11" y="7"/>
                      </a:cxn>
                      <a:cxn ang="0">
                        <a:pos x="11" y="8"/>
                      </a:cxn>
                      <a:cxn ang="0">
                        <a:pos x="12" y="8"/>
                      </a:cxn>
                    </a:cxnLst>
                    <a:rect l="0" t="0" r="r" b="b"/>
                    <a:pathLst>
                      <a:path w="12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Freeform 685"/>
                <p:cNvSpPr>
                  <a:spLocks/>
                </p:cNvSpPr>
                <p:nvPr/>
              </p:nvSpPr>
              <p:spPr bwMode="auto">
                <a:xfrm>
                  <a:off x="5260" y="2056"/>
                  <a:ext cx="63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4"/>
                    </a:cxn>
                    <a:cxn ang="0">
                      <a:pos x="9" y="4"/>
                    </a:cxn>
                    <a:cxn ang="0">
                      <a:pos x="10" y="4"/>
                    </a:cxn>
                    <a:cxn ang="0">
                      <a:pos x="10" y="5"/>
                    </a:cxn>
                    <a:cxn ang="0">
                      <a:pos x="11" y="5"/>
                    </a:cxn>
                    <a:cxn ang="0">
                      <a:pos x="12" y="5"/>
                    </a:cxn>
                    <a:cxn ang="0">
                      <a:pos x="13" y="6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6"/>
                      </a:lnTo>
                      <a:lnTo>
                        <a:pt x="14" y="6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686"/>
                <p:cNvSpPr>
                  <a:spLocks/>
                </p:cNvSpPr>
                <p:nvPr/>
              </p:nvSpPr>
              <p:spPr bwMode="auto">
                <a:xfrm>
                  <a:off x="5346" y="2092"/>
                  <a:ext cx="68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8" y="3"/>
                    </a:cxn>
                    <a:cxn ang="0">
                      <a:pos x="9" y="3"/>
                    </a:cxn>
                    <a:cxn ang="0">
                      <a:pos x="10" y="3"/>
                    </a:cxn>
                    <a:cxn ang="0">
                      <a:pos x="11" y="3"/>
                    </a:cxn>
                    <a:cxn ang="0">
                      <a:pos x="12" y="4"/>
                    </a:cxn>
                    <a:cxn ang="0">
                      <a:pos x="13" y="4"/>
                    </a:cxn>
                    <a:cxn ang="0">
                      <a:pos x="14" y="4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687"/>
                <p:cNvSpPr>
                  <a:spLocks/>
                </p:cNvSpPr>
                <p:nvPr/>
              </p:nvSpPr>
              <p:spPr bwMode="auto">
                <a:xfrm>
                  <a:off x="5441" y="2119"/>
                  <a:ext cx="6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4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688"/>
                <p:cNvSpPr>
                  <a:spLocks/>
                </p:cNvSpPr>
                <p:nvPr/>
              </p:nvSpPr>
              <p:spPr bwMode="auto">
                <a:xfrm>
                  <a:off x="5541" y="2133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689"/>
                <p:cNvSpPr>
                  <a:spLocks/>
                </p:cNvSpPr>
                <p:nvPr/>
              </p:nvSpPr>
              <p:spPr bwMode="auto">
                <a:xfrm>
                  <a:off x="3296" y="2065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690"/>
                <p:cNvSpPr>
                  <a:spLocks/>
                </p:cNvSpPr>
                <p:nvPr/>
              </p:nvSpPr>
              <p:spPr bwMode="auto">
                <a:xfrm>
                  <a:off x="3364" y="206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691"/>
                <p:cNvSpPr>
                  <a:spLocks/>
                </p:cNvSpPr>
                <p:nvPr/>
              </p:nvSpPr>
              <p:spPr bwMode="auto">
                <a:xfrm>
                  <a:off x="3400" y="2060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692"/>
                <p:cNvSpPr>
                  <a:spLocks/>
                </p:cNvSpPr>
                <p:nvPr/>
              </p:nvSpPr>
              <p:spPr bwMode="auto">
                <a:xfrm>
                  <a:off x="3468" y="2060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693"/>
                <p:cNvSpPr>
                  <a:spLocks/>
                </p:cNvSpPr>
                <p:nvPr/>
              </p:nvSpPr>
              <p:spPr bwMode="auto">
                <a:xfrm>
                  <a:off x="3509" y="2056"/>
                  <a:ext cx="32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694"/>
                <p:cNvSpPr>
                  <a:spLocks/>
                </p:cNvSpPr>
                <p:nvPr/>
              </p:nvSpPr>
              <p:spPr bwMode="auto">
                <a:xfrm>
                  <a:off x="3572" y="205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695"/>
                <p:cNvSpPr>
                  <a:spLocks/>
                </p:cNvSpPr>
                <p:nvPr/>
              </p:nvSpPr>
              <p:spPr bwMode="auto">
                <a:xfrm>
                  <a:off x="3613" y="2056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696"/>
                <p:cNvSpPr>
                  <a:spLocks/>
                </p:cNvSpPr>
                <p:nvPr/>
              </p:nvSpPr>
              <p:spPr bwMode="auto">
                <a:xfrm>
                  <a:off x="3681" y="2051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697"/>
                <p:cNvSpPr>
                  <a:spLocks/>
                </p:cNvSpPr>
                <p:nvPr/>
              </p:nvSpPr>
              <p:spPr bwMode="auto">
                <a:xfrm>
                  <a:off x="3722" y="2051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698"/>
                <p:cNvSpPr>
                  <a:spLocks/>
                </p:cNvSpPr>
                <p:nvPr/>
              </p:nvSpPr>
              <p:spPr bwMode="auto">
                <a:xfrm>
                  <a:off x="3790" y="2051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699"/>
                <p:cNvSpPr>
                  <a:spLocks/>
                </p:cNvSpPr>
                <p:nvPr/>
              </p:nvSpPr>
              <p:spPr bwMode="auto">
                <a:xfrm>
                  <a:off x="3831" y="2047"/>
                  <a:ext cx="32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700"/>
                <p:cNvSpPr>
                  <a:spLocks/>
                </p:cNvSpPr>
                <p:nvPr/>
              </p:nvSpPr>
              <p:spPr bwMode="auto">
                <a:xfrm>
                  <a:off x="3895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701"/>
                <p:cNvSpPr>
                  <a:spLocks/>
                </p:cNvSpPr>
                <p:nvPr/>
              </p:nvSpPr>
              <p:spPr bwMode="auto">
                <a:xfrm>
                  <a:off x="3935" y="2047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702"/>
                <p:cNvSpPr>
                  <a:spLocks/>
                </p:cNvSpPr>
                <p:nvPr/>
              </p:nvSpPr>
              <p:spPr bwMode="auto">
                <a:xfrm>
                  <a:off x="4003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703"/>
                <p:cNvSpPr>
                  <a:spLocks/>
                </p:cNvSpPr>
                <p:nvPr/>
              </p:nvSpPr>
              <p:spPr bwMode="auto">
                <a:xfrm>
                  <a:off x="4044" y="2047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704"/>
                <p:cNvSpPr>
                  <a:spLocks/>
                </p:cNvSpPr>
                <p:nvPr/>
              </p:nvSpPr>
              <p:spPr bwMode="auto">
                <a:xfrm>
                  <a:off x="4112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705"/>
                <p:cNvSpPr>
                  <a:spLocks/>
                </p:cNvSpPr>
                <p:nvPr/>
              </p:nvSpPr>
              <p:spPr bwMode="auto">
                <a:xfrm>
                  <a:off x="4149" y="2042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706"/>
                <p:cNvSpPr>
                  <a:spLocks/>
                </p:cNvSpPr>
                <p:nvPr/>
              </p:nvSpPr>
              <p:spPr bwMode="auto">
                <a:xfrm>
                  <a:off x="4217" y="20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707"/>
                <p:cNvSpPr>
                  <a:spLocks/>
                </p:cNvSpPr>
                <p:nvPr/>
              </p:nvSpPr>
              <p:spPr bwMode="auto">
                <a:xfrm>
                  <a:off x="4257" y="2042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708"/>
                <p:cNvSpPr>
                  <a:spLocks/>
                </p:cNvSpPr>
                <p:nvPr/>
              </p:nvSpPr>
              <p:spPr bwMode="auto">
                <a:xfrm>
                  <a:off x="4325" y="2042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709"/>
                <p:cNvSpPr>
                  <a:spLocks/>
                </p:cNvSpPr>
                <p:nvPr/>
              </p:nvSpPr>
              <p:spPr bwMode="auto">
                <a:xfrm>
                  <a:off x="4366" y="2042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10"/>
                <p:cNvSpPr>
                  <a:spLocks/>
                </p:cNvSpPr>
                <p:nvPr/>
              </p:nvSpPr>
              <p:spPr bwMode="auto">
                <a:xfrm>
                  <a:off x="4434" y="20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1"/>
                <p:cNvSpPr>
                  <a:spLocks/>
                </p:cNvSpPr>
                <p:nvPr/>
              </p:nvSpPr>
              <p:spPr bwMode="auto">
                <a:xfrm>
                  <a:off x="4475" y="2042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12"/>
                <p:cNvSpPr>
                  <a:spLocks/>
                </p:cNvSpPr>
                <p:nvPr/>
              </p:nvSpPr>
              <p:spPr bwMode="auto">
                <a:xfrm>
                  <a:off x="4543" y="20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13"/>
                <p:cNvSpPr>
                  <a:spLocks/>
                </p:cNvSpPr>
                <p:nvPr/>
              </p:nvSpPr>
              <p:spPr bwMode="auto">
                <a:xfrm>
                  <a:off x="4584" y="2042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14"/>
                <p:cNvSpPr>
                  <a:spLocks/>
                </p:cNvSpPr>
                <p:nvPr/>
              </p:nvSpPr>
              <p:spPr bwMode="auto">
                <a:xfrm>
                  <a:off x="4652" y="20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15"/>
                <p:cNvSpPr>
                  <a:spLocks/>
                </p:cNvSpPr>
                <p:nvPr/>
              </p:nvSpPr>
              <p:spPr bwMode="auto">
                <a:xfrm>
                  <a:off x="4693" y="2042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16"/>
                <p:cNvSpPr>
                  <a:spLocks/>
                </p:cNvSpPr>
                <p:nvPr/>
              </p:nvSpPr>
              <p:spPr bwMode="auto">
                <a:xfrm>
                  <a:off x="4756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17"/>
                <p:cNvSpPr>
                  <a:spLocks/>
                </p:cNvSpPr>
                <p:nvPr/>
              </p:nvSpPr>
              <p:spPr bwMode="auto">
                <a:xfrm>
                  <a:off x="4797" y="2047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18"/>
                <p:cNvSpPr>
                  <a:spLocks/>
                </p:cNvSpPr>
                <p:nvPr/>
              </p:nvSpPr>
              <p:spPr bwMode="auto">
                <a:xfrm>
                  <a:off x="4865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19"/>
                <p:cNvSpPr>
                  <a:spLocks/>
                </p:cNvSpPr>
                <p:nvPr/>
              </p:nvSpPr>
              <p:spPr bwMode="auto">
                <a:xfrm>
                  <a:off x="4906" y="2047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720"/>
                <p:cNvSpPr>
                  <a:spLocks/>
                </p:cNvSpPr>
                <p:nvPr/>
              </p:nvSpPr>
              <p:spPr bwMode="auto">
                <a:xfrm>
                  <a:off x="4974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721"/>
                <p:cNvSpPr>
                  <a:spLocks/>
                </p:cNvSpPr>
                <p:nvPr/>
              </p:nvSpPr>
              <p:spPr bwMode="auto">
                <a:xfrm>
                  <a:off x="5015" y="2051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722"/>
                <p:cNvSpPr>
                  <a:spLocks/>
                </p:cNvSpPr>
                <p:nvPr/>
              </p:nvSpPr>
              <p:spPr bwMode="auto">
                <a:xfrm>
                  <a:off x="5083" y="2051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723"/>
                <p:cNvSpPr>
                  <a:spLocks/>
                </p:cNvSpPr>
                <p:nvPr/>
              </p:nvSpPr>
              <p:spPr bwMode="auto">
                <a:xfrm>
                  <a:off x="5124" y="2051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724"/>
                <p:cNvSpPr>
                  <a:spLocks/>
                </p:cNvSpPr>
                <p:nvPr/>
              </p:nvSpPr>
              <p:spPr bwMode="auto">
                <a:xfrm>
                  <a:off x="5192" y="205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725"/>
                <p:cNvSpPr>
                  <a:spLocks/>
                </p:cNvSpPr>
                <p:nvPr/>
              </p:nvSpPr>
              <p:spPr bwMode="auto">
                <a:xfrm>
                  <a:off x="5228" y="2056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726"/>
                <p:cNvSpPr>
                  <a:spLocks/>
                </p:cNvSpPr>
                <p:nvPr/>
              </p:nvSpPr>
              <p:spPr bwMode="auto">
                <a:xfrm>
                  <a:off x="5296" y="205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727"/>
                <p:cNvSpPr>
                  <a:spLocks/>
                </p:cNvSpPr>
                <p:nvPr/>
              </p:nvSpPr>
              <p:spPr bwMode="auto">
                <a:xfrm>
                  <a:off x="5337" y="2056"/>
                  <a:ext cx="32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728"/>
                <p:cNvSpPr>
                  <a:spLocks/>
                </p:cNvSpPr>
                <p:nvPr/>
              </p:nvSpPr>
              <p:spPr bwMode="auto">
                <a:xfrm>
                  <a:off x="5401" y="2060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729"/>
                <p:cNvSpPr>
                  <a:spLocks/>
                </p:cNvSpPr>
                <p:nvPr/>
              </p:nvSpPr>
              <p:spPr bwMode="auto">
                <a:xfrm>
                  <a:off x="5441" y="2060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730"/>
                <p:cNvSpPr>
                  <a:spLocks/>
                </p:cNvSpPr>
                <p:nvPr/>
              </p:nvSpPr>
              <p:spPr bwMode="auto">
                <a:xfrm>
                  <a:off x="5505" y="2065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731"/>
                <p:cNvSpPr>
                  <a:spLocks/>
                </p:cNvSpPr>
                <p:nvPr/>
              </p:nvSpPr>
              <p:spPr bwMode="auto">
                <a:xfrm>
                  <a:off x="5546" y="2065"/>
                  <a:ext cx="2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Rectangle 732"/>
                <p:cNvSpPr>
                  <a:spLocks noChangeArrowheads="1"/>
                </p:cNvSpPr>
                <p:nvPr/>
              </p:nvSpPr>
              <p:spPr bwMode="auto">
                <a:xfrm>
                  <a:off x="3942" y="2246"/>
                  <a:ext cx="1021" cy="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 dirty="0">
                      <a:solidFill>
                        <a:srgbClr val="000000"/>
                      </a:solidFill>
                    </a:rPr>
                    <a:t>Wavelength Shift (m/s)</a:t>
                  </a:r>
                  <a:endParaRPr lang="en-US" sz="4400" dirty="0"/>
                </a:p>
              </p:txBody>
            </p:sp>
            <p:sp>
              <p:nvSpPr>
                <p:cNvPr id="64" name="Rectangle 733"/>
                <p:cNvSpPr>
                  <a:spLocks noChangeArrowheads="1"/>
                </p:cNvSpPr>
                <p:nvPr/>
              </p:nvSpPr>
              <p:spPr bwMode="auto">
                <a:xfrm rot="16200000">
                  <a:off x="2768" y="1446"/>
                  <a:ext cx="660" cy="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 dirty="0">
                      <a:solidFill>
                        <a:srgbClr val="000000"/>
                      </a:solidFill>
                    </a:rPr>
                    <a:t>Backscatter (W)</a:t>
                  </a:r>
                  <a:endParaRPr lang="en-US" sz="4400" dirty="0"/>
                </a:p>
              </p:txBody>
            </p:sp>
          </p:grp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210547" y="3823676"/>
            <a:ext cx="1391727" cy="541465"/>
          </p:xfrm>
          <a:graphic>
            <a:graphicData uri="http://schemas.openxmlformats.org/presentationml/2006/ole">
              <p:oleObj spid="_x0000_s45058" name="Equation" r:id="rId4" imgW="1002960" imgH="393480" progId="Equation.3">
                <p:embed/>
              </p:oleObj>
            </a:graphicData>
          </a:graphic>
        </p:graphicFrame>
        <p:sp>
          <p:nvSpPr>
            <p:cNvPr id="273" name="Rectangle 272"/>
            <p:cNvSpPr/>
            <p:nvPr/>
          </p:nvSpPr>
          <p:spPr>
            <a:xfrm>
              <a:off x="7090475" y="3688597"/>
              <a:ext cx="14800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l"/>
              <a:r>
                <a:rPr lang="en-US" sz="1400" dirty="0" smtClean="0"/>
                <a:t>outgoing laser </a:t>
              </a:r>
              <a:br>
                <a:rPr lang="en-US" sz="1400" dirty="0" smtClean="0"/>
              </a:br>
              <a:r>
                <a:rPr lang="en-US" sz="1400" dirty="0" smtClean="0"/>
                <a:t>pulse frequency </a:t>
              </a:r>
            </a:p>
            <a:p>
              <a:pPr marL="0" lvl="1" algn="l"/>
              <a:r>
                <a:rPr lang="en-US" sz="1400" i="1" dirty="0" err="1" smtClean="0">
                  <a:latin typeface="Times New Roman"/>
                  <a:cs typeface="Times New Roman"/>
                </a:rPr>
                <a:t>f</a:t>
              </a:r>
              <a:r>
                <a:rPr lang="en-US" sz="1400" baseline="-25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1400" dirty="0" smtClean="0"/>
                <a:t> =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400" dirty="0" smtClean="0"/>
                <a:t>/</a:t>
              </a:r>
              <a:r>
                <a:rPr lang="el-GR" sz="1400" dirty="0" smtClean="0">
                  <a:latin typeface="Times New Roman"/>
                  <a:cs typeface="Times New Roman"/>
                </a:rPr>
                <a:t>λ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0</a:t>
              </a:r>
              <a:endParaRPr lang="en-US" sz="1400" baseline="-25000" dirty="0" smtClean="0"/>
            </a:p>
          </p:txBody>
        </p:sp>
      </p:grpSp>
      <p:sp>
        <p:nvSpPr>
          <p:cNvPr id="276" name="Slide Number Placeholder 27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77" name="Footer Placeholder 2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FIDDL Basics:  2</a:t>
            </a:r>
            <a:r>
              <a:rPr lang="en-US" baseline="30000" dirty="0" smtClean="0"/>
              <a:t>nd</a:t>
            </a:r>
            <a:r>
              <a:rPr lang="en-US" dirty="0" smtClean="0"/>
              <a:t> pass (model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7725" y="1850291"/>
            <a:ext cx="4104521" cy="46831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Green </a:t>
            </a:r>
            <a:r>
              <a:rPr lang="en-US" dirty="0" smtClean="0"/>
              <a:t>line </a:t>
            </a:r>
            <a:r>
              <a:rPr lang="en-US" dirty="0" smtClean="0"/>
              <a:t>shows </a:t>
            </a:r>
            <a:r>
              <a:rPr lang="en-US" dirty="0" smtClean="0"/>
              <a:t>the molecular return </a:t>
            </a:r>
            <a:r>
              <a:rPr lang="en-US" dirty="0" smtClean="0"/>
              <a:t>spectrum (</a:t>
            </a:r>
            <a:r>
              <a:rPr lang="en-US" dirty="0" smtClean="0"/>
              <a:t>includes </a:t>
            </a:r>
            <a:r>
              <a:rPr lang="en-US" dirty="0" smtClean="0"/>
              <a:t>broadening from the1.2 </a:t>
            </a:r>
            <a:r>
              <a:rPr lang="en-US" dirty="0" err="1" smtClean="0"/>
              <a:t>mrad</a:t>
            </a:r>
            <a:r>
              <a:rPr lang="en-US" dirty="0" smtClean="0"/>
              <a:t> FOV incident on the F-P</a:t>
            </a:r>
            <a:r>
              <a:rPr lang="en-US" dirty="0" smtClean="0"/>
              <a:t>.)</a:t>
            </a:r>
            <a:endParaRPr lang="en-US" dirty="0" smtClean="0"/>
          </a:p>
          <a:p>
            <a:r>
              <a:rPr lang="en-US" dirty="0" smtClean="0"/>
              <a:t>Dashed </a:t>
            </a:r>
            <a:r>
              <a:rPr lang="en-US" dirty="0" smtClean="0"/>
              <a:t>red shows the etalon transfer </a:t>
            </a:r>
            <a:r>
              <a:rPr lang="en-US" dirty="0" smtClean="0"/>
              <a:t>function @ original incidence.</a:t>
            </a:r>
            <a:endParaRPr lang="en-US" dirty="0" smtClean="0"/>
          </a:p>
          <a:p>
            <a:r>
              <a:rPr lang="en-US" dirty="0" smtClean="0"/>
              <a:t>Solid red shows the light transmitted through the etalon.</a:t>
            </a:r>
          </a:p>
          <a:p>
            <a:r>
              <a:rPr lang="en-US" dirty="0" smtClean="0"/>
              <a:t>Dashed </a:t>
            </a:r>
            <a:r>
              <a:rPr lang="en-US" dirty="0" smtClean="0"/>
              <a:t>blue shows the etalon transfer function at </a:t>
            </a:r>
            <a:r>
              <a:rPr lang="en-US" dirty="0" smtClean="0"/>
              <a:t>angle offset.</a:t>
            </a:r>
            <a:endParaRPr lang="en-US" dirty="0" smtClean="0"/>
          </a:p>
          <a:p>
            <a:r>
              <a:rPr lang="en-US" dirty="0" smtClean="0"/>
              <a:t>Solid blue shows the light transmitted through the etalon after both passes (note the notch).</a:t>
            </a:r>
          </a:p>
          <a:p>
            <a:r>
              <a:rPr lang="en-US" dirty="0" smtClean="0"/>
              <a:t>Solid </a:t>
            </a:r>
            <a:r>
              <a:rPr lang="en-US" dirty="0" smtClean="0"/>
              <a:t>green line shows the center portion which is reflected and passed to OAWL.</a:t>
            </a:r>
          </a:p>
          <a:p>
            <a:r>
              <a:rPr lang="en-US" dirty="0" smtClean="0"/>
              <a:t>Currently working on trade studies using the models</a:t>
            </a:r>
          </a:p>
        </p:txBody>
      </p:sp>
      <p:grpSp>
        <p:nvGrpSpPr>
          <p:cNvPr id="58" name="Group 4"/>
          <p:cNvGrpSpPr/>
          <p:nvPr/>
        </p:nvGrpSpPr>
        <p:grpSpPr>
          <a:xfrm>
            <a:off x="4427924" y="2260600"/>
            <a:ext cx="4527936" cy="3130953"/>
            <a:chOff x="222748" y="2177375"/>
            <a:chExt cx="4413005" cy="3209392"/>
          </a:xfrm>
        </p:grpSpPr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657225" y="2378075"/>
              <a:ext cx="3924300" cy="2628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657225" y="2378075"/>
              <a:ext cx="3924300" cy="26289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657225" y="2378075"/>
              <a:ext cx="1588" cy="2628900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76">
                  <a:moveTo>
                    <a:pt x="0" y="27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2619375" y="2378075"/>
              <a:ext cx="1588" cy="2628900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76">
                  <a:moveTo>
                    <a:pt x="0" y="27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4581525" y="2378075"/>
              <a:ext cx="1588" cy="2628900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76">
                  <a:moveTo>
                    <a:pt x="0" y="27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auto">
            <a:xfrm>
              <a:off x="657225" y="5006975"/>
              <a:ext cx="39243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0"/>
                </a:cxn>
                <a:cxn ang="0">
                  <a:pos x="412" y="0"/>
                </a:cxn>
              </a:cxnLst>
              <a:rect l="0" t="0" r="r" b="b"/>
              <a:pathLst>
                <a:path w="412">
                  <a:moveTo>
                    <a:pt x="0" y="0"/>
                  </a:moveTo>
                  <a:lnTo>
                    <a:pt x="412" y="0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657225" y="4473575"/>
              <a:ext cx="39243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0"/>
                </a:cxn>
                <a:cxn ang="0">
                  <a:pos x="412" y="0"/>
                </a:cxn>
              </a:cxnLst>
              <a:rect l="0" t="0" r="r" b="b"/>
              <a:pathLst>
                <a:path w="412">
                  <a:moveTo>
                    <a:pt x="0" y="0"/>
                  </a:moveTo>
                  <a:lnTo>
                    <a:pt x="412" y="0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657225" y="3949700"/>
              <a:ext cx="39243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0"/>
                </a:cxn>
                <a:cxn ang="0">
                  <a:pos x="412" y="0"/>
                </a:cxn>
              </a:cxnLst>
              <a:rect l="0" t="0" r="r" b="b"/>
              <a:pathLst>
                <a:path w="412">
                  <a:moveTo>
                    <a:pt x="0" y="0"/>
                  </a:moveTo>
                  <a:lnTo>
                    <a:pt x="412" y="0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657225" y="3425825"/>
              <a:ext cx="39243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0"/>
                </a:cxn>
                <a:cxn ang="0">
                  <a:pos x="412" y="0"/>
                </a:cxn>
              </a:cxnLst>
              <a:rect l="0" t="0" r="r" b="b"/>
              <a:pathLst>
                <a:path w="412">
                  <a:moveTo>
                    <a:pt x="0" y="0"/>
                  </a:moveTo>
                  <a:lnTo>
                    <a:pt x="412" y="0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657225" y="2901950"/>
              <a:ext cx="39243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0"/>
                </a:cxn>
                <a:cxn ang="0">
                  <a:pos x="412" y="0"/>
                </a:cxn>
              </a:cxnLst>
              <a:rect l="0" t="0" r="r" b="b"/>
              <a:pathLst>
                <a:path w="412">
                  <a:moveTo>
                    <a:pt x="0" y="0"/>
                  </a:moveTo>
                  <a:lnTo>
                    <a:pt x="412" y="0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657225" y="2378075"/>
              <a:ext cx="39243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0"/>
                </a:cxn>
                <a:cxn ang="0">
                  <a:pos x="412" y="0"/>
                </a:cxn>
              </a:cxnLst>
              <a:rect l="0" t="0" r="r" b="b"/>
              <a:pathLst>
                <a:path w="412">
                  <a:moveTo>
                    <a:pt x="0" y="0"/>
                  </a:moveTo>
                  <a:lnTo>
                    <a:pt x="412" y="0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657225" y="2378075"/>
              <a:ext cx="3924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>
              <a:off x="657225" y="5006975"/>
              <a:ext cx="3924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V="1">
              <a:off x="4581525" y="2378075"/>
              <a:ext cx="1588" cy="262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 flipV="1">
              <a:off x="657225" y="2378075"/>
              <a:ext cx="1588" cy="262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657225" y="5006975"/>
              <a:ext cx="3924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V="1">
              <a:off x="657225" y="2378075"/>
              <a:ext cx="1588" cy="262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V="1">
              <a:off x="657225" y="4959350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>
              <a:off x="657225" y="2378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590550" y="5035551"/>
              <a:ext cx="132797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-5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 flipV="1">
              <a:off x="2619375" y="4959350"/>
              <a:ext cx="1588" cy="47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2619375" y="2378075"/>
              <a:ext cx="1588" cy="38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2590800" y="5035551"/>
              <a:ext cx="82803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Line 30"/>
            <p:cNvSpPr>
              <a:spLocks noChangeShapeType="1"/>
            </p:cNvSpPr>
            <p:nvPr/>
          </p:nvSpPr>
          <p:spPr bwMode="auto">
            <a:xfrm flipV="1">
              <a:off x="4581525" y="4959350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>
              <a:off x="4581525" y="2378075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4552950" y="5035551"/>
              <a:ext cx="82803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5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Line 33"/>
            <p:cNvSpPr>
              <a:spLocks noChangeShapeType="1"/>
            </p:cNvSpPr>
            <p:nvPr/>
          </p:nvSpPr>
          <p:spPr bwMode="auto">
            <a:xfrm>
              <a:off x="657225" y="5006975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6" name="Line 34"/>
            <p:cNvSpPr>
              <a:spLocks noChangeShapeType="1"/>
            </p:cNvSpPr>
            <p:nvPr/>
          </p:nvSpPr>
          <p:spPr bwMode="auto">
            <a:xfrm flipH="1">
              <a:off x="4533900" y="500697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7" name="Rectangle 35"/>
            <p:cNvSpPr>
              <a:spLocks noChangeArrowheads="1"/>
            </p:cNvSpPr>
            <p:nvPr/>
          </p:nvSpPr>
          <p:spPr bwMode="auto">
            <a:xfrm>
              <a:off x="552451" y="4930775"/>
              <a:ext cx="82803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" name="Line 36"/>
            <p:cNvSpPr>
              <a:spLocks noChangeShapeType="1"/>
            </p:cNvSpPr>
            <p:nvPr/>
          </p:nvSpPr>
          <p:spPr bwMode="auto">
            <a:xfrm>
              <a:off x="657225" y="4473575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" name="Line 37"/>
            <p:cNvSpPr>
              <a:spLocks noChangeShapeType="1"/>
            </p:cNvSpPr>
            <p:nvPr/>
          </p:nvSpPr>
          <p:spPr bwMode="auto">
            <a:xfrm flipH="1">
              <a:off x="4533900" y="447357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0" name="Rectangle 38"/>
            <p:cNvSpPr>
              <a:spLocks noChangeArrowheads="1"/>
            </p:cNvSpPr>
            <p:nvPr/>
          </p:nvSpPr>
          <p:spPr bwMode="auto">
            <a:xfrm>
              <a:off x="447675" y="4397375"/>
              <a:ext cx="207788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0.2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Line 39"/>
            <p:cNvSpPr>
              <a:spLocks noChangeShapeType="1"/>
            </p:cNvSpPr>
            <p:nvPr/>
          </p:nvSpPr>
          <p:spPr bwMode="auto">
            <a:xfrm>
              <a:off x="657225" y="39497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2" name="Line 40"/>
            <p:cNvSpPr>
              <a:spLocks noChangeShapeType="1"/>
            </p:cNvSpPr>
            <p:nvPr/>
          </p:nvSpPr>
          <p:spPr bwMode="auto">
            <a:xfrm flipH="1">
              <a:off x="4533900" y="394970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3" name="Rectangle 41"/>
            <p:cNvSpPr>
              <a:spLocks noChangeArrowheads="1"/>
            </p:cNvSpPr>
            <p:nvPr/>
          </p:nvSpPr>
          <p:spPr bwMode="auto">
            <a:xfrm>
              <a:off x="447675" y="3873500"/>
              <a:ext cx="207788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0.4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" name="Line 42"/>
            <p:cNvSpPr>
              <a:spLocks noChangeShapeType="1"/>
            </p:cNvSpPr>
            <p:nvPr/>
          </p:nvSpPr>
          <p:spPr bwMode="auto">
            <a:xfrm>
              <a:off x="657225" y="3425825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5" name="Line 43"/>
            <p:cNvSpPr>
              <a:spLocks noChangeShapeType="1"/>
            </p:cNvSpPr>
            <p:nvPr/>
          </p:nvSpPr>
          <p:spPr bwMode="auto">
            <a:xfrm flipH="1">
              <a:off x="4533900" y="342582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" name="Rectangle 44"/>
            <p:cNvSpPr>
              <a:spLocks noChangeArrowheads="1"/>
            </p:cNvSpPr>
            <p:nvPr/>
          </p:nvSpPr>
          <p:spPr bwMode="auto">
            <a:xfrm>
              <a:off x="447675" y="3349625"/>
              <a:ext cx="207788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0.6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Line 45"/>
            <p:cNvSpPr>
              <a:spLocks noChangeShapeType="1"/>
            </p:cNvSpPr>
            <p:nvPr/>
          </p:nvSpPr>
          <p:spPr bwMode="auto">
            <a:xfrm>
              <a:off x="657225" y="290195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8" name="Line 46"/>
            <p:cNvSpPr>
              <a:spLocks noChangeShapeType="1"/>
            </p:cNvSpPr>
            <p:nvPr/>
          </p:nvSpPr>
          <p:spPr bwMode="auto">
            <a:xfrm flipH="1">
              <a:off x="4533900" y="290195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9" name="Rectangle 47"/>
            <p:cNvSpPr>
              <a:spLocks noChangeArrowheads="1"/>
            </p:cNvSpPr>
            <p:nvPr/>
          </p:nvSpPr>
          <p:spPr bwMode="auto">
            <a:xfrm>
              <a:off x="447675" y="2825750"/>
              <a:ext cx="207788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0.8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Line 48"/>
            <p:cNvSpPr>
              <a:spLocks noChangeShapeType="1"/>
            </p:cNvSpPr>
            <p:nvPr/>
          </p:nvSpPr>
          <p:spPr bwMode="auto">
            <a:xfrm>
              <a:off x="657225" y="2378075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1" name="Line 49"/>
            <p:cNvSpPr>
              <a:spLocks noChangeShapeType="1"/>
            </p:cNvSpPr>
            <p:nvPr/>
          </p:nvSpPr>
          <p:spPr bwMode="auto">
            <a:xfrm flipH="1">
              <a:off x="4533900" y="237807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2" name="Rectangle 50"/>
            <p:cNvSpPr>
              <a:spLocks noChangeArrowheads="1"/>
            </p:cNvSpPr>
            <p:nvPr/>
          </p:nvSpPr>
          <p:spPr bwMode="auto">
            <a:xfrm>
              <a:off x="552451" y="2301875"/>
              <a:ext cx="82803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1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Line 51"/>
            <p:cNvSpPr>
              <a:spLocks noChangeShapeType="1"/>
            </p:cNvSpPr>
            <p:nvPr/>
          </p:nvSpPr>
          <p:spPr bwMode="auto">
            <a:xfrm>
              <a:off x="657225" y="2378075"/>
              <a:ext cx="3924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>
              <a:off x="657225" y="5006975"/>
              <a:ext cx="3924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5" name="Line 53"/>
            <p:cNvSpPr>
              <a:spLocks noChangeShapeType="1"/>
            </p:cNvSpPr>
            <p:nvPr/>
          </p:nvSpPr>
          <p:spPr bwMode="auto">
            <a:xfrm flipV="1">
              <a:off x="4581525" y="2378075"/>
              <a:ext cx="1588" cy="262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6" name="Line 54"/>
            <p:cNvSpPr>
              <a:spLocks noChangeShapeType="1"/>
            </p:cNvSpPr>
            <p:nvPr/>
          </p:nvSpPr>
          <p:spPr bwMode="auto">
            <a:xfrm flipV="1">
              <a:off x="657225" y="2378075"/>
              <a:ext cx="1588" cy="262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7" name="Freeform 55"/>
            <p:cNvSpPr>
              <a:spLocks/>
            </p:cNvSpPr>
            <p:nvPr/>
          </p:nvSpPr>
          <p:spPr bwMode="auto">
            <a:xfrm>
              <a:off x="847725" y="3463925"/>
              <a:ext cx="1162050" cy="1504950"/>
            </a:xfrm>
            <a:custGeom>
              <a:avLst/>
              <a:gdLst/>
              <a:ahLst/>
              <a:cxnLst>
                <a:cxn ang="0">
                  <a:pos x="12" y="948"/>
                </a:cxn>
                <a:cxn ang="0">
                  <a:pos x="30" y="948"/>
                </a:cxn>
                <a:cxn ang="0">
                  <a:pos x="48" y="942"/>
                </a:cxn>
                <a:cxn ang="0">
                  <a:pos x="66" y="936"/>
                </a:cxn>
                <a:cxn ang="0">
                  <a:pos x="84" y="936"/>
                </a:cxn>
                <a:cxn ang="0">
                  <a:pos x="102" y="930"/>
                </a:cxn>
                <a:cxn ang="0">
                  <a:pos x="120" y="924"/>
                </a:cxn>
                <a:cxn ang="0">
                  <a:pos x="138" y="918"/>
                </a:cxn>
                <a:cxn ang="0">
                  <a:pos x="156" y="912"/>
                </a:cxn>
                <a:cxn ang="0">
                  <a:pos x="174" y="900"/>
                </a:cxn>
                <a:cxn ang="0">
                  <a:pos x="192" y="894"/>
                </a:cxn>
                <a:cxn ang="0">
                  <a:pos x="210" y="882"/>
                </a:cxn>
                <a:cxn ang="0">
                  <a:pos x="228" y="870"/>
                </a:cxn>
                <a:cxn ang="0">
                  <a:pos x="246" y="864"/>
                </a:cxn>
                <a:cxn ang="0">
                  <a:pos x="264" y="852"/>
                </a:cxn>
                <a:cxn ang="0">
                  <a:pos x="282" y="834"/>
                </a:cxn>
                <a:cxn ang="0">
                  <a:pos x="300" y="816"/>
                </a:cxn>
                <a:cxn ang="0">
                  <a:pos x="318" y="804"/>
                </a:cxn>
                <a:cxn ang="0">
                  <a:pos x="336" y="786"/>
                </a:cxn>
                <a:cxn ang="0">
                  <a:pos x="354" y="768"/>
                </a:cxn>
                <a:cxn ang="0">
                  <a:pos x="366" y="750"/>
                </a:cxn>
                <a:cxn ang="0">
                  <a:pos x="384" y="726"/>
                </a:cxn>
                <a:cxn ang="0">
                  <a:pos x="402" y="708"/>
                </a:cxn>
                <a:cxn ang="0">
                  <a:pos x="420" y="684"/>
                </a:cxn>
                <a:cxn ang="0">
                  <a:pos x="432" y="660"/>
                </a:cxn>
                <a:cxn ang="0">
                  <a:pos x="450" y="630"/>
                </a:cxn>
                <a:cxn ang="0">
                  <a:pos x="468" y="606"/>
                </a:cxn>
                <a:cxn ang="0">
                  <a:pos x="486" y="576"/>
                </a:cxn>
                <a:cxn ang="0">
                  <a:pos x="504" y="546"/>
                </a:cxn>
                <a:cxn ang="0">
                  <a:pos x="516" y="510"/>
                </a:cxn>
                <a:cxn ang="0">
                  <a:pos x="534" y="480"/>
                </a:cxn>
                <a:cxn ang="0">
                  <a:pos x="552" y="444"/>
                </a:cxn>
                <a:cxn ang="0">
                  <a:pos x="570" y="408"/>
                </a:cxn>
                <a:cxn ang="0">
                  <a:pos x="582" y="372"/>
                </a:cxn>
                <a:cxn ang="0">
                  <a:pos x="600" y="330"/>
                </a:cxn>
                <a:cxn ang="0">
                  <a:pos x="618" y="288"/>
                </a:cxn>
                <a:cxn ang="0">
                  <a:pos x="636" y="246"/>
                </a:cxn>
                <a:cxn ang="0">
                  <a:pos x="654" y="204"/>
                </a:cxn>
                <a:cxn ang="0">
                  <a:pos x="666" y="162"/>
                </a:cxn>
                <a:cxn ang="0">
                  <a:pos x="684" y="120"/>
                </a:cxn>
                <a:cxn ang="0">
                  <a:pos x="702" y="72"/>
                </a:cxn>
                <a:cxn ang="0">
                  <a:pos x="720" y="30"/>
                </a:cxn>
              </a:cxnLst>
              <a:rect l="0" t="0" r="r" b="b"/>
              <a:pathLst>
                <a:path w="732" h="948">
                  <a:moveTo>
                    <a:pt x="0" y="948"/>
                  </a:moveTo>
                  <a:lnTo>
                    <a:pt x="6" y="948"/>
                  </a:lnTo>
                  <a:lnTo>
                    <a:pt x="12" y="948"/>
                  </a:lnTo>
                  <a:lnTo>
                    <a:pt x="18" y="948"/>
                  </a:lnTo>
                  <a:lnTo>
                    <a:pt x="24" y="948"/>
                  </a:lnTo>
                  <a:lnTo>
                    <a:pt x="30" y="948"/>
                  </a:lnTo>
                  <a:lnTo>
                    <a:pt x="36" y="942"/>
                  </a:lnTo>
                  <a:lnTo>
                    <a:pt x="42" y="942"/>
                  </a:lnTo>
                  <a:lnTo>
                    <a:pt x="48" y="942"/>
                  </a:lnTo>
                  <a:lnTo>
                    <a:pt x="54" y="942"/>
                  </a:lnTo>
                  <a:lnTo>
                    <a:pt x="60" y="942"/>
                  </a:lnTo>
                  <a:lnTo>
                    <a:pt x="66" y="936"/>
                  </a:lnTo>
                  <a:lnTo>
                    <a:pt x="72" y="936"/>
                  </a:lnTo>
                  <a:lnTo>
                    <a:pt x="78" y="936"/>
                  </a:lnTo>
                  <a:lnTo>
                    <a:pt x="84" y="936"/>
                  </a:lnTo>
                  <a:lnTo>
                    <a:pt x="90" y="930"/>
                  </a:lnTo>
                  <a:lnTo>
                    <a:pt x="96" y="930"/>
                  </a:lnTo>
                  <a:lnTo>
                    <a:pt x="102" y="930"/>
                  </a:lnTo>
                  <a:lnTo>
                    <a:pt x="108" y="930"/>
                  </a:lnTo>
                  <a:lnTo>
                    <a:pt x="114" y="924"/>
                  </a:lnTo>
                  <a:lnTo>
                    <a:pt x="120" y="924"/>
                  </a:lnTo>
                  <a:lnTo>
                    <a:pt x="126" y="918"/>
                  </a:lnTo>
                  <a:lnTo>
                    <a:pt x="132" y="918"/>
                  </a:lnTo>
                  <a:lnTo>
                    <a:pt x="138" y="918"/>
                  </a:lnTo>
                  <a:lnTo>
                    <a:pt x="144" y="912"/>
                  </a:lnTo>
                  <a:lnTo>
                    <a:pt x="150" y="912"/>
                  </a:lnTo>
                  <a:lnTo>
                    <a:pt x="156" y="912"/>
                  </a:lnTo>
                  <a:lnTo>
                    <a:pt x="162" y="906"/>
                  </a:lnTo>
                  <a:lnTo>
                    <a:pt x="168" y="906"/>
                  </a:lnTo>
                  <a:lnTo>
                    <a:pt x="174" y="900"/>
                  </a:lnTo>
                  <a:lnTo>
                    <a:pt x="180" y="900"/>
                  </a:lnTo>
                  <a:lnTo>
                    <a:pt x="186" y="900"/>
                  </a:lnTo>
                  <a:lnTo>
                    <a:pt x="192" y="894"/>
                  </a:lnTo>
                  <a:lnTo>
                    <a:pt x="198" y="888"/>
                  </a:lnTo>
                  <a:lnTo>
                    <a:pt x="204" y="888"/>
                  </a:lnTo>
                  <a:lnTo>
                    <a:pt x="210" y="882"/>
                  </a:lnTo>
                  <a:lnTo>
                    <a:pt x="216" y="882"/>
                  </a:lnTo>
                  <a:lnTo>
                    <a:pt x="222" y="876"/>
                  </a:lnTo>
                  <a:lnTo>
                    <a:pt x="228" y="870"/>
                  </a:lnTo>
                  <a:lnTo>
                    <a:pt x="234" y="870"/>
                  </a:lnTo>
                  <a:lnTo>
                    <a:pt x="240" y="864"/>
                  </a:lnTo>
                  <a:lnTo>
                    <a:pt x="246" y="864"/>
                  </a:lnTo>
                  <a:lnTo>
                    <a:pt x="252" y="858"/>
                  </a:lnTo>
                  <a:lnTo>
                    <a:pt x="258" y="852"/>
                  </a:lnTo>
                  <a:lnTo>
                    <a:pt x="264" y="852"/>
                  </a:lnTo>
                  <a:lnTo>
                    <a:pt x="270" y="846"/>
                  </a:lnTo>
                  <a:lnTo>
                    <a:pt x="276" y="840"/>
                  </a:lnTo>
                  <a:lnTo>
                    <a:pt x="282" y="834"/>
                  </a:lnTo>
                  <a:lnTo>
                    <a:pt x="288" y="828"/>
                  </a:lnTo>
                  <a:lnTo>
                    <a:pt x="294" y="822"/>
                  </a:lnTo>
                  <a:lnTo>
                    <a:pt x="300" y="816"/>
                  </a:lnTo>
                  <a:lnTo>
                    <a:pt x="306" y="816"/>
                  </a:lnTo>
                  <a:lnTo>
                    <a:pt x="312" y="810"/>
                  </a:lnTo>
                  <a:lnTo>
                    <a:pt x="318" y="804"/>
                  </a:lnTo>
                  <a:lnTo>
                    <a:pt x="324" y="798"/>
                  </a:lnTo>
                  <a:lnTo>
                    <a:pt x="330" y="792"/>
                  </a:lnTo>
                  <a:lnTo>
                    <a:pt x="336" y="786"/>
                  </a:lnTo>
                  <a:lnTo>
                    <a:pt x="342" y="780"/>
                  </a:lnTo>
                  <a:lnTo>
                    <a:pt x="348" y="774"/>
                  </a:lnTo>
                  <a:lnTo>
                    <a:pt x="354" y="768"/>
                  </a:lnTo>
                  <a:lnTo>
                    <a:pt x="354" y="762"/>
                  </a:lnTo>
                  <a:lnTo>
                    <a:pt x="360" y="756"/>
                  </a:lnTo>
                  <a:lnTo>
                    <a:pt x="366" y="750"/>
                  </a:lnTo>
                  <a:lnTo>
                    <a:pt x="372" y="744"/>
                  </a:lnTo>
                  <a:lnTo>
                    <a:pt x="378" y="738"/>
                  </a:lnTo>
                  <a:lnTo>
                    <a:pt x="384" y="726"/>
                  </a:lnTo>
                  <a:lnTo>
                    <a:pt x="390" y="720"/>
                  </a:lnTo>
                  <a:lnTo>
                    <a:pt x="396" y="714"/>
                  </a:lnTo>
                  <a:lnTo>
                    <a:pt x="402" y="708"/>
                  </a:lnTo>
                  <a:lnTo>
                    <a:pt x="408" y="702"/>
                  </a:lnTo>
                  <a:lnTo>
                    <a:pt x="414" y="690"/>
                  </a:lnTo>
                  <a:lnTo>
                    <a:pt x="420" y="684"/>
                  </a:lnTo>
                  <a:lnTo>
                    <a:pt x="426" y="678"/>
                  </a:lnTo>
                  <a:lnTo>
                    <a:pt x="426" y="666"/>
                  </a:lnTo>
                  <a:lnTo>
                    <a:pt x="432" y="660"/>
                  </a:lnTo>
                  <a:lnTo>
                    <a:pt x="438" y="648"/>
                  </a:lnTo>
                  <a:lnTo>
                    <a:pt x="444" y="642"/>
                  </a:lnTo>
                  <a:lnTo>
                    <a:pt x="450" y="630"/>
                  </a:lnTo>
                  <a:lnTo>
                    <a:pt x="456" y="624"/>
                  </a:lnTo>
                  <a:lnTo>
                    <a:pt x="462" y="612"/>
                  </a:lnTo>
                  <a:lnTo>
                    <a:pt x="468" y="606"/>
                  </a:lnTo>
                  <a:lnTo>
                    <a:pt x="474" y="594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2" y="564"/>
                  </a:lnTo>
                  <a:lnTo>
                    <a:pt x="498" y="552"/>
                  </a:lnTo>
                  <a:lnTo>
                    <a:pt x="504" y="546"/>
                  </a:lnTo>
                  <a:lnTo>
                    <a:pt x="504" y="534"/>
                  </a:lnTo>
                  <a:lnTo>
                    <a:pt x="510" y="522"/>
                  </a:lnTo>
                  <a:lnTo>
                    <a:pt x="516" y="510"/>
                  </a:lnTo>
                  <a:lnTo>
                    <a:pt x="522" y="504"/>
                  </a:lnTo>
                  <a:lnTo>
                    <a:pt x="528" y="492"/>
                  </a:lnTo>
                  <a:lnTo>
                    <a:pt x="534" y="480"/>
                  </a:lnTo>
                  <a:lnTo>
                    <a:pt x="540" y="468"/>
                  </a:lnTo>
                  <a:lnTo>
                    <a:pt x="546" y="456"/>
                  </a:lnTo>
                  <a:lnTo>
                    <a:pt x="552" y="444"/>
                  </a:lnTo>
                  <a:lnTo>
                    <a:pt x="558" y="432"/>
                  </a:lnTo>
                  <a:lnTo>
                    <a:pt x="564" y="420"/>
                  </a:lnTo>
                  <a:lnTo>
                    <a:pt x="570" y="408"/>
                  </a:lnTo>
                  <a:lnTo>
                    <a:pt x="576" y="396"/>
                  </a:lnTo>
                  <a:lnTo>
                    <a:pt x="582" y="384"/>
                  </a:lnTo>
                  <a:lnTo>
                    <a:pt x="582" y="372"/>
                  </a:lnTo>
                  <a:lnTo>
                    <a:pt x="588" y="354"/>
                  </a:lnTo>
                  <a:lnTo>
                    <a:pt x="594" y="342"/>
                  </a:lnTo>
                  <a:lnTo>
                    <a:pt x="600" y="330"/>
                  </a:lnTo>
                  <a:lnTo>
                    <a:pt x="606" y="318"/>
                  </a:lnTo>
                  <a:lnTo>
                    <a:pt x="612" y="306"/>
                  </a:lnTo>
                  <a:lnTo>
                    <a:pt x="618" y="288"/>
                  </a:lnTo>
                  <a:lnTo>
                    <a:pt x="624" y="276"/>
                  </a:lnTo>
                  <a:lnTo>
                    <a:pt x="630" y="264"/>
                  </a:lnTo>
                  <a:lnTo>
                    <a:pt x="636" y="246"/>
                  </a:lnTo>
                  <a:lnTo>
                    <a:pt x="642" y="234"/>
                  </a:lnTo>
                  <a:lnTo>
                    <a:pt x="648" y="222"/>
                  </a:lnTo>
                  <a:lnTo>
                    <a:pt x="654" y="204"/>
                  </a:lnTo>
                  <a:lnTo>
                    <a:pt x="654" y="192"/>
                  </a:lnTo>
                  <a:lnTo>
                    <a:pt x="660" y="180"/>
                  </a:lnTo>
                  <a:lnTo>
                    <a:pt x="666" y="162"/>
                  </a:lnTo>
                  <a:lnTo>
                    <a:pt x="672" y="150"/>
                  </a:lnTo>
                  <a:lnTo>
                    <a:pt x="678" y="132"/>
                  </a:lnTo>
                  <a:lnTo>
                    <a:pt x="684" y="120"/>
                  </a:lnTo>
                  <a:lnTo>
                    <a:pt x="690" y="102"/>
                  </a:lnTo>
                  <a:lnTo>
                    <a:pt x="696" y="90"/>
                  </a:lnTo>
                  <a:lnTo>
                    <a:pt x="702" y="72"/>
                  </a:lnTo>
                  <a:lnTo>
                    <a:pt x="708" y="60"/>
                  </a:lnTo>
                  <a:lnTo>
                    <a:pt x="714" y="42"/>
                  </a:lnTo>
                  <a:lnTo>
                    <a:pt x="720" y="30"/>
                  </a:lnTo>
                  <a:lnTo>
                    <a:pt x="726" y="12"/>
                  </a:lnTo>
                  <a:lnTo>
                    <a:pt x="732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8" name="Freeform 56"/>
            <p:cNvSpPr>
              <a:spLocks/>
            </p:cNvSpPr>
            <p:nvPr/>
          </p:nvSpPr>
          <p:spPr bwMode="auto">
            <a:xfrm>
              <a:off x="2009775" y="2378075"/>
              <a:ext cx="1133475" cy="1085850"/>
            </a:xfrm>
            <a:custGeom>
              <a:avLst/>
              <a:gdLst/>
              <a:ahLst/>
              <a:cxnLst>
                <a:cxn ang="0">
                  <a:pos x="6" y="654"/>
                </a:cxn>
                <a:cxn ang="0">
                  <a:pos x="24" y="606"/>
                </a:cxn>
                <a:cxn ang="0">
                  <a:pos x="42" y="564"/>
                </a:cxn>
                <a:cxn ang="0">
                  <a:pos x="60" y="516"/>
                </a:cxn>
                <a:cxn ang="0">
                  <a:pos x="78" y="474"/>
                </a:cxn>
                <a:cxn ang="0">
                  <a:pos x="90" y="432"/>
                </a:cxn>
                <a:cxn ang="0">
                  <a:pos x="108" y="390"/>
                </a:cxn>
                <a:cxn ang="0">
                  <a:pos x="126" y="348"/>
                </a:cxn>
                <a:cxn ang="0">
                  <a:pos x="144" y="306"/>
                </a:cxn>
                <a:cxn ang="0">
                  <a:pos x="156" y="270"/>
                </a:cxn>
                <a:cxn ang="0">
                  <a:pos x="174" y="234"/>
                </a:cxn>
                <a:cxn ang="0">
                  <a:pos x="192" y="198"/>
                </a:cxn>
                <a:cxn ang="0">
                  <a:pos x="210" y="168"/>
                </a:cxn>
                <a:cxn ang="0">
                  <a:pos x="228" y="138"/>
                </a:cxn>
                <a:cxn ang="0">
                  <a:pos x="240" y="108"/>
                </a:cxn>
                <a:cxn ang="0">
                  <a:pos x="258" y="84"/>
                </a:cxn>
                <a:cxn ang="0">
                  <a:pos x="276" y="60"/>
                </a:cxn>
                <a:cxn ang="0">
                  <a:pos x="294" y="42"/>
                </a:cxn>
                <a:cxn ang="0">
                  <a:pos x="312" y="24"/>
                </a:cxn>
                <a:cxn ang="0">
                  <a:pos x="330" y="12"/>
                </a:cxn>
                <a:cxn ang="0">
                  <a:pos x="348" y="6"/>
                </a:cxn>
                <a:cxn ang="0">
                  <a:pos x="366" y="0"/>
                </a:cxn>
                <a:cxn ang="0">
                  <a:pos x="384" y="0"/>
                </a:cxn>
                <a:cxn ang="0">
                  <a:pos x="402" y="0"/>
                </a:cxn>
                <a:cxn ang="0">
                  <a:pos x="420" y="6"/>
                </a:cxn>
                <a:cxn ang="0">
                  <a:pos x="438" y="18"/>
                </a:cxn>
                <a:cxn ang="0">
                  <a:pos x="462" y="36"/>
                </a:cxn>
                <a:cxn ang="0">
                  <a:pos x="468" y="42"/>
                </a:cxn>
                <a:cxn ang="0">
                  <a:pos x="486" y="60"/>
                </a:cxn>
                <a:cxn ang="0">
                  <a:pos x="504" y="84"/>
                </a:cxn>
                <a:cxn ang="0">
                  <a:pos x="522" y="108"/>
                </a:cxn>
                <a:cxn ang="0">
                  <a:pos x="534" y="138"/>
                </a:cxn>
                <a:cxn ang="0">
                  <a:pos x="552" y="168"/>
                </a:cxn>
                <a:cxn ang="0">
                  <a:pos x="570" y="198"/>
                </a:cxn>
                <a:cxn ang="0">
                  <a:pos x="588" y="234"/>
                </a:cxn>
                <a:cxn ang="0">
                  <a:pos x="606" y="270"/>
                </a:cxn>
                <a:cxn ang="0">
                  <a:pos x="618" y="306"/>
                </a:cxn>
                <a:cxn ang="0">
                  <a:pos x="636" y="348"/>
                </a:cxn>
                <a:cxn ang="0">
                  <a:pos x="654" y="390"/>
                </a:cxn>
                <a:cxn ang="0">
                  <a:pos x="672" y="432"/>
                </a:cxn>
                <a:cxn ang="0">
                  <a:pos x="684" y="474"/>
                </a:cxn>
                <a:cxn ang="0">
                  <a:pos x="702" y="516"/>
                </a:cxn>
              </a:cxnLst>
              <a:rect l="0" t="0" r="r" b="b"/>
              <a:pathLst>
                <a:path w="714" h="684">
                  <a:moveTo>
                    <a:pt x="0" y="684"/>
                  </a:moveTo>
                  <a:lnTo>
                    <a:pt x="0" y="666"/>
                  </a:lnTo>
                  <a:lnTo>
                    <a:pt x="6" y="654"/>
                  </a:lnTo>
                  <a:lnTo>
                    <a:pt x="12" y="636"/>
                  </a:lnTo>
                  <a:lnTo>
                    <a:pt x="18" y="624"/>
                  </a:lnTo>
                  <a:lnTo>
                    <a:pt x="24" y="606"/>
                  </a:lnTo>
                  <a:lnTo>
                    <a:pt x="30" y="594"/>
                  </a:lnTo>
                  <a:lnTo>
                    <a:pt x="36" y="576"/>
                  </a:lnTo>
                  <a:lnTo>
                    <a:pt x="42" y="564"/>
                  </a:lnTo>
                  <a:lnTo>
                    <a:pt x="48" y="546"/>
                  </a:lnTo>
                  <a:lnTo>
                    <a:pt x="54" y="534"/>
                  </a:lnTo>
                  <a:lnTo>
                    <a:pt x="60" y="516"/>
                  </a:lnTo>
                  <a:lnTo>
                    <a:pt x="66" y="504"/>
                  </a:lnTo>
                  <a:lnTo>
                    <a:pt x="72" y="492"/>
                  </a:lnTo>
                  <a:lnTo>
                    <a:pt x="78" y="474"/>
                  </a:lnTo>
                  <a:lnTo>
                    <a:pt x="78" y="462"/>
                  </a:lnTo>
                  <a:lnTo>
                    <a:pt x="84" y="444"/>
                  </a:lnTo>
                  <a:lnTo>
                    <a:pt x="90" y="432"/>
                  </a:lnTo>
                  <a:lnTo>
                    <a:pt x="96" y="420"/>
                  </a:lnTo>
                  <a:lnTo>
                    <a:pt x="102" y="402"/>
                  </a:lnTo>
                  <a:lnTo>
                    <a:pt x="108" y="390"/>
                  </a:lnTo>
                  <a:lnTo>
                    <a:pt x="114" y="378"/>
                  </a:lnTo>
                  <a:lnTo>
                    <a:pt x="120" y="360"/>
                  </a:lnTo>
                  <a:lnTo>
                    <a:pt x="126" y="348"/>
                  </a:lnTo>
                  <a:lnTo>
                    <a:pt x="132" y="336"/>
                  </a:lnTo>
                  <a:lnTo>
                    <a:pt x="138" y="324"/>
                  </a:lnTo>
                  <a:lnTo>
                    <a:pt x="144" y="306"/>
                  </a:lnTo>
                  <a:lnTo>
                    <a:pt x="150" y="294"/>
                  </a:lnTo>
                  <a:lnTo>
                    <a:pt x="150" y="282"/>
                  </a:lnTo>
                  <a:lnTo>
                    <a:pt x="156" y="270"/>
                  </a:lnTo>
                  <a:lnTo>
                    <a:pt x="162" y="258"/>
                  </a:lnTo>
                  <a:lnTo>
                    <a:pt x="168" y="246"/>
                  </a:lnTo>
                  <a:lnTo>
                    <a:pt x="174" y="234"/>
                  </a:lnTo>
                  <a:lnTo>
                    <a:pt x="180" y="222"/>
                  </a:lnTo>
                  <a:lnTo>
                    <a:pt x="186" y="210"/>
                  </a:lnTo>
                  <a:lnTo>
                    <a:pt x="192" y="198"/>
                  </a:lnTo>
                  <a:lnTo>
                    <a:pt x="198" y="186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56"/>
                  </a:lnTo>
                  <a:lnTo>
                    <a:pt x="222" y="144"/>
                  </a:lnTo>
                  <a:lnTo>
                    <a:pt x="228" y="138"/>
                  </a:lnTo>
                  <a:lnTo>
                    <a:pt x="228" y="126"/>
                  </a:lnTo>
                  <a:lnTo>
                    <a:pt x="234" y="120"/>
                  </a:lnTo>
                  <a:lnTo>
                    <a:pt x="240" y="108"/>
                  </a:lnTo>
                  <a:lnTo>
                    <a:pt x="246" y="102"/>
                  </a:lnTo>
                  <a:lnTo>
                    <a:pt x="252" y="90"/>
                  </a:lnTo>
                  <a:lnTo>
                    <a:pt x="258" y="84"/>
                  </a:lnTo>
                  <a:lnTo>
                    <a:pt x="264" y="78"/>
                  </a:lnTo>
                  <a:lnTo>
                    <a:pt x="270" y="72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300" y="36"/>
                  </a:lnTo>
                  <a:lnTo>
                    <a:pt x="306" y="30"/>
                  </a:lnTo>
                  <a:lnTo>
                    <a:pt x="312" y="24"/>
                  </a:lnTo>
                  <a:lnTo>
                    <a:pt x="318" y="18"/>
                  </a:lnTo>
                  <a:lnTo>
                    <a:pt x="324" y="18"/>
                  </a:lnTo>
                  <a:lnTo>
                    <a:pt x="330" y="12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6" y="6"/>
                  </a:lnTo>
                  <a:lnTo>
                    <a:pt x="432" y="12"/>
                  </a:lnTo>
                  <a:lnTo>
                    <a:pt x="438" y="18"/>
                  </a:lnTo>
                  <a:lnTo>
                    <a:pt x="444" y="18"/>
                  </a:lnTo>
                  <a:lnTo>
                    <a:pt x="450" y="24"/>
                  </a:lnTo>
                  <a:lnTo>
                    <a:pt x="462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42"/>
                  </a:lnTo>
                  <a:lnTo>
                    <a:pt x="474" y="48"/>
                  </a:lnTo>
                  <a:lnTo>
                    <a:pt x="480" y="54"/>
                  </a:lnTo>
                  <a:lnTo>
                    <a:pt x="486" y="60"/>
                  </a:lnTo>
                  <a:lnTo>
                    <a:pt x="492" y="72"/>
                  </a:lnTo>
                  <a:lnTo>
                    <a:pt x="498" y="78"/>
                  </a:lnTo>
                  <a:lnTo>
                    <a:pt x="504" y="84"/>
                  </a:lnTo>
                  <a:lnTo>
                    <a:pt x="510" y="90"/>
                  </a:lnTo>
                  <a:lnTo>
                    <a:pt x="516" y="102"/>
                  </a:lnTo>
                  <a:lnTo>
                    <a:pt x="522" y="108"/>
                  </a:lnTo>
                  <a:lnTo>
                    <a:pt x="528" y="120"/>
                  </a:lnTo>
                  <a:lnTo>
                    <a:pt x="534" y="126"/>
                  </a:lnTo>
                  <a:lnTo>
                    <a:pt x="534" y="138"/>
                  </a:lnTo>
                  <a:lnTo>
                    <a:pt x="540" y="144"/>
                  </a:lnTo>
                  <a:lnTo>
                    <a:pt x="546" y="156"/>
                  </a:lnTo>
                  <a:lnTo>
                    <a:pt x="552" y="168"/>
                  </a:lnTo>
                  <a:lnTo>
                    <a:pt x="558" y="180"/>
                  </a:lnTo>
                  <a:lnTo>
                    <a:pt x="564" y="186"/>
                  </a:lnTo>
                  <a:lnTo>
                    <a:pt x="570" y="198"/>
                  </a:lnTo>
                  <a:lnTo>
                    <a:pt x="576" y="210"/>
                  </a:lnTo>
                  <a:lnTo>
                    <a:pt x="582" y="222"/>
                  </a:lnTo>
                  <a:lnTo>
                    <a:pt x="588" y="234"/>
                  </a:lnTo>
                  <a:lnTo>
                    <a:pt x="594" y="246"/>
                  </a:lnTo>
                  <a:lnTo>
                    <a:pt x="600" y="258"/>
                  </a:lnTo>
                  <a:lnTo>
                    <a:pt x="606" y="270"/>
                  </a:lnTo>
                  <a:lnTo>
                    <a:pt x="612" y="282"/>
                  </a:lnTo>
                  <a:lnTo>
                    <a:pt x="612" y="294"/>
                  </a:lnTo>
                  <a:lnTo>
                    <a:pt x="618" y="306"/>
                  </a:lnTo>
                  <a:lnTo>
                    <a:pt x="624" y="324"/>
                  </a:lnTo>
                  <a:lnTo>
                    <a:pt x="630" y="336"/>
                  </a:lnTo>
                  <a:lnTo>
                    <a:pt x="636" y="348"/>
                  </a:lnTo>
                  <a:lnTo>
                    <a:pt x="642" y="360"/>
                  </a:lnTo>
                  <a:lnTo>
                    <a:pt x="648" y="378"/>
                  </a:lnTo>
                  <a:lnTo>
                    <a:pt x="654" y="390"/>
                  </a:lnTo>
                  <a:lnTo>
                    <a:pt x="660" y="402"/>
                  </a:lnTo>
                  <a:lnTo>
                    <a:pt x="666" y="420"/>
                  </a:lnTo>
                  <a:lnTo>
                    <a:pt x="672" y="432"/>
                  </a:lnTo>
                  <a:lnTo>
                    <a:pt x="678" y="444"/>
                  </a:lnTo>
                  <a:lnTo>
                    <a:pt x="684" y="462"/>
                  </a:lnTo>
                  <a:lnTo>
                    <a:pt x="684" y="474"/>
                  </a:lnTo>
                  <a:lnTo>
                    <a:pt x="690" y="492"/>
                  </a:lnTo>
                  <a:lnTo>
                    <a:pt x="696" y="504"/>
                  </a:lnTo>
                  <a:lnTo>
                    <a:pt x="702" y="516"/>
                  </a:lnTo>
                  <a:lnTo>
                    <a:pt x="708" y="534"/>
                  </a:lnTo>
                  <a:lnTo>
                    <a:pt x="714" y="546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Freeform 57"/>
            <p:cNvSpPr>
              <a:spLocks/>
            </p:cNvSpPr>
            <p:nvPr/>
          </p:nvSpPr>
          <p:spPr bwMode="auto">
            <a:xfrm>
              <a:off x="3143250" y="3244850"/>
              <a:ext cx="1152525" cy="1714500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30" y="78"/>
                </a:cxn>
                <a:cxn ang="0">
                  <a:pos x="48" y="120"/>
                </a:cxn>
                <a:cxn ang="0">
                  <a:pos x="60" y="168"/>
                </a:cxn>
                <a:cxn ang="0">
                  <a:pos x="78" y="210"/>
                </a:cxn>
                <a:cxn ang="0">
                  <a:pos x="96" y="258"/>
                </a:cxn>
                <a:cxn ang="0">
                  <a:pos x="114" y="300"/>
                </a:cxn>
                <a:cxn ang="0">
                  <a:pos x="126" y="342"/>
                </a:cxn>
                <a:cxn ang="0">
                  <a:pos x="144" y="384"/>
                </a:cxn>
                <a:cxn ang="0">
                  <a:pos x="162" y="426"/>
                </a:cxn>
                <a:cxn ang="0">
                  <a:pos x="180" y="468"/>
                </a:cxn>
                <a:cxn ang="0">
                  <a:pos x="198" y="510"/>
                </a:cxn>
                <a:cxn ang="0">
                  <a:pos x="210" y="546"/>
                </a:cxn>
                <a:cxn ang="0">
                  <a:pos x="228" y="582"/>
                </a:cxn>
                <a:cxn ang="0">
                  <a:pos x="246" y="618"/>
                </a:cxn>
                <a:cxn ang="0">
                  <a:pos x="264" y="648"/>
                </a:cxn>
                <a:cxn ang="0">
                  <a:pos x="276" y="684"/>
                </a:cxn>
                <a:cxn ang="0">
                  <a:pos x="294" y="714"/>
                </a:cxn>
                <a:cxn ang="0">
                  <a:pos x="312" y="744"/>
                </a:cxn>
                <a:cxn ang="0">
                  <a:pos x="330" y="768"/>
                </a:cxn>
                <a:cxn ang="0">
                  <a:pos x="348" y="798"/>
                </a:cxn>
                <a:cxn ang="0">
                  <a:pos x="360" y="822"/>
                </a:cxn>
                <a:cxn ang="0">
                  <a:pos x="378" y="846"/>
                </a:cxn>
                <a:cxn ang="0">
                  <a:pos x="396" y="864"/>
                </a:cxn>
                <a:cxn ang="0">
                  <a:pos x="414" y="888"/>
                </a:cxn>
                <a:cxn ang="0">
                  <a:pos x="426" y="906"/>
                </a:cxn>
                <a:cxn ang="0">
                  <a:pos x="444" y="924"/>
                </a:cxn>
                <a:cxn ang="0">
                  <a:pos x="462" y="942"/>
                </a:cxn>
                <a:cxn ang="0">
                  <a:pos x="480" y="954"/>
                </a:cxn>
                <a:cxn ang="0">
                  <a:pos x="498" y="972"/>
                </a:cxn>
                <a:cxn ang="0">
                  <a:pos x="516" y="990"/>
                </a:cxn>
                <a:cxn ang="0">
                  <a:pos x="534" y="1002"/>
                </a:cxn>
                <a:cxn ang="0">
                  <a:pos x="552" y="1008"/>
                </a:cxn>
                <a:cxn ang="0">
                  <a:pos x="570" y="1020"/>
                </a:cxn>
                <a:cxn ang="0">
                  <a:pos x="588" y="1032"/>
                </a:cxn>
                <a:cxn ang="0">
                  <a:pos x="606" y="1038"/>
                </a:cxn>
                <a:cxn ang="0">
                  <a:pos x="624" y="1050"/>
                </a:cxn>
                <a:cxn ang="0">
                  <a:pos x="642" y="1056"/>
                </a:cxn>
                <a:cxn ang="0">
                  <a:pos x="660" y="1062"/>
                </a:cxn>
                <a:cxn ang="0">
                  <a:pos x="678" y="1068"/>
                </a:cxn>
                <a:cxn ang="0">
                  <a:pos x="696" y="1074"/>
                </a:cxn>
                <a:cxn ang="0">
                  <a:pos x="714" y="1074"/>
                </a:cxn>
              </a:cxnLst>
              <a:rect l="0" t="0" r="r" b="b"/>
              <a:pathLst>
                <a:path w="726" h="1080">
                  <a:moveTo>
                    <a:pt x="0" y="0"/>
                  </a:moveTo>
                  <a:lnTo>
                    <a:pt x="6" y="18"/>
                  </a:lnTo>
                  <a:lnTo>
                    <a:pt x="12" y="30"/>
                  </a:lnTo>
                  <a:lnTo>
                    <a:pt x="18" y="48"/>
                  </a:lnTo>
                  <a:lnTo>
                    <a:pt x="24" y="60"/>
                  </a:lnTo>
                  <a:lnTo>
                    <a:pt x="30" y="78"/>
                  </a:lnTo>
                  <a:lnTo>
                    <a:pt x="36" y="90"/>
                  </a:lnTo>
                  <a:lnTo>
                    <a:pt x="42" y="108"/>
                  </a:lnTo>
                  <a:lnTo>
                    <a:pt x="48" y="120"/>
                  </a:lnTo>
                  <a:lnTo>
                    <a:pt x="48" y="138"/>
                  </a:lnTo>
                  <a:lnTo>
                    <a:pt x="54" y="150"/>
                  </a:lnTo>
                  <a:lnTo>
                    <a:pt x="60" y="168"/>
                  </a:lnTo>
                  <a:lnTo>
                    <a:pt x="66" y="180"/>
                  </a:lnTo>
                  <a:lnTo>
                    <a:pt x="72" y="198"/>
                  </a:lnTo>
                  <a:lnTo>
                    <a:pt x="78" y="210"/>
                  </a:lnTo>
                  <a:lnTo>
                    <a:pt x="84" y="228"/>
                  </a:lnTo>
                  <a:lnTo>
                    <a:pt x="90" y="240"/>
                  </a:lnTo>
                  <a:lnTo>
                    <a:pt x="96" y="258"/>
                  </a:lnTo>
                  <a:lnTo>
                    <a:pt x="102" y="270"/>
                  </a:lnTo>
                  <a:lnTo>
                    <a:pt x="108" y="288"/>
                  </a:lnTo>
                  <a:lnTo>
                    <a:pt x="114" y="300"/>
                  </a:lnTo>
                  <a:lnTo>
                    <a:pt x="120" y="318"/>
                  </a:lnTo>
                  <a:lnTo>
                    <a:pt x="126" y="330"/>
                  </a:lnTo>
                  <a:lnTo>
                    <a:pt x="126" y="342"/>
                  </a:lnTo>
                  <a:lnTo>
                    <a:pt x="132" y="360"/>
                  </a:lnTo>
                  <a:lnTo>
                    <a:pt x="138" y="372"/>
                  </a:lnTo>
                  <a:lnTo>
                    <a:pt x="144" y="384"/>
                  </a:lnTo>
                  <a:lnTo>
                    <a:pt x="150" y="402"/>
                  </a:lnTo>
                  <a:lnTo>
                    <a:pt x="156" y="414"/>
                  </a:lnTo>
                  <a:lnTo>
                    <a:pt x="162" y="426"/>
                  </a:lnTo>
                  <a:lnTo>
                    <a:pt x="168" y="444"/>
                  </a:lnTo>
                  <a:lnTo>
                    <a:pt x="174" y="456"/>
                  </a:lnTo>
                  <a:lnTo>
                    <a:pt x="180" y="468"/>
                  </a:lnTo>
                  <a:lnTo>
                    <a:pt x="186" y="480"/>
                  </a:lnTo>
                  <a:lnTo>
                    <a:pt x="192" y="492"/>
                  </a:lnTo>
                  <a:lnTo>
                    <a:pt x="198" y="510"/>
                  </a:lnTo>
                  <a:lnTo>
                    <a:pt x="198" y="522"/>
                  </a:lnTo>
                  <a:lnTo>
                    <a:pt x="204" y="534"/>
                  </a:lnTo>
                  <a:lnTo>
                    <a:pt x="210" y="546"/>
                  </a:lnTo>
                  <a:lnTo>
                    <a:pt x="216" y="558"/>
                  </a:lnTo>
                  <a:lnTo>
                    <a:pt x="222" y="570"/>
                  </a:lnTo>
                  <a:lnTo>
                    <a:pt x="228" y="582"/>
                  </a:lnTo>
                  <a:lnTo>
                    <a:pt x="234" y="594"/>
                  </a:lnTo>
                  <a:lnTo>
                    <a:pt x="240" y="606"/>
                  </a:lnTo>
                  <a:lnTo>
                    <a:pt x="246" y="618"/>
                  </a:lnTo>
                  <a:lnTo>
                    <a:pt x="252" y="630"/>
                  </a:lnTo>
                  <a:lnTo>
                    <a:pt x="258" y="642"/>
                  </a:lnTo>
                  <a:lnTo>
                    <a:pt x="264" y="648"/>
                  </a:lnTo>
                  <a:lnTo>
                    <a:pt x="270" y="660"/>
                  </a:lnTo>
                  <a:lnTo>
                    <a:pt x="276" y="672"/>
                  </a:lnTo>
                  <a:lnTo>
                    <a:pt x="276" y="684"/>
                  </a:lnTo>
                  <a:lnTo>
                    <a:pt x="282" y="690"/>
                  </a:lnTo>
                  <a:lnTo>
                    <a:pt x="288" y="702"/>
                  </a:lnTo>
                  <a:lnTo>
                    <a:pt x="294" y="714"/>
                  </a:lnTo>
                  <a:lnTo>
                    <a:pt x="300" y="726"/>
                  </a:lnTo>
                  <a:lnTo>
                    <a:pt x="306" y="732"/>
                  </a:lnTo>
                  <a:lnTo>
                    <a:pt x="312" y="744"/>
                  </a:lnTo>
                  <a:lnTo>
                    <a:pt x="318" y="750"/>
                  </a:lnTo>
                  <a:lnTo>
                    <a:pt x="324" y="762"/>
                  </a:lnTo>
                  <a:lnTo>
                    <a:pt x="330" y="768"/>
                  </a:lnTo>
                  <a:lnTo>
                    <a:pt x="336" y="780"/>
                  </a:lnTo>
                  <a:lnTo>
                    <a:pt x="342" y="786"/>
                  </a:lnTo>
                  <a:lnTo>
                    <a:pt x="348" y="798"/>
                  </a:lnTo>
                  <a:lnTo>
                    <a:pt x="354" y="804"/>
                  </a:lnTo>
                  <a:lnTo>
                    <a:pt x="354" y="816"/>
                  </a:lnTo>
                  <a:lnTo>
                    <a:pt x="360" y="822"/>
                  </a:lnTo>
                  <a:lnTo>
                    <a:pt x="366" y="828"/>
                  </a:lnTo>
                  <a:lnTo>
                    <a:pt x="372" y="840"/>
                  </a:lnTo>
                  <a:lnTo>
                    <a:pt x="378" y="846"/>
                  </a:lnTo>
                  <a:lnTo>
                    <a:pt x="384" y="852"/>
                  </a:lnTo>
                  <a:lnTo>
                    <a:pt x="390" y="858"/>
                  </a:lnTo>
                  <a:lnTo>
                    <a:pt x="396" y="864"/>
                  </a:lnTo>
                  <a:lnTo>
                    <a:pt x="402" y="876"/>
                  </a:lnTo>
                  <a:lnTo>
                    <a:pt x="408" y="882"/>
                  </a:lnTo>
                  <a:lnTo>
                    <a:pt x="414" y="888"/>
                  </a:lnTo>
                  <a:lnTo>
                    <a:pt x="420" y="894"/>
                  </a:lnTo>
                  <a:lnTo>
                    <a:pt x="426" y="900"/>
                  </a:lnTo>
                  <a:lnTo>
                    <a:pt x="426" y="906"/>
                  </a:lnTo>
                  <a:lnTo>
                    <a:pt x="432" y="912"/>
                  </a:lnTo>
                  <a:lnTo>
                    <a:pt x="438" y="918"/>
                  </a:lnTo>
                  <a:lnTo>
                    <a:pt x="444" y="924"/>
                  </a:lnTo>
                  <a:lnTo>
                    <a:pt x="450" y="930"/>
                  </a:lnTo>
                  <a:lnTo>
                    <a:pt x="456" y="936"/>
                  </a:lnTo>
                  <a:lnTo>
                    <a:pt x="462" y="942"/>
                  </a:lnTo>
                  <a:lnTo>
                    <a:pt x="468" y="948"/>
                  </a:lnTo>
                  <a:lnTo>
                    <a:pt x="474" y="954"/>
                  </a:lnTo>
                  <a:lnTo>
                    <a:pt x="480" y="954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498" y="972"/>
                  </a:lnTo>
                  <a:lnTo>
                    <a:pt x="504" y="978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22" y="990"/>
                  </a:lnTo>
                  <a:lnTo>
                    <a:pt x="528" y="996"/>
                  </a:lnTo>
                  <a:lnTo>
                    <a:pt x="534" y="1002"/>
                  </a:lnTo>
                  <a:lnTo>
                    <a:pt x="540" y="1002"/>
                  </a:lnTo>
                  <a:lnTo>
                    <a:pt x="546" y="1008"/>
                  </a:lnTo>
                  <a:lnTo>
                    <a:pt x="552" y="1008"/>
                  </a:lnTo>
                  <a:lnTo>
                    <a:pt x="558" y="1014"/>
                  </a:lnTo>
                  <a:lnTo>
                    <a:pt x="564" y="1020"/>
                  </a:lnTo>
                  <a:lnTo>
                    <a:pt x="570" y="1020"/>
                  </a:lnTo>
                  <a:lnTo>
                    <a:pt x="576" y="1026"/>
                  </a:lnTo>
                  <a:lnTo>
                    <a:pt x="582" y="1032"/>
                  </a:lnTo>
                  <a:lnTo>
                    <a:pt x="588" y="1032"/>
                  </a:lnTo>
                  <a:lnTo>
                    <a:pt x="594" y="1038"/>
                  </a:lnTo>
                  <a:lnTo>
                    <a:pt x="600" y="1038"/>
                  </a:lnTo>
                  <a:lnTo>
                    <a:pt x="606" y="1038"/>
                  </a:lnTo>
                  <a:lnTo>
                    <a:pt x="612" y="1044"/>
                  </a:lnTo>
                  <a:lnTo>
                    <a:pt x="618" y="1044"/>
                  </a:lnTo>
                  <a:lnTo>
                    <a:pt x="624" y="1050"/>
                  </a:lnTo>
                  <a:lnTo>
                    <a:pt x="630" y="1050"/>
                  </a:lnTo>
                  <a:lnTo>
                    <a:pt x="636" y="1050"/>
                  </a:lnTo>
                  <a:lnTo>
                    <a:pt x="642" y="1056"/>
                  </a:lnTo>
                  <a:lnTo>
                    <a:pt x="648" y="1056"/>
                  </a:lnTo>
                  <a:lnTo>
                    <a:pt x="654" y="1056"/>
                  </a:lnTo>
                  <a:lnTo>
                    <a:pt x="660" y="1062"/>
                  </a:lnTo>
                  <a:lnTo>
                    <a:pt x="666" y="1062"/>
                  </a:lnTo>
                  <a:lnTo>
                    <a:pt x="672" y="1068"/>
                  </a:lnTo>
                  <a:lnTo>
                    <a:pt x="678" y="1068"/>
                  </a:lnTo>
                  <a:lnTo>
                    <a:pt x="684" y="1068"/>
                  </a:lnTo>
                  <a:lnTo>
                    <a:pt x="690" y="1068"/>
                  </a:lnTo>
                  <a:lnTo>
                    <a:pt x="696" y="1074"/>
                  </a:lnTo>
                  <a:lnTo>
                    <a:pt x="702" y="1074"/>
                  </a:lnTo>
                  <a:lnTo>
                    <a:pt x="708" y="1074"/>
                  </a:lnTo>
                  <a:lnTo>
                    <a:pt x="714" y="1074"/>
                  </a:lnTo>
                  <a:lnTo>
                    <a:pt x="720" y="1080"/>
                  </a:lnTo>
                  <a:lnTo>
                    <a:pt x="726" y="108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0" name="Freeform 58"/>
            <p:cNvSpPr>
              <a:spLocks/>
            </p:cNvSpPr>
            <p:nvPr/>
          </p:nvSpPr>
          <p:spPr bwMode="auto">
            <a:xfrm>
              <a:off x="4295775" y="4959350"/>
              <a:ext cx="857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42" y="6"/>
                </a:cxn>
                <a:cxn ang="0">
                  <a:pos x="48" y="6"/>
                </a:cxn>
                <a:cxn ang="0">
                  <a:pos x="54" y="6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Freeform 59"/>
            <p:cNvSpPr>
              <a:spLocks/>
            </p:cNvSpPr>
            <p:nvPr/>
          </p:nvSpPr>
          <p:spPr bwMode="auto">
            <a:xfrm>
              <a:off x="847725" y="3082925"/>
              <a:ext cx="1143000" cy="1733550"/>
            </a:xfrm>
            <a:custGeom>
              <a:avLst/>
              <a:gdLst/>
              <a:ahLst/>
              <a:cxnLst>
                <a:cxn ang="0">
                  <a:pos x="12" y="1086"/>
                </a:cxn>
                <a:cxn ang="0">
                  <a:pos x="30" y="1080"/>
                </a:cxn>
                <a:cxn ang="0">
                  <a:pos x="48" y="1068"/>
                </a:cxn>
                <a:cxn ang="0">
                  <a:pos x="66" y="1062"/>
                </a:cxn>
                <a:cxn ang="0">
                  <a:pos x="84" y="1050"/>
                </a:cxn>
                <a:cxn ang="0">
                  <a:pos x="102" y="1044"/>
                </a:cxn>
                <a:cxn ang="0">
                  <a:pos x="120" y="1026"/>
                </a:cxn>
                <a:cxn ang="0">
                  <a:pos x="138" y="1014"/>
                </a:cxn>
                <a:cxn ang="0">
                  <a:pos x="156" y="1002"/>
                </a:cxn>
                <a:cxn ang="0">
                  <a:pos x="174" y="984"/>
                </a:cxn>
                <a:cxn ang="0">
                  <a:pos x="192" y="966"/>
                </a:cxn>
                <a:cxn ang="0">
                  <a:pos x="204" y="948"/>
                </a:cxn>
                <a:cxn ang="0">
                  <a:pos x="222" y="924"/>
                </a:cxn>
                <a:cxn ang="0">
                  <a:pos x="240" y="900"/>
                </a:cxn>
                <a:cxn ang="0">
                  <a:pos x="258" y="870"/>
                </a:cxn>
                <a:cxn ang="0">
                  <a:pos x="276" y="840"/>
                </a:cxn>
                <a:cxn ang="0">
                  <a:pos x="288" y="804"/>
                </a:cxn>
                <a:cxn ang="0">
                  <a:pos x="306" y="762"/>
                </a:cxn>
                <a:cxn ang="0">
                  <a:pos x="324" y="714"/>
                </a:cxn>
                <a:cxn ang="0">
                  <a:pos x="342" y="660"/>
                </a:cxn>
                <a:cxn ang="0">
                  <a:pos x="354" y="606"/>
                </a:cxn>
                <a:cxn ang="0">
                  <a:pos x="372" y="540"/>
                </a:cxn>
                <a:cxn ang="0">
                  <a:pos x="390" y="468"/>
                </a:cxn>
                <a:cxn ang="0">
                  <a:pos x="408" y="396"/>
                </a:cxn>
                <a:cxn ang="0">
                  <a:pos x="426" y="318"/>
                </a:cxn>
                <a:cxn ang="0">
                  <a:pos x="438" y="240"/>
                </a:cxn>
                <a:cxn ang="0">
                  <a:pos x="456" y="168"/>
                </a:cxn>
                <a:cxn ang="0">
                  <a:pos x="474" y="108"/>
                </a:cxn>
                <a:cxn ang="0">
                  <a:pos x="492" y="54"/>
                </a:cxn>
                <a:cxn ang="0">
                  <a:pos x="504" y="18"/>
                </a:cxn>
                <a:cxn ang="0">
                  <a:pos x="522" y="6"/>
                </a:cxn>
                <a:cxn ang="0">
                  <a:pos x="540" y="6"/>
                </a:cxn>
                <a:cxn ang="0">
                  <a:pos x="558" y="30"/>
                </a:cxn>
                <a:cxn ang="0">
                  <a:pos x="576" y="66"/>
                </a:cxn>
                <a:cxn ang="0">
                  <a:pos x="588" y="114"/>
                </a:cxn>
                <a:cxn ang="0">
                  <a:pos x="606" y="174"/>
                </a:cxn>
                <a:cxn ang="0">
                  <a:pos x="624" y="240"/>
                </a:cxn>
                <a:cxn ang="0">
                  <a:pos x="642" y="312"/>
                </a:cxn>
                <a:cxn ang="0">
                  <a:pos x="654" y="384"/>
                </a:cxn>
                <a:cxn ang="0">
                  <a:pos x="672" y="456"/>
                </a:cxn>
                <a:cxn ang="0">
                  <a:pos x="690" y="522"/>
                </a:cxn>
                <a:cxn ang="0">
                  <a:pos x="708" y="588"/>
                </a:cxn>
              </a:cxnLst>
              <a:rect l="0" t="0" r="r" b="b"/>
              <a:pathLst>
                <a:path w="720" h="1092">
                  <a:moveTo>
                    <a:pt x="0" y="1092"/>
                  </a:moveTo>
                  <a:lnTo>
                    <a:pt x="6" y="1086"/>
                  </a:lnTo>
                  <a:lnTo>
                    <a:pt x="12" y="1086"/>
                  </a:lnTo>
                  <a:lnTo>
                    <a:pt x="18" y="1086"/>
                  </a:lnTo>
                  <a:lnTo>
                    <a:pt x="24" y="1080"/>
                  </a:lnTo>
                  <a:lnTo>
                    <a:pt x="30" y="1080"/>
                  </a:lnTo>
                  <a:lnTo>
                    <a:pt x="36" y="1080"/>
                  </a:lnTo>
                  <a:lnTo>
                    <a:pt x="42" y="1074"/>
                  </a:lnTo>
                  <a:lnTo>
                    <a:pt x="48" y="1068"/>
                  </a:lnTo>
                  <a:lnTo>
                    <a:pt x="54" y="1068"/>
                  </a:lnTo>
                  <a:lnTo>
                    <a:pt x="60" y="1062"/>
                  </a:lnTo>
                  <a:lnTo>
                    <a:pt x="66" y="1062"/>
                  </a:lnTo>
                  <a:lnTo>
                    <a:pt x="72" y="1056"/>
                  </a:lnTo>
                  <a:lnTo>
                    <a:pt x="78" y="1056"/>
                  </a:lnTo>
                  <a:lnTo>
                    <a:pt x="84" y="1050"/>
                  </a:lnTo>
                  <a:lnTo>
                    <a:pt x="90" y="1050"/>
                  </a:lnTo>
                  <a:lnTo>
                    <a:pt x="96" y="1044"/>
                  </a:lnTo>
                  <a:lnTo>
                    <a:pt x="102" y="1044"/>
                  </a:lnTo>
                  <a:lnTo>
                    <a:pt x="108" y="1038"/>
                  </a:lnTo>
                  <a:lnTo>
                    <a:pt x="114" y="1032"/>
                  </a:lnTo>
                  <a:lnTo>
                    <a:pt x="120" y="1026"/>
                  </a:lnTo>
                  <a:lnTo>
                    <a:pt x="126" y="1020"/>
                  </a:lnTo>
                  <a:lnTo>
                    <a:pt x="132" y="1020"/>
                  </a:lnTo>
                  <a:lnTo>
                    <a:pt x="138" y="1014"/>
                  </a:lnTo>
                  <a:lnTo>
                    <a:pt x="144" y="1008"/>
                  </a:lnTo>
                  <a:lnTo>
                    <a:pt x="150" y="1002"/>
                  </a:lnTo>
                  <a:lnTo>
                    <a:pt x="156" y="1002"/>
                  </a:lnTo>
                  <a:lnTo>
                    <a:pt x="162" y="996"/>
                  </a:lnTo>
                  <a:lnTo>
                    <a:pt x="168" y="990"/>
                  </a:lnTo>
                  <a:lnTo>
                    <a:pt x="174" y="984"/>
                  </a:lnTo>
                  <a:lnTo>
                    <a:pt x="180" y="978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0"/>
                  </a:lnTo>
                  <a:lnTo>
                    <a:pt x="198" y="954"/>
                  </a:lnTo>
                  <a:lnTo>
                    <a:pt x="204" y="948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24"/>
                  </a:lnTo>
                  <a:lnTo>
                    <a:pt x="228" y="918"/>
                  </a:lnTo>
                  <a:lnTo>
                    <a:pt x="234" y="906"/>
                  </a:lnTo>
                  <a:lnTo>
                    <a:pt x="240" y="900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58"/>
                  </a:lnTo>
                  <a:lnTo>
                    <a:pt x="270" y="846"/>
                  </a:lnTo>
                  <a:lnTo>
                    <a:pt x="276" y="840"/>
                  </a:lnTo>
                  <a:lnTo>
                    <a:pt x="276" y="828"/>
                  </a:lnTo>
                  <a:lnTo>
                    <a:pt x="282" y="816"/>
                  </a:lnTo>
                  <a:lnTo>
                    <a:pt x="288" y="804"/>
                  </a:lnTo>
                  <a:lnTo>
                    <a:pt x="294" y="786"/>
                  </a:lnTo>
                  <a:lnTo>
                    <a:pt x="300" y="774"/>
                  </a:lnTo>
                  <a:lnTo>
                    <a:pt x="306" y="762"/>
                  </a:lnTo>
                  <a:lnTo>
                    <a:pt x="312" y="744"/>
                  </a:lnTo>
                  <a:lnTo>
                    <a:pt x="318" y="732"/>
                  </a:lnTo>
                  <a:lnTo>
                    <a:pt x="324" y="714"/>
                  </a:lnTo>
                  <a:lnTo>
                    <a:pt x="330" y="696"/>
                  </a:lnTo>
                  <a:lnTo>
                    <a:pt x="336" y="678"/>
                  </a:lnTo>
                  <a:lnTo>
                    <a:pt x="342" y="660"/>
                  </a:lnTo>
                  <a:lnTo>
                    <a:pt x="348" y="642"/>
                  </a:lnTo>
                  <a:lnTo>
                    <a:pt x="354" y="624"/>
                  </a:lnTo>
                  <a:lnTo>
                    <a:pt x="354" y="606"/>
                  </a:lnTo>
                  <a:lnTo>
                    <a:pt x="360" y="582"/>
                  </a:lnTo>
                  <a:lnTo>
                    <a:pt x="366" y="564"/>
                  </a:lnTo>
                  <a:lnTo>
                    <a:pt x="372" y="540"/>
                  </a:lnTo>
                  <a:lnTo>
                    <a:pt x="378" y="516"/>
                  </a:lnTo>
                  <a:lnTo>
                    <a:pt x="384" y="492"/>
                  </a:lnTo>
                  <a:lnTo>
                    <a:pt x="390" y="468"/>
                  </a:lnTo>
                  <a:lnTo>
                    <a:pt x="396" y="444"/>
                  </a:lnTo>
                  <a:lnTo>
                    <a:pt x="402" y="420"/>
                  </a:lnTo>
                  <a:lnTo>
                    <a:pt x="408" y="396"/>
                  </a:lnTo>
                  <a:lnTo>
                    <a:pt x="414" y="372"/>
                  </a:lnTo>
                  <a:lnTo>
                    <a:pt x="420" y="342"/>
                  </a:lnTo>
                  <a:lnTo>
                    <a:pt x="426" y="318"/>
                  </a:lnTo>
                  <a:lnTo>
                    <a:pt x="426" y="294"/>
                  </a:lnTo>
                  <a:lnTo>
                    <a:pt x="432" y="264"/>
                  </a:lnTo>
                  <a:lnTo>
                    <a:pt x="438" y="240"/>
                  </a:lnTo>
                  <a:lnTo>
                    <a:pt x="444" y="216"/>
                  </a:lnTo>
                  <a:lnTo>
                    <a:pt x="450" y="192"/>
                  </a:lnTo>
                  <a:lnTo>
                    <a:pt x="456" y="168"/>
                  </a:lnTo>
                  <a:lnTo>
                    <a:pt x="462" y="144"/>
                  </a:lnTo>
                  <a:lnTo>
                    <a:pt x="468" y="126"/>
                  </a:lnTo>
                  <a:lnTo>
                    <a:pt x="474" y="108"/>
                  </a:lnTo>
                  <a:lnTo>
                    <a:pt x="480" y="84"/>
                  </a:lnTo>
                  <a:lnTo>
                    <a:pt x="486" y="72"/>
                  </a:lnTo>
                  <a:lnTo>
                    <a:pt x="492" y="54"/>
                  </a:lnTo>
                  <a:lnTo>
                    <a:pt x="498" y="42"/>
                  </a:lnTo>
                  <a:lnTo>
                    <a:pt x="504" y="30"/>
                  </a:lnTo>
                  <a:lnTo>
                    <a:pt x="504" y="18"/>
                  </a:lnTo>
                  <a:lnTo>
                    <a:pt x="510" y="12"/>
                  </a:lnTo>
                  <a:lnTo>
                    <a:pt x="516" y="6"/>
                  </a:lnTo>
                  <a:lnTo>
                    <a:pt x="522" y="6"/>
                  </a:lnTo>
                  <a:lnTo>
                    <a:pt x="528" y="0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12"/>
                  </a:lnTo>
                  <a:lnTo>
                    <a:pt x="552" y="18"/>
                  </a:lnTo>
                  <a:lnTo>
                    <a:pt x="558" y="30"/>
                  </a:lnTo>
                  <a:lnTo>
                    <a:pt x="564" y="36"/>
                  </a:lnTo>
                  <a:lnTo>
                    <a:pt x="570" y="48"/>
                  </a:lnTo>
                  <a:lnTo>
                    <a:pt x="576" y="66"/>
                  </a:lnTo>
                  <a:lnTo>
                    <a:pt x="582" y="78"/>
                  </a:lnTo>
                  <a:lnTo>
                    <a:pt x="582" y="96"/>
                  </a:lnTo>
                  <a:lnTo>
                    <a:pt x="588" y="114"/>
                  </a:lnTo>
                  <a:lnTo>
                    <a:pt x="594" y="132"/>
                  </a:lnTo>
                  <a:lnTo>
                    <a:pt x="600" y="156"/>
                  </a:lnTo>
                  <a:lnTo>
                    <a:pt x="606" y="174"/>
                  </a:lnTo>
                  <a:lnTo>
                    <a:pt x="612" y="198"/>
                  </a:lnTo>
                  <a:lnTo>
                    <a:pt x="618" y="216"/>
                  </a:lnTo>
                  <a:lnTo>
                    <a:pt x="624" y="240"/>
                  </a:lnTo>
                  <a:lnTo>
                    <a:pt x="630" y="264"/>
                  </a:lnTo>
                  <a:lnTo>
                    <a:pt x="636" y="288"/>
                  </a:lnTo>
                  <a:lnTo>
                    <a:pt x="642" y="312"/>
                  </a:lnTo>
                  <a:lnTo>
                    <a:pt x="648" y="336"/>
                  </a:lnTo>
                  <a:lnTo>
                    <a:pt x="654" y="360"/>
                  </a:lnTo>
                  <a:lnTo>
                    <a:pt x="654" y="384"/>
                  </a:lnTo>
                  <a:lnTo>
                    <a:pt x="660" y="408"/>
                  </a:lnTo>
                  <a:lnTo>
                    <a:pt x="666" y="432"/>
                  </a:lnTo>
                  <a:lnTo>
                    <a:pt x="672" y="456"/>
                  </a:lnTo>
                  <a:lnTo>
                    <a:pt x="678" y="480"/>
                  </a:lnTo>
                  <a:lnTo>
                    <a:pt x="684" y="504"/>
                  </a:lnTo>
                  <a:lnTo>
                    <a:pt x="690" y="522"/>
                  </a:lnTo>
                  <a:lnTo>
                    <a:pt x="696" y="546"/>
                  </a:lnTo>
                  <a:lnTo>
                    <a:pt x="702" y="570"/>
                  </a:lnTo>
                  <a:lnTo>
                    <a:pt x="708" y="588"/>
                  </a:lnTo>
                  <a:lnTo>
                    <a:pt x="714" y="606"/>
                  </a:lnTo>
                  <a:lnTo>
                    <a:pt x="720" y="63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2" name="Freeform 60"/>
            <p:cNvSpPr>
              <a:spLocks/>
            </p:cNvSpPr>
            <p:nvPr/>
          </p:nvSpPr>
          <p:spPr bwMode="auto">
            <a:xfrm>
              <a:off x="1990725" y="4083050"/>
              <a:ext cx="1181100" cy="838200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24" y="84"/>
                </a:cxn>
                <a:cxn ang="0">
                  <a:pos x="42" y="132"/>
                </a:cxn>
                <a:cxn ang="0">
                  <a:pos x="60" y="174"/>
                </a:cxn>
                <a:cxn ang="0">
                  <a:pos x="78" y="210"/>
                </a:cxn>
                <a:cxn ang="0">
                  <a:pos x="90" y="240"/>
                </a:cxn>
                <a:cxn ang="0">
                  <a:pos x="108" y="270"/>
                </a:cxn>
                <a:cxn ang="0">
                  <a:pos x="126" y="294"/>
                </a:cxn>
                <a:cxn ang="0">
                  <a:pos x="144" y="318"/>
                </a:cxn>
                <a:cxn ang="0">
                  <a:pos x="162" y="336"/>
                </a:cxn>
                <a:cxn ang="0">
                  <a:pos x="174" y="354"/>
                </a:cxn>
                <a:cxn ang="0">
                  <a:pos x="192" y="372"/>
                </a:cxn>
                <a:cxn ang="0">
                  <a:pos x="210" y="384"/>
                </a:cxn>
                <a:cxn ang="0">
                  <a:pos x="228" y="396"/>
                </a:cxn>
                <a:cxn ang="0">
                  <a:pos x="246" y="414"/>
                </a:cxn>
                <a:cxn ang="0">
                  <a:pos x="264" y="420"/>
                </a:cxn>
                <a:cxn ang="0">
                  <a:pos x="282" y="432"/>
                </a:cxn>
                <a:cxn ang="0">
                  <a:pos x="300" y="438"/>
                </a:cxn>
                <a:cxn ang="0">
                  <a:pos x="318" y="450"/>
                </a:cxn>
                <a:cxn ang="0">
                  <a:pos x="336" y="456"/>
                </a:cxn>
                <a:cxn ang="0">
                  <a:pos x="354" y="462"/>
                </a:cxn>
                <a:cxn ang="0">
                  <a:pos x="372" y="468"/>
                </a:cxn>
                <a:cxn ang="0">
                  <a:pos x="390" y="474"/>
                </a:cxn>
                <a:cxn ang="0">
                  <a:pos x="408" y="480"/>
                </a:cxn>
                <a:cxn ang="0">
                  <a:pos x="426" y="486"/>
                </a:cxn>
                <a:cxn ang="0">
                  <a:pos x="444" y="486"/>
                </a:cxn>
                <a:cxn ang="0">
                  <a:pos x="462" y="492"/>
                </a:cxn>
                <a:cxn ang="0">
                  <a:pos x="480" y="498"/>
                </a:cxn>
                <a:cxn ang="0">
                  <a:pos x="498" y="498"/>
                </a:cxn>
                <a:cxn ang="0">
                  <a:pos x="516" y="504"/>
                </a:cxn>
                <a:cxn ang="0">
                  <a:pos x="534" y="504"/>
                </a:cxn>
                <a:cxn ang="0">
                  <a:pos x="552" y="510"/>
                </a:cxn>
                <a:cxn ang="0">
                  <a:pos x="570" y="510"/>
                </a:cxn>
                <a:cxn ang="0">
                  <a:pos x="588" y="516"/>
                </a:cxn>
                <a:cxn ang="0">
                  <a:pos x="606" y="516"/>
                </a:cxn>
                <a:cxn ang="0">
                  <a:pos x="624" y="516"/>
                </a:cxn>
                <a:cxn ang="0">
                  <a:pos x="642" y="522"/>
                </a:cxn>
                <a:cxn ang="0">
                  <a:pos x="660" y="522"/>
                </a:cxn>
                <a:cxn ang="0">
                  <a:pos x="678" y="522"/>
                </a:cxn>
                <a:cxn ang="0">
                  <a:pos x="696" y="522"/>
                </a:cxn>
                <a:cxn ang="0">
                  <a:pos x="714" y="528"/>
                </a:cxn>
                <a:cxn ang="0">
                  <a:pos x="732" y="528"/>
                </a:cxn>
              </a:cxnLst>
              <a:rect l="0" t="0" r="r" b="b"/>
              <a:pathLst>
                <a:path w="744" h="528">
                  <a:moveTo>
                    <a:pt x="0" y="0"/>
                  </a:move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8" y="72"/>
                  </a:lnTo>
                  <a:lnTo>
                    <a:pt x="24" y="84"/>
                  </a:lnTo>
                  <a:lnTo>
                    <a:pt x="30" y="102"/>
                  </a:lnTo>
                  <a:lnTo>
                    <a:pt x="36" y="114"/>
                  </a:lnTo>
                  <a:lnTo>
                    <a:pt x="42" y="132"/>
                  </a:lnTo>
                  <a:lnTo>
                    <a:pt x="48" y="144"/>
                  </a:lnTo>
                  <a:lnTo>
                    <a:pt x="54" y="162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72" y="198"/>
                  </a:lnTo>
                  <a:lnTo>
                    <a:pt x="78" y="210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96" y="252"/>
                  </a:lnTo>
                  <a:lnTo>
                    <a:pt x="102" y="258"/>
                  </a:lnTo>
                  <a:lnTo>
                    <a:pt x="108" y="270"/>
                  </a:lnTo>
                  <a:lnTo>
                    <a:pt x="114" y="276"/>
                  </a:lnTo>
                  <a:lnTo>
                    <a:pt x="120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8" y="312"/>
                  </a:lnTo>
                  <a:lnTo>
                    <a:pt x="144" y="318"/>
                  </a:lnTo>
                  <a:lnTo>
                    <a:pt x="150" y="324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62" y="342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80" y="360"/>
                  </a:lnTo>
                  <a:lnTo>
                    <a:pt x="186" y="366"/>
                  </a:lnTo>
                  <a:lnTo>
                    <a:pt x="192" y="372"/>
                  </a:lnTo>
                  <a:lnTo>
                    <a:pt x="198" y="378"/>
                  </a:lnTo>
                  <a:lnTo>
                    <a:pt x="204" y="378"/>
                  </a:lnTo>
                  <a:lnTo>
                    <a:pt x="210" y="384"/>
                  </a:lnTo>
                  <a:lnTo>
                    <a:pt x="216" y="390"/>
                  </a:lnTo>
                  <a:lnTo>
                    <a:pt x="222" y="396"/>
                  </a:lnTo>
                  <a:lnTo>
                    <a:pt x="228" y="396"/>
                  </a:lnTo>
                  <a:lnTo>
                    <a:pt x="234" y="402"/>
                  </a:lnTo>
                  <a:lnTo>
                    <a:pt x="240" y="408"/>
                  </a:lnTo>
                  <a:lnTo>
                    <a:pt x="246" y="414"/>
                  </a:lnTo>
                  <a:lnTo>
                    <a:pt x="252" y="414"/>
                  </a:lnTo>
                  <a:lnTo>
                    <a:pt x="258" y="420"/>
                  </a:lnTo>
                  <a:lnTo>
                    <a:pt x="264" y="420"/>
                  </a:lnTo>
                  <a:lnTo>
                    <a:pt x="270" y="426"/>
                  </a:lnTo>
                  <a:lnTo>
                    <a:pt x="276" y="426"/>
                  </a:lnTo>
                  <a:lnTo>
                    <a:pt x="282" y="432"/>
                  </a:lnTo>
                  <a:lnTo>
                    <a:pt x="288" y="432"/>
                  </a:lnTo>
                  <a:lnTo>
                    <a:pt x="294" y="438"/>
                  </a:lnTo>
                  <a:lnTo>
                    <a:pt x="300" y="438"/>
                  </a:lnTo>
                  <a:lnTo>
                    <a:pt x="306" y="444"/>
                  </a:lnTo>
                  <a:lnTo>
                    <a:pt x="312" y="444"/>
                  </a:lnTo>
                  <a:lnTo>
                    <a:pt x="318" y="450"/>
                  </a:lnTo>
                  <a:lnTo>
                    <a:pt x="324" y="450"/>
                  </a:lnTo>
                  <a:lnTo>
                    <a:pt x="330" y="456"/>
                  </a:lnTo>
                  <a:lnTo>
                    <a:pt x="336" y="456"/>
                  </a:lnTo>
                  <a:lnTo>
                    <a:pt x="342" y="462"/>
                  </a:lnTo>
                  <a:lnTo>
                    <a:pt x="348" y="462"/>
                  </a:lnTo>
                  <a:lnTo>
                    <a:pt x="354" y="462"/>
                  </a:lnTo>
                  <a:lnTo>
                    <a:pt x="360" y="468"/>
                  </a:lnTo>
                  <a:lnTo>
                    <a:pt x="366" y="468"/>
                  </a:lnTo>
                  <a:lnTo>
                    <a:pt x="372" y="468"/>
                  </a:lnTo>
                  <a:lnTo>
                    <a:pt x="378" y="468"/>
                  </a:lnTo>
                  <a:lnTo>
                    <a:pt x="384" y="474"/>
                  </a:lnTo>
                  <a:lnTo>
                    <a:pt x="390" y="474"/>
                  </a:lnTo>
                  <a:lnTo>
                    <a:pt x="396" y="480"/>
                  </a:lnTo>
                  <a:lnTo>
                    <a:pt x="402" y="480"/>
                  </a:lnTo>
                  <a:lnTo>
                    <a:pt x="408" y="480"/>
                  </a:lnTo>
                  <a:lnTo>
                    <a:pt x="414" y="480"/>
                  </a:lnTo>
                  <a:lnTo>
                    <a:pt x="420" y="486"/>
                  </a:lnTo>
                  <a:lnTo>
                    <a:pt x="426" y="486"/>
                  </a:lnTo>
                  <a:lnTo>
                    <a:pt x="432" y="486"/>
                  </a:lnTo>
                  <a:lnTo>
                    <a:pt x="438" y="486"/>
                  </a:lnTo>
                  <a:lnTo>
                    <a:pt x="444" y="486"/>
                  </a:lnTo>
                  <a:lnTo>
                    <a:pt x="450" y="492"/>
                  </a:lnTo>
                  <a:lnTo>
                    <a:pt x="456" y="492"/>
                  </a:lnTo>
                  <a:lnTo>
                    <a:pt x="462" y="492"/>
                  </a:lnTo>
                  <a:lnTo>
                    <a:pt x="468" y="492"/>
                  </a:lnTo>
                  <a:lnTo>
                    <a:pt x="474" y="498"/>
                  </a:lnTo>
                  <a:lnTo>
                    <a:pt x="480" y="498"/>
                  </a:lnTo>
                  <a:lnTo>
                    <a:pt x="486" y="498"/>
                  </a:lnTo>
                  <a:lnTo>
                    <a:pt x="492" y="498"/>
                  </a:lnTo>
                  <a:lnTo>
                    <a:pt x="498" y="498"/>
                  </a:lnTo>
                  <a:lnTo>
                    <a:pt x="504" y="498"/>
                  </a:lnTo>
                  <a:lnTo>
                    <a:pt x="510" y="504"/>
                  </a:lnTo>
                  <a:lnTo>
                    <a:pt x="516" y="504"/>
                  </a:lnTo>
                  <a:lnTo>
                    <a:pt x="522" y="504"/>
                  </a:lnTo>
                  <a:lnTo>
                    <a:pt x="528" y="504"/>
                  </a:lnTo>
                  <a:lnTo>
                    <a:pt x="534" y="504"/>
                  </a:lnTo>
                  <a:lnTo>
                    <a:pt x="540" y="504"/>
                  </a:lnTo>
                  <a:lnTo>
                    <a:pt x="546" y="510"/>
                  </a:lnTo>
                  <a:lnTo>
                    <a:pt x="552" y="510"/>
                  </a:lnTo>
                  <a:lnTo>
                    <a:pt x="558" y="510"/>
                  </a:lnTo>
                  <a:lnTo>
                    <a:pt x="564" y="510"/>
                  </a:lnTo>
                  <a:lnTo>
                    <a:pt x="570" y="510"/>
                  </a:lnTo>
                  <a:lnTo>
                    <a:pt x="576" y="510"/>
                  </a:lnTo>
                  <a:lnTo>
                    <a:pt x="582" y="510"/>
                  </a:lnTo>
                  <a:lnTo>
                    <a:pt x="588" y="516"/>
                  </a:lnTo>
                  <a:lnTo>
                    <a:pt x="594" y="516"/>
                  </a:lnTo>
                  <a:lnTo>
                    <a:pt x="600" y="516"/>
                  </a:lnTo>
                  <a:lnTo>
                    <a:pt x="606" y="516"/>
                  </a:lnTo>
                  <a:lnTo>
                    <a:pt x="612" y="516"/>
                  </a:lnTo>
                  <a:lnTo>
                    <a:pt x="618" y="516"/>
                  </a:lnTo>
                  <a:lnTo>
                    <a:pt x="624" y="516"/>
                  </a:lnTo>
                  <a:lnTo>
                    <a:pt x="630" y="516"/>
                  </a:lnTo>
                  <a:lnTo>
                    <a:pt x="636" y="522"/>
                  </a:lnTo>
                  <a:lnTo>
                    <a:pt x="642" y="522"/>
                  </a:lnTo>
                  <a:lnTo>
                    <a:pt x="648" y="522"/>
                  </a:lnTo>
                  <a:lnTo>
                    <a:pt x="654" y="522"/>
                  </a:lnTo>
                  <a:lnTo>
                    <a:pt x="660" y="522"/>
                  </a:lnTo>
                  <a:lnTo>
                    <a:pt x="666" y="522"/>
                  </a:lnTo>
                  <a:lnTo>
                    <a:pt x="672" y="522"/>
                  </a:lnTo>
                  <a:lnTo>
                    <a:pt x="678" y="522"/>
                  </a:lnTo>
                  <a:lnTo>
                    <a:pt x="684" y="522"/>
                  </a:lnTo>
                  <a:lnTo>
                    <a:pt x="690" y="522"/>
                  </a:lnTo>
                  <a:lnTo>
                    <a:pt x="696" y="522"/>
                  </a:lnTo>
                  <a:lnTo>
                    <a:pt x="702" y="528"/>
                  </a:lnTo>
                  <a:lnTo>
                    <a:pt x="708" y="528"/>
                  </a:lnTo>
                  <a:lnTo>
                    <a:pt x="714" y="528"/>
                  </a:lnTo>
                  <a:lnTo>
                    <a:pt x="720" y="528"/>
                  </a:lnTo>
                  <a:lnTo>
                    <a:pt x="726" y="528"/>
                  </a:lnTo>
                  <a:lnTo>
                    <a:pt x="732" y="528"/>
                  </a:lnTo>
                  <a:lnTo>
                    <a:pt x="738" y="528"/>
                  </a:lnTo>
                  <a:lnTo>
                    <a:pt x="744" y="52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3" name="Freeform 61"/>
            <p:cNvSpPr>
              <a:spLocks/>
            </p:cNvSpPr>
            <p:nvPr/>
          </p:nvSpPr>
          <p:spPr bwMode="auto">
            <a:xfrm>
              <a:off x="3171825" y="4921250"/>
              <a:ext cx="1209675" cy="285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6"/>
                </a:cxn>
                <a:cxn ang="0">
                  <a:pos x="120" y="6"/>
                </a:cxn>
                <a:cxn ang="0">
                  <a:pos x="138" y="6"/>
                </a:cxn>
                <a:cxn ang="0">
                  <a:pos x="156" y="6"/>
                </a:cxn>
                <a:cxn ang="0">
                  <a:pos x="174" y="6"/>
                </a:cxn>
                <a:cxn ang="0">
                  <a:pos x="192" y="12"/>
                </a:cxn>
                <a:cxn ang="0">
                  <a:pos x="210" y="12"/>
                </a:cxn>
                <a:cxn ang="0">
                  <a:pos x="228" y="12"/>
                </a:cxn>
                <a:cxn ang="0">
                  <a:pos x="246" y="12"/>
                </a:cxn>
                <a:cxn ang="0">
                  <a:pos x="264" y="12"/>
                </a:cxn>
                <a:cxn ang="0">
                  <a:pos x="282" y="12"/>
                </a:cxn>
                <a:cxn ang="0">
                  <a:pos x="300" y="12"/>
                </a:cxn>
                <a:cxn ang="0">
                  <a:pos x="318" y="12"/>
                </a:cxn>
                <a:cxn ang="0">
                  <a:pos x="336" y="12"/>
                </a:cxn>
                <a:cxn ang="0">
                  <a:pos x="354" y="12"/>
                </a:cxn>
                <a:cxn ang="0">
                  <a:pos x="372" y="12"/>
                </a:cxn>
                <a:cxn ang="0">
                  <a:pos x="390" y="12"/>
                </a:cxn>
                <a:cxn ang="0">
                  <a:pos x="408" y="12"/>
                </a:cxn>
                <a:cxn ang="0">
                  <a:pos x="426" y="12"/>
                </a:cxn>
                <a:cxn ang="0">
                  <a:pos x="444" y="12"/>
                </a:cxn>
                <a:cxn ang="0">
                  <a:pos x="462" y="12"/>
                </a:cxn>
                <a:cxn ang="0">
                  <a:pos x="480" y="18"/>
                </a:cxn>
                <a:cxn ang="0">
                  <a:pos x="498" y="18"/>
                </a:cxn>
                <a:cxn ang="0">
                  <a:pos x="516" y="18"/>
                </a:cxn>
                <a:cxn ang="0">
                  <a:pos x="534" y="18"/>
                </a:cxn>
                <a:cxn ang="0">
                  <a:pos x="552" y="18"/>
                </a:cxn>
                <a:cxn ang="0">
                  <a:pos x="570" y="18"/>
                </a:cxn>
                <a:cxn ang="0">
                  <a:pos x="588" y="18"/>
                </a:cxn>
                <a:cxn ang="0">
                  <a:pos x="606" y="18"/>
                </a:cxn>
                <a:cxn ang="0">
                  <a:pos x="624" y="18"/>
                </a:cxn>
                <a:cxn ang="0">
                  <a:pos x="642" y="12"/>
                </a:cxn>
                <a:cxn ang="0">
                  <a:pos x="660" y="12"/>
                </a:cxn>
                <a:cxn ang="0">
                  <a:pos x="678" y="12"/>
                </a:cxn>
                <a:cxn ang="0">
                  <a:pos x="696" y="12"/>
                </a:cxn>
                <a:cxn ang="0">
                  <a:pos x="714" y="12"/>
                </a:cxn>
                <a:cxn ang="0">
                  <a:pos x="732" y="12"/>
                </a:cxn>
                <a:cxn ang="0">
                  <a:pos x="750" y="12"/>
                </a:cxn>
              </a:cxnLst>
              <a:rect l="0" t="0" r="r" b="b"/>
              <a:pathLst>
                <a:path w="762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6" y="12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12"/>
                  </a:lnTo>
                  <a:lnTo>
                    <a:pt x="402" y="12"/>
                  </a:lnTo>
                  <a:lnTo>
                    <a:pt x="408" y="12"/>
                  </a:lnTo>
                  <a:lnTo>
                    <a:pt x="414" y="12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32" y="12"/>
                  </a:lnTo>
                  <a:lnTo>
                    <a:pt x="438" y="12"/>
                  </a:lnTo>
                  <a:lnTo>
                    <a:pt x="444" y="12"/>
                  </a:lnTo>
                  <a:lnTo>
                    <a:pt x="450" y="12"/>
                  </a:lnTo>
                  <a:lnTo>
                    <a:pt x="456" y="12"/>
                  </a:lnTo>
                  <a:lnTo>
                    <a:pt x="462" y="12"/>
                  </a:lnTo>
                  <a:lnTo>
                    <a:pt x="468" y="12"/>
                  </a:lnTo>
                  <a:lnTo>
                    <a:pt x="474" y="18"/>
                  </a:lnTo>
                  <a:lnTo>
                    <a:pt x="480" y="18"/>
                  </a:lnTo>
                  <a:lnTo>
                    <a:pt x="486" y="18"/>
                  </a:lnTo>
                  <a:lnTo>
                    <a:pt x="492" y="18"/>
                  </a:lnTo>
                  <a:lnTo>
                    <a:pt x="498" y="18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8" y="18"/>
                  </a:lnTo>
                  <a:lnTo>
                    <a:pt x="534" y="18"/>
                  </a:lnTo>
                  <a:lnTo>
                    <a:pt x="540" y="18"/>
                  </a:lnTo>
                  <a:lnTo>
                    <a:pt x="546" y="18"/>
                  </a:lnTo>
                  <a:lnTo>
                    <a:pt x="552" y="18"/>
                  </a:lnTo>
                  <a:lnTo>
                    <a:pt x="558" y="18"/>
                  </a:lnTo>
                  <a:lnTo>
                    <a:pt x="564" y="18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24" y="18"/>
                  </a:lnTo>
                  <a:lnTo>
                    <a:pt x="630" y="18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84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62" y="1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4" name="Freeform 62"/>
            <p:cNvSpPr>
              <a:spLocks/>
            </p:cNvSpPr>
            <p:nvPr/>
          </p:nvSpPr>
          <p:spPr bwMode="auto">
            <a:xfrm>
              <a:off x="847725" y="4940300"/>
              <a:ext cx="1209675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6"/>
                </a:cxn>
                <a:cxn ang="0">
                  <a:pos x="48" y="6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6"/>
                </a:cxn>
                <a:cxn ang="0">
                  <a:pos x="120" y="6"/>
                </a:cxn>
                <a:cxn ang="0">
                  <a:pos x="138" y="6"/>
                </a:cxn>
                <a:cxn ang="0">
                  <a:pos x="156" y="6"/>
                </a:cxn>
                <a:cxn ang="0">
                  <a:pos x="174" y="6"/>
                </a:cxn>
                <a:cxn ang="0">
                  <a:pos x="192" y="6"/>
                </a:cxn>
                <a:cxn ang="0">
                  <a:pos x="210" y="6"/>
                </a:cxn>
                <a:cxn ang="0">
                  <a:pos x="228" y="12"/>
                </a:cxn>
                <a:cxn ang="0">
                  <a:pos x="246" y="12"/>
                </a:cxn>
                <a:cxn ang="0">
                  <a:pos x="264" y="12"/>
                </a:cxn>
                <a:cxn ang="0">
                  <a:pos x="282" y="12"/>
                </a:cxn>
                <a:cxn ang="0">
                  <a:pos x="300" y="12"/>
                </a:cxn>
                <a:cxn ang="0">
                  <a:pos x="318" y="12"/>
                </a:cxn>
                <a:cxn ang="0">
                  <a:pos x="336" y="18"/>
                </a:cxn>
                <a:cxn ang="0">
                  <a:pos x="354" y="18"/>
                </a:cxn>
                <a:cxn ang="0">
                  <a:pos x="372" y="18"/>
                </a:cxn>
                <a:cxn ang="0">
                  <a:pos x="390" y="18"/>
                </a:cxn>
                <a:cxn ang="0">
                  <a:pos x="408" y="24"/>
                </a:cxn>
                <a:cxn ang="0">
                  <a:pos x="426" y="24"/>
                </a:cxn>
                <a:cxn ang="0">
                  <a:pos x="444" y="24"/>
                </a:cxn>
                <a:cxn ang="0">
                  <a:pos x="462" y="24"/>
                </a:cxn>
                <a:cxn ang="0">
                  <a:pos x="480" y="30"/>
                </a:cxn>
                <a:cxn ang="0">
                  <a:pos x="498" y="30"/>
                </a:cxn>
                <a:cxn ang="0">
                  <a:pos x="516" y="30"/>
                </a:cxn>
                <a:cxn ang="0">
                  <a:pos x="534" y="30"/>
                </a:cxn>
                <a:cxn ang="0">
                  <a:pos x="552" y="30"/>
                </a:cxn>
                <a:cxn ang="0">
                  <a:pos x="570" y="30"/>
                </a:cxn>
                <a:cxn ang="0">
                  <a:pos x="588" y="24"/>
                </a:cxn>
                <a:cxn ang="0">
                  <a:pos x="606" y="24"/>
                </a:cxn>
                <a:cxn ang="0">
                  <a:pos x="624" y="24"/>
                </a:cxn>
                <a:cxn ang="0">
                  <a:pos x="642" y="24"/>
                </a:cxn>
                <a:cxn ang="0">
                  <a:pos x="660" y="18"/>
                </a:cxn>
                <a:cxn ang="0">
                  <a:pos x="678" y="18"/>
                </a:cxn>
                <a:cxn ang="0">
                  <a:pos x="696" y="12"/>
                </a:cxn>
                <a:cxn ang="0">
                  <a:pos x="714" y="12"/>
                </a:cxn>
                <a:cxn ang="0">
                  <a:pos x="732" y="12"/>
                </a:cxn>
                <a:cxn ang="0">
                  <a:pos x="750" y="6"/>
                </a:cxn>
              </a:cxnLst>
              <a:rect l="0" t="0" r="r" b="b"/>
              <a:pathLst>
                <a:path w="762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6" y="12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0" y="12"/>
                  </a:lnTo>
                  <a:lnTo>
                    <a:pt x="336" y="18"/>
                  </a:lnTo>
                  <a:lnTo>
                    <a:pt x="342" y="18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402" y="18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26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8" y="30"/>
                  </a:lnTo>
                  <a:lnTo>
                    <a:pt x="474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6" y="24"/>
                  </a:lnTo>
                  <a:lnTo>
                    <a:pt x="612" y="24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6" y="24"/>
                  </a:lnTo>
                  <a:lnTo>
                    <a:pt x="642" y="24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18"/>
                  </a:lnTo>
                  <a:lnTo>
                    <a:pt x="672" y="18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5" name="Freeform 63"/>
            <p:cNvSpPr>
              <a:spLocks/>
            </p:cNvSpPr>
            <p:nvPr/>
          </p:nvSpPr>
          <p:spPr bwMode="auto">
            <a:xfrm>
              <a:off x="2057400" y="4473575"/>
              <a:ext cx="1200150" cy="476250"/>
            </a:xfrm>
            <a:custGeom>
              <a:avLst/>
              <a:gdLst/>
              <a:ahLst/>
              <a:cxnLst>
                <a:cxn ang="0">
                  <a:pos x="12" y="300"/>
                </a:cxn>
                <a:cxn ang="0">
                  <a:pos x="30" y="300"/>
                </a:cxn>
                <a:cxn ang="0">
                  <a:pos x="48" y="294"/>
                </a:cxn>
                <a:cxn ang="0">
                  <a:pos x="66" y="294"/>
                </a:cxn>
                <a:cxn ang="0">
                  <a:pos x="84" y="294"/>
                </a:cxn>
                <a:cxn ang="0">
                  <a:pos x="102" y="288"/>
                </a:cxn>
                <a:cxn ang="0">
                  <a:pos x="120" y="288"/>
                </a:cxn>
                <a:cxn ang="0">
                  <a:pos x="138" y="288"/>
                </a:cxn>
                <a:cxn ang="0">
                  <a:pos x="156" y="282"/>
                </a:cxn>
                <a:cxn ang="0">
                  <a:pos x="174" y="282"/>
                </a:cxn>
                <a:cxn ang="0">
                  <a:pos x="192" y="282"/>
                </a:cxn>
                <a:cxn ang="0">
                  <a:pos x="210" y="276"/>
                </a:cxn>
                <a:cxn ang="0">
                  <a:pos x="228" y="276"/>
                </a:cxn>
                <a:cxn ang="0">
                  <a:pos x="246" y="276"/>
                </a:cxn>
                <a:cxn ang="0">
                  <a:pos x="264" y="270"/>
                </a:cxn>
                <a:cxn ang="0">
                  <a:pos x="282" y="270"/>
                </a:cxn>
                <a:cxn ang="0">
                  <a:pos x="300" y="264"/>
                </a:cxn>
                <a:cxn ang="0">
                  <a:pos x="318" y="264"/>
                </a:cxn>
                <a:cxn ang="0">
                  <a:pos x="336" y="264"/>
                </a:cxn>
                <a:cxn ang="0">
                  <a:pos x="354" y="258"/>
                </a:cxn>
                <a:cxn ang="0">
                  <a:pos x="372" y="252"/>
                </a:cxn>
                <a:cxn ang="0">
                  <a:pos x="390" y="252"/>
                </a:cxn>
                <a:cxn ang="0">
                  <a:pos x="408" y="246"/>
                </a:cxn>
                <a:cxn ang="0">
                  <a:pos x="426" y="240"/>
                </a:cxn>
                <a:cxn ang="0">
                  <a:pos x="444" y="240"/>
                </a:cxn>
                <a:cxn ang="0">
                  <a:pos x="462" y="234"/>
                </a:cxn>
                <a:cxn ang="0">
                  <a:pos x="480" y="228"/>
                </a:cxn>
                <a:cxn ang="0">
                  <a:pos x="498" y="222"/>
                </a:cxn>
                <a:cxn ang="0">
                  <a:pos x="516" y="216"/>
                </a:cxn>
                <a:cxn ang="0">
                  <a:pos x="534" y="204"/>
                </a:cxn>
                <a:cxn ang="0">
                  <a:pos x="552" y="198"/>
                </a:cxn>
                <a:cxn ang="0">
                  <a:pos x="570" y="192"/>
                </a:cxn>
                <a:cxn ang="0">
                  <a:pos x="588" y="180"/>
                </a:cxn>
                <a:cxn ang="0">
                  <a:pos x="606" y="168"/>
                </a:cxn>
                <a:cxn ang="0">
                  <a:pos x="624" y="156"/>
                </a:cxn>
                <a:cxn ang="0">
                  <a:pos x="642" y="144"/>
                </a:cxn>
                <a:cxn ang="0">
                  <a:pos x="660" y="126"/>
                </a:cxn>
                <a:cxn ang="0">
                  <a:pos x="678" y="108"/>
                </a:cxn>
                <a:cxn ang="0">
                  <a:pos x="696" y="90"/>
                </a:cxn>
                <a:cxn ang="0">
                  <a:pos x="714" y="66"/>
                </a:cxn>
                <a:cxn ang="0">
                  <a:pos x="732" y="48"/>
                </a:cxn>
                <a:cxn ang="0">
                  <a:pos x="744" y="18"/>
                </a:cxn>
              </a:cxnLst>
              <a:rect l="0" t="0" r="r" b="b"/>
              <a:pathLst>
                <a:path w="756" h="300">
                  <a:moveTo>
                    <a:pt x="0" y="300"/>
                  </a:moveTo>
                  <a:lnTo>
                    <a:pt x="6" y="300"/>
                  </a:lnTo>
                  <a:lnTo>
                    <a:pt x="12" y="300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30" y="300"/>
                  </a:lnTo>
                  <a:lnTo>
                    <a:pt x="36" y="294"/>
                  </a:lnTo>
                  <a:lnTo>
                    <a:pt x="42" y="294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294"/>
                  </a:lnTo>
                  <a:lnTo>
                    <a:pt x="66" y="294"/>
                  </a:lnTo>
                  <a:lnTo>
                    <a:pt x="72" y="294"/>
                  </a:lnTo>
                  <a:lnTo>
                    <a:pt x="78" y="294"/>
                  </a:lnTo>
                  <a:lnTo>
                    <a:pt x="84" y="294"/>
                  </a:lnTo>
                  <a:lnTo>
                    <a:pt x="90" y="294"/>
                  </a:lnTo>
                  <a:lnTo>
                    <a:pt x="96" y="288"/>
                  </a:lnTo>
                  <a:lnTo>
                    <a:pt x="102" y="288"/>
                  </a:lnTo>
                  <a:lnTo>
                    <a:pt x="108" y="288"/>
                  </a:lnTo>
                  <a:lnTo>
                    <a:pt x="114" y="288"/>
                  </a:lnTo>
                  <a:lnTo>
                    <a:pt x="120" y="288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8" y="288"/>
                  </a:lnTo>
                  <a:lnTo>
                    <a:pt x="144" y="288"/>
                  </a:lnTo>
                  <a:lnTo>
                    <a:pt x="150" y="288"/>
                  </a:lnTo>
                  <a:lnTo>
                    <a:pt x="156" y="282"/>
                  </a:lnTo>
                  <a:lnTo>
                    <a:pt x="162" y="282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80" y="282"/>
                  </a:lnTo>
                  <a:lnTo>
                    <a:pt x="186" y="282"/>
                  </a:lnTo>
                  <a:lnTo>
                    <a:pt x="192" y="282"/>
                  </a:lnTo>
                  <a:lnTo>
                    <a:pt x="198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16" y="276"/>
                  </a:lnTo>
                  <a:lnTo>
                    <a:pt x="222" y="276"/>
                  </a:lnTo>
                  <a:lnTo>
                    <a:pt x="228" y="276"/>
                  </a:lnTo>
                  <a:lnTo>
                    <a:pt x="234" y="276"/>
                  </a:lnTo>
                  <a:lnTo>
                    <a:pt x="240" y="276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58" y="276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94" y="270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12" y="264"/>
                  </a:lnTo>
                  <a:lnTo>
                    <a:pt x="318" y="264"/>
                  </a:lnTo>
                  <a:lnTo>
                    <a:pt x="324" y="264"/>
                  </a:lnTo>
                  <a:lnTo>
                    <a:pt x="330" y="264"/>
                  </a:lnTo>
                  <a:lnTo>
                    <a:pt x="336" y="264"/>
                  </a:lnTo>
                  <a:lnTo>
                    <a:pt x="342" y="258"/>
                  </a:lnTo>
                  <a:lnTo>
                    <a:pt x="348" y="258"/>
                  </a:lnTo>
                  <a:lnTo>
                    <a:pt x="354" y="258"/>
                  </a:lnTo>
                  <a:lnTo>
                    <a:pt x="360" y="258"/>
                  </a:lnTo>
                  <a:lnTo>
                    <a:pt x="366" y="258"/>
                  </a:lnTo>
                  <a:lnTo>
                    <a:pt x="372" y="252"/>
                  </a:lnTo>
                  <a:lnTo>
                    <a:pt x="378" y="252"/>
                  </a:lnTo>
                  <a:lnTo>
                    <a:pt x="384" y="252"/>
                  </a:lnTo>
                  <a:lnTo>
                    <a:pt x="390" y="252"/>
                  </a:lnTo>
                  <a:lnTo>
                    <a:pt x="396" y="252"/>
                  </a:lnTo>
                  <a:lnTo>
                    <a:pt x="402" y="246"/>
                  </a:lnTo>
                  <a:lnTo>
                    <a:pt x="408" y="246"/>
                  </a:lnTo>
                  <a:lnTo>
                    <a:pt x="414" y="246"/>
                  </a:lnTo>
                  <a:lnTo>
                    <a:pt x="420" y="246"/>
                  </a:lnTo>
                  <a:lnTo>
                    <a:pt x="426" y="240"/>
                  </a:lnTo>
                  <a:lnTo>
                    <a:pt x="432" y="240"/>
                  </a:lnTo>
                  <a:lnTo>
                    <a:pt x="438" y="240"/>
                  </a:lnTo>
                  <a:lnTo>
                    <a:pt x="444" y="240"/>
                  </a:lnTo>
                  <a:lnTo>
                    <a:pt x="450" y="234"/>
                  </a:lnTo>
                  <a:lnTo>
                    <a:pt x="456" y="234"/>
                  </a:lnTo>
                  <a:lnTo>
                    <a:pt x="462" y="234"/>
                  </a:lnTo>
                  <a:lnTo>
                    <a:pt x="468" y="228"/>
                  </a:lnTo>
                  <a:lnTo>
                    <a:pt x="474" y="228"/>
                  </a:lnTo>
                  <a:lnTo>
                    <a:pt x="480" y="228"/>
                  </a:lnTo>
                  <a:lnTo>
                    <a:pt x="486" y="228"/>
                  </a:lnTo>
                  <a:lnTo>
                    <a:pt x="492" y="222"/>
                  </a:lnTo>
                  <a:lnTo>
                    <a:pt x="498" y="222"/>
                  </a:lnTo>
                  <a:lnTo>
                    <a:pt x="504" y="216"/>
                  </a:lnTo>
                  <a:lnTo>
                    <a:pt x="510" y="216"/>
                  </a:lnTo>
                  <a:lnTo>
                    <a:pt x="516" y="216"/>
                  </a:lnTo>
                  <a:lnTo>
                    <a:pt x="522" y="210"/>
                  </a:lnTo>
                  <a:lnTo>
                    <a:pt x="528" y="210"/>
                  </a:lnTo>
                  <a:lnTo>
                    <a:pt x="534" y="204"/>
                  </a:lnTo>
                  <a:lnTo>
                    <a:pt x="540" y="204"/>
                  </a:lnTo>
                  <a:lnTo>
                    <a:pt x="546" y="204"/>
                  </a:lnTo>
                  <a:lnTo>
                    <a:pt x="552" y="198"/>
                  </a:lnTo>
                  <a:lnTo>
                    <a:pt x="558" y="198"/>
                  </a:lnTo>
                  <a:lnTo>
                    <a:pt x="564" y="192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74"/>
                  </a:lnTo>
                  <a:lnTo>
                    <a:pt x="600" y="174"/>
                  </a:lnTo>
                  <a:lnTo>
                    <a:pt x="606" y="168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24" y="156"/>
                  </a:lnTo>
                  <a:lnTo>
                    <a:pt x="630" y="150"/>
                  </a:lnTo>
                  <a:lnTo>
                    <a:pt x="636" y="150"/>
                  </a:lnTo>
                  <a:lnTo>
                    <a:pt x="642" y="144"/>
                  </a:lnTo>
                  <a:lnTo>
                    <a:pt x="648" y="138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6" y="120"/>
                  </a:lnTo>
                  <a:lnTo>
                    <a:pt x="672" y="114"/>
                  </a:lnTo>
                  <a:lnTo>
                    <a:pt x="678" y="108"/>
                  </a:lnTo>
                  <a:lnTo>
                    <a:pt x="684" y="102"/>
                  </a:lnTo>
                  <a:lnTo>
                    <a:pt x="690" y="96"/>
                  </a:lnTo>
                  <a:lnTo>
                    <a:pt x="696" y="90"/>
                  </a:lnTo>
                  <a:lnTo>
                    <a:pt x="702" y="84"/>
                  </a:lnTo>
                  <a:lnTo>
                    <a:pt x="708" y="78"/>
                  </a:lnTo>
                  <a:lnTo>
                    <a:pt x="714" y="66"/>
                  </a:lnTo>
                  <a:lnTo>
                    <a:pt x="720" y="60"/>
                  </a:lnTo>
                  <a:lnTo>
                    <a:pt x="726" y="54"/>
                  </a:lnTo>
                  <a:lnTo>
                    <a:pt x="732" y="48"/>
                  </a:lnTo>
                  <a:lnTo>
                    <a:pt x="732" y="36"/>
                  </a:lnTo>
                  <a:lnTo>
                    <a:pt x="738" y="30"/>
                  </a:lnTo>
                  <a:lnTo>
                    <a:pt x="744" y="18"/>
                  </a:lnTo>
                  <a:lnTo>
                    <a:pt x="750" y="12"/>
                  </a:lnTo>
                  <a:lnTo>
                    <a:pt x="7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6" name="Freeform 64"/>
            <p:cNvSpPr>
              <a:spLocks/>
            </p:cNvSpPr>
            <p:nvPr/>
          </p:nvSpPr>
          <p:spPr bwMode="auto">
            <a:xfrm>
              <a:off x="3257550" y="3130550"/>
              <a:ext cx="1123950" cy="1609725"/>
            </a:xfrm>
            <a:custGeom>
              <a:avLst/>
              <a:gdLst/>
              <a:ahLst/>
              <a:cxnLst>
                <a:cxn ang="0">
                  <a:pos x="6" y="834"/>
                </a:cxn>
                <a:cxn ang="0">
                  <a:pos x="18" y="816"/>
                </a:cxn>
                <a:cxn ang="0">
                  <a:pos x="30" y="792"/>
                </a:cxn>
                <a:cxn ang="0">
                  <a:pos x="42" y="768"/>
                </a:cxn>
                <a:cxn ang="0">
                  <a:pos x="54" y="738"/>
                </a:cxn>
                <a:cxn ang="0">
                  <a:pos x="60" y="708"/>
                </a:cxn>
                <a:cxn ang="0">
                  <a:pos x="72" y="678"/>
                </a:cxn>
                <a:cxn ang="0">
                  <a:pos x="84" y="642"/>
                </a:cxn>
                <a:cxn ang="0">
                  <a:pos x="96" y="600"/>
                </a:cxn>
                <a:cxn ang="0">
                  <a:pos x="108" y="564"/>
                </a:cxn>
                <a:cxn ang="0">
                  <a:pos x="120" y="522"/>
                </a:cxn>
                <a:cxn ang="0">
                  <a:pos x="126" y="474"/>
                </a:cxn>
                <a:cxn ang="0">
                  <a:pos x="138" y="426"/>
                </a:cxn>
                <a:cxn ang="0">
                  <a:pos x="150" y="378"/>
                </a:cxn>
                <a:cxn ang="0">
                  <a:pos x="162" y="330"/>
                </a:cxn>
                <a:cxn ang="0">
                  <a:pos x="174" y="276"/>
                </a:cxn>
                <a:cxn ang="0">
                  <a:pos x="186" y="228"/>
                </a:cxn>
                <a:cxn ang="0">
                  <a:pos x="198" y="180"/>
                </a:cxn>
                <a:cxn ang="0">
                  <a:pos x="204" y="138"/>
                </a:cxn>
                <a:cxn ang="0">
                  <a:pos x="216" y="96"/>
                </a:cxn>
                <a:cxn ang="0">
                  <a:pos x="228" y="60"/>
                </a:cxn>
                <a:cxn ang="0">
                  <a:pos x="240" y="36"/>
                </a:cxn>
                <a:cxn ang="0">
                  <a:pos x="252" y="18"/>
                </a:cxn>
                <a:cxn ang="0">
                  <a:pos x="264" y="6"/>
                </a:cxn>
                <a:cxn ang="0">
                  <a:pos x="276" y="0"/>
                </a:cxn>
                <a:cxn ang="0">
                  <a:pos x="288" y="12"/>
                </a:cxn>
                <a:cxn ang="0">
                  <a:pos x="300" y="30"/>
                </a:cxn>
                <a:cxn ang="0">
                  <a:pos x="312" y="54"/>
                </a:cxn>
                <a:cxn ang="0">
                  <a:pos x="324" y="78"/>
                </a:cxn>
                <a:cxn ang="0">
                  <a:pos x="336" y="114"/>
                </a:cxn>
                <a:cxn ang="0">
                  <a:pos x="348" y="156"/>
                </a:cxn>
                <a:cxn ang="0">
                  <a:pos x="354" y="198"/>
                </a:cxn>
                <a:cxn ang="0">
                  <a:pos x="366" y="240"/>
                </a:cxn>
                <a:cxn ang="0">
                  <a:pos x="378" y="288"/>
                </a:cxn>
                <a:cxn ang="0">
                  <a:pos x="390" y="336"/>
                </a:cxn>
                <a:cxn ang="0">
                  <a:pos x="402" y="384"/>
                </a:cxn>
                <a:cxn ang="0">
                  <a:pos x="414" y="426"/>
                </a:cxn>
                <a:cxn ang="0">
                  <a:pos x="426" y="474"/>
                </a:cxn>
                <a:cxn ang="0">
                  <a:pos x="432" y="516"/>
                </a:cxn>
                <a:cxn ang="0">
                  <a:pos x="444" y="558"/>
                </a:cxn>
                <a:cxn ang="0">
                  <a:pos x="456" y="600"/>
                </a:cxn>
                <a:cxn ang="0">
                  <a:pos x="468" y="636"/>
                </a:cxn>
                <a:cxn ang="0">
                  <a:pos x="480" y="672"/>
                </a:cxn>
                <a:cxn ang="0">
                  <a:pos x="492" y="702"/>
                </a:cxn>
                <a:cxn ang="0">
                  <a:pos x="504" y="732"/>
                </a:cxn>
                <a:cxn ang="0">
                  <a:pos x="510" y="762"/>
                </a:cxn>
                <a:cxn ang="0">
                  <a:pos x="522" y="786"/>
                </a:cxn>
                <a:cxn ang="0">
                  <a:pos x="534" y="810"/>
                </a:cxn>
                <a:cxn ang="0">
                  <a:pos x="546" y="828"/>
                </a:cxn>
                <a:cxn ang="0">
                  <a:pos x="558" y="852"/>
                </a:cxn>
                <a:cxn ang="0">
                  <a:pos x="570" y="870"/>
                </a:cxn>
                <a:cxn ang="0">
                  <a:pos x="582" y="888"/>
                </a:cxn>
                <a:cxn ang="0">
                  <a:pos x="588" y="900"/>
                </a:cxn>
                <a:cxn ang="0">
                  <a:pos x="600" y="918"/>
                </a:cxn>
                <a:cxn ang="0">
                  <a:pos x="612" y="930"/>
                </a:cxn>
                <a:cxn ang="0">
                  <a:pos x="624" y="942"/>
                </a:cxn>
                <a:cxn ang="0">
                  <a:pos x="636" y="954"/>
                </a:cxn>
                <a:cxn ang="0">
                  <a:pos x="648" y="966"/>
                </a:cxn>
                <a:cxn ang="0">
                  <a:pos x="666" y="984"/>
                </a:cxn>
                <a:cxn ang="0">
                  <a:pos x="666" y="984"/>
                </a:cxn>
                <a:cxn ang="0">
                  <a:pos x="678" y="996"/>
                </a:cxn>
                <a:cxn ang="0">
                  <a:pos x="690" y="1002"/>
                </a:cxn>
                <a:cxn ang="0">
                  <a:pos x="702" y="1008"/>
                </a:cxn>
              </a:cxnLst>
              <a:rect l="0" t="0" r="r" b="b"/>
              <a:pathLst>
                <a:path w="708" h="1014">
                  <a:moveTo>
                    <a:pt x="0" y="846"/>
                  </a:moveTo>
                  <a:lnTo>
                    <a:pt x="6" y="834"/>
                  </a:lnTo>
                  <a:lnTo>
                    <a:pt x="12" y="828"/>
                  </a:lnTo>
                  <a:lnTo>
                    <a:pt x="18" y="816"/>
                  </a:lnTo>
                  <a:lnTo>
                    <a:pt x="24" y="804"/>
                  </a:lnTo>
                  <a:lnTo>
                    <a:pt x="30" y="792"/>
                  </a:lnTo>
                  <a:lnTo>
                    <a:pt x="36" y="780"/>
                  </a:lnTo>
                  <a:lnTo>
                    <a:pt x="42" y="768"/>
                  </a:lnTo>
                  <a:lnTo>
                    <a:pt x="48" y="750"/>
                  </a:lnTo>
                  <a:lnTo>
                    <a:pt x="54" y="738"/>
                  </a:lnTo>
                  <a:lnTo>
                    <a:pt x="54" y="726"/>
                  </a:lnTo>
                  <a:lnTo>
                    <a:pt x="60" y="708"/>
                  </a:lnTo>
                  <a:lnTo>
                    <a:pt x="66" y="690"/>
                  </a:lnTo>
                  <a:lnTo>
                    <a:pt x="72" y="678"/>
                  </a:lnTo>
                  <a:lnTo>
                    <a:pt x="78" y="660"/>
                  </a:lnTo>
                  <a:lnTo>
                    <a:pt x="84" y="642"/>
                  </a:lnTo>
                  <a:lnTo>
                    <a:pt x="90" y="624"/>
                  </a:lnTo>
                  <a:lnTo>
                    <a:pt x="96" y="600"/>
                  </a:lnTo>
                  <a:lnTo>
                    <a:pt x="102" y="582"/>
                  </a:lnTo>
                  <a:lnTo>
                    <a:pt x="108" y="564"/>
                  </a:lnTo>
                  <a:lnTo>
                    <a:pt x="114" y="540"/>
                  </a:lnTo>
                  <a:lnTo>
                    <a:pt x="120" y="522"/>
                  </a:lnTo>
                  <a:lnTo>
                    <a:pt x="126" y="498"/>
                  </a:lnTo>
                  <a:lnTo>
                    <a:pt x="126" y="474"/>
                  </a:lnTo>
                  <a:lnTo>
                    <a:pt x="132" y="450"/>
                  </a:lnTo>
                  <a:lnTo>
                    <a:pt x="138" y="426"/>
                  </a:lnTo>
                  <a:lnTo>
                    <a:pt x="144" y="402"/>
                  </a:lnTo>
                  <a:lnTo>
                    <a:pt x="150" y="378"/>
                  </a:lnTo>
                  <a:lnTo>
                    <a:pt x="156" y="354"/>
                  </a:lnTo>
                  <a:lnTo>
                    <a:pt x="162" y="330"/>
                  </a:lnTo>
                  <a:lnTo>
                    <a:pt x="168" y="300"/>
                  </a:lnTo>
                  <a:lnTo>
                    <a:pt x="174" y="276"/>
                  </a:lnTo>
                  <a:lnTo>
                    <a:pt x="180" y="252"/>
                  </a:lnTo>
                  <a:lnTo>
                    <a:pt x="186" y="228"/>
                  </a:lnTo>
                  <a:lnTo>
                    <a:pt x="192" y="204"/>
                  </a:lnTo>
                  <a:lnTo>
                    <a:pt x="198" y="180"/>
                  </a:lnTo>
                  <a:lnTo>
                    <a:pt x="204" y="156"/>
                  </a:lnTo>
                  <a:lnTo>
                    <a:pt x="204" y="138"/>
                  </a:lnTo>
                  <a:lnTo>
                    <a:pt x="210" y="114"/>
                  </a:lnTo>
                  <a:lnTo>
                    <a:pt x="216" y="96"/>
                  </a:lnTo>
                  <a:lnTo>
                    <a:pt x="222" y="78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40" y="36"/>
                  </a:lnTo>
                  <a:lnTo>
                    <a:pt x="246" y="24"/>
                  </a:lnTo>
                  <a:lnTo>
                    <a:pt x="252" y="18"/>
                  </a:lnTo>
                  <a:lnTo>
                    <a:pt x="258" y="6"/>
                  </a:lnTo>
                  <a:lnTo>
                    <a:pt x="264" y="6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6"/>
                  </a:lnTo>
                  <a:lnTo>
                    <a:pt x="288" y="12"/>
                  </a:lnTo>
                  <a:lnTo>
                    <a:pt x="294" y="18"/>
                  </a:lnTo>
                  <a:lnTo>
                    <a:pt x="300" y="30"/>
                  </a:lnTo>
                  <a:lnTo>
                    <a:pt x="306" y="36"/>
                  </a:lnTo>
                  <a:lnTo>
                    <a:pt x="312" y="54"/>
                  </a:lnTo>
                  <a:lnTo>
                    <a:pt x="318" y="66"/>
                  </a:lnTo>
                  <a:lnTo>
                    <a:pt x="324" y="78"/>
                  </a:lnTo>
                  <a:lnTo>
                    <a:pt x="330" y="96"/>
                  </a:lnTo>
                  <a:lnTo>
                    <a:pt x="336" y="114"/>
                  </a:lnTo>
                  <a:lnTo>
                    <a:pt x="342" y="132"/>
                  </a:lnTo>
                  <a:lnTo>
                    <a:pt x="348" y="156"/>
                  </a:lnTo>
                  <a:lnTo>
                    <a:pt x="354" y="174"/>
                  </a:lnTo>
                  <a:lnTo>
                    <a:pt x="354" y="198"/>
                  </a:lnTo>
                  <a:lnTo>
                    <a:pt x="360" y="222"/>
                  </a:lnTo>
                  <a:lnTo>
                    <a:pt x="366" y="240"/>
                  </a:lnTo>
                  <a:lnTo>
                    <a:pt x="372" y="264"/>
                  </a:lnTo>
                  <a:lnTo>
                    <a:pt x="378" y="288"/>
                  </a:lnTo>
                  <a:lnTo>
                    <a:pt x="384" y="312"/>
                  </a:lnTo>
                  <a:lnTo>
                    <a:pt x="390" y="336"/>
                  </a:lnTo>
                  <a:lnTo>
                    <a:pt x="396" y="360"/>
                  </a:lnTo>
                  <a:lnTo>
                    <a:pt x="402" y="384"/>
                  </a:lnTo>
                  <a:lnTo>
                    <a:pt x="408" y="408"/>
                  </a:lnTo>
                  <a:lnTo>
                    <a:pt x="414" y="426"/>
                  </a:lnTo>
                  <a:lnTo>
                    <a:pt x="420" y="450"/>
                  </a:lnTo>
                  <a:lnTo>
                    <a:pt x="426" y="474"/>
                  </a:lnTo>
                  <a:lnTo>
                    <a:pt x="432" y="498"/>
                  </a:lnTo>
                  <a:lnTo>
                    <a:pt x="432" y="516"/>
                  </a:lnTo>
                  <a:lnTo>
                    <a:pt x="438" y="540"/>
                  </a:lnTo>
                  <a:lnTo>
                    <a:pt x="444" y="558"/>
                  </a:lnTo>
                  <a:lnTo>
                    <a:pt x="450" y="576"/>
                  </a:lnTo>
                  <a:lnTo>
                    <a:pt x="456" y="600"/>
                  </a:lnTo>
                  <a:lnTo>
                    <a:pt x="462" y="618"/>
                  </a:lnTo>
                  <a:lnTo>
                    <a:pt x="468" y="636"/>
                  </a:lnTo>
                  <a:lnTo>
                    <a:pt x="474" y="654"/>
                  </a:lnTo>
                  <a:lnTo>
                    <a:pt x="480" y="672"/>
                  </a:lnTo>
                  <a:lnTo>
                    <a:pt x="486" y="684"/>
                  </a:lnTo>
                  <a:lnTo>
                    <a:pt x="492" y="702"/>
                  </a:lnTo>
                  <a:lnTo>
                    <a:pt x="498" y="720"/>
                  </a:lnTo>
                  <a:lnTo>
                    <a:pt x="504" y="732"/>
                  </a:lnTo>
                  <a:lnTo>
                    <a:pt x="510" y="744"/>
                  </a:lnTo>
                  <a:lnTo>
                    <a:pt x="510" y="762"/>
                  </a:lnTo>
                  <a:lnTo>
                    <a:pt x="516" y="774"/>
                  </a:lnTo>
                  <a:lnTo>
                    <a:pt x="522" y="786"/>
                  </a:lnTo>
                  <a:lnTo>
                    <a:pt x="528" y="798"/>
                  </a:lnTo>
                  <a:lnTo>
                    <a:pt x="534" y="810"/>
                  </a:lnTo>
                  <a:lnTo>
                    <a:pt x="540" y="822"/>
                  </a:lnTo>
                  <a:lnTo>
                    <a:pt x="546" y="828"/>
                  </a:lnTo>
                  <a:lnTo>
                    <a:pt x="552" y="840"/>
                  </a:lnTo>
                  <a:lnTo>
                    <a:pt x="558" y="852"/>
                  </a:lnTo>
                  <a:lnTo>
                    <a:pt x="564" y="858"/>
                  </a:lnTo>
                  <a:lnTo>
                    <a:pt x="570" y="870"/>
                  </a:lnTo>
                  <a:lnTo>
                    <a:pt x="576" y="876"/>
                  </a:lnTo>
                  <a:lnTo>
                    <a:pt x="582" y="888"/>
                  </a:lnTo>
                  <a:lnTo>
                    <a:pt x="588" y="894"/>
                  </a:lnTo>
                  <a:lnTo>
                    <a:pt x="588" y="900"/>
                  </a:lnTo>
                  <a:lnTo>
                    <a:pt x="594" y="912"/>
                  </a:lnTo>
                  <a:lnTo>
                    <a:pt x="600" y="918"/>
                  </a:lnTo>
                  <a:lnTo>
                    <a:pt x="606" y="924"/>
                  </a:lnTo>
                  <a:lnTo>
                    <a:pt x="612" y="930"/>
                  </a:lnTo>
                  <a:lnTo>
                    <a:pt x="618" y="936"/>
                  </a:lnTo>
                  <a:lnTo>
                    <a:pt x="624" y="942"/>
                  </a:lnTo>
                  <a:lnTo>
                    <a:pt x="630" y="948"/>
                  </a:lnTo>
                  <a:lnTo>
                    <a:pt x="636" y="954"/>
                  </a:lnTo>
                  <a:lnTo>
                    <a:pt x="642" y="960"/>
                  </a:lnTo>
                  <a:lnTo>
                    <a:pt x="648" y="966"/>
                  </a:lnTo>
                  <a:lnTo>
                    <a:pt x="654" y="972"/>
                  </a:lnTo>
                  <a:lnTo>
                    <a:pt x="666" y="984"/>
                  </a:lnTo>
                  <a:lnTo>
                    <a:pt x="660" y="984"/>
                  </a:lnTo>
                  <a:lnTo>
                    <a:pt x="666" y="984"/>
                  </a:lnTo>
                  <a:lnTo>
                    <a:pt x="672" y="990"/>
                  </a:lnTo>
                  <a:lnTo>
                    <a:pt x="678" y="996"/>
                  </a:lnTo>
                  <a:lnTo>
                    <a:pt x="684" y="996"/>
                  </a:lnTo>
                  <a:lnTo>
                    <a:pt x="690" y="1002"/>
                  </a:lnTo>
                  <a:lnTo>
                    <a:pt x="696" y="1008"/>
                  </a:lnTo>
                  <a:lnTo>
                    <a:pt x="702" y="1008"/>
                  </a:lnTo>
                  <a:lnTo>
                    <a:pt x="708" y="101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7" name="Freeform 65"/>
            <p:cNvSpPr>
              <a:spLocks/>
            </p:cNvSpPr>
            <p:nvPr/>
          </p:nvSpPr>
          <p:spPr bwMode="auto">
            <a:xfrm>
              <a:off x="847725" y="4359275"/>
              <a:ext cx="1181100" cy="638175"/>
            </a:xfrm>
            <a:custGeom>
              <a:avLst/>
              <a:gdLst/>
              <a:ahLst/>
              <a:cxnLst>
                <a:cxn ang="0">
                  <a:pos x="12" y="402"/>
                </a:cxn>
                <a:cxn ang="0">
                  <a:pos x="30" y="402"/>
                </a:cxn>
                <a:cxn ang="0">
                  <a:pos x="48" y="402"/>
                </a:cxn>
                <a:cxn ang="0">
                  <a:pos x="66" y="402"/>
                </a:cxn>
                <a:cxn ang="0">
                  <a:pos x="84" y="402"/>
                </a:cxn>
                <a:cxn ang="0">
                  <a:pos x="102" y="402"/>
                </a:cxn>
                <a:cxn ang="0">
                  <a:pos x="120" y="402"/>
                </a:cxn>
                <a:cxn ang="0">
                  <a:pos x="138" y="396"/>
                </a:cxn>
                <a:cxn ang="0">
                  <a:pos x="156" y="396"/>
                </a:cxn>
                <a:cxn ang="0">
                  <a:pos x="174" y="396"/>
                </a:cxn>
                <a:cxn ang="0">
                  <a:pos x="192" y="396"/>
                </a:cxn>
                <a:cxn ang="0">
                  <a:pos x="210" y="390"/>
                </a:cxn>
                <a:cxn ang="0">
                  <a:pos x="228" y="390"/>
                </a:cxn>
                <a:cxn ang="0">
                  <a:pos x="246" y="384"/>
                </a:cxn>
                <a:cxn ang="0">
                  <a:pos x="264" y="378"/>
                </a:cxn>
                <a:cxn ang="0">
                  <a:pos x="282" y="372"/>
                </a:cxn>
                <a:cxn ang="0">
                  <a:pos x="300" y="366"/>
                </a:cxn>
                <a:cxn ang="0">
                  <a:pos x="318" y="354"/>
                </a:cxn>
                <a:cxn ang="0">
                  <a:pos x="336" y="348"/>
                </a:cxn>
                <a:cxn ang="0">
                  <a:pos x="354" y="330"/>
                </a:cxn>
                <a:cxn ang="0">
                  <a:pos x="372" y="312"/>
                </a:cxn>
                <a:cxn ang="0">
                  <a:pos x="390" y="294"/>
                </a:cxn>
                <a:cxn ang="0">
                  <a:pos x="408" y="270"/>
                </a:cxn>
                <a:cxn ang="0">
                  <a:pos x="426" y="246"/>
                </a:cxn>
                <a:cxn ang="0">
                  <a:pos x="438" y="216"/>
                </a:cxn>
                <a:cxn ang="0">
                  <a:pos x="456" y="186"/>
                </a:cxn>
                <a:cxn ang="0">
                  <a:pos x="474" y="156"/>
                </a:cxn>
                <a:cxn ang="0">
                  <a:pos x="492" y="126"/>
                </a:cxn>
                <a:cxn ang="0">
                  <a:pos x="504" y="90"/>
                </a:cxn>
                <a:cxn ang="0">
                  <a:pos x="522" y="66"/>
                </a:cxn>
                <a:cxn ang="0">
                  <a:pos x="540" y="42"/>
                </a:cxn>
                <a:cxn ang="0">
                  <a:pos x="558" y="24"/>
                </a:cxn>
                <a:cxn ang="0">
                  <a:pos x="576" y="6"/>
                </a:cxn>
                <a:cxn ang="0">
                  <a:pos x="594" y="0"/>
                </a:cxn>
                <a:cxn ang="0">
                  <a:pos x="612" y="0"/>
                </a:cxn>
                <a:cxn ang="0">
                  <a:pos x="630" y="0"/>
                </a:cxn>
                <a:cxn ang="0">
                  <a:pos x="648" y="12"/>
                </a:cxn>
                <a:cxn ang="0">
                  <a:pos x="666" y="30"/>
                </a:cxn>
                <a:cxn ang="0">
                  <a:pos x="684" y="42"/>
                </a:cxn>
                <a:cxn ang="0">
                  <a:pos x="702" y="60"/>
                </a:cxn>
                <a:cxn ang="0">
                  <a:pos x="720" y="78"/>
                </a:cxn>
                <a:cxn ang="0">
                  <a:pos x="732" y="90"/>
                </a:cxn>
              </a:cxnLst>
              <a:rect l="0" t="0" r="r" b="b"/>
              <a:pathLst>
                <a:path w="744" h="402">
                  <a:moveTo>
                    <a:pt x="0" y="402"/>
                  </a:moveTo>
                  <a:lnTo>
                    <a:pt x="6" y="402"/>
                  </a:lnTo>
                  <a:lnTo>
                    <a:pt x="12" y="402"/>
                  </a:lnTo>
                  <a:lnTo>
                    <a:pt x="18" y="402"/>
                  </a:lnTo>
                  <a:lnTo>
                    <a:pt x="24" y="402"/>
                  </a:lnTo>
                  <a:lnTo>
                    <a:pt x="30" y="402"/>
                  </a:lnTo>
                  <a:lnTo>
                    <a:pt x="36" y="402"/>
                  </a:lnTo>
                  <a:lnTo>
                    <a:pt x="42" y="402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402"/>
                  </a:lnTo>
                  <a:lnTo>
                    <a:pt x="66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84" y="402"/>
                  </a:lnTo>
                  <a:lnTo>
                    <a:pt x="90" y="402"/>
                  </a:lnTo>
                  <a:lnTo>
                    <a:pt x="96" y="402"/>
                  </a:lnTo>
                  <a:lnTo>
                    <a:pt x="102" y="402"/>
                  </a:lnTo>
                  <a:lnTo>
                    <a:pt x="108" y="402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402"/>
                  </a:lnTo>
                  <a:lnTo>
                    <a:pt x="132" y="402"/>
                  </a:lnTo>
                  <a:lnTo>
                    <a:pt x="138" y="396"/>
                  </a:lnTo>
                  <a:lnTo>
                    <a:pt x="144" y="396"/>
                  </a:lnTo>
                  <a:lnTo>
                    <a:pt x="150" y="396"/>
                  </a:lnTo>
                  <a:lnTo>
                    <a:pt x="156" y="396"/>
                  </a:lnTo>
                  <a:lnTo>
                    <a:pt x="162" y="396"/>
                  </a:lnTo>
                  <a:lnTo>
                    <a:pt x="168" y="396"/>
                  </a:lnTo>
                  <a:lnTo>
                    <a:pt x="174" y="396"/>
                  </a:lnTo>
                  <a:lnTo>
                    <a:pt x="180" y="396"/>
                  </a:lnTo>
                  <a:lnTo>
                    <a:pt x="186" y="396"/>
                  </a:lnTo>
                  <a:lnTo>
                    <a:pt x="192" y="396"/>
                  </a:lnTo>
                  <a:lnTo>
                    <a:pt x="198" y="390"/>
                  </a:lnTo>
                  <a:lnTo>
                    <a:pt x="204" y="390"/>
                  </a:lnTo>
                  <a:lnTo>
                    <a:pt x="210" y="390"/>
                  </a:lnTo>
                  <a:lnTo>
                    <a:pt x="216" y="390"/>
                  </a:lnTo>
                  <a:lnTo>
                    <a:pt x="222" y="390"/>
                  </a:lnTo>
                  <a:lnTo>
                    <a:pt x="228" y="390"/>
                  </a:lnTo>
                  <a:lnTo>
                    <a:pt x="234" y="384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84"/>
                  </a:lnTo>
                  <a:lnTo>
                    <a:pt x="258" y="384"/>
                  </a:lnTo>
                  <a:lnTo>
                    <a:pt x="264" y="378"/>
                  </a:lnTo>
                  <a:lnTo>
                    <a:pt x="270" y="378"/>
                  </a:lnTo>
                  <a:lnTo>
                    <a:pt x="276" y="372"/>
                  </a:lnTo>
                  <a:lnTo>
                    <a:pt x="282" y="372"/>
                  </a:lnTo>
                  <a:lnTo>
                    <a:pt x="288" y="372"/>
                  </a:lnTo>
                  <a:lnTo>
                    <a:pt x="294" y="366"/>
                  </a:lnTo>
                  <a:lnTo>
                    <a:pt x="300" y="366"/>
                  </a:lnTo>
                  <a:lnTo>
                    <a:pt x="306" y="360"/>
                  </a:lnTo>
                  <a:lnTo>
                    <a:pt x="312" y="360"/>
                  </a:lnTo>
                  <a:lnTo>
                    <a:pt x="318" y="354"/>
                  </a:lnTo>
                  <a:lnTo>
                    <a:pt x="324" y="354"/>
                  </a:lnTo>
                  <a:lnTo>
                    <a:pt x="330" y="348"/>
                  </a:lnTo>
                  <a:lnTo>
                    <a:pt x="336" y="348"/>
                  </a:lnTo>
                  <a:lnTo>
                    <a:pt x="342" y="342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24"/>
                  </a:lnTo>
                  <a:lnTo>
                    <a:pt x="366" y="318"/>
                  </a:lnTo>
                  <a:lnTo>
                    <a:pt x="372" y="312"/>
                  </a:lnTo>
                  <a:lnTo>
                    <a:pt x="378" y="306"/>
                  </a:lnTo>
                  <a:lnTo>
                    <a:pt x="384" y="300"/>
                  </a:lnTo>
                  <a:lnTo>
                    <a:pt x="390" y="294"/>
                  </a:lnTo>
                  <a:lnTo>
                    <a:pt x="396" y="288"/>
                  </a:lnTo>
                  <a:lnTo>
                    <a:pt x="402" y="282"/>
                  </a:lnTo>
                  <a:lnTo>
                    <a:pt x="408" y="270"/>
                  </a:lnTo>
                  <a:lnTo>
                    <a:pt x="414" y="264"/>
                  </a:lnTo>
                  <a:lnTo>
                    <a:pt x="420" y="258"/>
                  </a:lnTo>
                  <a:lnTo>
                    <a:pt x="426" y="246"/>
                  </a:lnTo>
                  <a:lnTo>
                    <a:pt x="426" y="240"/>
                  </a:lnTo>
                  <a:lnTo>
                    <a:pt x="432" y="228"/>
                  </a:lnTo>
                  <a:lnTo>
                    <a:pt x="438" y="216"/>
                  </a:lnTo>
                  <a:lnTo>
                    <a:pt x="444" y="210"/>
                  </a:lnTo>
                  <a:lnTo>
                    <a:pt x="450" y="198"/>
                  </a:lnTo>
                  <a:lnTo>
                    <a:pt x="456" y="186"/>
                  </a:lnTo>
                  <a:lnTo>
                    <a:pt x="462" y="180"/>
                  </a:lnTo>
                  <a:lnTo>
                    <a:pt x="468" y="168"/>
                  </a:lnTo>
                  <a:lnTo>
                    <a:pt x="474" y="156"/>
                  </a:lnTo>
                  <a:lnTo>
                    <a:pt x="480" y="144"/>
                  </a:lnTo>
                  <a:lnTo>
                    <a:pt x="486" y="132"/>
                  </a:lnTo>
                  <a:lnTo>
                    <a:pt x="492" y="126"/>
                  </a:lnTo>
                  <a:lnTo>
                    <a:pt x="498" y="114"/>
                  </a:lnTo>
                  <a:lnTo>
                    <a:pt x="504" y="102"/>
                  </a:lnTo>
                  <a:lnTo>
                    <a:pt x="504" y="90"/>
                  </a:lnTo>
                  <a:lnTo>
                    <a:pt x="510" y="84"/>
                  </a:lnTo>
                  <a:lnTo>
                    <a:pt x="516" y="72"/>
                  </a:lnTo>
                  <a:lnTo>
                    <a:pt x="522" y="66"/>
                  </a:lnTo>
                  <a:lnTo>
                    <a:pt x="528" y="54"/>
                  </a:lnTo>
                  <a:lnTo>
                    <a:pt x="534" y="48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0"/>
                  </a:lnTo>
                  <a:lnTo>
                    <a:pt x="558" y="24"/>
                  </a:lnTo>
                  <a:lnTo>
                    <a:pt x="564" y="18"/>
                  </a:lnTo>
                  <a:lnTo>
                    <a:pt x="570" y="12"/>
                  </a:lnTo>
                  <a:lnTo>
                    <a:pt x="576" y="6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6"/>
                  </a:lnTo>
                  <a:lnTo>
                    <a:pt x="642" y="6"/>
                  </a:lnTo>
                  <a:lnTo>
                    <a:pt x="648" y="12"/>
                  </a:lnTo>
                  <a:lnTo>
                    <a:pt x="654" y="18"/>
                  </a:lnTo>
                  <a:lnTo>
                    <a:pt x="660" y="24"/>
                  </a:lnTo>
                  <a:lnTo>
                    <a:pt x="666" y="30"/>
                  </a:lnTo>
                  <a:lnTo>
                    <a:pt x="672" y="30"/>
                  </a:lnTo>
                  <a:lnTo>
                    <a:pt x="678" y="36"/>
                  </a:lnTo>
                  <a:lnTo>
                    <a:pt x="684" y="42"/>
                  </a:lnTo>
                  <a:lnTo>
                    <a:pt x="690" y="48"/>
                  </a:lnTo>
                  <a:lnTo>
                    <a:pt x="696" y="54"/>
                  </a:lnTo>
                  <a:lnTo>
                    <a:pt x="702" y="60"/>
                  </a:lnTo>
                  <a:lnTo>
                    <a:pt x="708" y="66"/>
                  </a:lnTo>
                  <a:lnTo>
                    <a:pt x="714" y="72"/>
                  </a:lnTo>
                  <a:lnTo>
                    <a:pt x="720" y="78"/>
                  </a:lnTo>
                  <a:lnTo>
                    <a:pt x="726" y="78"/>
                  </a:lnTo>
                  <a:lnTo>
                    <a:pt x="732" y="84"/>
                  </a:lnTo>
                  <a:lnTo>
                    <a:pt x="732" y="90"/>
                  </a:lnTo>
                  <a:lnTo>
                    <a:pt x="738" y="96"/>
                  </a:lnTo>
                  <a:lnTo>
                    <a:pt x="744" y="10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8" name="Freeform 66"/>
            <p:cNvSpPr>
              <a:spLocks/>
            </p:cNvSpPr>
            <p:nvPr/>
          </p:nvSpPr>
          <p:spPr bwMode="auto">
            <a:xfrm>
              <a:off x="2028825" y="4521200"/>
              <a:ext cx="1200150" cy="438150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30" y="24"/>
                </a:cxn>
                <a:cxn ang="0">
                  <a:pos x="48" y="42"/>
                </a:cxn>
                <a:cxn ang="0">
                  <a:pos x="66" y="54"/>
                </a:cxn>
                <a:cxn ang="0">
                  <a:pos x="78" y="66"/>
                </a:cxn>
                <a:cxn ang="0">
                  <a:pos x="96" y="78"/>
                </a:cxn>
                <a:cxn ang="0">
                  <a:pos x="114" y="90"/>
                </a:cxn>
                <a:cxn ang="0">
                  <a:pos x="132" y="102"/>
                </a:cxn>
                <a:cxn ang="0">
                  <a:pos x="150" y="114"/>
                </a:cxn>
                <a:cxn ang="0">
                  <a:pos x="168" y="120"/>
                </a:cxn>
                <a:cxn ang="0">
                  <a:pos x="186" y="132"/>
                </a:cxn>
                <a:cxn ang="0">
                  <a:pos x="204" y="138"/>
                </a:cxn>
                <a:cxn ang="0">
                  <a:pos x="222" y="150"/>
                </a:cxn>
                <a:cxn ang="0">
                  <a:pos x="240" y="156"/>
                </a:cxn>
                <a:cxn ang="0">
                  <a:pos x="258" y="162"/>
                </a:cxn>
                <a:cxn ang="0">
                  <a:pos x="276" y="168"/>
                </a:cxn>
                <a:cxn ang="0">
                  <a:pos x="294" y="174"/>
                </a:cxn>
                <a:cxn ang="0">
                  <a:pos x="312" y="180"/>
                </a:cxn>
                <a:cxn ang="0">
                  <a:pos x="330" y="186"/>
                </a:cxn>
                <a:cxn ang="0">
                  <a:pos x="348" y="192"/>
                </a:cxn>
                <a:cxn ang="0">
                  <a:pos x="366" y="198"/>
                </a:cxn>
                <a:cxn ang="0">
                  <a:pos x="384" y="204"/>
                </a:cxn>
                <a:cxn ang="0">
                  <a:pos x="402" y="210"/>
                </a:cxn>
                <a:cxn ang="0">
                  <a:pos x="420" y="216"/>
                </a:cxn>
                <a:cxn ang="0">
                  <a:pos x="438" y="216"/>
                </a:cxn>
                <a:cxn ang="0">
                  <a:pos x="456" y="222"/>
                </a:cxn>
                <a:cxn ang="0">
                  <a:pos x="474" y="228"/>
                </a:cxn>
                <a:cxn ang="0">
                  <a:pos x="492" y="228"/>
                </a:cxn>
                <a:cxn ang="0">
                  <a:pos x="510" y="234"/>
                </a:cxn>
                <a:cxn ang="0">
                  <a:pos x="528" y="240"/>
                </a:cxn>
                <a:cxn ang="0">
                  <a:pos x="546" y="240"/>
                </a:cxn>
                <a:cxn ang="0">
                  <a:pos x="564" y="246"/>
                </a:cxn>
                <a:cxn ang="0">
                  <a:pos x="582" y="246"/>
                </a:cxn>
                <a:cxn ang="0">
                  <a:pos x="600" y="252"/>
                </a:cxn>
                <a:cxn ang="0">
                  <a:pos x="618" y="258"/>
                </a:cxn>
                <a:cxn ang="0">
                  <a:pos x="636" y="258"/>
                </a:cxn>
                <a:cxn ang="0">
                  <a:pos x="654" y="264"/>
                </a:cxn>
                <a:cxn ang="0">
                  <a:pos x="672" y="264"/>
                </a:cxn>
                <a:cxn ang="0">
                  <a:pos x="690" y="264"/>
                </a:cxn>
                <a:cxn ang="0">
                  <a:pos x="708" y="270"/>
                </a:cxn>
                <a:cxn ang="0">
                  <a:pos x="726" y="270"/>
                </a:cxn>
                <a:cxn ang="0">
                  <a:pos x="744" y="276"/>
                </a:cxn>
              </a:cxnLst>
              <a:rect l="0" t="0" r="r" b="b"/>
              <a:pathLst>
                <a:path w="756" h="276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14" y="90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32" y="102"/>
                  </a:lnTo>
                  <a:lnTo>
                    <a:pt x="138" y="108"/>
                  </a:lnTo>
                  <a:lnTo>
                    <a:pt x="144" y="108"/>
                  </a:lnTo>
                  <a:lnTo>
                    <a:pt x="150" y="114"/>
                  </a:lnTo>
                  <a:lnTo>
                    <a:pt x="156" y="114"/>
                  </a:lnTo>
                  <a:lnTo>
                    <a:pt x="162" y="120"/>
                  </a:lnTo>
                  <a:lnTo>
                    <a:pt x="168" y="120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38"/>
                  </a:lnTo>
                  <a:lnTo>
                    <a:pt x="204" y="138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22" y="150"/>
                  </a:lnTo>
                  <a:lnTo>
                    <a:pt x="228" y="150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46" y="156"/>
                  </a:lnTo>
                  <a:lnTo>
                    <a:pt x="252" y="162"/>
                  </a:lnTo>
                  <a:lnTo>
                    <a:pt x="258" y="162"/>
                  </a:lnTo>
                  <a:lnTo>
                    <a:pt x="264" y="162"/>
                  </a:lnTo>
                  <a:lnTo>
                    <a:pt x="270" y="168"/>
                  </a:lnTo>
                  <a:lnTo>
                    <a:pt x="276" y="168"/>
                  </a:lnTo>
                  <a:lnTo>
                    <a:pt x="282" y="168"/>
                  </a:lnTo>
                  <a:lnTo>
                    <a:pt x="288" y="174"/>
                  </a:lnTo>
                  <a:lnTo>
                    <a:pt x="294" y="174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30" y="186"/>
                  </a:lnTo>
                  <a:lnTo>
                    <a:pt x="336" y="192"/>
                  </a:lnTo>
                  <a:lnTo>
                    <a:pt x="342" y="192"/>
                  </a:lnTo>
                  <a:lnTo>
                    <a:pt x="348" y="192"/>
                  </a:lnTo>
                  <a:lnTo>
                    <a:pt x="354" y="192"/>
                  </a:lnTo>
                  <a:lnTo>
                    <a:pt x="360" y="198"/>
                  </a:lnTo>
                  <a:lnTo>
                    <a:pt x="366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90" y="204"/>
                  </a:lnTo>
                  <a:lnTo>
                    <a:pt x="396" y="210"/>
                  </a:lnTo>
                  <a:lnTo>
                    <a:pt x="402" y="210"/>
                  </a:lnTo>
                  <a:lnTo>
                    <a:pt x="408" y="210"/>
                  </a:lnTo>
                  <a:lnTo>
                    <a:pt x="414" y="210"/>
                  </a:lnTo>
                  <a:lnTo>
                    <a:pt x="420" y="216"/>
                  </a:lnTo>
                  <a:lnTo>
                    <a:pt x="426" y="216"/>
                  </a:lnTo>
                  <a:lnTo>
                    <a:pt x="432" y="216"/>
                  </a:lnTo>
                  <a:lnTo>
                    <a:pt x="438" y="216"/>
                  </a:lnTo>
                  <a:lnTo>
                    <a:pt x="444" y="222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62" y="222"/>
                  </a:lnTo>
                  <a:lnTo>
                    <a:pt x="468" y="228"/>
                  </a:lnTo>
                  <a:lnTo>
                    <a:pt x="474" y="228"/>
                  </a:lnTo>
                  <a:lnTo>
                    <a:pt x="480" y="228"/>
                  </a:lnTo>
                  <a:lnTo>
                    <a:pt x="486" y="228"/>
                  </a:lnTo>
                  <a:lnTo>
                    <a:pt x="492" y="228"/>
                  </a:lnTo>
                  <a:lnTo>
                    <a:pt x="498" y="234"/>
                  </a:lnTo>
                  <a:lnTo>
                    <a:pt x="504" y="234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34" y="240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52" y="246"/>
                  </a:lnTo>
                  <a:lnTo>
                    <a:pt x="558" y="246"/>
                  </a:lnTo>
                  <a:lnTo>
                    <a:pt x="564" y="246"/>
                  </a:lnTo>
                  <a:lnTo>
                    <a:pt x="570" y="246"/>
                  </a:lnTo>
                  <a:lnTo>
                    <a:pt x="576" y="246"/>
                  </a:lnTo>
                  <a:lnTo>
                    <a:pt x="582" y="246"/>
                  </a:lnTo>
                  <a:lnTo>
                    <a:pt x="588" y="252"/>
                  </a:lnTo>
                  <a:lnTo>
                    <a:pt x="594" y="252"/>
                  </a:lnTo>
                  <a:lnTo>
                    <a:pt x="600" y="252"/>
                  </a:lnTo>
                  <a:lnTo>
                    <a:pt x="606" y="252"/>
                  </a:lnTo>
                  <a:lnTo>
                    <a:pt x="612" y="252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6" y="258"/>
                  </a:lnTo>
                  <a:lnTo>
                    <a:pt x="642" y="258"/>
                  </a:lnTo>
                  <a:lnTo>
                    <a:pt x="648" y="258"/>
                  </a:lnTo>
                  <a:lnTo>
                    <a:pt x="654" y="264"/>
                  </a:lnTo>
                  <a:lnTo>
                    <a:pt x="660" y="264"/>
                  </a:lnTo>
                  <a:lnTo>
                    <a:pt x="666" y="264"/>
                  </a:lnTo>
                  <a:lnTo>
                    <a:pt x="672" y="264"/>
                  </a:lnTo>
                  <a:lnTo>
                    <a:pt x="678" y="264"/>
                  </a:lnTo>
                  <a:lnTo>
                    <a:pt x="684" y="264"/>
                  </a:lnTo>
                  <a:lnTo>
                    <a:pt x="690" y="264"/>
                  </a:lnTo>
                  <a:lnTo>
                    <a:pt x="696" y="270"/>
                  </a:lnTo>
                  <a:lnTo>
                    <a:pt x="702" y="270"/>
                  </a:lnTo>
                  <a:lnTo>
                    <a:pt x="708" y="270"/>
                  </a:lnTo>
                  <a:lnTo>
                    <a:pt x="714" y="270"/>
                  </a:lnTo>
                  <a:lnTo>
                    <a:pt x="720" y="270"/>
                  </a:lnTo>
                  <a:lnTo>
                    <a:pt x="726" y="270"/>
                  </a:lnTo>
                  <a:lnTo>
                    <a:pt x="732" y="270"/>
                  </a:lnTo>
                  <a:lnTo>
                    <a:pt x="738" y="270"/>
                  </a:lnTo>
                  <a:lnTo>
                    <a:pt x="744" y="276"/>
                  </a:lnTo>
                  <a:lnTo>
                    <a:pt x="750" y="276"/>
                  </a:lnTo>
                  <a:lnTo>
                    <a:pt x="756" y="27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3228975" y="4959350"/>
              <a:ext cx="1152525" cy="38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42" y="6"/>
                </a:cxn>
                <a:cxn ang="0">
                  <a:pos x="54" y="6"/>
                </a:cxn>
                <a:cxn ang="0">
                  <a:pos x="66" y="6"/>
                </a:cxn>
                <a:cxn ang="0">
                  <a:pos x="78" y="6"/>
                </a:cxn>
                <a:cxn ang="0">
                  <a:pos x="90" y="6"/>
                </a:cxn>
                <a:cxn ang="0">
                  <a:pos x="102" y="6"/>
                </a:cxn>
                <a:cxn ang="0">
                  <a:pos x="114" y="12"/>
                </a:cxn>
                <a:cxn ang="0">
                  <a:pos x="126" y="12"/>
                </a:cxn>
                <a:cxn ang="0">
                  <a:pos x="138" y="12"/>
                </a:cxn>
                <a:cxn ang="0">
                  <a:pos x="150" y="12"/>
                </a:cxn>
                <a:cxn ang="0">
                  <a:pos x="162" y="12"/>
                </a:cxn>
                <a:cxn ang="0">
                  <a:pos x="174" y="12"/>
                </a:cxn>
                <a:cxn ang="0">
                  <a:pos x="186" y="12"/>
                </a:cxn>
                <a:cxn ang="0">
                  <a:pos x="198" y="18"/>
                </a:cxn>
                <a:cxn ang="0">
                  <a:pos x="210" y="18"/>
                </a:cxn>
                <a:cxn ang="0">
                  <a:pos x="222" y="18"/>
                </a:cxn>
                <a:cxn ang="0">
                  <a:pos x="234" y="18"/>
                </a:cxn>
                <a:cxn ang="0">
                  <a:pos x="246" y="18"/>
                </a:cxn>
                <a:cxn ang="0">
                  <a:pos x="258" y="18"/>
                </a:cxn>
                <a:cxn ang="0">
                  <a:pos x="270" y="18"/>
                </a:cxn>
                <a:cxn ang="0">
                  <a:pos x="282" y="18"/>
                </a:cxn>
                <a:cxn ang="0">
                  <a:pos x="294" y="18"/>
                </a:cxn>
                <a:cxn ang="0">
                  <a:pos x="306" y="18"/>
                </a:cxn>
                <a:cxn ang="0">
                  <a:pos x="318" y="18"/>
                </a:cxn>
                <a:cxn ang="0">
                  <a:pos x="330" y="24"/>
                </a:cxn>
                <a:cxn ang="0">
                  <a:pos x="342" y="24"/>
                </a:cxn>
                <a:cxn ang="0">
                  <a:pos x="354" y="24"/>
                </a:cxn>
                <a:cxn ang="0">
                  <a:pos x="366" y="24"/>
                </a:cxn>
                <a:cxn ang="0">
                  <a:pos x="378" y="24"/>
                </a:cxn>
                <a:cxn ang="0">
                  <a:pos x="390" y="24"/>
                </a:cxn>
                <a:cxn ang="0">
                  <a:pos x="402" y="24"/>
                </a:cxn>
                <a:cxn ang="0">
                  <a:pos x="414" y="24"/>
                </a:cxn>
                <a:cxn ang="0">
                  <a:pos x="426" y="24"/>
                </a:cxn>
                <a:cxn ang="0">
                  <a:pos x="438" y="24"/>
                </a:cxn>
                <a:cxn ang="0">
                  <a:pos x="450" y="24"/>
                </a:cxn>
                <a:cxn ang="0">
                  <a:pos x="462" y="24"/>
                </a:cxn>
                <a:cxn ang="0">
                  <a:pos x="474" y="24"/>
                </a:cxn>
                <a:cxn ang="0">
                  <a:pos x="486" y="24"/>
                </a:cxn>
                <a:cxn ang="0">
                  <a:pos x="498" y="24"/>
                </a:cxn>
                <a:cxn ang="0">
                  <a:pos x="510" y="24"/>
                </a:cxn>
                <a:cxn ang="0">
                  <a:pos x="522" y="24"/>
                </a:cxn>
                <a:cxn ang="0">
                  <a:pos x="534" y="24"/>
                </a:cxn>
                <a:cxn ang="0">
                  <a:pos x="546" y="24"/>
                </a:cxn>
                <a:cxn ang="0">
                  <a:pos x="558" y="24"/>
                </a:cxn>
                <a:cxn ang="0">
                  <a:pos x="570" y="24"/>
                </a:cxn>
                <a:cxn ang="0">
                  <a:pos x="582" y="24"/>
                </a:cxn>
                <a:cxn ang="0">
                  <a:pos x="594" y="24"/>
                </a:cxn>
                <a:cxn ang="0">
                  <a:pos x="606" y="24"/>
                </a:cxn>
                <a:cxn ang="0">
                  <a:pos x="618" y="24"/>
                </a:cxn>
                <a:cxn ang="0">
                  <a:pos x="630" y="24"/>
                </a:cxn>
                <a:cxn ang="0">
                  <a:pos x="642" y="24"/>
                </a:cxn>
                <a:cxn ang="0">
                  <a:pos x="654" y="24"/>
                </a:cxn>
                <a:cxn ang="0">
                  <a:pos x="666" y="24"/>
                </a:cxn>
                <a:cxn ang="0">
                  <a:pos x="678" y="24"/>
                </a:cxn>
                <a:cxn ang="0">
                  <a:pos x="690" y="24"/>
                </a:cxn>
                <a:cxn ang="0">
                  <a:pos x="702" y="24"/>
                </a:cxn>
                <a:cxn ang="0">
                  <a:pos x="714" y="24"/>
                </a:cxn>
                <a:cxn ang="0">
                  <a:pos x="726" y="24"/>
                </a:cxn>
              </a:cxnLst>
              <a:rect l="0" t="0" r="r" b="b"/>
              <a:pathLst>
                <a:path w="726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2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8" y="18"/>
                  </a:lnTo>
                  <a:lnTo>
                    <a:pt x="32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26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8" y="24"/>
                  </a:lnTo>
                  <a:lnTo>
                    <a:pt x="474" y="24"/>
                  </a:lnTo>
                  <a:lnTo>
                    <a:pt x="480" y="24"/>
                  </a:lnTo>
                  <a:lnTo>
                    <a:pt x="486" y="24"/>
                  </a:lnTo>
                  <a:lnTo>
                    <a:pt x="492" y="24"/>
                  </a:lnTo>
                  <a:lnTo>
                    <a:pt x="498" y="24"/>
                  </a:lnTo>
                  <a:lnTo>
                    <a:pt x="504" y="24"/>
                  </a:lnTo>
                  <a:lnTo>
                    <a:pt x="510" y="24"/>
                  </a:lnTo>
                  <a:lnTo>
                    <a:pt x="516" y="24"/>
                  </a:lnTo>
                  <a:lnTo>
                    <a:pt x="522" y="24"/>
                  </a:lnTo>
                  <a:lnTo>
                    <a:pt x="528" y="24"/>
                  </a:lnTo>
                  <a:lnTo>
                    <a:pt x="534" y="24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6" y="24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6" y="24"/>
                  </a:lnTo>
                  <a:lnTo>
                    <a:pt x="612" y="24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6" y="24"/>
                  </a:lnTo>
                  <a:lnTo>
                    <a:pt x="642" y="24"/>
                  </a:lnTo>
                  <a:lnTo>
                    <a:pt x="648" y="24"/>
                  </a:lnTo>
                  <a:lnTo>
                    <a:pt x="654" y="24"/>
                  </a:lnTo>
                  <a:lnTo>
                    <a:pt x="660" y="24"/>
                  </a:lnTo>
                  <a:lnTo>
                    <a:pt x="666" y="24"/>
                  </a:lnTo>
                  <a:lnTo>
                    <a:pt x="672" y="24"/>
                  </a:lnTo>
                  <a:lnTo>
                    <a:pt x="678" y="24"/>
                  </a:lnTo>
                  <a:lnTo>
                    <a:pt x="684" y="24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6" y="2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847725" y="4968875"/>
              <a:ext cx="1209675" cy="2857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30" y="18"/>
                </a:cxn>
                <a:cxn ang="0">
                  <a:pos x="48" y="18"/>
                </a:cxn>
                <a:cxn ang="0">
                  <a:pos x="66" y="18"/>
                </a:cxn>
                <a:cxn ang="0">
                  <a:pos x="84" y="18"/>
                </a:cxn>
                <a:cxn ang="0">
                  <a:pos x="102" y="18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18"/>
                </a:cxn>
                <a:cxn ang="0">
                  <a:pos x="192" y="18"/>
                </a:cxn>
                <a:cxn ang="0">
                  <a:pos x="210" y="18"/>
                </a:cxn>
                <a:cxn ang="0">
                  <a:pos x="228" y="18"/>
                </a:cxn>
                <a:cxn ang="0">
                  <a:pos x="246" y="18"/>
                </a:cxn>
                <a:cxn ang="0">
                  <a:pos x="264" y="18"/>
                </a:cxn>
                <a:cxn ang="0">
                  <a:pos x="282" y="18"/>
                </a:cxn>
                <a:cxn ang="0">
                  <a:pos x="300" y="18"/>
                </a:cxn>
                <a:cxn ang="0">
                  <a:pos x="318" y="18"/>
                </a:cxn>
                <a:cxn ang="0">
                  <a:pos x="336" y="18"/>
                </a:cxn>
                <a:cxn ang="0">
                  <a:pos x="354" y="18"/>
                </a:cxn>
                <a:cxn ang="0">
                  <a:pos x="372" y="18"/>
                </a:cxn>
                <a:cxn ang="0">
                  <a:pos x="390" y="18"/>
                </a:cxn>
                <a:cxn ang="0">
                  <a:pos x="408" y="18"/>
                </a:cxn>
                <a:cxn ang="0">
                  <a:pos x="426" y="18"/>
                </a:cxn>
                <a:cxn ang="0">
                  <a:pos x="444" y="18"/>
                </a:cxn>
                <a:cxn ang="0">
                  <a:pos x="462" y="18"/>
                </a:cxn>
                <a:cxn ang="0">
                  <a:pos x="480" y="18"/>
                </a:cxn>
                <a:cxn ang="0">
                  <a:pos x="498" y="18"/>
                </a:cxn>
                <a:cxn ang="0">
                  <a:pos x="516" y="18"/>
                </a:cxn>
                <a:cxn ang="0">
                  <a:pos x="534" y="18"/>
                </a:cxn>
                <a:cxn ang="0">
                  <a:pos x="552" y="18"/>
                </a:cxn>
                <a:cxn ang="0">
                  <a:pos x="570" y="18"/>
                </a:cxn>
                <a:cxn ang="0">
                  <a:pos x="588" y="18"/>
                </a:cxn>
                <a:cxn ang="0">
                  <a:pos x="606" y="18"/>
                </a:cxn>
                <a:cxn ang="0">
                  <a:pos x="624" y="12"/>
                </a:cxn>
                <a:cxn ang="0">
                  <a:pos x="642" y="12"/>
                </a:cxn>
                <a:cxn ang="0">
                  <a:pos x="660" y="12"/>
                </a:cxn>
                <a:cxn ang="0">
                  <a:pos x="678" y="12"/>
                </a:cxn>
                <a:cxn ang="0">
                  <a:pos x="696" y="6"/>
                </a:cxn>
                <a:cxn ang="0">
                  <a:pos x="714" y="6"/>
                </a:cxn>
                <a:cxn ang="0">
                  <a:pos x="732" y="6"/>
                </a:cxn>
                <a:cxn ang="0">
                  <a:pos x="750" y="0"/>
                </a:cxn>
              </a:cxnLst>
              <a:rect l="0" t="0" r="r" b="b"/>
              <a:pathLst>
                <a:path w="762" h="18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2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8" y="18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6" y="18"/>
                  </a:lnTo>
                  <a:lnTo>
                    <a:pt x="342" y="18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402" y="18"/>
                  </a:lnTo>
                  <a:lnTo>
                    <a:pt x="408" y="18"/>
                  </a:lnTo>
                  <a:lnTo>
                    <a:pt x="414" y="18"/>
                  </a:lnTo>
                  <a:lnTo>
                    <a:pt x="420" y="18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8" y="18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8"/>
                  </a:lnTo>
                  <a:lnTo>
                    <a:pt x="480" y="18"/>
                  </a:lnTo>
                  <a:lnTo>
                    <a:pt x="486" y="18"/>
                  </a:lnTo>
                  <a:lnTo>
                    <a:pt x="492" y="18"/>
                  </a:lnTo>
                  <a:lnTo>
                    <a:pt x="498" y="18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8" y="18"/>
                  </a:lnTo>
                  <a:lnTo>
                    <a:pt x="534" y="18"/>
                  </a:lnTo>
                  <a:lnTo>
                    <a:pt x="540" y="18"/>
                  </a:lnTo>
                  <a:lnTo>
                    <a:pt x="546" y="18"/>
                  </a:lnTo>
                  <a:lnTo>
                    <a:pt x="552" y="18"/>
                  </a:lnTo>
                  <a:lnTo>
                    <a:pt x="558" y="18"/>
                  </a:lnTo>
                  <a:lnTo>
                    <a:pt x="564" y="18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2057400" y="4711700"/>
              <a:ext cx="1209675" cy="257175"/>
            </a:xfrm>
            <a:custGeom>
              <a:avLst/>
              <a:gdLst/>
              <a:ahLst/>
              <a:cxnLst>
                <a:cxn ang="0">
                  <a:pos x="12" y="162"/>
                </a:cxn>
                <a:cxn ang="0">
                  <a:pos x="30" y="156"/>
                </a:cxn>
                <a:cxn ang="0">
                  <a:pos x="48" y="156"/>
                </a:cxn>
                <a:cxn ang="0">
                  <a:pos x="66" y="156"/>
                </a:cxn>
                <a:cxn ang="0">
                  <a:pos x="84" y="150"/>
                </a:cxn>
                <a:cxn ang="0">
                  <a:pos x="102" y="150"/>
                </a:cxn>
                <a:cxn ang="0">
                  <a:pos x="120" y="144"/>
                </a:cxn>
                <a:cxn ang="0">
                  <a:pos x="138" y="144"/>
                </a:cxn>
                <a:cxn ang="0">
                  <a:pos x="156" y="144"/>
                </a:cxn>
                <a:cxn ang="0">
                  <a:pos x="174" y="138"/>
                </a:cxn>
                <a:cxn ang="0">
                  <a:pos x="192" y="138"/>
                </a:cxn>
                <a:cxn ang="0">
                  <a:pos x="210" y="132"/>
                </a:cxn>
                <a:cxn ang="0">
                  <a:pos x="228" y="132"/>
                </a:cxn>
                <a:cxn ang="0">
                  <a:pos x="246" y="126"/>
                </a:cxn>
                <a:cxn ang="0">
                  <a:pos x="264" y="126"/>
                </a:cxn>
                <a:cxn ang="0">
                  <a:pos x="282" y="120"/>
                </a:cxn>
                <a:cxn ang="0">
                  <a:pos x="300" y="120"/>
                </a:cxn>
                <a:cxn ang="0">
                  <a:pos x="318" y="114"/>
                </a:cxn>
                <a:cxn ang="0">
                  <a:pos x="336" y="114"/>
                </a:cxn>
                <a:cxn ang="0">
                  <a:pos x="354" y="108"/>
                </a:cxn>
                <a:cxn ang="0">
                  <a:pos x="372" y="102"/>
                </a:cxn>
                <a:cxn ang="0">
                  <a:pos x="390" y="102"/>
                </a:cxn>
                <a:cxn ang="0">
                  <a:pos x="408" y="96"/>
                </a:cxn>
                <a:cxn ang="0">
                  <a:pos x="426" y="96"/>
                </a:cxn>
                <a:cxn ang="0">
                  <a:pos x="444" y="90"/>
                </a:cxn>
                <a:cxn ang="0">
                  <a:pos x="462" y="84"/>
                </a:cxn>
                <a:cxn ang="0">
                  <a:pos x="480" y="84"/>
                </a:cxn>
                <a:cxn ang="0">
                  <a:pos x="498" y="78"/>
                </a:cxn>
                <a:cxn ang="0">
                  <a:pos x="516" y="72"/>
                </a:cxn>
                <a:cxn ang="0">
                  <a:pos x="534" y="72"/>
                </a:cxn>
                <a:cxn ang="0">
                  <a:pos x="552" y="66"/>
                </a:cxn>
                <a:cxn ang="0">
                  <a:pos x="570" y="60"/>
                </a:cxn>
                <a:cxn ang="0">
                  <a:pos x="588" y="60"/>
                </a:cxn>
                <a:cxn ang="0">
                  <a:pos x="606" y="54"/>
                </a:cxn>
                <a:cxn ang="0">
                  <a:pos x="624" y="48"/>
                </a:cxn>
                <a:cxn ang="0">
                  <a:pos x="642" y="42"/>
                </a:cxn>
                <a:cxn ang="0">
                  <a:pos x="660" y="36"/>
                </a:cxn>
                <a:cxn ang="0">
                  <a:pos x="678" y="30"/>
                </a:cxn>
                <a:cxn ang="0">
                  <a:pos x="696" y="24"/>
                </a:cxn>
                <a:cxn ang="0">
                  <a:pos x="714" y="18"/>
                </a:cxn>
                <a:cxn ang="0">
                  <a:pos x="732" y="12"/>
                </a:cxn>
                <a:cxn ang="0">
                  <a:pos x="750" y="0"/>
                </a:cxn>
              </a:cxnLst>
              <a:rect l="0" t="0" r="r" b="b"/>
              <a:pathLst>
                <a:path w="762" h="162">
                  <a:moveTo>
                    <a:pt x="0" y="162"/>
                  </a:moveTo>
                  <a:lnTo>
                    <a:pt x="6" y="162"/>
                  </a:lnTo>
                  <a:lnTo>
                    <a:pt x="12" y="162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32" y="144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6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8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34" y="126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6"/>
                  </a:lnTo>
                  <a:lnTo>
                    <a:pt x="258" y="126"/>
                  </a:lnTo>
                  <a:lnTo>
                    <a:pt x="264" y="126"/>
                  </a:lnTo>
                  <a:lnTo>
                    <a:pt x="270" y="126"/>
                  </a:lnTo>
                  <a:lnTo>
                    <a:pt x="276" y="120"/>
                  </a:lnTo>
                  <a:lnTo>
                    <a:pt x="282" y="120"/>
                  </a:lnTo>
                  <a:lnTo>
                    <a:pt x="288" y="120"/>
                  </a:lnTo>
                  <a:lnTo>
                    <a:pt x="294" y="120"/>
                  </a:lnTo>
                  <a:lnTo>
                    <a:pt x="300" y="120"/>
                  </a:lnTo>
                  <a:lnTo>
                    <a:pt x="306" y="114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24" y="114"/>
                  </a:lnTo>
                  <a:lnTo>
                    <a:pt x="330" y="114"/>
                  </a:lnTo>
                  <a:lnTo>
                    <a:pt x="336" y="114"/>
                  </a:lnTo>
                  <a:lnTo>
                    <a:pt x="342" y="108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8"/>
                  </a:lnTo>
                  <a:lnTo>
                    <a:pt x="372" y="102"/>
                  </a:lnTo>
                  <a:lnTo>
                    <a:pt x="378" y="102"/>
                  </a:lnTo>
                  <a:lnTo>
                    <a:pt x="384" y="102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8" y="96"/>
                  </a:lnTo>
                  <a:lnTo>
                    <a:pt x="414" y="96"/>
                  </a:lnTo>
                  <a:lnTo>
                    <a:pt x="420" y="96"/>
                  </a:lnTo>
                  <a:lnTo>
                    <a:pt x="426" y="96"/>
                  </a:lnTo>
                  <a:lnTo>
                    <a:pt x="432" y="90"/>
                  </a:lnTo>
                  <a:lnTo>
                    <a:pt x="438" y="90"/>
                  </a:lnTo>
                  <a:lnTo>
                    <a:pt x="444" y="90"/>
                  </a:lnTo>
                  <a:lnTo>
                    <a:pt x="450" y="90"/>
                  </a:lnTo>
                  <a:lnTo>
                    <a:pt x="456" y="90"/>
                  </a:lnTo>
                  <a:lnTo>
                    <a:pt x="462" y="84"/>
                  </a:lnTo>
                  <a:lnTo>
                    <a:pt x="468" y="84"/>
                  </a:lnTo>
                  <a:lnTo>
                    <a:pt x="474" y="84"/>
                  </a:lnTo>
                  <a:lnTo>
                    <a:pt x="480" y="84"/>
                  </a:lnTo>
                  <a:lnTo>
                    <a:pt x="486" y="84"/>
                  </a:lnTo>
                  <a:lnTo>
                    <a:pt x="492" y="78"/>
                  </a:lnTo>
                  <a:lnTo>
                    <a:pt x="498" y="78"/>
                  </a:lnTo>
                  <a:lnTo>
                    <a:pt x="504" y="78"/>
                  </a:lnTo>
                  <a:lnTo>
                    <a:pt x="510" y="78"/>
                  </a:lnTo>
                  <a:lnTo>
                    <a:pt x="516" y="72"/>
                  </a:lnTo>
                  <a:lnTo>
                    <a:pt x="522" y="72"/>
                  </a:lnTo>
                  <a:lnTo>
                    <a:pt x="528" y="72"/>
                  </a:lnTo>
                  <a:lnTo>
                    <a:pt x="534" y="72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70" y="60"/>
                  </a:lnTo>
                  <a:lnTo>
                    <a:pt x="576" y="60"/>
                  </a:lnTo>
                  <a:lnTo>
                    <a:pt x="582" y="60"/>
                  </a:lnTo>
                  <a:lnTo>
                    <a:pt x="588" y="60"/>
                  </a:lnTo>
                  <a:lnTo>
                    <a:pt x="594" y="54"/>
                  </a:lnTo>
                  <a:lnTo>
                    <a:pt x="600" y="54"/>
                  </a:lnTo>
                  <a:lnTo>
                    <a:pt x="606" y="54"/>
                  </a:lnTo>
                  <a:lnTo>
                    <a:pt x="612" y="54"/>
                  </a:lnTo>
                  <a:lnTo>
                    <a:pt x="618" y="48"/>
                  </a:lnTo>
                  <a:lnTo>
                    <a:pt x="624" y="48"/>
                  </a:lnTo>
                  <a:lnTo>
                    <a:pt x="630" y="48"/>
                  </a:lnTo>
                  <a:lnTo>
                    <a:pt x="636" y="42"/>
                  </a:lnTo>
                  <a:lnTo>
                    <a:pt x="642" y="42"/>
                  </a:lnTo>
                  <a:lnTo>
                    <a:pt x="648" y="42"/>
                  </a:lnTo>
                  <a:lnTo>
                    <a:pt x="654" y="36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72" y="30"/>
                  </a:lnTo>
                  <a:lnTo>
                    <a:pt x="678" y="30"/>
                  </a:lnTo>
                  <a:lnTo>
                    <a:pt x="684" y="30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8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3267075" y="4578350"/>
              <a:ext cx="1114425" cy="419100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18" y="72"/>
                </a:cxn>
                <a:cxn ang="0">
                  <a:pos x="30" y="66"/>
                </a:cxn>
                <a:cxn ang="0">
                  <a:pos x="42" y="60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8" y="42"/>
                </a:cxn>
                <a:cxn ang="0">
                  <a:pos x="90" y="36"/>
                </a:cxn>
                <a:cxn ang="0">
                  <a:pos x="102" y="30"/>
                </a:cxn>
                <a:cxn ang="0">
                  <a:pos x="114" y="24"/>
                </a:cxn>
                <a:cxn ang="0">
                  <a:pos x="126" y="12"/>
                </a:cxn>
                <a:cxn ang="0">
                  <a:pos x="138" y="12"/>
                </a:cxn>
                <a:cxn ang="0">
                  <a:pos x="150" y="6"/>
                </a:cxn>
                <a:cxn ang="0">
                  <a:pos x="162" y="0"/>
                </a:cxn>
                <a:cxn ang="0">
                  <a:pos x="174" y="0"/>
                </a:cxn>
                <a:cxn ang="0">
                  <a:pos x="186" y="0"/>
                </a:cxn>
                <a:cxn ang="0">
                  <a:pos x="198" y="0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34" y="18"/>
                </a:cxn>
                <a:cxn ang="0">
                  <a:pos x="246" y="24"/>
                </a:cxn>
                <a:cxn ang="0">
                  <a:pos x="258" y="36"/>
                </a:cxn>
                <a:cxn ang="0">
                  <a:pos x="270" y="48"/>
                </a:cxn>
                <a:cxn ang="0">
                  <a:pos x="276" y="60"/>
                </a:cxn>
                <a:cxn ang="0">
                  <a:pos x="288" y="72"/>
                </a:cxn>
                <a:cxn ang="0">
                  <a:pos x="300" y="84"/>
                </a:cxn>
                <a:cxn ang="0">
                  <a:pos x="312" y="102"/>
                </a:cxn>
                <a:cxn ang="0">
                  <a:pos x="324" y="114"/>
                </a:cxn>
                <a:cxn ang="0">
                  <a:pos x="336" y="126"/>
                </a:cxn>
                <a:cxn ang="0">
                  <a:pos x="348" y="144"/>
                </a:cxn>
                <a:cxn ang="0">
                  <a:pos x="354" y="156"/>
                </a:cxn>
                <a:cxn ang="0">
                  <a:pos x="366" y="168"/>
                </a:cxn>
                <a:cxn ang="0">
                  <a:pos x="378" y="180"/>
                </a:cxn>
                <a:cxn ang="0">
                  <a:pos x="390" y="186"/>
                </a:cxn>
                <a:cxn ang="0">
                  <a:pos x="402" y="198"/>
                </a:cxn>
                <a:cxn ang="0">
                  <a:pos x="414" y="204"/>
                </a:cxn>
                <a:cxn ang="0">
                  <a:pos x="426" y="216"/>
                </a:cxn>
                <a:cxn ang="0">
                  <a:pos x="438" y="222"/>
                </a:cxn>
                <a:cxn ang="0">
                  <a:pos x="450" y="228"/>
                </a:cxn>
                <a:cxn ang="0">
                  <a:pos x="462" y="234"/>
                </a:cxn>
                <a:cxn ang="0">
                  <a:pos x="474" y="240"/>
                </a:cxn>
                <a:cxn ang="0">
                  <a:pos x="486" y="240"/>
                </a:cxn>
                <a:cxn ang="0">
                  <a:pos x="498" y="246"/>
                </a:cxn>
                <a:cxn ang="0">
                  <a:pos x="510" y="246"/>
                </a:cxn>
                <a:cxn ang="0">
                  <a:pos x="522" y="252"/>
                </a:cxn>
                <a:cxn ang="0">
                  <a:pos x="534" y="252"/>
                </a:cxn>
                <a:cxn ang="0">
                  <a:pos x="546" y="252"/>
                </a:cxn>
                <a:cxn ang="0">
                  <a:pos x="558" y="258"/>
                </a:cxn>
                <a:cxn ang="0">
                  <a:pos x="570" y="258"/>
                </a:cxn>
                <a:cxn ang="0">
                  <a:pos x="582" y="258"/>
                </a:cxn>
                <a:cxn ang="0">
                  <a:pos x="594" y="258"/>
                </a:cxn>
                <a:cxn ang="0">
                  <a:pos x="606" y="264"/>
                </a:cxn>
                <a:cxn ang="0">
                  <a:pos x="618" y="264"/>
                </a:cxn>
                <a:cxn ang="0">
                  <a:pos x="630" y="264"/>
                </a:cxn>
                <a:cxn ang="0">
                  <a:pos x="642" y="264"/>
                </a:cxn>
                <a:cxn ang="0">
                  <a:pos x="654" y="264"/>
                </a:cxn>
                <a:cxn ang="0">
                  <a:pos x="666" y="264"/>
                </a:cxn>
                <a:cxn ang="0">
                  <a:pos x="678" y="264"/>
                </a:cxn>
                <a:cxn ang="0">
                  <a:pos x="690" y="264"/>
                </a:cxn>
                <a:cxn ang="0">
                  <a:pos x="702" y="264"/>
                </a:cxn>
              </a:cxnLst>
              <a:rect l="0" t="0" r="r" b="b"/>
              <a:pathLst>
                <a:path w="702" h="264">
                  <a:moveTo>
                    <a:pt x="0" y="84"/>
                  </a:moveTo>
                  <a:lnTo>
                    <a:pt x="6" y="78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12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6"/>
                  </a:lnTo>
                  <a:lnTo>
                    <a:pt x="264" y="42"/>
                  </a:lnTo>
                  <a:lnTo>
                    <a:pt x="270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88" y="72"/>
                  </a:lnTo>
                  <a:lnTo>
                    <a:pt x="294" y="78"/>
                  </a:lnTo>
                  <a:lnTo>
                    <a:pt x="300" y="84"/>
                  </a:lnTo>
                  <a:lnTo>
                    <a:pt x="306" y="96"/>
                  </a:lnTo>
                  <a:lnTo>
                    <a:pt x="312" y="102"/>
                  </a:lnTo>
                  <a:lnTo>
                    <a:pt x="318" y="108"/>
                  </a:lnTo>
                  <a:lnTo>
                    <a:pt x="324" y="114"/>
                  </a:lnTo>
                  <a:lnTo>
                    <a:pt x="330" y="120"/>
                  </a:lnTo>
                  <a:lnTo>
                    <a:pt x="336" y="126"/>
                  </a:lnTo>
                  <a:lnTo>
                    <a:pt x="342" y="138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6"/>
                  </a:lnTo>
                  <a:lnTo>
                    <a:pt x="360" y="162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6"/>
                  </a:lnTo>
                  <a:lnTo>
                    <a:pt x="396" y="192"/>
                  </a:lnTo>
                  <a:lnTo>
                    <a:pt x="402" y="198"/>
                  </a:lnTo>
                  <a:lnTo>
                    <a:pt x="408" y="204"/>
                  </a:lnTo>
                  <a:lnTo>
                    <a:pt x="414" y="204"/>
                  </a:lnTo>
                  <a:lnTo>
                    <a:pt x="420" y="210"/>
                  </a:lnTo>
                  <a:lnTo>
                    <a:pt x="426" y="216"/>
                  </a:lnTo>
                  <a:lnTo>
                    <a:pt x="432" y="222"/>
                  </a:lnTo>
                  <a:lnTo>
                    <a:pt x="438" y="222"/>
                  </a:lnTo>
                  <a:lnTo>
                    <a:pt x="444" y="228"/>
                  </a:lnTo>
                  <a:lnTo>
                    <a:pt x="450" y="228"/>
                  </a:lnTo>
                  <a:lnTo>
                    <a:pt x="456" y="228"/>
                  </a:lnTo>
                  <a:lnTo>
                    <a:pt x="462" y="234"/>
                  </a:lnTo>
                  <a:lnTo>
                    <a:pt x="468" y="234"/>
                  </a:lnTo>
                  <a:lnTo>
                    <a:pt x="474" y="240"/>
                  </a:lnTo>
                  <a:lnTo>
                    <a:pt x="480" y="240"/>
                  </a:lnTo>
                  <a:lnTo>
                    <a:pt x="486" y="240"/>
                  </a:lnTo>
                  <a:lnTo>
                    <a:pt x="492" y="240"/>
                  </a:lnTo>
                  <a:lnTo>
                    <a:pt x="498" y="246"/>
                  </a:lnTo>
                  <a:lnTo>
                    <a:pt x="504" y="246"/>
                  </a:lnTo>
                  <a:lnTo>
                    <a:pt x="510" y="246"/>
                  </a:lnTo>
                  <a:lnTo>
                    <a:pt x="516" y="252"/>
                  </a:lnTo>
                  <a:lnTo>
                    <a:pt x="522" y="252"/>
                  </a:lnTo>
                  <a:lnTo>
                    <a:pt x="528" y="252"/>
                  </a:lnTo>
                  <a:lnTo>
                    <a:pt x="534" y="252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52" y="258"/>
                  </a:lnTo>
                  <a:lnTo>
                    <a:pt x="558" y="258"/>
                  </a:lnTo>
                  <a:lnTo>
                    <a:pt x="564" y="258"/>
                  </a:lnTo>
                  <a:lnTo>
                    <a:pt x="570" y="258"/>
                  </a:lnTo>
                  <a:lnTo>
                    <a:pt x="576" y="258"/>
                  </a:lnTo>
                  <a:lnTo>
                    <a:pt x="582" y="258"/>
                  </a:lnTo>
                  <a:lnTo>
                    <a:pt x="588" y="258"/>
                  </a:lnTo>
                  <a:lnTo>
                    <a:pt x="594" y="258"/>
                  </a:lnTo>
                  <a:lnTo>
                    <a:pt x="600" y="258"/>
                  </a:lnTo>
                  <a:lnTo>
                    <a:pt x="606" y="264"/>
                  </a:lnTo>
                  <a:lnTo>
                    <a:pt x="612" y="264"/>
                  </a:lnTo>
                  <a:lnTo>
                    <a:pt x="618" y="264"/>
                  </a:lnTo>
                  <a:lnTo>
                    <a:pt x="624" y="264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42" y="264"/>
                  </a:lnTo>
                  <a:lnTo>
                    <a:pt x="648" y="264"/>
                  </a:lnTo>
                  <a:lnTo>
                    <a:pt x="654" y="264"/>
                  </a:lnTo>
                  <a:lnTo>
                    <a:pt x="660" y="264"/>
                  </a:lnTo>
                  <a:lnTo>
                    <a:pt x="666" y="264"/>
                  </a:lnTo>
                  <a:lnTo>
                    <a:pt x="672" y="264"/>
                  </a:lnTo>
                  <a:lnTo>
                    <a:pt x="678" y="264"/>
                  </a:lnTo>
                  <a:lnTo>
                    <a:pt x="684" y="264"/>
                  </a:lnTo>
                  <a:lnTo>
                    <a:pt x="690" y="264"/>
                  </a:lnTo>
                  <a:lnTo>
                    <a:pt x="696" y="264"/>
                  </a:lnTo>
                  <a:lnTo>
                    <a:pt x="702" y="26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847725" y="3921125"/>
              <a:ext cx="1181100" cy="1057275"/>
            </a:xfrm>
            <a:custGeom>
              <a:avLst/>
              <a:gdLst/>
              <a:ahLst/>
              <a:cxnLst>
                <a:cxn ang="0">
                  <a:pos x="12" y="660"/>
                </a:cxn>
                <a:cxn ang="0">
                  <a:pos x="30" y="660"/>
                </a:cxn>
                <a:cxn ang="0">
                  <a:pos x="48" y="654"/>
                </a:cxn>
                <a:cxn ang="0">
                  <a:pos x="66" y="654"/>
                </a:cxn>
                <a:cxn ang="0">
                  <a:pos x="84" y="648"/>
                </a:cxn>
                <a:cxn ang="0">
                  <a:pos x="102" y="648"/>
                </a:cxn>
                <a:cxn ang="0">
                  <a:pos x="120" y="642"/>
                </a:cxn>
                <a:cxn ang="0">
                  <a:pos x="138" y="636"/>
                </a:cxn>
                <a:cxn ang="0">
                  <a:pos x="156" y="630"/>
                </a:cxn>
                <a:cxn ang="0">
                  <a:pos x="174" y="624"/>
                </a:cxn>
                <a:cxn ang="0">
                  <a:pos x="192" y="618"/>
                </a:cxn>
                <a:cxn ang="0">
                  <a:pos x="210" y="612"/>
                </a:cxn>
                <a:cxn ang="0">
                  <a:pos x="228" y="606"/>
                </a:cxn>
                <a:cxn ang="0">
                  <a:pos x="246" y="600"/>
                </a:cxn>
                <a:cxn ang="0">
                  <a:pos x="264" y="588"/>
                </a:cxn>
                <a:cxn ang="0">
                  <a:pos x="282" y="582"/>
                </a:cxn>
                <a:cxn ang="0">
                  <a:pos x="300" y="576"/>
                </a:cxn>
                <a:cxn ang="0">
                  <a:pos x="318" y="570"/>
                </a:cxn>
                <a:cxn ang="0">
                  <a:pos x="336" y="564"/>
                </a:cxn>
                <a:cxn ang="0">
                  <a:pos x="354" y="558"/>
                </a:cxn>
                <a:cxn ang="0">
                  <a:pos x="372" y="552"/>
                </a:cxn>
                <a:cxn ang="0">
                  <a:pos x="390" y="552"/>
                </a:cxn>
                <a:cxn ang="0">
                  <a:pos x="408" y="552"/>
                </a:cxn>
                <a:cxn ang="0">
                  <a:pos x="426" y="558"/>
                </a:cxn>
                <a:cxn ang="0">
                  <a:pos x="444" y="558"/>
                </a:cxn>
                <a:cxn ang="0">
                  <a:pos x="462" y="564"/>
                </a:cxn>
                <a:cxn ang="0">
                  <a:pos x="480" y="570"/>
                </a:cxn>
                <a:cxn ang="0">
                  <a:pos x="498" y="570"/>
                </a:cxn>
                <a:cxn ang="0">
                  <a:pos x="516" y="570"/>
                </a:cxn>
                <a:cxn ang="0">
                  <a:pos x="534" y="564"/>
                </a:cxn>
                <a:cxn ang="0">
                  <a:pos x="552" y="552"/>
                </a:cxn>
                <a:cxn ang="0">
                  <a:pos x="570" y="528"/>
                </a:cxn>
                <a:cxn ang="0">
                  <a:pos x="582" y="504"/>
                </a:cxn>
                <a:cxn ang="0">
                  <a:pos x="600" y="468"/>
                </a:cxn>
                <a:cxn ang="0">
                  <a:pos x="618" y="426"/>
                </a:cxn>
                <a:cxn ang="0">
                  <a:pos x="636" y="384"/>
                </a:cxn>
                <a:cxn ang="0">
                  <a:pos x="654" y="330"/>
                </a:cxn>
                <a:cxn ang="0">
                  <a:pos x="666" y="276"/>
                </a:cxn>
                <a:cxn ang="0">
                  <a:pos x="684" y="216"/>
                </a:cxn>
                <a:cxn ang="0">
                  <a:pos x="702" y="162"/>
                </a:cxn>
                <a:cxn ang="0">
                  <a:pos x="720" y="102"/>
                </a:cxn>
                <a:cxn ang="0">
                  <a:pos x="732" y="36"/>
                </a:cxn>
              </a:cxnLst>
              <a:rect l="0" t="0" r="r" b="b"/>
              <a:pathLst>
                <a:path w="744" h="666">
                  <a:moveTo>
                    <a:pt x="0" y="666"/>
                  </a:moveTo>
                  <a:lnTo>
                    <a:pt x="6" y="666"/>
                  </a:lnTo>
                  <a:lnTo>
                    <a:pt x="12" y="660"/>
                  </a:lnTo>
                  <a:lnTo>
                    <a:pt x="18" y="660"/>
                  </a:lnTo>
                  <a:lnTo>
                    <a:pt x="24" y="660"/>
                  </a:lnTo>
                  <a:lnTo>
                    <a:pt x="30" y="660"/>
                  </a:lnTo>
                  <a:lnTo>
                    <a:pt x="36" y="660"/>
                  </a:lnTo>
                  <a:lnTo>
                    <a:pt x="42" y="660"/>
                  </a:lnTo>
                  <a:lnTo>
                    <a:pt x="48" y="654"/>
                  </a:lnTo>
                  <a:lnTo>
                    <a:pt x="54" y="654"/>
                  </a:lnTo>
                  <a:lnTo>
                    <a:pt x="60" y="654"/>
                  </a:lnTo>
                  <a:lnTo>
                    <a:pt x="66" y="654"/>
                  </a:lnTo>
                  <a:lnTo>
                    <a:pt x="72" y="654"/>
                  </a:lnTo>
                  <a:lnTo>
                    <a:pt x="78" y="654"/>
                  </a:lnTo>
                  <a:lnTo>
                    <a:pt x="84" y="648"/>
                  </a:lnTo>
                  <a:lnTo>
                    <a:pt x="90" y="648"/>
                  </a:lnTo>
                  <a:lnTo>
                    <a:pt x="96" y="648"/>
                  </a:lnTo>
                  <a:lnTo>
                    <a:pt x="102" y="648"/>
                  </a:lnTo>
                  <a:lnTo>
                    <a:pt x="108" y="642"/>
                  </a:lnTo>
                  <a:lnTo>
                    <a:pt x="114" y="642"/>
                  </a:lnTo>
                  <a:lnTo>
                    <a:pt x="120" y="642"/>
                  </a:lnTo>
                  <a:lnTo>
                    <a:pt x="126" y="636"/>
                  </a:lnTo>
                  <a:lnTo>
                    <a:pt x="132" y="636"/>
                  </a:lnTo>
                  <a:lnTo>
                    <a:pt x="138" y="636"/>
                  </a:lnTo>
                  <a:lnTo>
                    <a:pt x="144" y="636"/>
                  </a:lnTo>
                  <a:lnTo>
                    <a:pt x="150" y="630"/>
                  </a:lnTo>
                  <a:lnTo>
                    <a:pt x="156" y="630"/>
                  </a:lnTo>
                  <a:lnTo>
                    <a:pt x="162" y="630"/>
                  </a:lnTo>
                  <a:lnTo>
                    <a:pt x="168" y="624"/>
                  </a:lnTo>
                  <a:lnTo>
                    <a:pt x="174" y="624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92" y="618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0" y="612"/>
                  </a:lnTo>
                  <a:lnTo>
                    <a:pt x="216" y="606"/>
                  </a:lnTo>
                  <a:lnTo>
                    <a:pt x="222" y="606"/>
                  </a:lnTo>
                  <a:lnTo>
                    <a:pt x="228" y="606"/>
                  </a:lnTo>
                  <a:lnTo>
                    <a:pt x="234" y="600"/>
                  </a:lnTo>
                  <a:lnTo>
                    <a:pt x="240" y="600"/>
                  </a:lnTo>
                  <a:lnTo>
                    <a:pt x="246" y="600"/>
                  </a:lnTo>
                  <a:lnTo>
                    <a:pt x="252" y="594"/>
                  </a:lnTo>
                  <a:lnTo>
                    <a:pt x="258" y="594"/>
                  </a:lnTo>
                  <a:lnTo>
                    <a:pt x="264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82" y="582"/>
                  </a:lnTo>
                  <a:lnTo>
                    <a:pt x="288" y="576"/>
                  </a:lnTo>
                  <a:lnTo>
                    <a:pt x="294" y="576"/>
                  </a:lnTo>
                  <a:lnTo>
                    <a:pt x="300" y="576"/>
                  </a:lnTo>
                  <a:lnTo>
                    <a:pt x="306" y="570"/>
                  </a:lnTo>
                  <a:lnTo>
                    <a:pt x="312" y="570"/>
                  </a:lnTo>
                  <a:lnTo>
                    <a:pt x="318" y="570"/>
                  </a:lnTo>
                  <a:lnTo>
                    <a:pt x="324" y="564"/>
                  </a:lnTo>
                  <a:lnTo>
                    <a:pt x="330" y="564"/>
                  </a:lnTo>
                  <a:lnTo>
                    <a:pt x="336" y="564"/>
                  </a:lnTo>
                  <a:lnTo>
                    <a:pt x="342" y="558"/>
                  </a:lnTo>
                  <a:lnTo>
                    <a:pt x="348" y="558"/>
                  </a:lnTo>
                  <a:lnTo>
                    <a:pt x="354" y="558"/>
                  </a:lnTo>
                  <a:lnTo>
                    <a:pt x="360" y="552"/>
                  </a:lnTo>
                  <a:lnTo>
                    <a:pt x="366" y="552"/>
                  </a:lnTo>
                  <a:lnTo>
                    <a:pt x="372" y="552"/>
                  </a:lnTo>
                  <a:lnTo>
                    <a:pt x="378" y="552"/>
                  </a:lnTo>
                  <a:lnTo>
                    <a:pt x="384" y="552"/>
                  </a:lnTo>
                  <a:lnTo>
                    <a:pt x="390" y="552"/>
                  </a:lnTo>
                  <a:lnTo>
                    <a:pt x="396" y="552"/>
                  </a:lnTo>
                  <a:lnTo>
                    <a:pt x="402" y="552"/>
                  </a:lnTo>
                  <a:lnTo>
                    <a:pt x="408" y="552"/>
                  </a:lnTo>
                  <a:lnTo>
                    <a:pt x="414" y="552"/>
                  </a:lnTo>
                  <a:lnTo>
                    <a:pt x="420" y="552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8" y="558"/>
                  </a:lnTo>
                  <a:lnTo>
                    <a:pt x="444" y="558"/>
                  </a:lnTo>
                  <a:lnTo>
                    <a:pt x="450" y="564"/>
                  </a:lnTo>
                  <a:lnTo>
                    <a:pt x="456" y="564"/>
                  </a:lnTo>
                  <a:lnTo>
                    <a:pt x="462" y="564"/>
                  </a:lnTo>
                  <a:lnTo>
                    <a:pt x="468" y="564"/>
                  </a:lnTo>
                  <a:lnTo>
                    <a:pt x="474" y="570"/>
                  </a:lnTo>
                  <a:lnTo>
                    <a:pt x="480" y="570"/>
                  </a:lnTo>
                  <a:lnTo>
                    <a:pt x="486" y="570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04" y="570"/>
                  </a:lnTo>
                  <a:lnTo>
                    <a:pt x="510" y="570"/>
                  </a:lnTo>
                  <a:lnTo>
                    <a:pt x="516" y="570"/>
                  </a:lnTo>
                  <a:lnTo>
                    <a:pt x="522" y="570"/>
                  </a:lnTo>
                  <a:lnTo>
                    <a:pt x="528" y="564"/>
                  </a:lnTo>
                  <a:lnTo>
                    <a:pt x="534" y="564"/>
                  </a:lnTo>
                  <a:lnTo>
                    <a:pt x="540" y="558"/>
                  </a:lnTo>
                  <a:lnTo>
                    <a:pt x="546" y="558"/>
                  </a:lnTo>
                  <a:lnTo>
                    <a:pt x="552" y="552"/>
                  </a:lnTo>
                  <a:lnTo>
                    <a:pt x="558" y="546"/>
                  </a:lnTo>
                  <a:lnTo>
                    <a:pt x="564" y="540"/>
                  </a:lnTo>
                  <a:lnTo>
                    <a:pt x="570" y="528"/>
                  </a:lnTo>
                  <a:lnTo>
                    <a:pt x="576" y="522"/>
                  </a:lnTo>
                  <a:lnTo>
                    <a:pt x="582" y="510"/>
                  </a:lnTo>
                  <a:lnTo>
                    <a:pt x="582" y="504"/>
                  </a:lnTo>
                  <a:lnTo>
                    <a:pt x="588" y="492"/>
                  </a:lnTo>
                  <a:lnTo>
                    <a:pt x="594" y="480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44"/>
                  </a:lnTo>
                  <a:lnTo>
                    <a:pt x="618" y="426"/>
                  </a:lnTo>
                  <a:lnTo>
                    <a:pt x="624" y="414"/>
                  </a:lnTo>
                  <a:lnTo>
                    <a:pt x="630" y="396"/>
                  </a:lnTo>
                  <a:lnTo>
                    <a:pt x="636" y="384"/>
                  </a:lnTo>
                  <a:lnTo>
                    <a:pt x="642" y="366"/>
                  </a:lnTo>
                  <a:lnTo>
                    <a:pt x="648" y="348"/>
                  </a:lnTo>
                  <a:lnTo>
                    <a:pt x="654" y="330"/>
                  </a:lnTo>
                  <a:lnTo>
                    <a:pt x="654" y="312"/>
                  </a:lnTo>
                  <a:lnTo>
                    <a:pt x="660" y="294"/>
                  </a:lnTo>
                  <a:lnTo>
                    <a:pt x="666" y="276"/>
                  </a:lnTo>
                  <a:lnTo>
                    <a:pt x="672" y="258"/>
                  </a:lnTo>
                  <a:lnTo>
                    <a:pt x="678" y="240"/>
                  </a:lnTo>
                  <a:lnTo>
                    <a:pt x="684" y="216"/>
                  </a:lnTo>
                  <a:lnTo>
                    <a:pt x="690" y="198"/>
                  </a:lnTo>
                  <a:lnTo>
                    <a:pt x="696" y="180"/>
                  </a:lnTo>
                  <a:lnTo>
                    <a:pt x="702" y="162"/>
                  </a:lnTo>
                  <a:lnTo>
                    <a:pt x="708" y="138"/>
                  </a:lnTo>
                  <a:lnTo>
                    <a:pt x="714" y="120"/>
                  </a:lnTo>
                  <a:lnTo>
                    <a:pt x="720" y="102"/>
                  </a:lnTo>
                  <a:lnTo>
                    <a:pt x="726" y="78"/>
                  </a:lnTo>
                  <a:lnTo>
                    <a:pt x="732" y="60"/>
                  </a:lnTo>
                  <a:lnTo>
                    <a:pt x="732" y="36"/>
                  </a:lnTo>
                  <a:lnTo>
                    <a:pt x="738" y="18"/>
                  </a:lnTo>
                  <a:lnTo>
                    <a:pt x="744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4" name="Freeform 72"/>
            <p:cNvSpPr>
              <a:spLocks/>
            </p:cNvSpPr>
            <p:nvPr/>
          </p:nvSpPr>
          <p:spPr bwMode="auto">
            <a:xfrm>
              <a:off x="2028825" y="2663825"/>
              <a:ext cx="1143000" cy="1257300"/>
            </a:xfrm>
            <a:custGeom>
              <a:avLst/>
              <a:gdLst/>
              <a:ahLst/>
              <a:cxnLst>
                <a:cxn ang="0">
                  <a:pos x="12" y="750"/>
                </a:cxn>
                <a:cxn ang="0">
                  <a:pos x="30" y="690"/>
                </a:cxn>
                <a:cxn ang="0">
                  <a:pos x="48" y="636"/>
                </a:cxn>
                <a:cxn ang="0">
                  <a:pos x="66" y="582"/>
                </a:cxn>
                <a:cxn ang="0">
                  <a:pos x="78" y="522"/>
                </a:cxn>
                <a:cxn ang="0">
                  <a:pos x="96" y="474"/>
                </a:cxn>
                <a:cxn ang="0">
                  <a:pos x="114" y="420"/>
                </a:cxn>
                <a:cxn ang="0">
                  <a:pos x="132" y="372"/>
                </a:cxn>
                <a:cxn ang="0">
                  <a:pos x="144" y="330"/>
                </a:cxn>
                <a:cxn ang="0">
                  <a:pos x="162" y="288"/>
                </a:cxn>
                <a:cxn ang="0">
                  <a:pos x="180" y="246"/>
                </a:cxn>
                <a:cxn ang="0">
                  <a:pos x="198" y="204"/>
                </a:cxn>
                <a:cxn ang="0">
                  <a:pos x="216" y="174"/>
                </a:cxn>
                <a:cxn ang="0">
                  <a:pos x="228" y="138"/>
                </a:cxn>
                <a:cxn ang="0">
                  <a:pos x="246" y="108"/>
                </a:cxn>
                <a:cxn ang="0">
                  <a:pos x="264" y="84"/>
                </a:cxn>
                <a:cxn ang="0">
                  <a:pos x="282" y="60"/>
                </a:cxn>
                <a:cxn ang="0">
                  <a:pos x="294" y="42"/>
                </a:cxn>
                <a:cxn ang="0">
                  <a:pos x="312" y="30"/>
                </a:cxn>
                <a:cxn ang="0">
                  <a:pos x="330" y="18"/>
                </a:cxn>
                <a:cxn ang="0">
                  <a:pos x="348" y="6"/>
                </a:cxn>
                <a:cxn ang="0">
                  <a:pos x="366" y="0"/>
                </a:cxn>
                <a:cxn ang="0">
                  <a:pos x="384" y="0"/>
                </a:cxn>
                <a:cxn ang="0">
                  <a:pos x="402" y="6"/>
                </a:cxn>
                <a:cxn ang="0">
                  <a:pos x="420" y="12"/>
                </a:cxn>
                <a:cxn ang="0">
                  <a:pos x="438" y="24"/>
                </a:cxn>
                <a:cxn ang="0">
                  <a:pos x="456" y="42"/>
                </a:cxn>
                <a:cxn ang="0">
                  <a:pos x="474" y="60"/>
                </a:cxn>
                <a:cxn ang="0">
                  <a:pos x="492" y="84"/>
                </a:cxn>
                <a:cxn ang="0">
                  <a:pos x="510" y="108"/>
                </a:cxn>
                <a:cxn ang="0">
                  <a:pos x="522" y="132"/>
                </a:cxn>
                <a:cxn ang="0">
                  <a:pos x="540" y="162"/>
                </a:cxn>
                <a:cxn ang="0">
                  <a:pos x="558" y="198"/>
                </a:cxn>
                <a:cxn ang="0">
                  <a:pos x="576" y="234"/>
                </a:cxn>
                <a:cxn ang="0">
                  <a:pos x="594" y="270"/>
                </a:cxn>
                <a:cxn ang="0">
                  <a:pos x="606" y="312"/>
                </a:cxn>
                <a:cxn ang="0">
                  <a:pos x="624" y="348"/>
                </a:cxn>
                <a:cxn ang="0">
                  <a:pos x="642" y="396"/>
                </a:cxn>
                <a:cxn ang="0">
                  <a:pos x="660" y="438"/>
                </a:cxn>
                <a:cxn ang="0">
                  <a:pos x="672" y="486"/>
                </a:cxn>
                <a:cxn ang="0">
                  <a:pos x="690" y="534"/>
                </a:cxn>
                <a:cxn ang="0">
                  <a:pos x="708" y="582"/>
                </a:cxn>
              </a:cxnLst>
              <a:rect l="0" t="0" r="r" b="b"/>
              <a:pathLst>
                <a:path w="720" h="792">
                  <a:moveTo>
                    <a:pt x="0" y="792"/>
                  </a:moveTo>
                  <a:lnTo>
                    <a:pt x="6" y="768"/>
                  </a:lnTo>
                  <a:lnTo>
                    <a:pt x="12" y="750"/>
                  </a:lnTo>
                  <a:lnTo>
                    <a:pt x="18" y="732"/>
                  </a:lnTo>
                  <a:lnTo>
                    <a:pt x="24" y="714"/>
                  </a:lnTo>
                  <a:lnTo>
                    <a:pt x="30" y="690"/>
                  </a:lnTo>
                  <a:lnTo>
                    <a:pt x="36" y="672"/>
                  </a:lnTo>
                  <a:lnTo>
                    <a:pt x="42" y="654"/>
                  </a:lnTo>
                  <a:lnTo>
                    <a:pt x="48" y="636"/>
                  </a:lnTo>
                  <a:lnTo>
                    <a:pt x="54" y="618"/>
                  </a:lnTo>
                  <a:lnTo>
                    <a:pt x="60" y="600"/>
                  </a:lnTo>
                  <a:lnTo>
                    <a:pt x="66" y="582"/>
                  </a:lnTo>
                  <a:lnTo>
                    <a:pt x="66" y="558"/>
                  </a:lnTo>
                  <a:lnTo>
                    <a:pt x="72" y="540"/>
                  </a:lnTo>
                  <a:lnTo>
                    <a:pt x="78" y="522"/>
                  </a:lnTo>
                  <a:lnTo>
                    <a:pt x="84" y="510"/>
                  </a:lnTo>
                  <a:lnTo>
                    <a:pt x="90" y="492"/>
                  </a:lnTo>
                  <a:lnTo>
                    <a:pt x="96" y="474"/>
                  </a:lnTo>
                  <a:lnTo>
                    <a:pt x="102" y="456"/>
                  </a:lnTo>
                  <a:lnTo>
                    <a:pt x="108" y="438"/>
                  </a:lnTo>
                  <a:lnTo>
                    <a:pt x="114" y="420"/>
                  </a:lnTo>
                  <a:lnTo>
                    <a:pt x="120" y="408"/>
                  </a:lnTo>
                  <a:lnTo>
                    <a:pt x="126" y="390"/>
                  </a:lnTo>
                  <a:lnTo>
                    <a:pt x="132" y="372"/>
                  </a:lnTo>
                  <a:lnTo>
                    <a:pt x="138" y="360"/>
                  </a:lnTo>
                  <a:lnTo>
                    <a:pt x="138" y="342"/>
                  </a:lnTo>
                  <a:lnTo>
                    <a:pt x="144" y="330"/>
                  </a:lnTo>
                  <a:lnTo>
                    <a:pt x="150" y="312"/>
                  </a:lnTo>
                  <a:lnTo>
                    <a:pt x="156" y="300"/>
                  </a:lnTo>
                  <a:lnTo>
                    <a:pt x="162" y="288"/>
                  </a:lnTo>
                  <a:lnTo>
                    <a:pt x="168" y="270"/>
                  </a:lnTo>
                  <a:lnTo>
                    <a:pt x="174" y="258"/>
                  </a:lnTo>
                  <a:lnTo>
                    <a:pt x="180" y="246"/>
                  </a:lnTo>
                  <a:lnTo>
                    <a:pt x="186" y="234"/>
                  </a:lnTo>
                  <a:lnTo>
                    <a:pt x="192" y="216"/>
                  </a:lnTo>
                  <a:lnTo>
                    <a:pt x="198" y="204"/>
                  </a:lnTo>
                  <a:lnTo>
                    <a:pt x="204" y="192"/>
                  </a:lnTo>
                  <a:lnTo>
                    <a:pt x="210" y="180"/>
                  </a:lnTo>
                  <a:lnTo>
                    <a:pt x="216" y="174"/>
                  </a:lnTo>
                  <a:lnTo>
                    <a:pt x="216" y="162"/>
                  </a:lnTo>
                  <a:lnTo>
                    <a:pt x="222" y="150"/>
                  </a:lnTo>
                  <a:lnTo>
                    <a:pt x="228" y="138"/>
                  </a:lnTo>
                  <a:lnTo>
                    <a:pt x="234" y="132"/>
                  </a:lnTo>
                  <a:lnTo>
                    <a:pt x="240" y="120"/>
                  </a:lnTo>
                  <a:lnTo>
                    <a:pt x="246" y="108"/>
                  </a:lnTo>
                  <a:lnTo>
                    <a:pt x="252" y="102"/>
                  </a:lnTo>
                  <a:lnTo>
                    <a:pt x="258" y="90"/>
                  </a:lnTo>
                  <a:lnTo>
                    <a:pt x="264" y="84"/>
                  </a:lnTo>
                  <a:lnTo>
                    <a:pt x="270" y="78"/>
                  </a:lnTo>
                  <a:lnTo>
                    <a:pt x="276" y="66"/>
                  </a:lnTo>
                  <a:lnTo>
                    <a:pt x="282" y="60"/>
                  </a:lnTo>
                  <a:lnTo>
                    <a:pt x="288" y="54"/>
                  </a:lnTo>
                  <a:lnTo>
                    <a:pt x="294" y="48"/>
                  </a:lnTo>
                  <a:lnTo>
                    <a:pt x="294" y="42"/>
                  </a:lnTo>
                  <a:lnTo>
                    <a:pt x="300" y="36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8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6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32" y="18"/>
                  </a:lnTo>
                  <a:lnTo>
                    <a:pt x="438" y="24"/>
                  </a:lnTo>
                  <a:lnTo>
                    <a:pt x="444" y="30"/>
                  </a:lnTo>
                  <a:lnTo>
                    <a:pt x="450" y="36"/>
                  </a:lnTo>
                  <a:lnTo>
                    <a:pt x="456" y="42"/>
                  </a:lnTo>
                  <a:lnTo>
                    <a:pt x="462" y="48"/>
                  </a:lnTo>
                  <a:lnTo>
                    <a:pt x="468" y="54"/>
                  </a:lnTo>
                  <a:lnTo>
                    <a:pt x="474" y="60"/>
                  </a:lnTo>
                  <a:lnTo>
                    <a:pt x="480" y="66"/>
                  </a:lnTo>
                  <a:lnTo>
                    <a:pt x="486" y="72"/>
                  </a:lnTo>
                  <a:lnTo>
                    <a:pt x="492" y="84"/>
                  </a:lnTo>
                  <a:lnTo>
                    <a:pt x="498" y="90"/>
                  </a:lnTo>
                  <a:lnTo>
                    <a:pt x="504" y="96"/>
                  </a:lnTo>
                  <a:lnTo>
                    <a:pt x="510" y="108"/>
                  </a:lnTo>
                  <a:lnTo>
                    <a:pt x="516" y="11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8" y="144"/>
                  </a:lnTo>
                  <a:lnTo>
                    <a:pt x="534" y="156"/>
                  </a:lnTo>
                  <a:lnTo>
                    <a:pt x="540" y="162"/>
                  </a:lnTo>
                  <a:lnTo>
                    <a:pt x="546" y="174"/>
                  </a:lnTo>
                  <a:lnTo>
                    <a:pt x="552" y="186"/>
                  </a:lnTo>
                  <a:lnTo>
                    <a:pt x="558" y="198"/>
                  </a:lnTo>
                  <a:lnTo>
                    <a:pt x="564" y="210"/>
                  </a:lnTo>
                  <a:lnTo>
                    <a:pt x="570" y="222"/>
                  </a:lnTo>
                  <a:lnTo>
                    <a:pt x="576" y="234"/>
                  </a:lnTo>
                  <a:lnTo>
                    <a:pt x="582" y="246"/>
                  </a:lnTo>
                  <a:lnTo>
                    <a:pt x="588" y="258"/>
                  </a:lnTo>
                  <a:lnTo>
                    <a:pt x="594" y="270"/>
                  </a:lnTo>
                  <a:lnTo>
                    <a:pt x="600" y="282"/>
                  </a:lnTo>
                  <a:lnTo>
                    <a:pt x="600" y="294"/>
                  </a:lnTo>
                  <a:lnTo>
                    <a:pt x="606" y="312"/>
                  </a:lnTo>
                  <a:lnTo>
                    <a:pt x="612" y="324"/>
                  </a:lnTo>
                  <a:lnTo>
                    <a:pt x="618" y="336"/>
                  </a:lnTo>
                  <a:lnTo>
                    <a:pt x="624" y="348"/>
                  </a:lnTo>
                  <a:lnTo>
                    <a:pt x="630" y="366"/>
                  </a:lnTo>
                  <a:lnTo>
                    <a:pt x="636" y="378"/>
                  </a:lnTo>
                  <a:lnTo>
                    <a:pt x="642" y="396"/>
                  </a:lnTo>
                  <a:lnTo>
                    <a:pt x="648" y="408"/>
                  </a:lnTo>
                  <a:lnTo>
                    <a:pt x="654" y="426"/>
                  </a:lnTo>
                  <a:lnTo>
                    <a:pt x="660" y="438"/>
                  </a:lnTo>
                  <a:lnTo>
                    <a:pt x="666" y="456"/>
                  </a:lnTo>
                  <a:lnTo>
                    <a:pt x="672" y="468"/>
                  </a:lnTo>
                  <a:lnTo>
                    <a:pt x="672" y="486"/>
                  </a:lnTo>
                  <a:lnTo>
                    <a:pt x="678" y="498"/>
                  </a:lnTo>
                  <a:lnTo>
                    <a:pt x="684" y="516"/>
                  </a:lnTo>
                  <a:lnTo>
                    <a:pt x="690" y="534"/>
                  </a:lnTo>
                  <a:lnTo>
                    <a:pt x="696" y="546"/>
                  </a:lnTo>
                  <a:lnTo>
                    <a:pt x="702" y="564"/>
                  </a:lnTo>
                  <a:lnTo>
                    <a:pt x="708" y="582"/>
                  </a:lnTo>
                  <a:lnTo>
                    <a:pt x="714" y="594"/>
                  </a:lnTo>
                  <a:lnTo>
                    <a:pt x="720" y="61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5" name="Freeform 73"/>
            <p:cNvSpPr>
              <a:spLocks/>
            </p:cNvSpPr>
            <p:nvPr/>
          </p:nvSpPr>
          <p:spPr bwMode="auto">
            <a:xfrm>
              <a:off x="3171825" y="3635375"/>
              <a:ext cx="1171575" cy="1333500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30" y="84"/>
                </a:cxn>
                <a:cxn ang="0">
                  <a:pos x="42" y="132"/>
                </a:cxn>
                <a:cxn ang="0">
                  <a:pos x="60" y="186"/>
                </a:cxn>
                <a:cxn ang="0">
                  <a:pos x="78" y="234"/>
                </a:cxn>
                <a:cxn ang="0">
                  <a:pos x="96" y="288"/>
                </a:cxn>
                <a:cxn ang="0">
                  <a:pos x="108" y="336"/>
                </a:cxn>
                <a:cxn ang="0">
                  <a:pos x="126" y="390"/>
                </a:cxn>
                <a:cxn ang="0">
                  <a:pos x="144" y="438"/>
                </a:cxn>
                <a:cxn ang="0">
                  <a:pos x="162" y="486"/>
                </a:cxn>
                <a:cxn ang="0">
                  <a:pos x="180" y="534"/>
                </a:cxn>
                <a:cxn ang="0">
                  <a:pos x="192" y="576"/>
                </a:cxn>
                <a:cxn ang="0">
                  <a:pos x="210" y="618"/>
                </a:cxn>
                <a:cxn ang="0">
                  <a:pos x="228" y="660"/>
                </a:cxn>
                <a:cxn ang="0">
                  <a:pos x="246" y="696"/>
                </a:cxn>
                <a:cxn ang="0">
                  <a:pos x="258" y="726"/>
                </a:cxn>
                <a:cxn ang="0">
                  <a:pos x="276" y="750"/>
                </a:cxn>
                <a:cxn ang="0">
                  <a:pos x="294" y="768"/>
                </a:cxn>
                <a:cxn ang="0">
                  <a:pos x="312" y="780"/>
                </a:cxn>
                <a:cxn ang="0">
                  <a:pos x="330" y="786"/>
                </a:cxn>
                <a:cxn ang="0">
                  <a:pos x="348" y="792"/>
                </a:cxn>
                <a:cxn ang="0">
                  <a:pos x="366" y="792"/>
                </a:cxn>
                <a:cxn ang="0">
                  <a:pos x="384" y="792"/>
                </a:cxn>
                <a:cxn ang="0">
                  <a:pos x="402" y="792"/>
                </a:cxn>
                <a:cxn ang="0">
                  <a:pos x="420" y="786"/>
                </a:cxn>
                <a:cxn ang="0">
                  <a:pos x="438" y="786"/>
                </a:cxn>
                <a:cxn ang="0">
                  <a:pos x="456" y="786"/>
                </a:cxn>
                <a:cxn ang="0">
                  <a:pos x="474" y="786"/>
                </a:cxn>
                <a:cxn ang="0">
                  <a:pos x="492" y="792"/>
                </a:cxn>
                <a:cxn ang="0">
                  <a:pos x="510" y="792"/>
                </a:cxn>
                <a:cxn ang="0">
                  <a:pos x="528" y="798"/>
                </a:cxn>
                <a:cxn ang="0">
                  <a:pos x="546" y="798"/>
                </a:cxn>
                <a:cxn ang="0">
                  <a:pos x="564" y="804"/>
                </a:cxn>
                <a:cxn ang="0">
                  <a:pos x="582" y="810"/>
                </a:cxn>
                <a:cxn ang="0">
                  <a:pos x="600" y="816"/>
                </a:cxn>
                <a:cxn ang="0">
                  <a:pos x="618" y="816"/>
                </a:cxn>
                <a:cxn ang="0">
                  <a:pos x="636" y="822"/>
                </a:cxn>
                <a:cxn ang="0">
                  <a:pos x="654" y="828"/>
                </a:cxn>
                <a:cxn ang="0">
                  <a:pos x="672" y="828"/>
                </a:cxn>
                <a:cxn ang="0">
                  <a:pos x="690" y="834"/>
                </a:cxn>
                <a:cxn ang="0">
                  <a:pos x="708" y="834"/>
                </a:cxn>
                <a:cxn ang="0">
                  <a:pos x="726" y="840"/>
                </a:cxn>
              </a:cxnLst>
              <a:rect l="0" t="0" r="r" b="b"/>
              <a:pathLst>
                <a:path w="738" h="840">
                  <a:moveTo>
                    <a:pt x="0" y="0"/>
                  </a:moveTo>
                  <a:lnTo>
                    <a:pt x="6" y="18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102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50"/>
                  </a:lnTo>
                  <a:lnTo>
                    <a:pt x="54" y="168"/>
                  </a:lnTo>
                  <a:lnTo>
                    <a:pt x="60" y="186"/>
                  </a:lnTo>
                  <a:lnTo>
                    <a:pt x="66" y="204"/>
                  </a:lnTo>
                  <a:lnTo>
                    <a:pt x="72" y="216"/>
                  </a:lnTo>
                  <a:lnTo>
                    <a:pt x="78" y="234"/>
                  </a:lnTo>
                  <a:lnTo>
                    <a:pt x="84" y="252"/>
                  </a:lnTo>
                  <a:lnTo>
                    <a:pt x="90" y="270"/>
                  </a:lnTo>
                  <a:lnTo>
                    <a:pt x="96" y="288"/>
                  </a:lnTo>
                  <a:lnTo>
                    <a:pt x="102" y="306"/>
                  </a:lnTo>
                  <a:lnTo>
                    <a:pt x="108" y="318"/>
                  </a:lnTo>
                  <a:lnTo>
                    <a:pt x="108" y="336"/>
                  </a:lnTo>
                  <a:lnTo>
                    <a:pt x="114" y="354"/>
                  </a:lnTo>
                  <a:lnTo>
                    <a:pt x="120" y="372"/>
                  </a:lnTo>
                  <a:lnTo>
                    <a:pt x="126" y="390"/>
                  </a:lnTo>
                  <a:lnTo>
                    <a:pt x="132" y="402"/>
                  </a:lnTo>
                  <a:lnTo>
                    <a:pt x="138" y="420"/>
                  </a:lnTo>
                  <a:lnTo>
                    <a:pt x="144" y="438"/>
                  </a:lnTo>
                  <a:lnTo>
                    <a:pt x="150" y="450"/>
                  </a:lnTo>
                  <a:lnTo>
                    <a:pt x="156" y="468"/>
                  </a:lnTo>
                  <a:lnTo>
                    <a:pt x="162" y="486"/>
                  </a:lnTo>
                  <a:lnTo>
                    <a:pt x="168" y="504"/>
                  </a:lnTo>
                  <a:lnTo>
                    <a:pt x="174" y="516"/>
                  </a:lnTo>
                  <a:lnTo>
                    <a:pt x="180" y="534"/>
                  </a:lnTo>
                  <a:lnTo>
                    <a:pt x="180" y="546"/>
                  </a:lnTo>
                  <a:lnTo>
                    <a:pt x="186" y="564"/>
                  </a:lnTo>
                  <a:lnTo>
                    <a:pt x="192" y="576"/>
                  </a:lnTo>
                  <a:lnTo>
                    <a:pt x="198" y="594"/>
                  </a:lnTo>
                  <a:lnTo>
                    <a:pt x="204" y="606"/>
                  </a:lnTo>
                  <a:lnTo>
                    <a:pt x="210" y="618"/>
                  </a:lnTo>
                  <a:lnTo>
                    <a:pt x="216" y="636"/>
                  </a:lnTo>
                  <a:lnTo>
                    <a:pt x="222" y="648"/>
                  </a:lnTo>
                  <a:lnTo>
                    <a:pt x="228" y="660"/>
                  </a:lnTo>
                  <a:lnTo>
                    <a:pt x="234" y="672"/>
                  </a:lnTo>
                  <a:lnTo>
                    <a:pt x="240" y="684"/>
                  </a:lnTo>
                  <a:lnTo>
                    <a:pt x="246" y="696"/>
                  </a:lnTo>
                  <a:lnTo>
                    <a:pt x="252" y="702"/>
                  </a:lnTo>
                  <a:lnTo>
                    <a:pt x="258" y="714"/>
                  </a:lnTo>
                  <a:lnTo>
                    <a:pt x="258" y="726"/>
                  </a:lnTo>
                  <a:lnTo>
                    <a:pt x="264" y="732"/>
                  </a:lnTo>
                  <a:lnTo>
                    <a:pt x="270" y="738"/>
                  </a:lnTo>
                  <a:lnTo>
                    <a:pt x="276" y="750"/>
                  </a:lnTo>
                  <a:lnTo>
                    <a:pt x="282" y="756"/>
                  </a:lnTo>
                  <a:lnTo>
                    <a:pt x="288" y="762"/>
                  </a:lnTo>
                  <a:lnTo>
                    <a:pt x="294" y="768"/>
                  </a:lnTo>
                  <a:lnTo>
                    <a:pt x="300" y="768"/>
                  </a:lnTo>
                  <a:lnTo>
                    <a:pt x="306" y="774"/>
                  </a:lnTo>
                  <a:lnTo>
                    <a:pt x="312" y="780"/>
                  </a:lnTo>
                  <a:lnTo>
                    <a:pt x="318" y="780"/>
                  </a:lnTo>
                  <a:lnTo>
                    <a:pt x="324" y="786"/>
                  </a:lnTo>
                  <a:lnTo>
                    <a:pt x="330" y="786"/>
                  </a:lnTo>
                  <a:lnTo>
                    <a:pt x="336" y="792"/>
                  </a:lnTo>
                  <a:lnTo>
                    <a:pt x="342" y="792"/>
                  </a:lnTo>
                  <a:lnTo>
                    <a:pt x="348" y="792"/>
                  </a:lnTo>
                  <a:lnTo>
                    <a:pt x="354" y="792"/>
                  </a:lnTo>
                  <a:lnTo>
                    <a:pt x="360" y="792"/>
                  </a:lnTo>
                  <a:lnTo>
                    <a:pt x="366" y="792"/>
                  </a:lnTo>
                  <a:lnTo>
                    <a:pt x="372" y="792"/>
                  </a:lnTo>
                  <a:lnTo>
                    <a:pt x="378" y="792"/>
                  </a:lnTo>
                  <a:lnTo>
                    <a:pt x="384" y="792"/>
                  </a:lnTo>
                  <a:lnTo>
                    <a:pt x="390" y="792"/>
                  </a:lnTo>
                  <a:lnTo>
                    <a:pt x="396" y="792"/>
                  </a:lnTo>
                  <a:lnTo>
                    <a:pt x="402" y="792"/>
                  </a:lnTo>
                  <a:lnTo>
                    <a:pt x="408" y="786"/>
                  </a:lnTo>
                  <a:lnTo>
                    <a:pt x="414" y="786"/>
                  </a:lnTo>
                  <a:lnTo>
                    <a:pt x="420" y="786"/>
                  </a:lnTo>
                  <a:lnTo>
                    <a:pt x="426" y="786"/>
                  </a:lnTo>
                  <a:lnTo>
                    <a:pt x="432" y="786"/>
                  </a:lnTo>
                  <a:lnTo>
                    <a:pt x="438" y="786"/>
                  </a:lnTo>
                  <a:lnTo>
                    <a:pt x="444" y="786"/>
                  </a:lnTo>
                  <a:lnTo>
                    <a:pt x="450" y="786"/>
                  </a:lnTo>
                  <a:lnTo>
                    <a:pt x="456" y="786"/>
                  </a:lnTo>
                  <a:lnTo>
                    <a:pt x="462" y="786"/>
                  </a:lnTo>
                  <a:lnTo>
                    <a:pt x="468" y="786"/>
                  </a:lnTo>
                  <a:lnTo>
                    <a:pt x="474" y="786"/>
                  </a:lnTo>
                  <a:lnTo>
                    <a:pt x="480" y="786"/>
                  </a:lnTo>
                  <a:lnTo>
                    <a:pt x="486" y="792"/>
                  </a:lnTo>
                  <a:lnTo>
                    <a:pt x="492" y="792"/>
                  </a:lnTo>
                  <a:lnTo>
                    <a:pt x="498" y="792"/>
                  </a:lnTo>
                  <a:lnTo>
                    <a:pt x="504" y="792"/>
                  </a:lnTo>
                  <a:lnTo>
                    <a:pt x="510" y="792"/>
                  </a:lnTo>
                  <a:lnTo>
                    <a:pt x="516" y="792"/>
                  </a:lnTo>
                  <a:lnTo>
                    <a:pt x="522" y="798"/>
                  </a:lnTo>
                  <a:lnTo>
                    <a:pt x="528" y="798"/>
                  </a:lnTo>
                  <a:lnTo>
                    <a:pt x="534" y="798"/>
                  </a:lnTo>
                  <a:lnTo>
                    <a:pt x="540" y="798"/>
                  </a:lnTo>
                  <a:lnTo>
                    <a:pt x="546" y="798"/>
                  </a:lnTo>
                  <a:lnTo>
                    <a:pt x="552" y="804"/>
                  </a:lnTo>
                  <a:lnTo>
                    <a:pt x="558" y="804"/>
                  </a:lnTo>
                  <a:lnTo>
                    <a:pt x="564" y="804"/>
                  </a:lnTo>
                  <a:lnTo>
                    <a:pt x="570" y="810"/>
                  </a:lnTo>
                  <a:lnTo>
                    <a:pt x="576" y="810"/>
                  </a:lnTo>
                  <a:lnTo>
                    <a:pt x="582" y="810"/>
                  </a:lnTo>
                  <a:lnTo>
                    <a:pt x="588" y="810"/>
                  </a:lnTo>
                  <a:lnTo>
                    <a:pt x="594" y="810"/>
                  </a:lnTo>
                  <a:lnTo>
                    <a:pt x="600" y="816"/>
                  </a:lnTo>
                  <a:lnTo>
                    <a:pt x="606" y="816"/>
                  </a:lnTo>
                  <a:lnTo>
                    <a:pt x="612" y="816"/>
                  </a:lnTo>
                  <a:lnTo>
                    <a:pt x="618" y="816"/>
                  </a:lnTo>
                  <a:lnTo>
                    <a:pt x="624" y="822"/>
                  </a:lnTo>
                  <a:lnTo>
                    <a:pt x="630" y="822"/>
                  </a:lnTo>
                  <a:lnTo>
                    <a:pt x="636" y="822"/>
                  </a:lnTo>
                  <a:lnTo>
                    <a:pt x="642" y="822"/>
                  </a:lnTo>
                  <a:lnTo>
                    <a:pt x="648" y="828"/>
                  </a:lnTo>
                  <a:lnTo>
                    <a:pt x="654" y="828"/>
                  </a:lnTo>
                  <a:lnTo>
                    <a:pt x="660" y="828"/>
                  </a:lnTo>
                  <a:lnTo>
                    <a:pt x="666" y="828"/>
                  </a:lnTo>
                  <a:lnTo>
                    <a:pt x="672" y="828"/>
                  </a:lnTo>
                  <a:lnTo>
                    <a:pt x="678" y="834"/>
                  </a:lnTo>
                  <a:lnTo>
                    <a:pt x="684" y="834"/>
                  </a:lnTo>
                  <a:lnTo>
                    <a:pt x="690" y="834"/>
                  </a:lnTo>
                  <a:lnTo>
                    <a:pt x="696" y="834"/>
                  </a:lnTo>
                  <a:lnTo>
                    <a:pt x="702" y="834"/>
                  </a:lnTo>
                  <a:lnTo>
                    <a:pt x="708" y="834"/>
                  </a:lnTo>
                  <a:lnTo>
                    <a:pt x="714" y="840"/>
                  </a:lnTo>
                  <a:lnTo>
                    <a:pt x="720" y="840"/>
                  </a:lnTo>
                  <a:lnTo>
                    <a:pt x="726" y="840"/>
                  </a:lnTo>
                  <a:lnTo>
                    <a:pt x="732" y="840"/>
                  </a:lnTo>
                  <a:lnTo>
                    <a:pt x="738" y="84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6" name="Freeform 74"/>
            <p:cNvSpPr>
              <a:spLocks/>
            </p:cNvSpPr>
            <p:nvPr/>
          </p:nvSpPr>
          <p:spPr bwMode="auto">
            <a:xfrm>
              <a:off x="4343400" y="4968875"/>
              <a:ext cx="3810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4" y="6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7" name="Rectangle 75"/>
            <p:cNvSpPr>
              <a:spLocks noChangeArrowheads="1"/>
            </p:cNvSpPr>
            <p:nvPr/>
          </p:nvSpPr>
          <p:spPr bwMode="auto">
            <a:xfrm>
              <a:off x="1790700" y="5197475"/>
              <a:ext cx="1997076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Offset center frequency (GHz)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Rectangle 76"/>
            <p:cNvSpPr>
              <a:spLocks noChangeArrowheads="1"/>
            </p:cNvSpPr>
            <p:nvPr/>
          </p:nvSpPr>
          <p:spPr bwMode="auto">
            <a:xfrm rot="16200000">
              <a:off x="-151817" y="3588249"/>
              <a:ext cx="929110" cy="17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Transmission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" name="Rectangle 77"/>
            <p:cNvSpPr>
              <a:spLocks noChangeArrowheads="1"/>
            </p:cNvSpPr>
            <p:nvPr/>
          </p:nvSpPr>
          <p:spPr bwMode="auto">
            <a:xfrm>
              <a:off x="1269724" y="2177375"/>
              <a:ext cx="2810604" cy="18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0 m/s Return and both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edge transmissions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0" name="Slide Number Placeholder 1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sp>
        <p:nvSpPr>
          <p:cNvPr id="132" name="Rectangle 131"/>
          <p:cNvSpPr/>
          <p:nvPr/>
        </p:nvSpPr>
        <p:spPr>
          <a:xfrm>
            <a:off x="293076" y="1293147"/>
            <a:ext cx="8170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err="1" smtClean="0">
                <a:latin typeface="+mn-lt"/>
              </a:rPr>
              <a:t>Fabry-perot</a:t>
            </a:r>
            <a:r>
              <a:rPr lang="en-US" sz="2400" dirty="0" smtClean="0">
                <a:latin typeface="+mn-lt"/>
              </a:rPr>
              <a:t> for the Integrated Direct Detection Lidar (FIDDL):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91516" y="53340"/>
            <a:ext cx="7150100" cy="7635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300" dirty="0"/>
              <a:t>Addressing the Decadal Survey 3D-Winds Mission with</a:t>
            </a:r>
            <a:br>
              <a:rPr lang="en-US" sz="2300" dirty="0"/>
            </a:br>
            <a:r>
              <a:rPr lang="en-US" sz="2300" dirty="0"/>
              <a:t>An Efficient </a:t>
            </a:r>
            <a:r>
              <a:rPr lang="en-US" sz="2300" u="sng" dirty="0" smtClean="0"/>
              <a:t>Single-laser</a:t>
            </a:r>
            <a:r>
              <a:rPr lang="en-US" sz="2300" dirty="0" smtClean="0"/>
              <a:t> All </a:t>
            </a:r>
            <a:r>
              <a:rPr lang="en-US" sz="2300" dirty="0"/>
              <a:t>Direct Detection Solution</a:t>
            </a:r>
          </a:p>
        </p:txBody>
      </p:sp>
      <p:sp>
        <p:nvSpPr>
          <p:cNvPr id="285286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57176" y="1743075"/>
            <a:ext cx="2933700" cy="47148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err="1" smtClean="0"/>
              <a:t>Fabry</a:t>
            </a:r>
            <a:r>
              <a:rPr lang="en-US" dirty="0" smtClean="0"/>
              <a:t>-Perot Etalon for the IDD  (FIDDL – a double-edge) would use the molecular component to measure winds, but largely reflect the aerosol.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OAWL measures the aerosol Doppler shift to measure winds with high precision …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…while the FIDDL removes molecular backscatter (reducing shot noise)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OAWL </a:t>
            </a:r>
            <a:r>
              <a:rPr lang="en-US" b="1" dirty="0" smtClean="0"/>
              <a:t>HSRL</a:t>
            </a:r>
            <a:r>
              <a:rPr lang="en-US" dirty="0" smtClean="0"/>
              <a:t> retrieval determines residual aerosol/molecular mixing ratio in etalon receiver, improving molecular precision</a:t>
            </a:r>
            <a:endParaRPr lang="en-US" sz="1800" b="0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1600" b="0" i="1" dirty="0" smtClean="0">
                <a:solidFill>
                  <a:srgbClr val="FF3300"/>
                </a:solidFill>
              </a:rPr>
              <a:t>Ball Aerospace patents pending</a:t>
            </a:r>
            <a:endParaRPr lang="en-US" sz="1600" b="0" i="1" dirty="0">
              <a:solidFill>
                <a:srgbClr val="FF33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76625" y="4229101"/>
            <a:ext cx="4943475" cy="189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1600" i="1" dirty="0" smtClean="0"/>
              <a:t>Result</a:t>
            </a:r>
          </a:p>
          <a:p>
            <a:pPr marL="228600" lvl="1" indent="-228600" algn="l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008000"/>
                </a:solidFill>
              </a:rPr>
              <a:t>single-laser transmitter, single-wavelength system,  telescope driven by DD requirements not coherent detection</a:t>
            </a:r>
          </a:p>
          <a:p>
            <a:pPr marL="228600" lvl="1" indent="-228600" algn="l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008000"/>
                </a:solidFill>
              </a:rPr>
              <a:t>single simple, low power and low mass </a:t>
            </a:r>
            <a:br>
              <a:rPr lang="en-US" sz="1600" b="0" dirty="0" smtClean="0">
                <a:solidFill>
                  <a:srgbClr val="008000"/>
                </a:solidFill>
              </a:rPr>
            </a:br>
            <a:r>
              <a:rPr lang="en-US" sz="1600" b="0" dirty="0" smtClean="0">
                <a:solidFill>
                  <a:srgbClr val="008000"/>
                </a:solidFill>
              </a:rPr>
              <a:t>signal processor</a:t>
            </a:r>
          </a:p>
          <a:p>
            <a:pPr marL="228600" lvl="1" indent="-228600" algn="l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008000"/>
                </a:solidFill>
              </a:rPr>
              <a:t>full atmospheric profile using aerosol and molecular backscatter signals – with less cost/risk.</a:t>
            </a:r>
            <a:endParaRPr lang="en-US" sz="1600" b="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1075" y="1265569"/>
            <a:ext cx="680085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Integrated Direct Detection </a:t>
            </a:r>
            <a:r>
              <a:rPr lang="en-US" sz="18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(IDD)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wind lidar approach:</a:t>
            </a:r>
          </a:p>
        </p:txBody>
      </p:sp>
      <p:pic>
        <p:nvPicPr>
          <p:cNvPr id="35" name="Picture 34" descr="Picture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69592" y="1888316"/>
            <a:ext cx="5595666" cy="19383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72425" y="3848100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Group on Space-Based Lidar Winds, 1-2 May 2012 - Miami, FL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&amp; Conclusions - 1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628775"/>
            <a:ext cx="8499475" cy="477202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cs typeface="Arial" pitchFamily="34" charset="0"/>
              </a:rPr>
              <a:t>The OA approach has been demonstrated in a working Doppler Wind Lidar with field widening and 355 nm.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cs typeface="Arial" pitchFamily="34" charset="0"/>
              </a:rPr>
              <a:t>Ground-validation demonstrated predicted performance of OAWL as a 355 nm aerosol lidar with &lt; 1 m/s precision and greater than 90% correlation with the 10µm mini-MOPA data.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cs typeface="Arial" pitchFamily="34" charset="0"/>
              </a:rPr>
              <a:t>Three months later, OAWL was integrated into the WB-57 Pallet, approved for flight (TRR) on the NASA WB-57, and flew 5 flights between 25 Oct. and 8 Nov. 2011, producing 1-6 m/s precision (aerosol dependent) Doppler estimates from ground returns, and from clouds &amp; aerosol returns (winds!).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cs typeface="Arial" pitchFamily="34" charset="0"/>
              </a:rPr>
              <a:t>OAWL showed that a single detector (multi-pixel-photon-counting) has the dynamic range to acquire both T0/ground/cloud (linear) and atmospheric photon counting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pg </a:t>
            </a:r>
            <a:fld id="{AC4C1E33-9CF4-43C5-8D50-4A4F44087A3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&amp; Conclusions - 2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15925" y="1314449"/>
            <a:ext cx="8499475" cy="520065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cs typeface="Arial" pitchFamily="34" charset="0"/>
              </a:rPr>
              <a:t>The autonomous flight data (acquired within 3 years of the </a:t>
            </a:r>
            <a:r>
              <a:rPr lang="en-US" dirty="0" smtClean="0">
                <a:cs typeface="Arial" pitchFamily="34" charset="0"/>
              </a:rPr>
              <a:t>OA interferometer </a:t>
            </a:r>
            <a:r>
              <a:rPr lang="en-US" dirty="0" smtClean="0">
                <a:cs typeface="Arial" pitchFamily="34" charset="0"/>
              </a:rPr>
              <a:t>build), </a:t>
            </a:r>
            <a:r>
              <a:rPr lang="en-US" dirty="0" smtClean="0">
                <a:cs typeface="Arial" pitchFamily="34" charset="0"/>
              </a:rPr>
              <a:t>combined with </a:t>
            </a:r>
            <a:r>
              <a:rPr lang="en-US" dirty="0" smtClean="0">
                <a:cs typeface="Arial" pitchFamily="34" charset="0"/>
              </a:rPr>
              <a:t>known improvements to be gained from system design modifications, </a:t>
            </a:r>
            <a:r>
              <a:rPr lang="en-US" dirty="0" smtClean="0">
                <a:cs typeface="Arial" pitchFamily="34" charset="0"/>
              </a:rPr>
              <a:t>demonstrate the </a:t>
            </a:r>
            <a:r>
              <a:rPr lang="en-US" dirty="0" smtClean="0">
                <a:cs typeface="Arial" pitchFamily="34" charset="0"/>
              </a:rPr>
              <a:t>system’s promise to provide a </a:t>
            </a:r>
            <a:r>
              <a:rPr lang="en-US" dirty="0" smtClean="0">
                <a:cs typeface="Arial" pitchFamily="34" charset="0"/>
              </a:rPr>
              <a:t>single (355 nm) laser </a:t>
            </a:r>
            <a:r>
              <a:rPr lang="en-US" dirty="0" smtClean="0">
                <a:cs typeface="Arial" pitchFamily="34" charset="0"/>
              </a:rPr>
              <a:t>approach to space-based wind sensing using OAWL for the aerosol wind measurements.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cs typeface="Arial" pitchFamily="34" charset="0"/>
              </a:rPr>
              <a:t>OAWL ground and aircraft performance analysis and design improvements are ongoing, with focus on improving the instrument for future aircraft and space flight.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cs typeface="Arial" pitchFamily="34" charset="0"/>
              </a:rPr>
              <a:t>Under separate ESTO ACTs, OAWL will undergo contrast improvement efforts (for HSRL = HOAWL) and we will develop the FIDDL system.  OAWL will then become part of an </a:t>
            </a:r>
            <a:r>
              <a:rPr lang="en-US" b="1" dirty="0" smtClean="0">
                <a:cs typeface="Arial" pitchFamily="34" charset="0"/>
              </a:rPr>
              <a:t>Integrated Direct Detection Wind Lidar </a:t>
            </a:r>
            <a:r>
              <a:rPr lang="en-US" dirty="0" smtClean="0">
                <a:cs typeface="Arial" pitchFamily="34" charset="0"/>
              </a:rPr>
              <a:t>system to measure Doppler shifts from both aerosol and molecular returns (full atmospheric profile) using a single wavelength 355 nm laser.</a:t>
            </a:r>
          </a:p>
          <a:p>
            <a:pPr algn="ctr">
              <a:spcBef>
                <a:spcPts val="1800"/>
              </a:spcBef>
              <a:buNone/>
            </a:pPr>
            <a:r>
              <a:rPr lang="en-US" b="1" dirty="0" smtClean="0">
                <a:cs typeface="Arial" pitchFamily="34" charset="0"/>
              </a:rPr>
              <a:t>One system, one laser, global winds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pg </a:t>
            </a:r>
            <a:fld id="{AC4C1E33-9CF4-43C5-8D50-4A4F44087A3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342900"/>
            <a:ext cx="6731000" cy="546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Benefits of an OAWL System</a:t>
            </a:r>
            <a:endParaRPr lang="en-US" sz="2400" dirty="0"/>
          </a:p>
        </p:txBody>
      </p:sp>
      <p:sp>
        <p:nvSpPr>
          <p:cNvPr id="295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1" y="1235075"/>
            <a:ext cx="8658224" cy="51736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>
                <a:solidFill>
                  <a:srgbClr val="194F85"/>
                </a:solidFill>
                <a:cs typeface="Arial" pitchFamily="34" charset="0"/>
              </a:rPr>
              <a:t>OAWL</a:t>
            </a:r>
            <a:r>
              <a:rPr lang="en-US" sz="2400" dirty="0">
                <a:solidFill>
                  <a:srgbClr val="194F85"/>
                </a:solidFill>
                <a:cs typeface="Arial" pitchFamily="34" charset="0"/>
              </a:rPr>
              <a:t> is a potential enabler for reducing mission cost and schedule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b="0" dirty="0" smtClean="0">
                <a:cs typeface="Arial" pitchFamily="34" charset="0"/>
              </a:rPr>
              <a:t>Aerosol wind precision similar </a:t>
            </a:r>
            <a:r>
              <a:rPr lang="en-US" sz="1800" b="0" dirty="0">
                <a:cs typeface="Arial" pitchFamily="34" charset="0"/>
              </a:rPr>
              <a:t>to </a:t>
            </a:r>
            <a:r>
              <a:rPr lang="en-US" sz="1800" b="0" dirty="0" smtClean="0">
                <a:cs typeface="Arial" pitchFamily="34" charset="0"/>
              </a:rPr>
              <a:t>that of coherent Doppler, </a:t>
            </a:r>
            <a:r>
              <a:rPr lang="en-US" sz="1800" b="0" dirty="0">
                <a:cs typeface="Arial" pitchFamily="34" charset="0"/>
              </a:rPr>
              <a:t>but </a:t>
            </a:r>
            <a:r>
              <a:rPr lang="en-US" sz="1800" b="0" dirty="0" smtClean="0">
                <a:cs typeface="Arial" pitchFamily="34" charset="0"/>
              </a:rPr>
              <a:t>achieved at 355nm</a:t>
            </a:r>
            <a:endParaRPr lang="en-US" sz="1800" b="0" dirty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b="0" dirty="0">
                <a:cs typeface="Arial" pitchFamily="34" charset="0"/>
              </a:rPr>
              <a:t>Accuracy </a:t>
            </a:r>
            <a:r>
              <a:rPr lang="en-US" sz="1800" b="0" dirty="0" smtClean="0">
                <a:cs typeface="Arial" pitchFamily="34" charset="0"/>
              </a:rPr>
              <a:t>is not </a:t>
            </a:r>
            <a:r>
              <a:rPr lang="en-US" sz="1800" b="0" dirty="0">
                <a:cs typeface="Arial" pitchFamily="34" charset="0"/>
              </a:rPr>
              <a:t>sensitive to aerosol/molecular backscatter mixing ratio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b="0" dirty="0">
                <a:cs typeface="Arial" pitchFamily="34" charset="0"/>
              </a:rPr>
              <a:t>Tolerance to </a:t>
            </a:r>
            <a:r>
              <a:rPr lang="en-US" sz="1800" b="0" dirty="0" err="1">
                <a:cs typeface="Arial" pitchFamily="34" charset="0"/>
              </a:rPr>
              <a:t>wavefront</a:t>
            </a:r>
            <a:r>
              <a:rPr lang="en-US" sz="1800" b="0" dirty="0">
                <a:cs typeface="Arial" pitchFamily="34" charset="0"/>
              </a:rPr>
              <a:t> error </a:t>
            </a:r>
            <a:r>
              <a:rPr lang="en-US" sz="1800" b="0" dirty="0" smtClean="0">
                <a:cs typeface="Arial" pitchFamily="34" charset="0"/>
              </a:rPr>
              <a:t>allows simpler (and heritage) </a:t>
            </a:r>
            <a:r>
              <a:rPr lang="en-US" sz="1800" b="0" dirty="0">
                <a:cs typeface="Arial" pitchFamily="34" charset="0"/>
              </a:rPr>
              <a:t>telescope </a:t>
            </a:r>
            <a:r>
              <a:rPr lang="en-US" sz="1800" b="0" dirty="0" smtClean="0">
                <a:cs typeface="Arial" pitchFamily="34" charset="0"/>
              </a:rPr>
              <a:t>and optics</a:t>
            </a:r>
            <a:endParaRPr lang="en-US" sz="1800" b="0" dirty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b="0" dirty="0" smtClean="0">
                <a:cs typeface="Arial" pitchFamily="34" charset="0"/>
              </a:rPr>
              <a:t>Compatible </a:t>
            </a:r>
            <a:r>
              <a:rPr lang="en-US" sz="1800" b="0" dirty="0">
                <a:cs typeface="Arial" pitchFamily="34" charset="0"/>
              </a:rPr>
              <a:t>with single wavelength </a:t>
            </a:r>
            <a:r>
              <a:rPr lang="en-US" sz="1800" b="0" dirty="0" smtClean="0">
                <a:cs typeface="Arial" pitchFamily="34" charset="0"/>
              </a:rPr>
              <a:t>(i.e. holographic) </a:t>
            </a:r>
            <a:r>
              <a:rPr lang="en-US" sz="1800" b="0" dirty="0">
                <a:cs typeface="Arial" pitchFamily="34" charset="0"/>
              </a:rPr>
              <a:t>scanner allowing adaptive </a:t>
            </a:r>
            <a:r>
              <a:rPr lang="en-US" sz="1800" b="0" dirty="0" smtClean="0">
                <a:cs typeface="Arial" pitchFamily="34" charset="0"/>
              </a:rPr>
              <a:t>targeting</a:t>
            </a:r>
            <a:endParaRPr lang="en-US" sz="1800" b="0" dirty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b="0" dirty="0">
                <a:cs typeface="Arial" pitchFamily="34" charset="0"/>
              </a:rPr>
              <a:t>Wide potential field of view allows relaxed tolerance </a:t>
            </a:r>
            <a:r>
              <a:rPr lang="en-US" sz="1800" b="0" dirty="0" smtClean="0">
                <a:cs typeface="Arial" pitchFamily="34" charset="0"/>
              </a:rPr>
              <a:t>alignments (similar </a:t>
            </a:r>
            <a:r>
              <a:rPr lang="en-US" sz="1800" b="0" dirty="0">
                <a:cs typeface="Arial" pitchFamily="34" charset="0"/>
              </a:rPr>
              <a:t>to </a:t>
            </a:r>
            <a:r>
              <a:rPr lang="en-US" sz="1800" b="0" dirty="0" smtClean="0">
                <a:cs typeface="Arial" pitchFamily="34" charset="0"/>
              </a:rPr>
              <a:t>CALIPSO)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b="0" dirty="0" smtClean="0">
                <a:cs typeface="Arial" pitchFamily="34" charset="0"/>
              </a:rPr>
              <a:t>while supporting 10</a:t>
            </a:r>
            <a:r>
              <a:rPr lang="en-US" sz="1800" b="0" baseline="30000" dirty="0" smtClean="0">
                <a:cs typeface="Arial" pitchFamily="34" charset="0"/>
              </a:rPr>
              <a:t>9</a:t>
            </a:r>
            <a:r>
              <a:rPr lang="en-US" sz="1800" b="0" dirty="0" smtClean="0">
                <a:cs typeface="Arial" pitchFamily="34" charset="0"/>
              </a:rPr>
              <a:t> spectral resolution (without active control)</a:t>
            </a:r>
            <a:endParaRPr lang="en-US" sz="1800" b="0" dirty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b="0" dirty="0">
                <a:cs typeface="Arial" pitchFamily="34" charset="0"/>
              </a:rPr>
              <a:t>Minimal laser frequency stability requirements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b="0" dirty="0">
                <a:cs typeface="Arial" pitchFamily="34" charset="0"/>
              </a:rPr>
              <a:t>LOS spacecraft velocity correction </a:t>
            </a:r>
            <a:r>
              <a:rPr lang="en-US" sz="1800" dirty="0" smtClean="0">
                <a:cs typeface="Arial" pitchFamily="34" charset="0"/>
              </a:rPr>
              <a:t>without a need for</a:t>
            </a:r>
            <a:r>
              <a:rPr lang="en-US" sz="1800" b="0" dirty="0" smtClean="0">
                <a:cs typeface="Arial" pitchFamily="34" charset="0"/>
              </a:rPr>
              <a:t> </a:t>
            </a:r>
            <a:r>
              <a:rPr lang="en-US" sz="1800" b="0" dirty="0">
                <a:cs typeface="Arial" pitchFamily="34" charset="0"/>
              </a:rPr>
              <a:t>active laser tuning </a:t>
            </a:r>
            <a:r>
              <a:rPr lang="en-US" sz="1800" b="0" dirty="0" smtClean="0">
                <a:cs typeface="Arial" pitchFamily="34" charset="0"/>
              </a:rPr>
              <a:t>or a variable local oscillator.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>
                <a:cs typeface="Arial" pitchFamily="34" charset="0"/>
              </a:rPr>
              <a:t>High optical efficiency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194F85"/>
                </a:solidFill>
                <a:cs typeface="Arial" pitchFamily="34" charset="0"/>
              </a:rPr>
              <a:t>OAWL Opens up multiple mission possibilities including </a:t>
            </a:r>
            <a:br>
              <a:rPr lang="en-US" sz="2400" b="1" dirty="0" smtClean="0">
                <a:solidFill>
                  <a:srgbClr val="194F85"/>
                </a:solidFill>
                <a:cs typeface="Arial" pitchFamily="34" charset="0"/>
              </a:rPr>
            </a:br>
            <a:r>
              <a:rPr lang="en-US" sz="2400" b="1" dirty="0" smtClean="0">
                <a:solidFill>
                  <a:srgbClr val="194F85"/>
                </a:solidFill>
                <a:cs typeface="Arial" pitchFamily="34" charset="0"/>
              </a:rPr>
              <a:t>multi-</a:t>
            </a:r>
            <a:r>
              <a:rPr lang="el-GR" sz="2400" b="1" dirty="0" smtClean="0">
                <a:solidFill>
                  <a:srgbClr val="194F85"/>
                </a:solidFill>
                <a:cs typeface="Times New Roman"/>
              </a:rPr>
              <a:t>λ</a:t>
            </a:r>
            <a:r>
              <a:rPr lang="en-US" sz="2400" b="1" dirty="0" smtClean="0">
                <a:solidFill>
                  <a:srgbClr val="194F85"/>
                </a:solidFill>
                <a:cs typeface="Arial" pitchFamily="34" charset="0"/>
              </a:rPr>
              <a:t> HSRL &amp; DIAL compatibility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1" y="6639951"/>
            <a:ext cx="5838093" cy="2180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5550" y="152400"/>
            <a:ext cx="6918325" cy="88265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00" dirty="0" smtClean="0"/>
              <a:t>Ball </a:t>
            </a:r>
            <a:r>
              <a:rPr lang="en-US" sz="2100" dirty="0" err="1" smtClean="0"/>
              <a:t>OAWL</a:t>
            </a:r>
            <a:r>
              <a:rPr lang="en-US" sz="2100" dirty="0" smtClean="0"/>
              <a:t> Receiver </a:t>
            </a:r>
            <a:r>
              <a:rPr lang="en-US" sz="2100" dirty="0"/>
              <a:t>Design Uses Polarization Multiplexing </a:t>
            </a:r>
            <a:br>
              <a:rPr lang="en-US" sz="2100" dirty="0"/>
            </a:br>
            <a:r>
              <a:rPr lang="en-US" sz="2100" dirty="0"/>
              <a:t>to Create 4 Perfectly Tracking Interferometers</a:t>
            </a:r>
          </a:p>
        </p:txBody>
      </p:sp>
      <p:pic>
        <p:nvPicPr>
          <p:cNvPr id="293171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550" y="1276350"/>
            <a:ext cx="539115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1717" name="Text Box 5"/>
          <p:cNvSpPr txBox="1">
            <a:spLocks noChangeArrowheads="1"/>
          </p:cNvSpPr>
          <p:nvPr/>
        </p:nvSpPr>
        <p:spPr bwMode="auto">
          <a:xfrm>
            <a:off x="5702300" y="1624013"/>
            <a:ext cx="3200400" cy="4616648"/>
          </a:xfrm>
          <a:prstGeom prst="rect">
            <a:avLst/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0" dirty="0"/>
              <a:t> Mach-</a:t>
            </a:r>
            <a:r>
              <a:rPr lang="en-US" sz="1400" b="0" dirty="0" err="1"/>
              <a:t>Zehnder</a:t>
            </a:r>
            <a:r>
              <a:rPr lang="en-US" sz="1400" b="0" dirty="0"/>
              <a:t>-like interferometer allows 100% light detection on 4 detectors</a:t>
            </a:r>
          </a:p>
          <a:p>
            <a:pPr>
              <a:buFontTx/>
              <a:buChar char="•"/>
            </a:pPr>
            <a:endParaRPr lang="en-US" sz="1400" b="0" dirty="0"/>
          </a:p>
          <a:p>
            <a:pPr>
              <a:buFontTx/>
              <a:buChar char="•"/>
            </a:pPr>
            <a:r>
              <a:rPr lang="en-US" sz="1400" b="0" dirty="0"/>
              <a:t> Cat’s-eyes field-widen and preserve interference parity </a:t>
            </a:r>
            <a:r>
              <a:rPr lang="en-US" sz="1400" b="0" dirty="0">
                <a:solidFill>
                  <a:srgbClr val="008000"/>
                </a:solidFill>
              </a:rPr>
              <a:t>allowing </a:t>
            </a:r>
            <a:r>
              <a:rPr lang="en-US" sz="1400" b="0" i="1" dirty="0">
                <a:solidFill>
                  <a:srgbClr val="008000"/>
                </a:solidFill>
              </a:rPr>
              <a:t>wide alignment tolerance, practical simple telescope </a:t>
            </a:r>
            <a:r>
              <a:rPr lang="en-US" sz="1400" b="0" i="1" dirty="0" smtClean="0">
                <a:solidFill>
                  <a:srgbClr val="008000"/>
                </a:solidFill>
              </a:rPr>
              <a:t>optics, and high spectral resolution</a:t>
            </a:r>
            <a:endParaRPr lang="en-US" sz="1400" b="0" i="1" dirty="0">
              <a:solidFill>
                <a:srgbClr val="008000"/>
              </a:solidFill>
            </a:endParaRPr>
          </a:p>
          <a:p>
            <a:endParaRPr lang="en-US" sz="1400" b="0" dirty="0"/>
          </a:p>
          <a:p>
            <a:pPr>
              <a:buFontTx/>
              <a:buChar char="•"/>
            </a:pPr>
            <a:r>
              <a:rPr lang="en-US" sz="1400" b="0" dirty="0"/>
              <a:t> Receiver is achromatic, facilitating</a:t>
            </a:r>
            <a:r>
              <a:rPr lang="en-US" sz="1400" b="0" dirty="0">
                <a:solidFill>
                  <a:srgbClr val="008000"/>
                </a:solidFill>
              </a:rPr>
              <a:t> simultaneous multi-</a:t>
            </a:r>
            <a:r>
              <a:rPr lang="en-US" sz="1400" b="0" dirty="0">
                <a:solidFill>
                  <a:srgbClr val="008000"/>
                </a:solidFill>
                <a:latin typeface="Symbol" pitchFamily="18" charset="2"/>
              </a:rPr>
              <a:t>l</a:t>
            </a:r>
            <a:r>
              <a:rPr lang="en-US" sz="1400" b="0" dirty="0">
                <a:solidFill>
                  <a:srgbClr val="008000"/>
                </a:solidFill>
              </a:rPr>
              <a:t> operations</a:t>
            </a:r>
            <a:r>
              <a:rPr lang="en-US" sz="1400" b="0" dirty="0"/>
              <a:t> (multi-mission capable: Winds + </a:t>
            </a:r>
            <a:r>
              <a:rPr lang="en-US" sz="1400" b="0" dirty="0" err="1"/>
              <a:t>HSRL</a:t>
            </a:r>
            <a:r>
              <a:rPr lang="en-US" sz="1400" b="0" dirty="0"/>
              <a:t>(aerosols) + DIAL(chemistry))</a:t>
            </a:r>
          </a:p>
          <a:p>
            <a:pPr>
              <a:buFontTx/>
              <a:buChar char="•"/>
            </a:pPr>
            <a:endParaRPr lang="en-US" sz="1400" b="0" dirty="0"/>
          </a:p>
          <a:p>
            <a:pPr>
              <a:buFontTx/>
              <a:buChar char="•"/>
            </a:pPr>
            <a:r>
              <a:rPr lang="en-US" sz="1400" b="0" dirty="0"/>
              <a:t> Very </a:t>
            </a:r>
            <a:r>
              <a:rPr lang="en-US" sz="1400" b="0" dirty="0">
                <a:solidFill>
                  <a:srgbClr val="008000"/>
                </a:solidFill>
              </a:rPr>
              <a:t>forgiving of telescope </a:t>
            </a:r>
            <a:r>
              <a:rPr lang="en-US" sz="1400" b="0" dirty="0" err="1">
                <a:solidFill>
                  <a:srgbClr val="008000"/>
                </a:solidFill>
              </a:rPr>
              <a:t>wavefront</a:t>
            </a:r>
            <a:r>
              <a:rPr lang="en-US" sz="1400" b="0" dirty="0">
                <a:solidFill>
                  <a:srgbClr val="008000"/>
                </a:solidFill>
              </a:rPr>
              <a:t> distortion</a:t>
            </a:r>
            <a:r>
              <a:rPr lang="en-US" sz="1400" b="0" dirty="0"/>
              <a:t> saving cost, mass, </a:t>
            </a:r>
            <a:r>
              <a:rPr lang="en-US" sz="1400" b="0" i="1" dirty="0">
                <a:solidFill>
                  <a:schemeClr val="folHlink"/>
                </a:solidFill>
              </a:rPr>
              <a:t>enabling HOE optics for scanning and aerosol measurement</a:t>
            </a:r>
          </a:p>
          <a:p>
            <a:pPr>
              <a:buFontTx/>
              <a:buChar char="•"/>
            </a:pPr>
            <a:endParaRPr lang="en-US" sz="1400" b="0" i="1" dirty="0"/>
          </a:p>
          <a:p>
            <a:pPr>
              <a:buFontTx/>
              <a:buChar char="•"/>
            </a:pPr>
            <a:r>
              <a:rPr lang="en-US" sz="1400" b="0" dirty="0"/>
              <a:t> 2 input ports facilitating 0-calibration</a:t>
            </a:r>
          </a:p>
        </p:txBody>
      </p:sp>
      <p:sp>
        <p:nvSpPr>
          <p:cNvPr id="2931718" name="Text Box 6"/>
          <p:cNvSpPr txBox="1">
            <a:spLocks noChangeArrowheads="1"/>
          </p:cNvSpPr>
          <p:nvPr/>
        </p:nvSpPr>
        <p:spPr bwMode="auto">
          <a:xfrm>
            <a:off x="6394450" y="6303542"/>
            <a:ext cx="161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u="sng" dirty="0" smtClean="0">
                <a:solidFill>
                  <a:srgbClr val="FF3300"/>
                </a:solidFill>
              </a:rPr>
              <a:t>patents </a:t>
            </a:r>
            <a:r>
              <a:rPr lang="en-US" sz="1400" i="1" u="sng" dirty="0">
                <a:solidFill>
                  <a:srgbClr val="FF3300"/>
                </a:solidFill>
              </a:rPr>
              <a:t>pending</a:t>
            </a:r>
            <a:r>
              <a:rPr lang="en-US" sz="1400" i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OAWL Doppler Shift Measurement</a:t>
            </a:r>
            <a:endParaRPr lang="en-US" dirty="0"/>
          </a:p>
        </p:txBody>
      </p:sp>
      <p:grpSp>
        <p:nvGrpSpPr>
          <p:cNvPr id="3" name="Group 389"/>
          <p:cNvGrpSpPr/>
          <p:nvPr/>
        </p:nvGrpSpPr>
        <p:grpSpPr>
          <a:xfrm>
            <a:off x="4876801" y="1494722"/>
            <a:ext cx="4041422" cy="2557990"/>
            <a:chOff x="516398" y="2133600"/>
            <a:chExt cx="7408406" cy="4136057"/>
          </a:xfrm>
        </p:grpSpPr>
        <p:cxnSp>
          <p:nvCxnSpPr>
            <p:cNvPr id="391" name="Straight Connector 390"/>
            <p:cNvCxnSpPr/>
            <p:nvPr/>
          </p:nvCxnSpPr>
          <p:spPr>
            <a:xfrm flipV="1">
              <a:off x="516398" y="3634623"/>
              <a:ext cx="3396020" cy="1440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04" idx="4"/>
              <a:endCxn id="411" idx="2"/>
            </p:cNvCxnSpPr>
            <p:nvPr/>
          </p:nvCxnSpPr>
          <p:spPr>
            <a:xfrm rot="16200000" flipH="1">
              <a:off x="3236239" y="2958439"/>
              <a:ext cx="1349253" cy="3111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02" idx="0"/>
              <a:endCxn id="404" idx="4"/>
            </p:cNvCxnSpPr>
            <p:nvPr/>
          </p:nvCxnSpPr>
          <p:spPr>
            <a:xfrm rot="5400000" flipH="1" flipV="1">
              <a:off x="3120765" y="2639824"/>
              <a:ext cx="1143000" cy="43409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8" idx="0"/>
              <a:endCxn id="416" idx="3"/>
            </p:cNvCxnSpPr>
            <p:nvPr/>
          </p:nvCxnSpPr>
          <p:spPr>
            <a:xfrm rot="16200000" flipH="1">
              <a:off x="5429888" y="2228447"/>
              <a:ext cx="5404" cy="47032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05" idx="5"/>
              <a:endCxn id="398" idx="2"/>
            </p:cNvCxnSpPr>
            <p:nvPr/>
          </p:nvCxnSpPr>
          <p:spPr>
            <a:xfrm rot="16200000" flipH="1">
              <a:off x="1880491" y="3376845"/>
              <a:ext cx="2244071" cy="388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>
              <a:stCxn id="398" idx="0"/>
            </p:cNvCxnSpPr>
            <p:nvPr/>
          </p:nvCxnSpPr>
          <p:spPr>
            <a:xfrm rot="16200000" flipH="1">
              <a:off x="2663246" y="4995820"/>
              <a:ext cx="841888" cy="49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>
              <a:stCxn id="398" idx="2"/>
            </p:cNvCxnSpPr>
            <p:nvPr/>
          </p:nvCxnSpPr>
          <p:spPr>
            <a:xfrm rot="16200000" flipH="1" flipV="1">
              <a:off x="2541300" y="4075448"/>
              <a:ext cx="37063" cy="92272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Rectangle 397"/>
            <p:cNvSpPr/>
            <p:nvPr/>
          </p:nvSpPr>
          <p:spPr>
            <a:xfrm rot="8100000">
              <a:off x="2479958" y="4506048"/>
              <a:ext cx="1143000" cy="8353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Chord 398"/>
            <p:cNvSpPr/>
            <p:nvPr/>
          </p:nvSpPr>
          <p:spPr>
            <a:xfrm rot="1463249">
              <a:off x="1826661" y="4348318"/>
              <a:ext cx="380999" cy="38100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Chord 399"/>
            <p:cNvSpPr/>
            <p:nvPr/>
          </p:nvSpPr>
          <p:spPr>
            <a:xfrm rot="17642349">
              <a:off x="2895017" y="5338773"/>
              <a:ext cx="381000" cy="380999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85"/>
            <p:cNvGrpSpPr/>
            <p:nvPr/>
          </p:nvGrpSpPr>
          <p:grpSpPr>
            <a:xfrm>
              <a:off x="2590800" y="2133600"/>
              <a:ext cx="1751404" cy="182999"/>
              <a:chOff x="5181599" y="1905000"/>
              <a:chExt cx="1751404" cy="335399"/>
            </a:xfrm>
          </p:grpSpPr>
          <p:sp>
            <p:nvSpPr>
              <p:cNvPr id="419" name="Flowchart: Stored Data 418"/>
              <p:cNvSpPr/>
              <p:nvPr/>
            </p:nvSpPr>
            <p:spPr>
              <a:xfrm rot="5400000">
                <a:off x="5889601" y="1196998"/>
                <a:ext cx="335399" cy="1751403"/>
              </a:xfrm>
              <a:prstGeom prst="flowChartOnlineStorag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5181600" y="1905000"/>
                <a:ext cx="1751403" cy="121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2" name="Rectangle 401"/>
            <p:cNvSpPr/>
            <p:nvPr/>
          </p:nvSpPr>
          <p:spPr>
            <a:xfrm>
              <a:off x="3399020" y="3428369"/>
              <a:ext cx="152400" cy="45719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>
              <a:stCxn id="405" idx="5"/>
              <a:endCxn id="402" idx="0"/>
            </p:cNvCxnSpPr>
            <p:nvPr/>
          </p:nvCxnSpPr>
          <p:spPr>
            <a:xfrm rot="16200000" flipH="1">
              <a:off x="2652094" y="2605242"/>
              <a:ext cx="1154159" cy="492094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>
            <a:xfrm>
              <a:off x="3871210" y="220916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2918085" y="220916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6" name="Straight Connector 405"/>
            <p:cNvCxnSpPr>
              <a:stCxn id="415" idx="4"/>
              <a:endCxn id="411" idx="0"/>
            </p:cNvCxnSpPr>
            <p:nvPr/>
          </p:nvCxnSpPr>
          <p:spPr>
            <a:xfrm rot="10800000">
              <a:off x="3966303" y="3688505"/>
              <a:ext cx="3806728" cy="41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08" idx="0"/>
              <a:endCxn id="415" idx="4"/>
            </p:cNvCxnSpPr>
            <p:nvPr/>
          </p:nvCxnSpPr>
          <p:spPr>
            <a:xfrm flipV="1">
              <a:off x="4160520" y="3692623"/>
              <a:ext cx="3612511" cy="42659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Rectangle 407"/>
            <p:cNvSpPr/>
            <p:nvPr/>
          </p:nvSpPr>
          <p:spPr>
            <a:xfrm rot="16200000" flipV="1">
              <a:off x="4061460" y="4096359"/>
              <a:ext cx="152400" cy="45719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/>
            <p:cNvCxnSpPr>
              <a:stCxn id="416" idx="3"/>
              <a:endCxn id="408" idx="0"/>
            </p:cNvCxnSpPr>
            <p:nvPr/>
          </p:nvCxnSpPr>
          <p:spPr>
            <a:xfrm rot="10800000">
              <a:off x="4160520" y="4119219"/>
              <a:ext cx="3623670" cy="46353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70"/>
            <p:cNvGrpSpPr/>
            <p:nvPr/>
          </p:nvGrpSpPr>
          <p:grpSpPr>
            <a:xfrm>
              <a:off x="7741805" y="3244744"/>
              <a:ext cx="182999" cy="1751404"/>
              <a:chOff x="5326647" y="3244744"/>
              <a:chExt cx="182999" cy="1751404"/>
            </a:xfrm>
          </p:grpSpPr>
          <p:grpSp>
            <p:nvGrpSpPr>
              <p:cNvPr id="6" name="Group 110"/>
              <p:cNvGrpSpPr/>
              <p:nvPr/>
            </p:nvGrpSpPr>
            <p:grpSpPr>
              <a:xfrm rot="16200000" flipV="1">
                <a:off x="4542445" y="4028946"/>
                <a:ext cx="1751404" cy="182999"/>
                <a:chOff x="5181599" y="1905000"/>
                <a:chExt cx="1751404" cy="335399"/>
              </a:xfrm>
            </p:grpSpPr>
            <p:sp>
              <p:nvSpPr>
                <p:cNvPr id="417" name="Flowchart: Stored Data 416"/>
                <p:cNvSpPr/>
                <p:nvPr/>
              </p:nvSpPr>
              <p:spPr>
                <a:xfrm rot="5400000">
                  <a:off x="5889601" y="1196998"/>
                  <a:ext cx="335399" cy="1751403"/>
                </a:xfrm>
                <a:prstGeom prst="flowChartOnlineStorag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5181600" y="1905000"/>
                  <a:ext cx="1751403" cy="121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5" name="Oval 414"/>
              <p:cNvSpPr/>
              <p:nvPr/>
            </p:nvSpPr>
            <p:spPr>
              <a:xfrm rot="16200000" flipV="1">
                <a:off x="5357873" y="3654523"/>
                <a:ext cx="76200" cy="76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/>
              <p:cNvSpPr/>
              <p:nvPr/>
            </p:nvSpPr>
            <p:spPr>
              <a:xfrm rot="16200000" flipV="1">
                <a:off x="5357873" y="4517708"/>
                <a:ext cx="76200" cy="76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1" name="Rectangle 410"/>
            <p:cNvSpPr/>
            <p:nvPr/>
          </p:nvSpPr>
          <p:spPr>
            <a:xfrm rot="8100000">
              <a:off x="3367862" y="3623462"/>
              <a:ext cx="1142999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2479715" y="5776691"/>
              <a:ext cx="1395029" cy="492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Detector</a:t>
              </a:r>
              <a:endParaRPr lang="en-US" sz="1200" dirty="0"/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1437297" y="3907546"/>
              <a:ext cx="1395029" cy="492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Detector</a:t>
              </a:r>
              <a:endParaRPr lang="en-US" sz="1200" dirty="0"/>
            </a:p>
          </p:txBody>
        </p:sp>
      </p:grpSp>
      <p:sp>
        <p:nvSpPr>
          <p:cNvPr id="433" name="Content Placeholder 3"/>
          <p:cNvSpPr>
            <a:spLocks noGrp="1"/>
          </p:cNvSpPr>
          <p:nvPr>
            <p:ph sz="quarter" idx="1"/>
          </p:nvPr>
        </p:nvSpPr>
        <p:spPr>
          <a:xfrm>
            <a:off x="283262" y="1447895"/>
            <a:ext cx="4153272" cy="449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Modified Mach-Zehnder Interferometer with ~1m OPD</a:t>
            </a:r>
          </a:p>
          <a:p>
            <a:r>
              <a:rPr lang="en-US" sz="2000" dirty="0" smtClean="0"/>
              <a:t>The interferometer fringe phase is measured at the outgoing pulse: T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/>
              <a:t>OAWL subsequently measures the phase of lidar return at  t &gt; T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/>
              <a:t>The phase difference </a:t>
            </a:r>
            <a:r>
              <a:rPr lang="el-GR" sz="2000" dirty="0" smtClean="0">
                <a:latin typeface="Cambria"/>
              </a:rPr>
              <a:t>Δ</a:t>
            </a:r>
            <a:r>
              <a:rPr lang="el-GR" sz="2000" i="1" dirty="0" smtClean="0">
                <a:latin typeface="Cambria Math"/>
                <a:ea typeface="Cambria Math"/>
              </a:rPr>
              <a:t>ϕ</a:t>
            </a:r>
            <a:r>
              <a:rPr lang="en-US" sz="2000" i="1" dirty="0" smtClean="0"/>
              <a:t> </a:t>
            </a:r>
            <a:r>
              <a:rPr lang="en-US" sz="2000" dirty="0" smtClean="0"/>
              <a:t>is related to the line-of-sight wind speed, V</a:t>
            </a:r>
            <a:r>
              <a:rPr lang="en-US" sz="2000" baseline="-25000" dirty="0" smtClean="0"/>
              <a:t>LOS</a:t>
            </a:r>
            <a:endParaRPr lang="en-US" sz="2000" baseline="-25000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839610" y="4831645"/>
          <a:ext cx="2393294" cy="877889"/>
        </p:xfrm>
        <a:graphic>
          <a:graphicData uri="http://schemas.openxmlformats.org/presentationml/2006/ole">
            <p:oleObj spid="_x0000_s161794" name="Equation" r:id="rId3" imgW="1143000" imgH="419040" progId="Equation.3">
              <p:embed/>
            </p:oleObj>
          </a:graphicData>
        </a:graphic>
      </p:graphicFrame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4636948" y="4801401"/>
            <a:ext cx="2164363" cy="1293755"/>
            <a:chOff x="5556112" y="2209800"/>
            <a:chExt cx="2859600" cy="2457922"/>
          </a:xfrm>
        </p:grpSpPr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5556112" y="2861734"/>
              <a:ext cx="2859600" cy="1805988"/>
              <a:chOff x="670572" y="3928550"/>
              <a:chExt cx="3139428" cy="1958379"/>
            </a:xfrm>
          </p:grpSpPr>
          <p:sp>
            <p:nvSpPr>
              <p:cNvPr id="454" name="Freeform 337"/>
              <p:cNvSpPr>
                <a:spLocks/>
              </p:cNvSpPr>
              <p:nvPr/>
            </p:nvSpPr>
            <p:spPr bwMode="auto">
              <a:xfrm>
                <a:off x="670572" y="3962400"/>
                <a:ext cx="2564182" cy="1882463"/>
              </a:xfrm>
              <a:custGeom>
                <a:avLst/>
                <a:gdLst>
                  <a:gd name="T0" fmla="*/ 0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0 h 10000"/>
                  <a:gd name="T14" fmla="*/ 2147483647 w 10000"/>
                  <a:gd name="T15" fmla="*/ 0 h 10000"/>
                  <a:gd name="T16" fmla="*/ 2147483647 w 10000"/>
                  <a:gd name="T17" fmla="*/ 0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2147483647 w 10000"/>
                  <a:gd name="T37" fmla="*/ 2147483647 h 10000"/>
                  <a:gd name="T38" fmla="*/ 2147483647 w 10000"/>
                  <a:gd name="T39" fmla="*/ 2147483647 h 10000"/>
                  <a:gd name="T40" fmla="*/ 2147483647 w 10000"/>
                  <a:gd name="T41" fmla="*/ 2147483647 h 10000"/>
                  <a:gd name="T42" fmla="*/ 2147483647 w 10000"/>
                  <a:gd name="T43" fmla="*/ 2147483647 h 10000"/>
                  <a:gd name="T44" fmla="*/ 2147483647 w 10000"/>
                  <a:gd name="T45" fmla="*/ 2147483647 h 10000"/>
                  <a:gd name="T46" fmla="*/ 2147483647 w 10000"/>
                  <a:gd name="T47" fmla="*/ 2147483647 h 10000"/>
                  <a:gd name="T48" fmla="*/ 2147483647 w 10000"/>
                  <a:gd name="T49" fmla="*/ 2147483647 h 10000"/>
                  <a:gd name="T50" fmla="*/ 2147483647 w 10000"/>
                  <a:gd name="T51" fmla="*/ 2147483647 h 10000"/>
                  <a:gd name="T52" fmla="*/ 2147483647 w 10000"/>
                  <a:gd name="T53" fmla="*/ 2147483647 h 10000"/>
                  <a:gd name="T54" fmla="*/ 2147483647 w 10000"/>
                  <a:gd name="T55" fmla="*/ 2147483647 h 10000"/>
                  <a:gd name="T56" fmla="*/ 2147483647 w 10000"/>
                  <a:gd name="T57" fmla="*/ 2147483647 h 10000"/>
                  <a:gd name="T58" fmla="*/ 2147483647 w 10000"/>
                  <a:gd name="T59" fmla="*/ 2147483647 h 10000"/>
                  <a:gd name="T60" fmla="*/ 2147483647 w 10000"/>
                  <a:gd name="T61" fmla="*/ 2147483647 h 10000"/>
                  <a:gd name="T62" fmla="*/ 2147483647 w 10000"/>
                  <a:gd name="T63" fmla="*/ 2147483647 h 10000"/>
                  <a:gd name="T64" fmla="*/ 2147483647 w 10000"/>
                  <a:gd name="T65" fmla="*/ 2147483647 h 10000"/>
                  <a:gd name="T66" fmla="*/ 2147483647 w 10000"/>
                  <a:gd name="T67" fmla="*/ 2147483647 h 10000"/>
                  <a:gd name="T68" fmla="*/ 2147483647 w 10000"/>
                  <a:gd name="T69" fmla="*/ 2147483647 h 10000"/>
                  <a:gd name="T70" fmla="*/ 2147483647 w 10000"/>
                  <a:gd name="T71" fmla="*/ 2147483647 h 10000"/>
                  <a:gd name="T72" fmla="*/ 2147483647 w 10000"/>
                  <a:gd name="T73" fmla="*/ 2147483647 h 10000"/>
                  <a:gd name="T74" fmla="*/ 2147483647 w 10000"/>
                  <a:gd name="T75" fmla="*/ 2147483647 h 10000"/>
                  <a:gd name="T76" fmla="*/ 2147483647 w 10000"/>
                  <a:gd name="T77" fmla="*/ 2147483647 h 10000"/>
                  <a:gd name="T78" fmla="*/ 2147483647 w 10000"/>
                  <a:gd name="T79" fmla="*/ 2147483647 h 10000"/>
                  <a:gd name="T80" fmla="*/ 2147483647 w 10000"/>
                  <a:gd name="T81" fmla="*/ 2147483647 h 10000"/>
                  <a:gd name="T82" fmla="*/ 2147483647 w 10000"/>
                  <a:gd name="T83" fmla="*/ 2147483647 h 10000"/>
                  <a:gd name="T84" fmla="*/ 2147483647 w 10000"/>
                  <a:gd name="T85" fmla="*/ 2147483647 h 10000"/>
                  <a:gd name="T86" fmla="*/ 2147483647 w 10000"/>
                  <a:gd name="T87" fmla="*/ 2147483647 h 10000"/>
                  <a:gd name="T88" fmla="*/ 2147483647 w 10000"/>
                  <a:gd name="T89" fmla="*/ 2147483647 h 10000"/>
                  <a:gd name="T90" fmla="*/ 2147483647 w 10000"/>
                  <a:gd name="T91" fmla="*/ 2147483647 h 10000"/>
                  <a:gd name="T92" fmla="*/ 2147483647 w 10000"/>
                  <a:gd name="T93" fmla="*/ 2147483647 h 10000"/>
                  <a:gd name="T94" fmla="*/ 2147483647 w 10000"/>
                  <a:gd name="T95" fmla="*/ 2147483647 h 10000"/>
                  <a:gd name="T96" fmla="*/ 2147483647 w 10000"/>
                  <a:gd name="T97" fmla="*/ 2147483647 h 10000"/>
                  <a:gd name="T98" fmla="*/ 2147483647 w 10000"/>
                  <a:gd name="T99" fmla="*/ 2147483647 h 10000"/>
                  <a:gd name="T100" fmla="*/ 2147483647 w 10000"/>
                  <a:gd name="T101" fmla="*/ 2147483647 h 10000"/>
                  <a:gd name="T102" fmla="*/ 2147483647 w 10000"/>
                  <a:gd name="T103" fmla="*/ 2147483647 h 10000"/>
                  <a:gd name="T104" fmla="*/ 2147483647 w 10000"/>
                  <a:gd name="T105" fmla="*/ 2147483647 h 10000"/>
                  <a:gd name="T106" fmla="*/ 2147483647 w 10000"/>
                  <a:gd name="T107" fmla="*/ 2147483647 h 10000"/>
                  <a:gd name="T108" fmla="*/ 2147483647 w 10000"/>
                  <a:gd name="T109" fmla="*/ 2147483647 h 10000"/>
                  <a:gd name="T110" fmla="*/ 2147483647 w 10000"/>
                  <a:gd name="T111" fmla="*/ 2147483647 h 10000"/>
                  <a:gd name="T112" fmla="*/ 2147483647 w 10000"/>
                  <a:gd name="T113" fmla="*/ 2147483647 h 100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000"/>
                  <a:gd name="T172" fmla="*/ 0 h 10000"/>
                  <a:gd name="T173" fmla="*/ 10000 w 10000"/>
                  <a:gd name="T174" fmla="*/ 10000 h 100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000" h="10000">
                    <a:moveTo>
                      <a:pt x="0" y="792"/>
                    </a:moveTo>
                    <a:lnTo>
                      <a:pt x="174" y="587"/>
                    </a:lnTo>
                    <a:cubicBezTo>
                      <a:pt x="231" y="528"/>
                      <a:pt x="289" y="470"/>
                      <a:pt x="346" y="411"/>
                    </a:cubicBezTo>
                    <a:cubicBezTo>
                      <a:pt x="403" y="352"/>
                      <a:pt x="461" y="294"/>
                      <a:pt x="518" y="235"/>
                    </a:cubicBezTo>
                    <a:lnTo>
                      <a:pt x="690" y="147"/>
                    </a:lnTo>
                    <a:lnTo>
                      <a:pt x="862" y="59"/>
                    </a:lnTo>
                    <a:lnTo>
                      <a:pt x="1207" y="0"/>
                    </a:lnTo>
                    <a:lnTo>
                      <a:pt x="1380" y="0"/>
                    </a:lnTo>
                    <a:lnTo>
                      <a:pt x="1724" y="59"/>
                    </a:lnTo>
                    <a:lnTo>
                      <a:pt x="1897" y="176"/>
                    </a:lnTo>
                    <a:lnTo>
                      <a:pt x="2069" y="293"/>
                    </a:lnTo>
                    <a:lnTo>
                      <a:pt x="2242" y="440"/>
                    </a:lnTo>
                    <a:cubicBezTo>
                      <a:pt x="2300" y="508"/>
                      <a:pt x="2357" y="577"/>
                      <a:pt x="2415" y="645"/>
                    </a:cubicBezTo>
                    <a:lnTo>
                      <a:pt x="2586" y="850"/>
                    </a:lnTo>
                    <a:lnTo>
                      <a:pt x="2758" y="1085"/>
                    </a:lnTo>
                    <a:lnTo>
                      <a:pt x="2932" y="1378"/>
                    </a:lnTo>
                    <a:lnTo>
                      <a:pt x="3103" y="1672"/>
                    </a:lnTo>
                    <a:lnTo>
                      <a:pt x="3276" y="1965"/>
                    </a:lnTo>
                    <a:lnTo>
                      <a:pt x="3450" y="2317"/>
                    </a:lnTo>
                    <a:lnTo>
                      <a:pt x="3621" y="2669"/>
                    </a:lnTo>
                    <a:cubicBezTo>
                      <a:pt x="3679" y="2796"/>
                      <a:pt x="3736" y="2923"/>
                      <a:pt x="3794" y="3050"/>
                    </a:cubicBezTo>
                    <a:cubicBezTo>
                      <a:pt x="3851" y="3177"/>
                      <a:pt x="3909" y="3304"/>
                      <a:pt x="3966" y="3431"/>
                    </a:cubicBezTo>
                    <a:cubicBezTo>
                      <a:pt x="4023" y="3568"/>
                      <a:pt x="4081" y="3705"/>
                      <a:pt x="4138" y="3842"/>
                    </a:cubicBezTo>
                    <a:cubicBezTo>
                      <a:pt x="4195" y="3979"/>
                      <a:pt x="4253" y="4115"/>
                      <a:pt x="4310" y="4252"/>
                    </a:cubicBezTo>
                    <a:lnTo>
                      <a:pt x="4484" y="4663"/>
                    </a:lnTo>
                    <a:lnTo>
                      <a:pt x="4654" y="5073"/>
                    </a:lnTo>
                    <a:lnTo>
                      <a:pt x="4828" y="5484"/>
                    </a:lnTo>
                    <a:cubicBezTo>
                      <a:pt x="4885" y="5621"/>
                      <a:pt x="4943" y="5757"/>
                      <a:pt x="5000" y="5894"/>
                    </a:cubicBezTo>
                    <a:lnTo>
                      <a:pt x="5171" y="6305"/>
                    </a:lnTo>
                    <a:lnTo>
                      <a:pt x="5345" y="6686"/>
                    </a:lnTo>
                    <a:cubicBezTo>
                      <a:pt x="5402" y="6813"/>
                      <a:pt x="5460" y="6940"/>
                      <a:pt x="5517" y="7067"/>
                    </a:cubicBezTo>
                    <a:lnTo>
                      <a:pt x="5691" y="7449"/>
                    </a:lnTo>
                    <a:lnTo>
                      <a:pt x="5862" y="7801"/>
                    </a:lnTo>
                    <a:cubicBezTo>
                      <a:pt x="5920" y="7918"/>
                      <a:pt x="5977" y="8035"/>
                      <a:pt x="6035" y="8152"/>
                    </a:cubicBezTo>
                    <a:cubicBezTo>
                      <a:pt x="6092" y="8260"/>
                      <a:pt x="6150" y="8367"/>
                      <a:pt x="6207" y="8475"/>
                    </a:cubicBezTo>
                    <a:lnTo>
                      <a:pt x="6380" y="8739"/>
                    </a:lnTo>
                    <a:lnTo>
                      <a:pt x="6552" y="9003"/>
                    </a:lnTo>
                    <a:lnTo>
                      <a:pt x="6724" y="9267"/>
                    </a:lnTo>
                    <a:cubicBezTo>
                      <a:pt x="6782" y="9335"/>
                      <a:pt x="6839" y="9404"/>
                      <a:pt x="6897" y="9472"/>
                    </a:cubicBezTo>
                    <a:lnTo>
                      <a:pt x="7070" y="9648"/>
                    </a:lnTo>
                    <a:lnTo>
                      <a:pt x="7241" y="9795"/>
                    </a:lnTo>
                    <a:lnTo>
                      <a:pt x="7414" y="9912"/>
                    </a:lnTo>
                    <a:lnTo>
                      <a:pt x="7758" y="10000"/>
                    </a:lnTo>
                    <a:lnTo>
                      <a:pt x="7930" y="10000"/>
                    </a:lnTo>
                    <a:lnTo>
                      <a:pt x="8276" y="9941"/>
                    </a:lnTo>
                    <a:lnTo>
                      <a:pt x="8447" y="9824"/>
                    </a:lnTo>
                    <a:lnTo>
                      <a:pt x="8621" y="9707"/>
                    </a:lnTo>
                    <a:lnTo>
                      <a:pt x="8794" y="9560"/>
                    </a:lnTo>
                    <a:cubicBezTo>
                      <a:pt x="8852" y="9492"/>
                      <a:pt x="8909" y="9423"/>
                      <a:pt x="8967" y="9355"/>
                    </a:cubicBezTo>
                    <a:lnTo>
                      <a:pt x="9139" y="9150"/>
                    </a:lnTo>
                    <a:lnTo>
                      <a:pt x="9310" y="8915"/>
                    </a:lnTo>
                    <a:cubicBezTo>
                      <a:pt x="9367" y="8817"/>
                      <a:pt x="9425" y="8720"/>
                      <a:pt x="9482" y="8622"/>
                    </a:cubicBezTo>
                    <a:lnTo>
                      <a:pt x="9656" y="8328"/>
                    </a:lnTo>
                    <a:cubicBezTo>
                      <a:pt x="9713" y="8221"/>
                      <a:pt x="9769" y="8113"/>
                      <a:pt x="9826" y="8006"/>
                    </a:cubicBezTo>
                    <a:lnTo>
                      <a:pt x="10000" y="7683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338"/>
              <p:cNvSpPr>
                <a:spLocks/>
              </p:cNvSpPr>
              <p:nvPr/>
            </p:nvSpPr>
            <p:spPr bwMode="auto">
              <a:xfrm>
                <a:off x="3234770" y="4442531"/>
                <a:ext cx="575230" cy="966500"/>
              </a:xfrm>
              <a:custGeom>
                <a:avLst/>
                <a:gdLst>
                  <a:gd name="T0" fmla="*/ 0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0 h 1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00"/>
                  <a:gd name="T40" fmla="*/ 0 h 10000"/>
                  <a:gd name="T41" fmla="*/ 10000 w 10000"/>
                  <a:gd name="T42" fmla="*/ 10000 h 1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00" h="10000">
                    <a:moveTo>
                      <a:pt x="0" y="10000"/>
                    </a:moveTo>
                    <a:lnTo>
                      <a:pt x="770" y="9311"/>
                    </a:lnTo>
                    <a:lnTo>
                      <a:pt x="1540" y="8566"/>
                    </a:lnTo>
                    <a:lnTo>
                      <a:pt x="2307" y="7765"/>
                    </a:lnTo>
                    <a:lnTo>
                      <a:pt x="3065" y="7028"/>
                    </a:lnTo>
                    <a:lnTo>
                      <a:pt x="3835" y="6230"/>
                    </a:lnTo>
                    <a:lnTo>
                      <a:pt x="4618" y="5428"/>
                    </a:lnTo>
                    <a:lnTo>
                      <a:pt x="5376" y="4627"/>
                    </a:lnTo>
                    <a:lnTo>
                      <a:pt x="6153" y="3826"/>
                    </a:lnTo>
                    <a:lnTo>
                      <a:pt x="6926" y="3032"/>
                    </a:lnTo>
                    <a:lnTo>
                      <a:pt x="7698" y="2233"/>
                    </a:lnTo>
                    <a:lnTo>
                      <a:pt x="8448" y="1431"/>
                    </a:lnTo>
                    <a:lnTo>
                      <a:pt x="10000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868128" y="3928550"/>
                <a:ext cx="91649" cy="946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1790221" y="4819372"/>
                <a:ext cx="91648" cy="96401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699221" y="5792312"/>
                <a:ext cx="91648" cy="946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3623183" y="4658703"/>
                <a:ext cx="91648" cy="9461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762000" y="3984939"/>
                <a:ext cx="3006156" cy="1882461"/>
                <a:chOff x="762000" y="2514600"/>
                <a:chExt cx="3006156" cy="1882461"/>
              </a:xfrm>
            </p:grpSpPr>
            <p:sp>
              <p:nvSpPr>
                <p:cNvPr id="462" name="Freeform 337"/>
                <p:cNvSpPr>
                  <a:spLocks/>
                </p:cNvSpPr>
                <p:nvPr/>
              </p:nvSpPr>
              <p:spPr bwMode="auto">
                <a:xfrm>
                  <a:off x="762000" y="2514600"/>
                  <a:ext cx="3006156" cy="1882461"/>
                </a:xfrm>
                <a:custGeom>
                  <a:avLst/>
                  <a:gdLst>
                    <a:gd name="T0" fmla="*/ 2147483647 w 10000"/>
                    <a:gd name="T1" fmla="*/ 2147483647 h 10000"/>
                    <a:gd name="T2" fmla="*/ 2147483647 w 10000"/>
                    <a:gd name="T3" fmla="*/ 2147483647 h 10000"/>
                    <a:gd name="T4" fmla="*/ 2147483647 w 10000"/>
                    <a:gd name="T5" fmla="*/ 2147483647 h 10000"/>
                    <a:gd name="T6" fmla="*/ 2147483647 w 10000"/>
                    <a:gd name="T7" fmla="*/ 2147483647 h 10000"/>
                    <a:gd name="T8" fmla="*/ 2147483647 w 10000"/>
                    <a:gd name="T9" fmla="*/ 2147483647 h 10000"/>
                    <a:gd name="T10" fmla="*/ 2147483647 w 10000"/>
                    <a:gd name="T11" fmla="*/ 2147483647 h 10000"/>
                    <a:gd name="T12" fmla="*/ 2147483647 w 10000"/>
                    <a:gd name="T13" fmla="*/ 2147483647 h 10000"/>
                    <a:gd name="T14" fmla="*/ 2147483647 w 10000"/>
                    <a:gd name="T15" fmla="*/ 2147483647 h 10000"/>
                    <a:gd name="T16" fmla="*/ 2147483647 w 10000"/>
                    <a:gd name="T17" fmla="*/ 0 h 10000"/>
                    <a:gd name="T18" fmla="*/ 2147483647 w 10000"/>
                    <a:gd name="T19" fmla="*/ 0 h 10000"/>
                    <a:gd name="T20" fmla="*/ 2147483647 w 10000"/>
                    <a:gd name="T21" fmla="*/ 2147483647 h 10000"/>
                    <a:gd name="T22" fmla="*/ 2147483647 w 10000"/>
                    <a:gd name="T23" fmla="*/ 2147483647 h 10000"/>
                    <a:gd name="T24" fmla="*/ 2147483647 w 10000"/>
                    <a:gd name="T25" fmla="*/ 2147483647 h 10000"/>
                    <a:gd name="T26" fmla="*/ 2147483647 w 10000"/>
                    <a:gd name="T27" fmla="*/ 2147483647 h 10000"/>
                    <a:gd name="T28" fmla="*/ 2147483647 w 10000"/>
                    <a:gd name="T29" fmla="*/ 2147483647 h 10000"/>
                    <a:gd name="T30" fmla="*/ 2147483647 w 10000"/>
                    <a:gd name="T31" fmla="*/ 2147483647 h 10000"/>
                    <a:gd name="T32" fmla="*/ 2147483647 w 10000"/>
                    <a:gd name="T33" fmla="*/ 2147483647 h 10000"/>
                    <a:gd name="T34" fmla="*/ 2147483647 w 10000"/>
                    <a:gd name="T35" fmla="*/ 2147483647 h 10000"/>
                    <a:gd name="T36" fmla="*/ 2147483647 w 10000"/>
                    <a:gd name="T37" fmla="*/ 2147483647 h 10000"/>
                    <a:gd name="T38" fmla="*/ 2147483647 w 10000"/>
                    <a:gd name="T39" fmla="*/ 2147483647 h 10000"/>
                    <a:gd name="T40" fmla="*/ 2147483647 w 10000"/>
                    <a:gd name="T41" fmla="*/ 2147483647 h 10000"/>
                    <a:gd name="T42" fmla="*/ 2147483647 w 10000"/>
                    <a:gd name="T43" fmla="*/ 2147483647 h 10000"/>
                    <a:gd name="T44" fmla="*/ 2147483647 w 10000"/>
                    <a:gd name="T45" fmla="*/ 2147483647 h 10000"/>
                    <a:gd name="T46" fmla="*/ 2147483647 w 10000"/>
                    <a:gd name="T47" fmla="*/ 2147483647 h 10000"/>
                    <a:gd name="T48" fmla="*/ 2147483647 w 10000"/>
                    <a:gd name="T49" fmla="*/ 2147483647 h 10000"/>
                    <a:gd name="T50" fmla="*/ 2147483647 w 10000"/>
                    <a:gd name="T51" fmla="*/ 2147483647 h 10000"/>
                    <a:gd name="T52" fmla="*/ 2147483647 w 10000"/>
                    <a:gd name="T53" fmla="*/ 2147483647 h 10000"/>
                    <a:gd name="T54" fmla="*/ 2147483647 w 10000"/>
                    <a:gd name="T55" fmla="*/ 2147483647 h 10000"/>
                    <a:gd name="T56" fmla="*/ 2147483647 w 10000"/>
                    <a:gd name="T57" fmla="*/ 2147483647 h 10000"/>
                    <a:gd name="T58" fmla="*/ 2147483647 w 10000"/>
                    <a:gd name="T59" fmla="*/ 2147483647 h 10000"/>
                    <a:gd name="T60" fmla="*/ 2147483647 w 10000"/>
                    <a:gd name="T61" fmla="*/ 2147483647 h 10000"/>
                    <a:gd name="T62" fmla="*/ 2147483647 w 10000"/>
                    <a:gd name="T63" fmla="*/ 2147483647 h 10000"/>
                    <a:gd name="T64" fmla="*/ 2147483647 w 10000"/>
                    <a:gd name="T65" fmla="*/ 2147483647 h 100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00"/>
                    <a:gd name="T100" fmla="*/ 0 h 10000"/>
                    <a:gd name="T101" fmla="*/ 10000 w 10000"/>
                    <a:gd name="T102" fmla="*/ 10000 h 1000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00" h="10000">
                      <a:moveTo>
                        <a:pt x="0" y="4135"/>
                      </a:moveTo>
                      <a:lnTo>
                        <a:pt x="147" y="3724"/>
                      </a:lnTo>
                      <a:lnTo>
                        <a:pt x="294" y="3343"/>
                      </a:lnTo>
                      <a:lnTo>
                        <a:pt x="441" y="2962"/>
                      </a:lnTo>
                      <a:lnTo>
                        <a:pt x="588" y="2581"/>
                      </a:lnTo>
                      <a:lnTo>
                        <a:pt x="735" y="2229"/>
                      </a:lnTo>
                      <a:lnTo>
                        <a:pt x="882" y="1906"/>
                      </a:lnTo>
                      <a:lnTo>
                        <a:pt x="1029" y="1584"/>
                      </a:lnTo>
                      <a:lnTo>
                        <a:pt x="1176" y="1290"/>
                      </a:lnTo>
                      <a:cubicBezTo>
                        <a:pt x="1225" y="1202"/>
                        <a:pt x="1275" y="1114"/>
                        <a:pt x="1324" y="1026"/>
                      </a:cubicBezTo>
                      <a:lnTo>
                        <a:pt x="1471" y="792"/>
                      </a:lnTo>
                      <a:lnTo>
                        <a:pt x="1618" y="587"/>
                      </a:lnTo>
                      <a:lnTo>
                        <a:pt x="1765" y="411"/>
                      </a:lnTo>
                      <a:lnTo>
                        <a:pt x="1912" y="235"/>
                      </a:lnTo>
                      <a:lnTo>
                        <a:pt x="2059" y="147"/>
                      </a:lnTo>
                      <a:lnTo>
                        <a:pt x="2206" y="59"/>
                      </a:lnTo>
                      <a:lnTo>
                        <a:pt x="2500" y="0"/>
                      </a:lnTo>
                      <a:lnTo>
                        <a:pt x="2353" y="0"/>
                      </a:lnTo>
                      <a:lnTo>
                        <a:pt x="2500" y="0"/>
                      </a:lnTo>
                      <a:lnTo>
                        <a:pt x="2647" y="0"/>
                      </a:lnTo>
                      <a:lnTo>
                        <a:pt x="2941" y="59"/>
                      </a:lnTo>
                      <a:lnTo>
                        <a:pt x="3088" y="176"/>
                      </a:lnTo>
                      <a:lnTo>
                        <a:pt x="3235" y="293"/>
                      </a:lnTo>
                      <a:lnTo>
                        <a:pt x="3382" y="440"/>
                      </a:lnTo>
                      <a:lnTo>
                        <a:pt x="3529" y="645"/>
                      </a:lnTo>
                      <a:lnTo>
                        <a:pt x="3676" y="850"/>
                      </a:lnTo>
                      <a:lnTo>
                        <a:pt x="3824" y="1085"/>
                      </a:lnTo>
                      <a:lnTo>
                        <a:pt x="3971" y="1378"/>
                      </a:lnTo>
                      <a:lnTo>
                        <a:pt x="4118" y="1672"/>
                      </a:lnTo>
                      <a:lnTo>
                        <a:pt x="4265" y="1965"/>
                      </a:lnTo>
                      <a:lnTo>
                        <a:pt x="4412" y="2317"/>
                      </a:lnTo>
                      <a:lnTo>
                        <a:pt x="4559" y="2669"/>
                      </a:lnTo>
                      <a:lnTo>
                        <a:pt x="4706" y="3050"/>
                      </a:lnTo>
                      <a:lnTo>
                        <a:pt x="4853" y="3431"/>
                      </a:lnTo>
                      <a:lnTo>
                        <a:pt x="5000" y="3842"/>
                      </a:lnTo>
                      <a:lnTo>
                        <a:pt x="5147" y="4252"/>
                      </a:lnTo>
                      <a:lnTo>
                        <a:pt x="5294" y="4663"/>
                      </a:lnTo>
                      <a:lnTo>
                        <a:pt x="5441" y="5073"/>
                      </a:lnTo>
                      <a:lnTo>
                        <a:pt x="5588" y="5484"/>
                      </a:lnTo>
                      <a:lnTo>
                        <a:pt x="5735" y="5894"/>
                      </a:lnTo>
                      <a:lnTo>
                        <a:pt x="5882" y="6305"/>
                      </a:lnTo>
                      <a:lnTo>
                        <a:pt x="6029" y="6686"/>
                      </a:lnTo>
                      <a:lnTo>
                        <a:pt x="6176" y="7067"/>
                      </a:lnTo>
                      <a:cubicBezTo>
                        <a:pt x="6225" y="7194"/>
                        <a:pt x="6275" y="7322"/>
                        <a:pt x="6324" y="7449"/>
                      </a:cubicBezTo>
                      <a:lnTo>
                        <a:pt x="6471" y="7801"/>
                      </a:lnTo>
                      <a:lnTo>
                        <a:pt x="6618" y="8152"/>
                      </a:lnTo>
                      <a:lnTo>
                        <a:pt x="6765" y="8475"/>
                      </a:lnTo>
                      <a:lnTo>
                        <a:pt x="6912" y="8739"/>
                      </a:lnTo>
                      <a:lnTo>
                        <a:pt x="7059" y="9003"/>
                      </a:lnTo>
                      <a:lnTo>
                        <a:pt x="7206" y="9267"/>
                      </a:lnTo>
                      <a:lnTo>
                        <a:pt x="7353" y="9472"/>
                      </a:lnTo>
                      <a:lnTo>
                        <a:pt x="7500" y="9648"/>
                      </a:lnTo>
                      <a:lnTo>
                        <a:pt x="7647" y="9795"/>
                      </a:lnTo>
                      <a:lnTo>
                        <a:pt x="7794" y="9912"/>
                      </a:lnTo>
                      <a:lnTo>
                        <a:pt x="8088" y="10000"/>
                      </a:lnTo>
                      <a:lnTo>
                        <a:pt x="8235" y="10000"/>
                      </a:lnTo>
                      <a:lnTo>
                        <a:pt x="8529" y="9941"/>
                      </a:lnTo>
                      <a:lnTo>
                        <a:pt x="8676" y="9824"/>
                      </a:lnTo>
                      <a:lnTo>
                        <a:pt x="8824" y="9707"/>
                      </a:lnTo>
                      <a:lnTo>
                        <a:pt x="8971" y="9560"/>
                      </a:lnTo>
                      <a:lnTo>
                        <a:pt x="9118" y="9355"/>
                      </a:lnTo>
                      <a:lnTo>
                        <a:pt x="9265" y="9150"/>
                      </a:lnTo>
                      <a:lnTo>
                        <a:pt x="9412" y="8915"/>
                      </a:lnTo>
                      <a:lnTo>
                        <a:pt x="9559" y="8622"/>
                      </a:lnTo>
                      <a:lnTo>
                        <a:pt x="9706" y="8328"/>
                      </a:lnTo>
                      <a:lnTo>
                        <a:pt x="9853" y="8006"/>
                      </a:lnTo>
                      <a:lnTo>
                        <a:pt x="10000" y="7683"/>
                      </a:ln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875609" y="2981279"/>
                  <a:ext cx="91649" cy="96401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Oval 463"/>
                <p:cNvSpPr/>
                <p:nvPr/>
              </p:nvSpPr>
              <p:spPr>
                <a:xfrm>
                  <a:off x="2699220" y="4000635"/>
                  <a:ext cx="91648" cy="94617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>
                <a:xfrm>
                  <a:off x="3613830" y="4066688"/>
                  <a:ext cx="91649" cy="96401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6" name="Oval 465"/>
                <p:cNvSpPr/>
                <p:nvPr/>
              </p:nvSpPr>
              <p:spPr>
                <a:xfrm>
                  <a:off x="1780868" y="2592102"/>
                  <a:ext cx="91649" cy="9461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5817837" y="2209800"/>
              <a:ext cx="562207" cy="615716"/>
              <a:chOff x="5817839" y="2209800"/>
              <a:chExt cx="562207" cy="615715"/>
            </a:xfrm>
          </p:grpSpPr>
          <p:cxnSp>
            <p:nvCxnSpPr>
              <p:cNvPr id="443" name="Straight Arrow Connector 442"/>
              <p:cNvCxnSpPr/>
              <p:nvPr/>
            </p:nvCxnSpPr>
            <p:spPr>
              <a:xfrm rot="5400000">
                <a:off x="5545559" y="2522568"/>
                <a:ext cx="604190" cy="1703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/>
              <p:nvPr/>
            </p:nvCxnSpPr>
            <p:spPr>
              <a:xfrm rot="5400000">
                <a:off x="6056655" y="2520922"/>
                <a:ext cx="604191" cy="1703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5817839" y="2209800"/>
                <a:ext cx="56220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7" name="Rectangle 476"/>
          <p:cNvSpPr/>
          <p:nvPr/>
        </p:nvSpPr>
        <p:spPr>
          <a:xfrm>
            <a:off x="4751656" y="4380408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ambria"/>
              </a:rPr>
              <a:t>Δ</a:t>
            </a:r>
            <a:r>
              <a:rPr lang="el-GR" i="1" dirty="0" smtClean="0">
                <a:latin typeface="Cambria Math"/>
                <a:ea typeface="Cambria Math"/>
              </a:rPr>
              <a:t>ϕ</a:t>
            </a:r>
            <a:r>
              <a:rPr lang="en-US" i="1" dirty="0" smtClean="0"/>
              <a:t> </a:t>
            </a:r>
            <a:endParaRPr lang="en-US" dirty="0"/>
          </a:p>
        </p:txBody>
      </p:sp>
      <p:grpSp>
        <p:nvGrpSpPr>
          <p:cNvPr id="11" name="Group 486"/>
          <p:cNvGrpSpPr/>
          <p:nvPr/>
        </p:nvGrpSpPr>
        <p:grpSpPr>
          <a:xfrm>
            <a:off x="7017297" y="4967108"/>
            <a:ext cx="1968659" cy="1169551"/>
            <a:chOff x="4603045" y="4955822"/>
            <a:chExt cx="1968659" cy="1169551"/>
          </a:xfrm>
        </p:grpSpPr>
        <p:sp>
          <p:nvSpPr>
            <p:cNvPr id="482" name="Rectangle 481"/>
            <p:cNvSpPr/>
            <p:nvPr/>
          </p:nvSpPr>
          <p:spPr>
            <a:xfrm>
              <a:off x="4907845" y="4955822"/>
              <a:ext cx="166385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 smtClean="0"/>
                <a:t>Laser at T</a:t>
              </a:r>
              <a:r>
                <a:rPr lang="en-US" sz="1400" baseline="-25000" dirty="0" smtClean="0"/>
                <a:t>0</a:t>
              </a:r>
            </a:p>
            <a:p>
              <a:pPr algn="l"/>
              <a:r>
                <a:rPr lang="en-US" sz="1400" dirty="0" smtClean="0"/>
                <a:t>Doppler shifted</a:t>
              </a:r>
            </a:p>
            <a:p>
              <a:pPr algn="l"/>
              <a:r>
                <a:rPr lang="en-US" sz="1400" dirty="0" smtClean="0"/>
                <a:t>Atmospheric </a:t>
              </a:r>
              <a:br>
                <a:rPr lang="en-US" sz="1400" dirty="0" smtClean="0"/>
              </a:br>
              <a:r>
                <a:rPr lang="en-US" sz="1400" dirty="0" smtClean="0"/>
                <a:t>Return at t&gt; T</a:t>
              </a:r>
              <a:r>
                <a:rPr lang="en-US" sz="1400" baseline="-25000" dirty="0" smtClean="0"/>
                <a:t>0</a:t>
              </a:r>
              <a:endParaRPr lang="en-US" sz="1400" dirty="0" smtClean="0"/>
            </a:p>
            <a:p>
              <a:pPr algn="l"/>
              <a:endParaRPr lang="en-US" sz="1400" dirty="0"/>
            </a:p>
          </p:txBody>
        </p:sp>
        <p:cxnSp>
          <p:nvCxnSpPr>
            <p:cNvPr id="483" name="Straight Connector 482"/>
            <p:cNvCxnSpPr/>
            <p:nvPr/>
          </p:nvCxnSpPr>
          <p:spPr>
            <a:xfrm>
              <a:off x="4603045" y="5108222"/>
              <a:ext cx="3048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4603045" y="5336822"/>
              <a:ext cx="304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8" name="Straight Connector 487"/>
          <p:cNvCxnSpPr/>
          <p:nvPr/>
        </p:nvCxnSpPr>
        <p:spPr>
          <a:xfrm>
            <a:off x="4291032" y="2652886"/>
            <a:ext cx="304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3884630" y="3355619"/>
            <a:ext cx="30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6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400"/>
            <a:ext cx="7410450" cy="561975"/>
          </a:xfrm>
        </p:spPr>
        <p:txBody>
          <a:bodyPr/>
          <a:lstStyle/>
          <a:p>
            <a:r>
              <a:rPr lang="en-US" sz="3200" dirty="0" smtClean="0"/>
              <a:t>A wind lidar timeline </a:t>
            </a:r>
            <a:r>
              <a:rPr lang="en-US" sz="1800" dirty="0" smtClean="0"/>
              <a:t>(corrections &amp; additions are welcome)</a:t>
            </a:r>
            <a:endParaRPr lang="en-US" sz="3200" dirty="0"/>
          </a:p>
        </p:txBody>
      </p:sp>
      <p:sp>
        <p:nvSpPr>
          <p:cNvPr id="9" name="Left Arrow 8"/>
          <p:cNvSpPr/>
          <p:nvPr/>
        </p:nvSpPr>
        <p:spPr>
          <a:xfrm>
            <a:off x="0" y="1133475"/>
            <a:ext cx="1276350" cy="771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 to 1973</a:t>
            </a:r>
            <a:endParaRPr lang="en-US" sz="1200" dirty="0"/>
          </a:p>
        </p:txBody>
      </p:sp>
      <p:pic>
        <p:nvPicPr>
          <p:cNvPr id="8" name="Picture 7" descr="wind_lidar_history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11203" y="1066800"/>
            <a:ext cx="7828022" cy="5343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15300" y="1066800"/>
            <a:ext cx="990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24675" y="990600"/>
            <a:ext cx="1200150" cy="5467350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ight Arrow 225"/>
          <p:cNvSpPr/>
          <p:nvPr/>
        </p:nvSpPr>
        <p:spPr>
          <a:xfrm rot="13920000">
            <a:off x="-463214" y="2880273"/>
            <a:ext cx="4962825" cy="1768685"/>
          </a:xfrm>
          <a:prstGeom prst="rightArrow">
            <a:avLst>
              <a:gd name="adj1" fmla="val 50000"/>
              <a:gd name="adj2" fmla="val 51069"/>
            </a:avLst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ight Arrow 312"/>
          <p:cNvSpPr/>
          <p:nvPr/>
        </p:nvSpPr>
        <p:spPr>
          <a:xfrm rot="5400000">
            <a:off x="6077917" y="3419960"/>
            <a:ext cx="2174930" cy="356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Bent-Up Arrow 304"/>
          <p:cNvSpPr/>
          <p:nvPr/>
        </p:nvSpPr>
        <p:spPr>
          <a:xfrm flipV="1">
            <a:off x="4649488" y="1921794"/>
            <a:ext cx="728424" cy="991888"/>
          </a:xfrm>
          <a:prstGeom prst="bentUpArrow">
            <a:avLst>
              <a:gd name="adj1" fmla="val 2267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ight Arrow 298"/>
          <p:cNvSpPr/>
          <p:nvPr/>
        </p:nvSpPr>
        <p:spPr>
          <a:xfrm>
            <a:off x="4207786" y="1828801"/>
            <a:ext cx="1782306" cy="356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ight Arrow 297"/>
          <p:cNvSpPr/>
          <p:nvPr/>
        </p:nvSpPr>
        <p:spPr>
          <a:xfrm>
            <a:off x="1996691" y="1673817"/>
            <a:ext cx="824001" cy="619933"/>
          </a:xfrm>
          <a:prstGeom prst="rightArrow">
            <a:avLst/>
          </a:prstGeom>
          <a:solidFill>
            <a:srgbClr val="C7C2E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Autocovariance Wind Lidar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  <p:sp>
        <p:nvSpPr>
          <p:cNvPr id="17" name="Flowchart: Connector 16"/>
          <p:cNvSpPr/>
          <p:nvPr/>
        </p:nvSpPr>
        <p:spPr>
          <a:xfrm rot="21263730">
            <a:off x="2947882" y="461392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 rot="21263730">
            <a:off x="2701170" y="370185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 rot="21263730">
            <a:off x="2623733" y="3922768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 rot="21263730">
            <a:off x="2520718" y="4110918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 rot="21263730">
            <a:off x="2417704" y="429906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 rot="21263730">
            <a:off x="2314688" y="448721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 rot="21263730">
            <a:off x="2209514" y="466795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21263730">
            <a:off x="2124324" y="4255763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 rot="21263730">
            <a:off x="2845642" y="4244227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 rot="21263730">
            <a:off x="2543564" y="460290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 rot="21263730">
            <a:off x="2266987" y="4029269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 rot="21263730">
            <a:off x="2546367" y="371205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 rot="21263730">
            <a:off x="2734934" y="457134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 rot="21263730">
            <a:off x="2125262" y="4424387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 rot="21263730">
            <a:off x="2804739" y="405775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 rot="21263730">
            <a:off x="3766084" y="544549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 rot="21263730">
            <a:off x="2386948" y="384423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 rot="21263730">
            <a:off x="2606599" y="420388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 rot="21263730">
            <a:off x="2641948" y="4343723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 rot="21263730">
            <a:off x="2263721" y="4330474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 rot="21263730">
            <a:off x="2295394" y="4760914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 rot="21263730">
            <a:off x="2482943" y="448650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 rot="21263730">
            <a:off x="2931524" y="433719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 rot="21263730">
            <a:off x="2629443" y="4695869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 rot="21263730">
            <a:off x="2375054" y="4115777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 rot="21263730">
            <a:off x="2632248" y="380501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 rot="21263730">
            <a:off x="2820814" y="466430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 rot="21263730">
            <a:off x="2149835" y="472017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 rot="15370620">
            <a:off x="2021833" y="4598805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 rot="15370620">
            <a:off x="2132635" y="441516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 rot="15370620">
            <a:off x="2243437" y="4231518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 rot="15370620">
            <a:off x="2457783" y="401774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 rot="15370620">
            <a:off x="2465045" y="386423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 rot="15370620">
            <a:off x="2512662" y="3546165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 rot="15370620">
            <a:off x="2769850" y="3424473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 rot="15370620">
            <a:off x="2756372" y="3919818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 rot="15370620">
            <a:off x="2035165" y="390103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 rot="15370620">
            <a:off x="2350156" y="3547888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 rot="15370620">
            <a:off x="2847816" y="362590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 rot="15370620">
            <a:off x="2311928" y="4445288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 rot="15370620">
            <a:off x="2157622" y="357138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 rot="15370620">
            <a:off x="2830287" y="376375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 rot="15370620">
            <a:off x="2068232" y="408905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 rot="15370620">
            <a:off x="2050715" y="431867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 rot="15370620">
            <a:off x="2476744" y="431992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 rot="15370620">
            <a:off x="2272322" y="395138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 rot="15370620">
            <a:off x="2242854" y="381019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 rot="15370620">
            <a:off x="2649815" y="4023725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 rot="15370620">
            <a:off x="1873479" y="378215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 rot="15370620">
            <a:off x="2407701" y="3674223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 rot="15370620">
            <a:off x="1923380" y="414298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 rot="15370620">
            <a:off x="2268236" y="345140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 rot="15370620">
            <a:off x="3322473" y="582796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 rot="15370620">
            <a:off x="2230008" y="434880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 rot="15370620">
            <a:off x="2002998" y="3721243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 rot="15370620">
            <a:off x="2483860" y="477087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 rot="21263730">
            <a:off x="3108112" y="570662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 rot="21263730">
            <a:off x="2859242" y="4787144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 rot="21263730">
            <a:off x="3111492" y="434914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 rot="21263730">
            <a:off x="2678790" y="5196209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 rot="21263730">
            <a:off x="2575774" y="5384359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 rot="21263730">
            <a:off x="2472758" y="5572507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 rot="21263730">
            <a:off x="2369744" y="576065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 rot="21263730">
            <a:off x="2282395" y="534105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 rot="21263730">
            <a:off x="3003715" y="532952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 rot="21263730">
            <a:off x="2703792" y="569561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 rot="21263730">
            <a:off x="2282989" y="5067439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 rot="21263730">
            <a:off x="2704438" y="4797344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 rot="21263730">
            <a:off x="2895162" y="5664048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 rot="21263730">
            <a:off x="2283333" y="5509678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 rot="21263730">
            <a:off x="2962809" y="514304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 rot="21263730">
            <a:off x="3171938" y="494278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 rot="21263730">
            <a:off x="2545020" y="4929524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 rot="21263730">
            <a:off x="2764670" y="528917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 rot="21263730">
            <a:off x="2800018" y="542901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/>
          <p:nvPr/>
        </p:nvSpPr>
        <p:spPr>
          <a:xfrm rot="21263730">
            <a:off x="2421792" y="5415769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 rot="21263730">
            <a:off x="2455622" y="585362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 rot="21263730">
            <a:off x="2641015" y="5571797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 rot="21263730">
            <a:off x="3089594" y="542248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 rot="21263730">
            <a:off x="2789673" y="5788577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 rot="21263730">
            <a:off x="2533126" y="5201068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 rot="21263730">
            <a:off x="2790318" y="4890308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 rot="21263730">
            <a:off x="2981042" y="575701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 rot="21263730">
            <a:off x="2310062" y="581287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 rot="15370620">
            <a:off x="2179901" y="568410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 rot="15370620">
            <a:off x="2290706" y="5500455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 rot="15370620">
            <a:off x="2401508" y="531681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 rot="15370620">
            <a:off x="2512311" y="513316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 rot="15370620">
            <a:off x="2623115" y="494952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 rot="15370620">
            <a:off x="2670731" y="4631458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 rot="15370620">
            <a:off x="2844721" y="458223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 rot="15370620">
            <a:off x="2914442" y="500511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 rot="15370620">
            <a:off x="2193234" y="498632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 rot="15370620">
            <a:off x="2508225" y="463318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 rot="15370620">
            <a:off x="2739978" y="5230919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/>
          <p:nvPr/>
        </p:nvSpPr>
        <p:spPr>
          <a:xfrm rot="15370620">
            <a:off x="2469995" y="553058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Connector 117"/>
          <p:cNvSpPr/>
          <p:nvPr/>
        </p:nvSpPr>
        <p:spPr>
          <a:xfrm rot="15370620">
            <a:off x="2315690" y="465667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/>
          <p:nvPr/>
        </p:nvSpPr>
        <p:spPr>
          <a:xfrm rot="15370620">
            <a:off x="2988353" y="484904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/>
          <p:cNvSpPr/>
          <p:nvPr/>
        </p:nvSpPr>
        <p:spPr>
          <a:xfrm rot="15370620">
            <a:off x="2226300" y="5174348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/>
          <p:nvPr/>
        </p:nvSpPr>
        <p:spPr>
          <a:xfrm rot="15370620">
            <a:off x="2208783" y="5403968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/>
          <p:cNvSpPr/>
          <p:nvPr/>
        </p:nvSpPr>
        <p:spPr>
          <a:xfrm rot="15370620">
            <a:off x="2634815" y="540522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/>
          <p:nvPr/>
        </p:nvSpPr>
        <p:spPr>
          <a:xfrm rot="15370620">
            <a:off x="2430391" y="5036679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/>
          <p:nvPr/>
        </p:nvSpPr>
        <p:spPr>
          <a:xfrm rot="15370620">
            <a:off x="2400925" y="4895485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24"/>
          <p:cNvSpPr/>
          <p:nvPr/>
        </p:nvSpPr>
        <p:spPr>
          <a:xfrm rot="15370620">
            <a:off x="2778284" y="492461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5"/>
          <p:cNvSpPr/>
          <p:nvPr/>
        </p:nvSpPr>
        <p:spPr>
          <a:xfrm rot="15370620">
            <a:off x="2031548" y="4867448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26"/>
          <p:cNvSpPr/>
          <p:nvPr/>
        </p:nvSpPr>
        <p:spPr>
          <a:xfrm rot="15370620">
            <a:off x="2565769" y="475951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127"/>
          <p:cNvSpPr/>
          <p:nvPr/>
        </p:nvSpPr>
        <p:spPr>
          <a:xfrm rot="15370620">
            <a:off x="2081448" y="522827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/>
          <p:cNvSpPr/>
          <p:nvPr/>
        </p:nvSpPr>
        <p:spPr>
          <a:xfrm rot="15370620">
            <a:off x="2426302" y="453669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/>
          <p:cNvSpPr/>
          <p:nvPr/>
        </p:nvSpPr>
        <p:spPr>
          <a:xfrm rot="15370620">
            <a:off x="2658057" y="513443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Connector 130"/>
          <p:cNvSpPr/>
          <p:nvPr/>
        </p:nvSpPr>
        <p:spPr>
          <a:xfrm rot="15370620">
            <a:off x="2388077" y="543409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Connector 131"/>
          <p:cNvSpPr/>
          <p:nvPr/>
        </p:nvSpPr>
        <p:spPr>
          <a:xfrm rot="15370620">
            <a:off x="2235930" y="456760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owchart: Connector 132"/>
          <p:cNvSpPr/>
          <p:nvPr/>
        </p:nvSpPr>
        <p:spPr>
          <a:xfrm rot="15370620">
            <a:off x="2644090" y="586357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133"/>
          <p:cNvSpPr/>
          <p:nvPr/>
        </p:nvSpPr>
        <p:spPr>
          <a:xfrm rot="21263730">
            <a:off x="3701826" y="558746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Connector 134"/>
          <p:cNvSpPr/>
          <p:nvPr/>
        </p:nvSpPr>
        <p:spPr>
          <a:xfrm rot="21263730">
            <a:off x="3452956" y="466798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135"/>
          <p:cNvSpPr/>
          <p:nvPr/>
        </p:nvSpPr>
        <p:spPr>
          <a:xfrm rot="21263730">
            <a:off x="3375520" y="488889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Connector 136"/>
          <p:cNvSpPr/>
          <p:nvPr/>
        </p:nvSpPr>
        <p:spPr>
          <a:xfrm rot="21263730">
            <a:off x="3039152" y="422006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137"/>
          <p:cNvSpPr/>
          <p:nvPr/>
        </p:nvSpPr>
        <p:spPr>
          <a:xfrm rot="21263730">
            <a:off x="3169488" y="526519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138"/>
          <p:cNvSpPr/>
          <p:nvPr/>
        </p:nvSpPr>
        <p:spPr>
          <a:xfrm rot="21263730">
            <a:off x="3066471" y="5453344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139"/>
          <p:cNvSpPr/>
          <p:nvPr/>
        </p:nvSpPr>
        <p:spPr>
          <a:xfrm rot="21263730">
            <a:off x="2963458" y="564149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Connector 140"/>
          <p:cNvSpPr/>
          <p:nvPr/>
        </p:nvSpPr>
        <p:spPr>
          <a:xfrm rot="21263730">
            <a:off x="2876108" y="5221893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141"/>
          <p:cNvSpPr/>
          <p:nvPr/>
        </p:nvSpPr>
        <p:spPr>
          <a:xfrm rot="21263730">
            <a:off x="3597428" y="521035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142"/>
          <p:cNvSpPr/>
          <p:nvPr/>
        </p:nvSpPr>
        <p:spPr>
          <a:xfrm rot="21263730">
            <a:off x="3297506" y="5576448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143"/>
          <p:cNvSpPr/>
          <p:nvPr/>
        </p:nvSpPr>
        <p:spPr>
          <a:xfrm rot="21263730">
            <a:off x="3040960" y="498894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Connector 144"/>
          <p:cNvSpPr/>
          <p:nvPr/>
        </p:nvSpPr>
        <p:spPr>
          <a:xfrm rot="21263730">
            <a:off x="3298151" y="467818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145"/>
          <p:cNvSpPr/>
          <p:nvPr/>
        </p:nvSpPr>
        <p:spPr>
          <a:xfrm rot="21263730">
            <a:off x="3488875" y="554488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Connector 146"/>
          <p:cNvSpPr/>
          <p:nvPr/>
        </p:nvSpPr>
        <p:spPr>
          <a:xfrm rot="21263730">
            <a:off x="2877047" y="5390513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147"/>
          <p:cNvSpPr/>
          <p:nvPr/>
        </p:nvSpPr>
        <p:spPr>
          <a:xfrm rot="21263730">
            <a:off x="3556525" y="502388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148"/>
          <p:cNvSpPr/>
          <p:nvPr/>
        </p:nvSpPr>
        <p:spPr>
          <a:xfrm rot="21263730">
            <a:off x="3673210" y="494703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149"/>
          <p:cNvSpPr/>
          <p:nvPr/>
        </p:nvSpPr>
        <p:spPr>
          <a:xfrm rot="21263730">
            <a:off x="3138730" y="481036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150"/>
          <p:cNvSpPr/>
          <p:nvPr/>
        </p:nvSpPr>
        <p:spPr>
          <a:xfrm rot="21263730">
            <a:off x="3358382" y="517001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151"/>
          <p:cNvSpPr/>
          <p:nvPr/>
        </p:nvSpPr>
        <p:spPr>
          <a:xfrm rot="21263730">
            <a:off x="3393730" y="5309852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152"/>
          <p:cNvSpPr/>
          <p:nvPr/>
        </p:nvSpPr>
        <p:spPr>
          <a:xfrm rot="21263730">
            <a:off x="3015503" y="5296604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153"/>
          <p:cNvSpPr/>
          <p:nvPr/>
        </p:nvSpPr>
        <p:spPr>
          <a:xfrm rot="21263730">
            <a:off x="3049335" y="573446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154"/>
          <p:cNvSpPr/>
          <p:nvPr/>
        </p:nvSpPr>
        <p:spPr>
          <a:xfrm rot="21263730">
            <a:off x="3234727" y="545263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155"/>
          <p:cNvSpPr/>
          <p:nvPr/>
        </p:nvSpPr>
        <p:spPr>
          <a:xfrm rot="21263730">
            <a:off x="3683304" y="5303324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Connector 156"/>
          <p:cNvSpPr/>
          <p:nvPr/>
        </p:nvSpPr>
        <p:spPr>
          <a:xfrm rot="21263730">
            <a:off x="3383383" y="566941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157"/>
          <p:cNvSpPr/>
          <p:nvPr/>
        </p:nvSpPr>
        <p:spPr>
          <a:xfrm rot="21263730">
            <a:off x="3126838" y="508190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Connector 158"/>
          <p:cNvSpPr/>
          <p:nvPr/>
        </p:nvSpPr>
        <p:spPr>
          <a:xfrm rot="21263730">
            <a:off x="3384028" y="477114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Connector 159"/>
          <p:cNvSpPr/>
          <p:nvPr/>
        </p:nvSpPr>
        <p:spPr>
          <a:xfrm rot="21263730">
            <a:off x="3574755" y="563785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160"/>
          <p:cNvSpPr/>
          <p:nvPr/>
        </p:nvSpPr>
        <p:spPr>
          <a:xfrm rot="21263730">
            <a:off x="2979716" y="355643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/>
          <p:cNvSpPr/>
          <p:nvPr/>
        </p:nvSpPr>
        <p:spPr>
          <a:xfrm rot="15370620">
            <a:off x="2773614" y="556493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162"/>
          <p:cNvSpPr/>
          <p:nvPr/>
        </p:nvSpPr>
        <p:spPr>
          <a:xfrm rot="15370620">
            <a:off x="2884420" y="538129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/>
          <p:cNvSpPr/>
          <p:nvPr/>
        </p:nvSpPr>
        <p:spPr>
          <a:xfrm rot="15370620">
            <a:off x="2995222" y="519764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/>
          <p:cNvSpPr/>
          <p:nvPr/>
        </p:nvSpPr>
        <p:spPr>
          <a:xfrm rot="15370620">
            <a:off x="3317064" y="433331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/>
          <p:cNvSpPr/>
          <p:nvPr/>
        </p:nvSpPr>
        <p:spPr>
          <a:xfrm rot="15370620">
            <a:off x="3216828" y="483035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166"/>
          <p:cNvSpPr/>
          <p:nvPr/>
        </p:nvSpPr>
        <p:spPr>
          <a:xfrm rot="15370620">
            <a:off x="3264445" y="4512295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/>
          <p:cNvSpPr/>
          <p:nvPr/>
        </p:nvSpPr>
        <p:spPr>
          <a:xfrm rot="15370620">
            <a:off x="3438433" y="446307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lowchart: Connector 168"/>
          <p:cNvSpPr/>
          <p:nvPr/>
        </p:nvSpPr>
        <p:spPr>
          <a:xfrm rot="15370620">
            <a:off x="3508154" y="488594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lowchart: Connector 169"/>
          <p:cNvSpPr/>
          <p:nvPr/>
        </p:nvSpPr>
        <p:spPr>
          <a:xfrm rot="15370620">
            <a:off x="2786946" y="4867163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170"/>
          <p:cNvSpPr/>
          <p:nvPr/>
        </p:nvSpPr>
        <p:spPr>
          <a:xfrm rot="15370620">
            <a:off x="3101938" y="451401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/>
          <p:cNvSpPr/>
          <p:nvPr/>
        </p:nvSpPr>
        <p:spPr>
          <a:xfrm rot="15370620">
            <a:off x="3241862" y="515456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172"/>
          <p:cNvSpPr/>
          <p:nvPr/>
        </p:nvSpPr>
        <p:spPr>
          <a:xfrm rot="15370620">
            <a:off x="3063709" y="541141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lowchart: Connector 173"/>
          <p:cNvSpPr/>
          <p:nvPr/>
        </p:nvSpPr>
        <p:spPr>
          <a:xfrm rot="15370620">
            <a:off x="2909403" y="4537509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174"/>
          <p:cNvSpPr/>
          <p:nvPr/>
        </p:nvSpPr>
        <p:spPr>
          <a:xfrm rot="15370620">
            <a:off x="3582071" y="472988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175"/>
          <p:cNvSpPr/>
          <p:nvPr/>
        </p:nvSpPr>
        <p:spPr>
          <a:xfrm rot="15370620">
            <a:off x="2820016" y="505518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176"/>
          <p:cNvSpPr/>
          <p:nvPr/>
        </p:nvSpPr>
        <p:spPr>
          <a:xfrm rot="15370620">
            <a:off x="2681698" y="525562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177"/>
          <p:cNvSpPr/>
          <p:nvPr/>
        </p:nvSpPr>
        <p:spPr>
          <a:xfrm rot="15370620">
            <a:off x="3228532" y="528605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lowchart: Connector 178"/>
          <p:cNvSpPr/>
          <p:nvPr/>
        </p:nvSpPr>
        <p:spPr>
          <a:xfrm rot="15370620">
            <a:off x="3296770" y="4090211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owchart: Connector 179"/>
          <p:cNvSpPr/>
          <p:nvPr/>
        </p:nvSpPr>
        <p:spPr>
          <a:xfrm rot="15370620">
            <a:off x="2994644" y="477632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lowchart: Connector 180"/>
          <p:cNvSpPr/>
          <p:nvPr/>
        </p:nvSpPr>
        <p:spPr>
          <a:xfrm rot="15370620">
            <a:off x="3372003" y="480544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lowchart: Connector 181"/>
          <p:cNvSpPr/>
          <p:nvPr/>
        </p:nvSpPr>
        <p:spPr>
          <a:xfrm rot="15370620">
            <a:off x="2625268" y="4748283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lowchart: Connector 182"/>
          <p:cNvSpPr/>
          <p:nvPr/>
        </p:nvSpPr>
        <p:spPr>
          <a:xfrm rot="15370620">
            <a:off x="3159490" y="464035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Connector 183"/>
          <p:cNvSpPr/>
          <p:nvPr/>
        </p:nvSpPr>
        <p:spPr>
          <a:xfrm rot="15370620">
            <a:off x="3156122" y="386731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lowchart: Connector 184"/>
          <p:cNvSpPr/>
          <p:nvPr/>
        </p:nvSpPr>
        <p:spPr>
          <a:xfrm rot="15370620">
            <a:off x="3020029" y="4417529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Connector 185"/>
          <p:cNvSpPr/>
          <p:nvPr/>
        </p:nvSpPr>
        <p:spPr>
          <a:xfrm rot="15370620">
            <a:off x="3251785" y="501526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lowchart: Connector 186"/>
          <p:cNvSpPr/>
          <p:nvPr/>
        </p:nvSpPr>
        <p:spPr>
          <a:xfrm rot="15370620">
            <a:off x="2928818" y="549120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lowchart: Connector 187"/>
          <p:cNvSpPr/>
          <p:nvPr/>
        </p:nvSpPr>
        <p:spPr>
          <a:xfrm rot="15370620">
            <a:off x="2827515" y="444101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188"/>
          <p:cNvSpPr/>
          <p:nvPr/>
        </p:nvSpPr>
        <p:spPr>
          <a:xfrm rot="15370620">
            <a:off x="3237818" y="574438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01"/>
          <p:cNvGrpSpPr/>
          <p:nvPr/>
        </p:nvGrpSpPr>
        <p:grpSpPr>
          <a:xfrm rot="13925282">
            <a:off x="2606521" y="4935918"/>
            <a:ext cx="1534332" cy="1976036"/>
            <a:chOff x="1938640" y="4079181"/>
            <a:chExt cx="1534332" cy="1976036"/>
          </a:xfrm>
        </p:grpSpPr>
        <p:cxnSp>
          <p:nvCxnSpPr>
            <p:cNvPr id="192" name="Straight Arrow Connector 191"/>
            <p:cNvCxnSpPr/>
            <p:nvPr/>
          </p:nvCxnSpPr>
          <p:spPr>
            <a:xfrm rot="5400000" flipH="1" flipV="1">
              <a:off x="1717788" y="4300033"/>
              <a:ext cx="1976036" cy="1534332"/>
            </a:xfrm>
            <a:prstGeom prst="straightConnector1">
              <a:avLst/>
            </a:prstGeom>
            <a:ln w="57150">
              <a:solidFill>
                <a:srgbClr val="3558BB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1945040" y="6052088"/>
              <a:ext cx="1480085" cy="1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Isosceles Triangle 198"/>
            <p:cNvSpPr/>
            <p:nvPr/>
          </p:nvSpPr>
          <p:spPr>
            <a:xfrm>
              <a:off x="1960535" y="4324028"/>
              <a:ext cx="1332855" cy="1712564"/>
            </a:xfrm>
            <a:prstGeom prst="triangle">
              <a:avLst>
                <a:gd name="adj" fmla="val 1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TextBox 325"/>
          <p:cNvSpPr txBox="1"/>
          <p:nvPr/>
        </p:nvSpPr>
        <p:spPr>
          <a:xfrm>
            <a:off x="2502796" y="6062632"/>
            <a:ext cx="1946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558BB"/>
                </a:solidFill>
              </a:rPr>
              <a:t>Horizontal wind speed</a:t>
            </a:r>
            <a:endParaRPr lang="en-US" sz="1400" dirty="0">
              <a:solidFill>
                <a:srgbClr val="3558BB"/>
              </a:solidFill>
            </a:endParaRPr>
          </a:p>
        </p:txBody>
      </p:sp>
      <p:sp>
        <p:nvSpPr>
          <p:cNvPr id="327" name="TextBox 326"/>
          <p:cNvSpPr txBox="1"/>
          <p:nvPr/>
        </p:nvSpPr>
        <p:spPr>
          <a:xfrm rot="3123172">
            <a:off x="3248395" y="4962382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Line of sight wind speed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97" name="Right Arrow 296"/>
          <p:cNvSpPr/>
          <p:nvPr/>
        </p:nvSpPr>
        <p:spPr>
          <a:xfrm rot="3120000">
            <a:off x="437706" y="3694072"/>
            <a:ext cx="3985291" cy="1185620"/>
          </a:xfrm>
          <a:prstGeom prst="rightArrow">
            <a:avLst>
              <a:gd name="adj1" fmla="val 50000"/>
              <a:gd name="adj2" fmla="val 51069"/>
            </a:avLst>
          </a:prstGeom>
          <a:solidFill>
            <a:srgbClr val="C7C2E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93"/>
          <p:cNvGrpSpPr/>
          <p:nvPr/>
        </p:nvGrpSpPr>
        <p:grpSpPr>
          <a:xfrm>
            <a:off x="309969" y="1340603"/>
            <a:ext cx="1883044" cy="1759058"/>
            <a:chOff x="661225" y="2696707"/>
            <a:chExt cx="1803984" cy="1759058"/>
          </a:xfrm>
          <a:solidFill>
            <a:schemeClr val="accent3">
              <a:lumMod val="75000"/>
            </a:schemeClr>
          </a:solidFill>
        </p:grpSpPr>
        <p:sp>
          <p:nvSpPr>
            <p:cNvPr id="97296" name="Rectangle 16"/>
            <p:cNvSpPr>
              <a:spLocks noChangeArrowheads="1"/>
            </p:cNvSpPr>
            <p:nvPr/>
          </p:nvSpPr>
          <p:spPr bwMode="auto">
            <a:xfrm flipH="1">
              <a:off x="661225" y="2696707"/>
              <a:ext cx="1803984" cy="175905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369" name="Rectangle 89"/>
            <p:cNvSpPr>
              <a:spLocks noChangeArrowheads="1"/>
            </p:cNvSpPr>
            <p:nvPr/>
          </p:nvSpPr>
          <p:spPr bwMode="auto">
            <a:xfrm flipH="1">
              <a:off x="854238" y="2869473"/>
              <a:ext cx="1440225" cy="14003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5720" tIns="45720" rIns="4572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OAWL Transceiver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</a:rPr>
                <a:t>Single Frequency</a:t>
              </a:r>
              <a:br>
                <a:rPr lang="en-US" sz="12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</a:rPr>
                <a:t>Laser Transmitter,</a:t>
              </a:r>
            </a:p>
            <a:p>
              <a:pPr lvl="0" algn="ctr">
                <a:spcBef>
                  <a:spcPts val="0"/>
                </a:spcBef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</a:rPr>
                <a:t>Telescope, &amp; </a:t>
              </a:r>
              <a:br>
                <a:rPr lang="en-US" sz="12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</a:rPr>
                <a:t>Data System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</a:p>
          </p:txBody>
        </p:sp>
      </p:grpSp>
      <p:grpSp>
        <p:nvGrpSpPr>
          <p:cNvPr id="6" name="Group 294"/>
          <p:cNvGrpSpPr/>
          <p:nvPr/>
        </p:nvGrpSpPr>
        <p:grpSpPr>
          <a:xfrm>
            <a:off x="2371240" y="1432612"/>
            <a:ext cx="2580467" cy="1171103"/>
            <a:chOff x="511490" y="1378371"/>
            <a:chExt cx="2155837" cy="979752"/>
          </a:xfrm>
        </p:grpSpPr>
        <p:sp>
          <p:nvSpPr>
            <p:cNvPr id="97401" name="Rectangle 121"/>
            <p:cNvSpPr>
              <a:spLocks noChangeArrowheads="1"/>
            </p:cNvSpPr>
            <p:nvPr/>
          </p:nvSpPr>
          <p:spPr bwMode="auto">
            <a:xfrm flipH="1">
              <a:off x="511490" y="1378371"/>
              <a:ext cx="2155837" cy="97975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403" name="Rectangle 123"/>
            <p:cNvSpPr>
              <a:spLocks noChangeArrowheads="1"/>
            </p:cNvSpPr>
            <p:nvPr/>
          </p:nvSpPr>
          <p:spPr bwMode="auto">
            <a:xfrm flipH="1">
              <a:off x="628020" y="1504755"/>
              <a:ext cx="1931853" cy="730192"/>
            </a:xfrm>
            <a:prstGeom prst="rect">
              <a:avLst/>
            </a:prstGeom>
            <a:solidFill>
              <a:srgbClr val="FFE3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Optical Autocovariance Receiver </a:t>
              </a:r>
              <a:br>
                <a:rPr lang="en-US" sz="1600" dirty="0" smtClean="0"/>
              </a:br>
              <a:r>
                <a:rPr lang="en-US" sz="1600" dirty="0" smtClean="0"/>
                <a:t>@ 355/532 nm</a:t>
              </a:r>
              <a:endParaRPr lang="en-US" sz="1600" dirty="0"/>
            </a:p>
          </p:txBody>
        </p:sp>
      </p:grpSp>
      <p:grpSp>
        <p:nvGrpSpPr>
          <p:cNvPr id="7" name="Group 300"/>
          <p:cNvGrpSpPr/>
          <p:nvPr/>
        </p:nvGrpSpPr>
        <p:grpSpPr>
          <a:xfrm>
            <a:off x="5964314" y="1383536"/>
            <a:ext cx="2753480" cy="1189186"/>
            <a:chOff x="511491" y="1378371"/>
            <a:chExt cx="2155837" cy="1031616"/>
          </a:xfrm>
        </p:grpSpPr>
        <p:sp>
          <p:nvSpPr>
            <p:cNvPr id="302" name="Rectangle 121"/>
            <p:cNvSpPr>
              <a:spLocks noChangeArrowheads="1"/>
            </p:cNvSpPr>
            <p:nvPr/>
          </p:nvSpPr>
          <p:spPr bwMode="auto">
            <a:xfrm flipH="1">
              <a:off x="511491" y="1378371"/>
              <a:ext cx="2155837" cy="10316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3" name="Rectangle 123"/>
            <p:cNvSpPr>
              <a:spLocks noChangeArrowheads="1"/>
            </p:cNvSpPr>
            <p:nvPr/>
          </p:nvSpPr>
          <p:spPr bwMode="auto">
            <a:xfrm flipH="1">
              <a:off x="673154" y="1484757"/>
              <a:ext cx="1842494" cy="8243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/>
                <a:t>Aerosol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wind</a:t>
              </a:r>
              <a:r>
                <a:rPr lang="en-US" sz="1600" dirty="0" smtClean="0"/>
                <a:t> speed and direction estimates </a:t>
              </a:r>
              <a:br>
                <a:rPr lang="en-US" sz="1600" dirty="0" smtClean="0"/>
              </a:br>
              <a:r>
                <a:rPr lang="en-US" sz="1200" dirty="0" smtClean="0"/>
                <a:t>on 10 m to 10’s km, scales (platform dependent)</a:t>
              </a:r>
              <a:endParaRPr lang="en-US" sz="1600" dirty="0"/>
            </a:p>
          </p:txBody>
        </p:sp>
      </p:grpSp>
      <p:sp>
        <p:nvSpPr>
          <p:cNvPr id="309" name="Bent-Up Arrow 308"/>
          <p:cNvSpPr/>
          <p:nvPr/>
        </p:nvSpPr>
        <p:spPr>
          <a:xfrm flipV="1">
            <a:off x="6439545" y="3642102"/>
            <a:ext cx="968645" cy="1084878"/>
          </a:xfrm>
          <a:prstGeom prst="bentUpArrow">
            <a:avLst>
              <a:gd name="adj1" fmla="val 20375"/>
              <a:gd name="adj2" fmla="val 25000"/>
              <a:gd name="adj3" fmla="val 2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09"/>
          <p:cNvGrpSpPr/>
          <p:nvPr/>
        </p:nvGrpSpPr>
        <p:grpSpPr>
          <a:xfrm>
            <a:off x="5543280" y="4689837"/>
            <a:ext cx="3329500" cy="1718711"/>
            <a:chOff x="535759" y="1580031"/>
            <a:chExt cx="2155837" cy="1008872"/>
          </a:xfrm>
        </p:grpSpPr>
        <p:sp>
          <p:nvSpPr>
            <p:cNvPr id="311" name="Rectangle 121"/>
            <p:cNvSpPr>
              <a:spLocks noChangeArrowheads="1"/>
            </p:cNvSpPr>
            <p:nvPr/>
          </p:nvSpPr>
          <p:spPr bwMode="auto">
            <a:xfrm flipH="1">
              <a:off x="535759" y="1580031"/>
              <a:ext cx="2155837" cy="100887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2" name="Rectangle 123"/>
            <p:cNvSpPr>
              <a:spLocks noChangeArrowheads="1"/>
            </p:cNvSpPr>
            <p:nvPr/>
          </p:nvSpPr>
          <p:spPr bwMode="auto">
            <a:xfrm flipH="1">
              <a:off x="649455" y="1685814"/>
              <a:ext cx="1904614" cy="789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Aerosol &amp; molecular </a:t>
              </a:r>
              <a:r>
                <a:rPr lang="en-US" sz="1600" b="1" dirty="0" smtClean="0"/>
                <a:t>wind </a:t>
              </a:r>
              <a:br>
                <a:rPr lang="en-US" sz="1600" b="1" dirty="0" smtClean="0"/>
              </a:br>
              <a:r>
                <a:rPr lang="en-US" sz="1600" b="1" dirty="0" smtClean="0"/>
                <a:t>+ aerosol </a:t>
              </a:r>
              <a:r>
                <a:rPr lang="en-US" sz="1600" dirty="0" smtClean="0"/>
                <a:t>characteristics </a:t>
              </a:r>
              <a:r>
                <a:rPr lang="en-US" sz="1600" dirty="0" smtClean="0">
                  <a:sym typeface="Wingdings" pitchFamily="2" charset="2"/>
                </a:rPr>
                <a:t> </a:t>
              </a:r>
              <a:r>
                <a:rPr lang="en-US" sz="1600" dirty="0" smtClean="0"/>
                <a:t>opens the gate for combined g</a:t>
              </a:r>
              <a:r>
                <a:rPr lang="en-US" sz="1600" dirty="0" smtClean="0">
                  <a:sym typeface="Wingdings" pitchFamily="2" charset="2"/>
                </a:rPr>
                <a:t>lobal wind &amp; aerosol </a:t>
              </a:r>
              <a:r>
                <a:rPr lang="en-US" sz="1600" dirty="0" smtClean="0"/>
                <a:t>mission: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b="1" dirty="0" smtClean="0"/>
                <a:t>one system, one laser</a:t>
              </a:r>
              <a:r>
                <a:rPr lang="en-US" sz="1600" dirty="0" smtClean="0"/>
                <a:t>.</a:t>
              </a:r>
              <a:endParaRPr lang="en-US" sz="1600" dirty="0"/>
            </a:p>
          </p:txBody>
        </p:sp>
      </p:grpSp>
      <p:grpSp>
        <p:nvGrpSpPr>
          <p:cNvPr id="9" name="Group 305"/>
          <p:cNvGrpSpPr/>
          <p:nvPr/>
        </p:nvGrpSpPr>
        <p:grpSpPr>
          <a:xfrm>
            <a:off x="4176793" y="2907535"/>
            <a:ext cx="2479729" cy="1439743"/>
            <a:chOff x="508801" y="1378372"/>
            <a:chExt cx="2277132" cy="792611"/>
          </a:xfrm>
        </p:grpSpPr>
        <p:sp>
          <p:nvSpPr>
            <p:cNvPr id="307" name="Rectangle 121"/>
            <p:cNvSpPr>
              <a:spLocks noChangeArrowheads="1"/>
            </p:cNvSpPr>
            <p:nvPr/>
          </p:nvSpPr>
          <p:spPr bwMode="auto">
            <a:xfrm flipH="1">
              <a:off x="508801" y="1378372"/>
              <a:ext cx="2277132" cy="79261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8" name="Rectangle 123"/>
            <p:cNvSpPr>
              <a:spLocks noChangeArrowheads="1"/>
            </p:cNvSpPr>
            <p:nvPr/>
          </p:nvSpPr>
          <p:spPr bwMode="auto">
            <a:xfrm flipH="1">
              <a:off x="665796" y="1471437"/>
              <a:ext cx="1977816" cy="6099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Additions: HOAWL</a:t>
              </a:r>
            </a:p>
            <a:p>
              <a:pPr algn="ctr"/>
              <a:r>
                <a:rPr lang="en-US" sz="1600" dirty="0" smtClean="0"/>
                <a:t> for </a:t>
              </a:r>
              <a:r>
                <a:rPr lang="en-US" sz="1600" b="1" dirty="0" smtClean="0"/>
                <a:t>HSRL</a:t>
              </a:r>
              <a:r>
                <a:rPr lang="en-US" sz="1600" dirty="0" smtClean="0"/>
                <a:t> &amp; FIDDL for </a:t>
              </a:r>
              <a:r>
                <a:rPr lang="en-US" sz="1600" b="1" dirty="0" smtClean="0"/>
                <a:t>molecular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wind </a:t>
              </a:r>
              <a:r>
                <a:rPr lang="en-US" sz="1600" dirty="0" smtClean="0"/>
                <a:t>channels</a:t>
              </a:r>
              <a:endParaRPr lang="en-US" sz="1600" dirty="0"/>
            </a:p>
          </p:txBody>
        </p:sp>
      </p:grpSp>
      <p:sp>
        <p:nvSpPr>
          <p:cNvPr id="203" name="Flowchart: Connector 202"/>
          <p:cNvSpPr/>
          <p:nvPr/>
        </p:nvSpPr>
        <p:spPr>
          <a:xfrm rot="21263730">
            <a:off x="2853570" y="385425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/>
          <p:cNvSpPr/>
          <p:nvPr/>
        </p:nvSpPr>
        <p:spPr>
          <a:xfrm rot="21263730">
            <a:off x="2993233" y="409692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204"/>
          <p:cNvSpPr/>
          <p:nvPr/>
        </p:nvSpPr>
        <p:spPr>
          <a:xfrm rot="21263730">
            <a:off x="3528567" y="5786216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lowchart: Connector 205"/>
          <p:cNvSpPr/>
          <p:nvPr/>
        </p:nvSpPr>
        <p:spPr>
          <a:xfrm rot="15370620">
            <a:off x="3734445" y="5705596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lowchart: Connector 206"/>
          <p:cNvSpPr/>
          <p:nvPr/>
        </p:nvSpPr>
        <p:spPr>
          <a:xfrm rot="15370620">
            <a:off x="3859898" y="5622650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Connector 207"/>
          <p:cNvSpPr/>
          <p:nvPr/>
        </p:nvSpPr>
        <p:spPr>
          <a:xfrm rot="15370620">
            <a:off x="3000216" y="377830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Connector 208"/>
          <p:cNvSpPr/>
          <p:nvPr/>
        </p:nvSpPr>
        <p:spPr>
          <a:xfrm rot="15370620">
            <a:off x="2982687" y="391615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lowchart: Connector 209"/>
          <p:cNvSpPr/>
          <p:nvPr/>
        </p:nvSpPr>
        <p:spPr>
          <a:xfrm rot="15370620">
            <a:off x="3102912" y="395783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lowchart: Connector 210"/>
          <p:cNvSpPr/>
          <p:nvPr/>
        </p:nvSpPr>
        <p:spPr>
          <a:xfrm rot="21263730">
            <a:off x="3132116" y="3708831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lowchart: Connector 211"/>
          <p:cNvSpPr/>
          <p:nvPr/>
        </p:nvSpPr>
        <p:spPr>
          <a:xfrm rot="21263730">
            <a:off x="3897117" y="5804465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lowchart: Connector 212"/>
          <p:cNvSpPr/>
          <p:nvPr/>
        </p:nvSpPr>
        <p:spPr>
          <a:xfrm rot="21263730">
            <a:off x="1642292" y="420284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lowchart: Connector 213"/>
          <p:cNvSpPr/>
          <p:nvPr/>
        </p:nvSpPr>
        <p:spPr>
          <a:xfrm rot="21263730">
            <a:off x="3967679" y="5512423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lowchart: Connector 214"/>
          <p:cNvSpPr/>
          <p:nvPr/>
        </p:nvSpPr>
        <p:spPr>
          <a:xfrm rot="15370620">
            <a:off x="3096426" y="584250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lowchart: Connector 215"/>
          <p:cNvSpPr/>
          <p:nvPr/>
        </p:nvSpPr>
        <p:spPr>
          <a:xfrm rot="15370620">
            <a:off x="4066535" y="5798307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Connector 216"/>
          <p:cNvSpPr/>
          <p:nvPr/>
        </p:nvSpPr>
        <p:spPr>
          <a:xfrm rot="15370620">
            <a:off x="1835254" y="4558394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lowchart: Connector 217"/>
          <p:cNvSpPr/>
          <p:nvPr/>
        </p:nvSpPr>
        <p:spPr>
          <a:xfrm rot="15370620">
            <a:off x="3507040" y="5409169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lowchart: Connector 218"/>
          <p:cNvSpPr/>
          <p:nvPr/>
        </p:nvSpPr>
        <p:spPr>
          <a:xfrm rot="15370620">
            <a:off x="3836493" y="5303612"/>
            <a:ext cx="69500" cy="6932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lowchart: Connector 219"/>
          <p:cNvSpPr/>
          <p:nvPr/>
        </p:nvSpPr>
        <p:spPr>
          <a:xfrm rot="21263730">
            <a:off x="3137276" y="5612550"/>
            <a:ext cx="69324" cy="6949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73"/>
          <p:cNvSpPr>
            <a:spLocks/>
          </p:cNvSpPr>
          <p:nvPr/>
        </p:nvSpPr>
        <p:spPr bwMode="auto">
          <a:xfrm rot="13895861">
            <a:off x="1624902" y="3378269"/>
            <a:ext cx="631991" cy="431057"/>
          </a:xfrm>
          <a:custGeom>
            <a:avLst/>
            <a:gdLst>
              <a:gd name="T0" fmla="*/ 0 w 700"/>
              <a:gd name="T1" fmla="*/ 88 h 188"/>
              <a:gd name="T2" fmla="*/ 76 w 700"/>
              <a:gd name="T3" fmla="*/ 80 h 188"/>
              <a:gd name="T4" fmla="*/ 80 w 700"/>
              <a:gd name="T5" fmla="*/ 60 h 188"/>
              <a:gd name="T6" fmla="*/ 108 w 700"/>
              <a:gd name="T7" fmla="*/ 36 h 188"/>
              <a:gd name="T8" fmla="*/ 164 w 700"/>
              <a:gd name="T9" fmla="*/ 156 h 188"/>
              <a:gd name="T10" fmla="*/ 204 w 700"/>
              <a:gd name="T11" fmla="*/ 0 h 188"/>
              <a:gd name="T12" fmla="*/ 224 w 700"/>
              <a:gd name="T13" fmla="*/ 40 h 188"/>
              <a:gd name="T14" fmla="*/ 232 w 700"/>
              <a:gd name="T15" fmla="*/ 64 h 188"/>
              <a:gd name="T16" fmla="*/ 252 w 700"/>
              <a:gd name="T17" fmla="*/ 188 h 188"/>
              <a:gd name="T18" fmla="*/ 280 w 700"/>
              <a:gd name="T19" fmla="*/ 116 h 188"/>
              <a:gd name="T20" fmla="*/ 304 w 700"/>
              <a:gd name="T21" fmla="*/ 36 h 188"/>
              <a:gd name="T22" fmla="*/ 332 w 700"/>
              <a:gd name="T23" fmla="*/ 124 h 188"/>
              <a:gd name="T24" fmla="*/ 352 w 700"/>
              <a:gd name="T25" fmla="*/ 120 h 188"/>
              <a:gd name="T26" fmla="*/ 376 w 700"/>
              <a:gd name="T27" fmla="*/ 64 h 188"/>
              <a:gd name="T28" fmla="*/ 460 w 700"/>
              <a:gd name="T29" fmla="*/ 112 h 188"/>
              <a:gd name="T30" fmla="*/ 500 w 700"/>
              <a:gd name="T31" fmla="*/ 68 h 188"/>
              <a:gd name="T32" fmla="*/ 700 w 700"/>
              <a:gd name="T33" fmla="*/ 76 h 1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0"/>
              <a:gd name="T52" fmla="*/ 0 h 188"/>
              <a:gd name="T53" fmla="*/ 700 w 700"/>
              <a:gd name="T54" fmla="*/ 188 h 1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0" h="188">
                <a:moveTo>
                  <a:pt x="0" y="88"/>
                </a:moveTo>
                <a:cubicBezTo>
                  <a:pt x="24" y="80"/>
                  <a:pt x="52" y="88"/>
                  <a:pt x="76" y="80"/>
                </a:cubicBezTo>
                <a:cubicBezTo>
                  <a:pt x="82" y="78"/>
                  <a:pt x="78" y="66"/>
                  <a:pt x="80" y="60"/>
                </a:cubicBezTo>
                <a:cubicBezTo>
                  <a:pt x="85" y="46"/>
                  <a:pt x="95" y="44"/>
                  <a:pt x="108" y="36"/>
                </a:cubicBezTo>
                <a:cubicBezTo>
                  <a:pt x="151" y="50"/>
                  <a:pt x="107" y="137"/>
                  <a:pt x="164" y="156"/>
                </a:cubicBezTo>
                <a:cubicBezTo>
                  <a:pt x="188" y="120"/>
                  <a:pt x="160" y="29"/>
                  <a:pt x="204" y="0"/>
                </a:cubicBezTo>
                <a:cubicBezTo>
                  <a:pt x="212" y="12"/>
                  <a:pt x="218" y="27"/>
                  <a:pt x="224" y="40"/>
                </a:cubicBezTo>
                <a:cubicBezTo>
                  <a:pt x="227" y="48"/>
                  <a:pt x="232" y="64"/>
                  <a:pt x="232" y="64"/>
                </a:cubicBezTo>
                <a:cubicBezTo>
                  <a:pt x="236" y="104"/>
                  <a:pt x="239" y="150"/>
                  <a:pt x="252" y="188"/>
                </a:cubicBezTo>
                <a:cubicBezTo>
                  <a:pt x="287" y="179"/>
                  <a:pt x="266" y="144"/>
                  <a:pt x="280" y="116"/>
                </a:cubicBezTo>
                <a:cubicBezTo>
                  <a:pt x="281" y="106"/>
                  <a:pt x="274" y="26"/>
                  <a:pt x="304" y="36"/>
                </a:cubicBezTo>
                <a:cubicBezTo>
                  <a:pt x="314" y="65"/>
                  <a:pt x="323" y="93"/>
                  <a:pt x="332" y="124"/>
                </a:cubicBezTo>
                <a:cubicBezTo>
                  <a:pt x="339" y="123"/>
                  <a:pt x="348" y="125"/>
                  <a:pt x="352" y="120"/>
                </a:cubicBezTo>
                <a:cubicBezTo>
                  <a:pt x="368" y="102"/>
                  <a:pt x="346" y="74"/>
                  <a:pt x="376" y="64"/>
                </a:cubicBezTo>
                <a:cubicBezTo>
                  <a:pt x="414" y="78"/>
                  <a:pt x="428" y="91"/>
                  <a:pt x="460" y="112"/>
                </a:cubicBezTo>
                <a:cubicBezTo>
                  <a:pt x="487" y="105"/>
                  <a:pt x="478" y="83"/>
                  <a:pt x="500" y="68"/>
                </a:cubicBezTo>
                <a:cubicBezTo>
                  <a:pt x="633" y="79"/>
                  <a:pt x="567" y="76"/>
                  <a:pt x="700" y="76"/>
                </a:cubicBezTo>
              </a:path>
            </a:pathLst>
          </a:custGeom>
          <a:noFill/>
          <a:ln w="9525">
            <a:solidFill>
              <a:srgbClr val="C7C2E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C7C2EC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106976" y="6326733"/>
            <a:ext cx="2177198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1100" i="1" dirty="0" smtClean="0">
                <a:solidFill>
                  <a:srgbClr val="FF3300"/>
                </a:solidFill>
              </a:rPr>
              <a:t>Ball Aerospace patents pending</a:t>
            </a:r>
            <a:endParaRPr lang="en-US" sz="1100" i="1" dirty="0">
              <a:solidFill>
                <a:srgbClr val="FF3300"/>
              </a:solidFill>
            </a:endParaRPr>
          </a:p>
        </p:txBody>
      </p:sp>
      <p:sp>
        <p:nvSpPr>
          <p:cNvPr id="222" name="Slide Number Placeholder 2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0882 0.1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5" grpId="1" animBg="1"/>
      <p:bldP spid="22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72" y="182105"/>
            <a:ext cx="7461142" cy="484322"/>
          </a:xfrm>
        </p:spPr>
        <p:txBody>
          <a:bodyPr>
            <a:noAutofit/>
          </a:bodyPr>
          <a:lstStyle/>
          <a:p>
            <a:r>
              <a:rPr lang="en-US" sz="2400" dirty="0" smtClean="0"/>
              <a:t>Coherence &amp; bandwidth of atmospheric lidar return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21236"/>
            <a:ext cx="8458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Aerosol return has a narrow bandwidth, longer temporal coherence length</a:t>
            </a:r>
          </a:p>
          <a:p>
            <a:endParaRPr lang="en-US" sz="2300" dirty="0" smtClean="0"/>
          </a:p>
          <a:p>
            <a:r>
              <a:rPr lang="en-US" sz="2300" dirty="0" smtClean="0"/>
              <a:t>Molecular return has a wide (Doppler broadened) bandwidth, shorter temporal coherence length.</a:t>
            </a:r>
          </a:p>
          <a:p>
            <a:endParaRPr lang="en-US" sz="2300" dirty="0" smtClean="0"/>
          </a:p>
          <a:p>
            <a:r>
              <a:rPr lang="en-US" sz="2300" dirty="0" smtClean="0"/>
              <a:t>OAWL uses the aerosol portion of the return, </a:t>
            </a:r>
            <a:r>
              <a:rPr lang="en-US" sz="2300" dirty="0" smtClean="0"/>
              <a:t>the </a:t>
            </a:r>
            <a:r>
              <a:rPr lang="en-US" sz="2300" dirty="0" smtClean="0"/>
              <a:t>molecular portion </a:t>
            </a:r>
            <a:r>
              <a:rPr lang="en-US" sz="2300" dirty="0" smtClean="0"/>
              <a:t>adds background/offset</a:t>
            </a:r>
            <a:r>
              <a:rPr lang="en-US" sz="2300" dirty="0" smtClean="0"/>
              <a:t>, reducing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the </a:t>
            </a:r>
            <a:r>
              <a:rPr lang="en-US" sz="2300" dirty="0" smtClean="0"/>
              <a:t>system </a:t>
            </a:r>
            <a:r>
              <a:rPr lang="en-US" sz="2300" dirty="0" smtClean="0"/>
              <a:t>contrast</a:t>
            </a:r>
            <a:r>
              <a:rPr lang="en-US" sz="2300" dirty="0" smtClean="0"/>
              <a:t>.  </a:t>
            </a:r>
          </a:p>
          <a:p>
            <a:endParaRPr lang="en-US" sz="2300" dirty="0" smtClean="0"/>
          </a:p>
          <a:p>
            <a:r>
              <a:rPr lang="en-US" sz="2300" dirty="0" smtClean="0"/>
              <a:t>Using the molecular return in a </a:t>
            </a:r>
            <a:br>
              <a:rPr lang="en-US" sz="2300" dirty="0" smtClean="0"/>
            </a:br>
            <a:r>
              <a:rPr lang="en-US" sz="2300" dirty="0" smtClean="0"/>
              <a:t>double-edge lidar first makes </a:t>
            </a:r>
            <a:br>
              <a:rPr lang="en-US" sz="2300" dirty="0" smtClean="0"/>
            </a:br>
            <a:r>
              <a:rPr lang="en-US" sz="2300" dirty="0" smtClean="0"/>
              <a:t>use of the molecular and </a:t>
            </a:r>
            <a:br>
              <a:rPr lang="en-US" sz="2300" dirty="0" smtClean="0"/>
            </a:br>
            <a:r>
              <a:rPr lang="en-US" sz="2300" dirty="0" smtClean="0"/>
              <a:t>improves the OAWL contrast.</a:t>
            </a:r>
          </a:p>
          <a:p>
            <a:endParaRPr lang="en-US" sz="2300" dirty="0" smtClean="0"/>
          </a:p>
          <a:p>
            <a:r>
              <a:rPr lang="en-US" sz="2300" dirty="0" smtClean="0"/>
              <a:t>FIDDL ACT will demonstrate </a:t>
            </a:r>
            <a:r>
              <a:rPr lang="en-US" sz="2300" dirty="0" smtClean="0"/>
              <a:t>this </a:t>
            </a:r>
            <a:br>
              <a:rPr lang="en-US" sz="2300" dirty="0" smtClean="0"/>
            </a:br>
            <a:r>
              <a:rPr lang="en-US" sz="2300" dirty="0" smtClean="0"/>
              <a:t>(more on this later).</a:t>
            </a:r>
            <a:endParaRPr lang="en-US" sz="2300" dirty="0" smtClean="0"/>
          </a:p>
          <a:p>
            <a:pPr>
              <a:buNone/>
            </a:pPr>
            <a:endParaRPr lang="en-US" sz="2300" dirty="0" smtClean="0"/>
          </a:p>
        </p:txBody>
      </p:sp>
      <p:grpSp>
        <p:nvGrpSpPr>
          <p:cNvPr id="4" name="Group 273"/>
          <p:cNvGrpSpPr/>
          <p:nvPr/>
        </p:nvGrpSpPr>
        <p:grpSpPr>
          <a:xfrm>
            <a:off x="4091553" y="3288223"/>
            <a:ext cx="4724400" cy="3018789"/>
            <a:chOff x="4114800" y="3226236"/>
            <a:chExt cx="4724400" cy="3018789"/>
          </a:xfrm>
        </p:grpSpPr>
        <p:grpSp>
          <p:nvGrpSpPr>
            <p:cNvPr id="9" name="Group 3"/>
            <p:cNvGrpSpPr/>
            <p:nvPr/>
          </p:nvGrpSpPr>
          <p:grpSpPr>
            <a:xfrm>
              <a:off x="4114800" y="3226236"/>
              <a:ext cx="4724400" cy="3018789"/>
              <a:chOff x="4684713" y="1262063"/>
              <a:chExt cx="4378325" cy="2481262"/>
            </a:xfrm>
          </p:grpSpPr>
          <p:sp>
            <p:nvSpPr>
              <p:cNvPr id="5" name="Line 211"/>
              <p:cNvSpPr>
                <a:spLocks noChangeShapeType="1"/>
              </p:cNvSpPr>
              <p:nvPr/>
            </p:nvSpPr>
            <p:spPr bwMode="auto">
              <a:xfrm>
                <a:off x="7027863" y="1371600"/>
                <a:ext cx="0" cy="2057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Text Box 212"/>
              <p:cNvSpPr txBox="1">
                <a:spLocks noChangeArrowheads="1"/>
              </p:cNvSpPr>
              <p:nvPr/>
            </p:nvSpPr>
            <p:spPr bwMode="auto">
              <a:xfrm>
                <a:off x="5607050" y="1481138"/>
                <a:ext cx="106203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0"/>
                  <a:t>Doppler Shift</a:t>
                </a:r>
              </a:p>
              <a:p>
                <a:r>
                  <a:rPr lang="en-US" sz="1200" b="0"/>
                  <a:t>Due to wind</a:t>
                </a:r>
              </a:p>
            </p:txBody>
          </p:sp>
          <p:sp>
            <p:nvSpPr>
              <p:cNvPr id="7" name="Line 213"/>
              <p:cNvSpPr>
                <a:spLocks noChangeShapeType="1"/>
              </p:cNvSpPr>
              <p:nvPr/>
            </p:nvSpPr>
            <p:spPr bwMode="auto">
              <a:xfrm>
                <a:off x="6651625" y="1562100"/>
                <a:ext cx="352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214"/>
              <p:cNvSpPr>
                <a:spLocks noChangeShapeType="1"/>
              </p:cNvSpPr>
              <p:nvPr/>
            </p:nvSpPr>
            <p:spPr bwMode="auto">
              <a:xfrm>
                <a:off x="7423150" y="1552575"/>
                <a:ext cx="4000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215"/>
              <p:cNvGrpSpPr>
                <a:grpSpLocks/>
              </p:cNvGrpSpPr>
              <p:nvPr/>
            </p:nvGrpSpPr>
            <p:grpSpPr bwMode="auto">
              <a:xfrm>
                <a:off x="7404110" y="2576517"/>
                <a:ext cx="1360490" cy="903288"/>
                <a:chOff x="4472" y="1623"/>
                <a:chExt cx="857" cy="569"/>
              </a:xfrm>
            </p:grpSpPr>
            <p:sp>
              <p:nvSpPr>
                <p:cNvPr id="265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4472" y="1773"/>
                  <a:ext cx="18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chemeClr val="hlink"/>
                      </a:solidFill>
                    </a:rPr>
                    <a:t>A</a:t>
                  </a:r>
                </a:p>
              </p:txBody>
            </p:sp>
            <p:sp>
              <p:nvSpPr>
                <p:cNvPr id="266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4688" y="1851"/>
                  <a:ext cx="19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FF00"/>
                      </a:solidFill>
                    </a:rPr>
                    <a:t>M</a:t>
                  </a:r>
                </a:p>
              </p:txBody>
            </p:sp>
            <p:sp>
              <p:nvSpPr>
                <p:cNvPr id="267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4808" y="1623"/>
                  <a:ext cx="52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chemeClr val="hlink"/>
                      </a:solidFill>
                    </a:rPr>
                    <a:t>A</a:t>
                  </a:r>
                  <a:r>
                    <a:rPr lang="en-US" sz="1200"/>
                    <a:t>+</a:t>
                  </a:r>
                  <a:r>
                    <a:rPr lang="en-US" sz="1200">
                      <a:solidFill>
                        <a:srgbClr val="00FF00"/>
                      </a:solidFill>
                    </a:rPr>
                    <a:t>M</a:t>
                  </a:r>
                  <a:r>
                    <a:rPr lang="en-US" sz="1200"/>
                    <a:t>+</a:t>
                  </a:r>
                  <a:r>
                    <a:rPr lang="en-US" sz="1200">
                      <a:solidFill>
                        <a:srgbClr val="CC3399"/>
                      </a:solidFill>
                    </a:rPr>
                    <a:t>BG</a:t>
                  </a:r>
                </a:p>
              </p:txBody>
            </p:sp>
            <p:sp>
              <p:nvSpPr>
                <p:cNvPr id="268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4700" y="2019"/>
                  <a:ext cx="26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CC3399"/>
                      </a:solidFill>
                    </a:rPr>
                    <a:t>BG</a:t>
                  </a:r>
                </a:p>
              </p:txBody>
            </p:sp>
          </p:grpSp>
          <p:sp>
            <p:nvSpPr>
              <p:cNvPr id="10" name="Line 220"/>
              <p:cNvSpPr>
                <a:spLocks noChangeShapeType="1"/>
              </p:cNvSpPr>
              <p:nvPr/>
            </p:nvSpPr>
            <p:spPr bwMode="auto">
              <a:xfrm flipV="1">
                <a:off x="7394575" y="1495425"/>
                <a:ext cx="0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221"/>
              <p:cNvSpPr txBox="1">
                <a:spLocks noChangeArrowheads="1"/>
              </p:cNvSpPr>
              <p:nvPr/>
            </p:nvSpPr>
            <p:spPr bwMode="auto">
              <a:xfrm>
                <a:off x="5197475" y="2224088"/>
                <a:ext cx="178276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0">
                    <a:solidFill>
                      <a:schemeClr val="accent2"/>
                    </a:solidFill>
                  </a:rPr>
                  <a:t>Return spectrum from a</a:t>
                </a:r>
              </a:p>
              <a:p>
                <a:r>
                  <a:rPr lang="en-US" sz="1200" b="0">
                    <a:solidFill>
                      <a:schemeClr val="accent2"/>
                    </a:solidFill>
                  </a:rPr>
                  <a:t>Monochromatic source</a:t>
                </a:r>
              </a:p>
            </p:txBody>
          </p:sp>
          <p:sp>
            <p:nvSpPr>
              <p:cNvPr id="12" name="Line 222"/>
              <p:cNvSpPr>
                <a:spLocks noChangeShapeType="1"/>
              </p:cNvSpPr>
              <p:nvPr/>
            </p:nvSpPr>
            <p:spPr bwMode="auto">
              <a:xfrm>
                <a:off x="6365875" y="2647950"/>
                <a:ext cx="361950" cy="17462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483"/>
              <p:cNvGrpSpPr>
                <a:grpSpLocks noChangeAspect="1"/>
              </p:cNvGrpSpPr>
              <p:nvPr/>
            </p:nvGrpSpPr>
            <p:grpSpPr bwMode="auto">
              <a:xfrm>
                <a:off x="4684713" y="1262063"/>
                <a:ext cx="4378325" cy="2481262"/>
                <a:chOff x="2951" y="795"/>
                <a:chExt cx="2758" cy="1563"/>
              </a:xfrm>
            </p:grpSpPr>
            <p:sp>
              <p:nvSpPr>
                <p:cNvPr id="14" name="AutoShape 48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51" y="795"/>
                  <a:ext cx="275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9" name="Group 684"/>
                <p:cNvGrpSpPr>
                  <a:grpSpLocks/>
                </p:cNvGrpSpPr>
                <p:nvPr/>
              </p:nvGrpSpPr>
              <p:grpSpPr bwMode="auto">
                <a:xfrm>
                  <a:off x="3173" y="845"/>
                  <a:ext cx="2476" cy="1387"/>
                  <a:chOff x="3173" y="845"/>
                  <a:chExt cx="2476" cy="1387"/>
                </a:xfrm>
              </p:grpSpPr>
              <p:sp>
                <p:nvSpPr>
                  <p:cNvPr id="6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3518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3518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3745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3745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3972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3972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4198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4198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425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425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4657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4657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4883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883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5110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5110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5337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5337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5564" y="877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5564" y="2110"/>
                    <a:ext cx="1" cy="3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2146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2146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1892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1892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1639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1639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1385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1385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1131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1131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877"/>
                    <a:ext cx="3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5532" y="877"/>
                    <a:ext cx="3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3255" y="2187"/>
                    <a:ext cx="2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2155"/>
                    <a:ext cx="108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160</a:t>
                    </a:r>
                    <a:endParaRPr lang="en-US"/>
                  </a:p>
                </p:txBody>
              </p:sp>
              <p:sp>
                <p:nvSpPr>
                  <p:cNvPr id="101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187"/>
                    <a:ext cx="2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3509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80</a:t>
                    </a:r>
                    <a:endParaRPr lang="en-US"/>
                  </a:p>
                </p:txBody>
              </p:sp>
              <p:sp>
                <p:nvSpPr>
                  <p:cNvPr id="103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2187"/>
                    <a:ext cx="2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40</a:t>
                    </a:r>
                    <a:endParaRPr lang="en-US"/>
                  </a:p>
                </p:txBody>
              </p:sp>
              <p:sp>
                <p:nvSpPr>
                  <p:cNvPr id="10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3935" y="2187"/>
                    <a:ext cx="28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3963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20</a:t>
                    </a:r>
                    <a:endParaRPr lang="en-US"/>
                  </a:p>
                </p:txBody>
              </p:sp>
              <p:sp>
                <p:nvSpPr>
                  <p:cNvPr id="107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4162" y="2187"/>
                    <a:ext cx="27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189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10</a:t>
                    </a:r>
                    <a:endParaRPr lang="en-US"/>
                  </a:p>
                </p:txBody>
              </p:sp>
              <p:sp>
                <p:nvSpPr>
                  <p:cNvPr id="109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155"/>
                    <a:ext cx="36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110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4634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10</a:t>
                    </a:r>
                    <a:endParaRPr lang="en-US"/>
                  </a:p>
                </p:txBody>
              </p:sp>
              <p:sp>
                <p:nvSpPr>
                  <p:cNvPr id="111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4861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20</a:t>
                    </a:r>
                    <a:endParaRPr lang="en-US"/>
                  </a:p>
                </p:txBody>
              </p:sp>
              <p:sp>
                <p:nvSpPr>
                  <p:cNvPr id="112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40</a:t>
                    </a:r>
                    <a:endParaRPr lang="en-US"/>
                  </a:p>
                </p:txBody>
              </p:sp>
              <p:sp>
                <p:nvSpPr>
                  <p:cNvPr id="113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5314" y="2155"/>
                    <a:ext cx="72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80</a:t>
                    </a:r>
                    <a:endParaRPr lang="en-US"/>
                  </a:p>
                </p:txBody>
              </p:sp>
              <p:sp>
                <p:nvSpPr>
                  <p:cNvPr id="114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5541" y="2155"/>
                    <a:ext cx="108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160</a:t>
                    </a:r>
                    <a:endParaRPr lang="en-US"/>
                  </a:p>
                </p:txBody>
              </p:sp>
              <p:sp>
                <p:nvSpPr>
                  <p:cNvPr id="115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2115"/>
                    <a:ext cx="36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116" name="Rectangle 53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861"/>
                    <a:ext cx="90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0.5</a:t>
                    </a:r>
                    <a:endParaRPr lang="en-US"/>
                  </a:p>
                </p:txBody>
              </p:sp>
              <p:sp>
                <p:nvSpPr>
                  <p:cNvPr id="117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1607"/>
                    <a:ext cx="36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</a:t>
                    </a:r>
                    <a:endParaRPr lang="en-US"/>
                  </a:p>
                </p:txBody>
              </p:sp>
              <p:sp>
                <p:nvSpPr>
                  <p:cNvPr id="118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53"/>
                    <a:ext cx="90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1.5</a:t>
                    </a:r>
                    <a:endParaRPr lang="en-US"/>
                  </a:p>
                </p:txBody>
              </p:sp>
              <p:sp>
                <p:nvSpPr>
                  <p:cNvPr id="119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1099"/>
                    <a:ext cx="36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2</a:t>
                    </a:r>
                    <a:endParaRPr lang="en-US"/>
                  </a:p>
                </p:txBody>
              </p:sp>
              <p:sp>
                <p:nvSpPr>
                  <p:cNvPr id="120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845"/>
                    <a:ext cx="90" cy="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 b="0">
                        <a:solidFill>
                          <a:srgbClr val="000000"/>
                        </a:solidFill>
                      </a:rPr>
                      <a:t>2.5</a:t>
                    </a:r>
                    <a:endParaRPr lang="en-US"/>
                  </a:p>
                </p:txBody>
              </p:sp>
              <p:sp>
                <p:nvSpPr>
                  <p:cNvPr id="121" name="Rectangle 540"/>
                  <p:cNvSpPr>
                    <a:spLocks noChangeArrowheads="1"/>
                  </p:cNvSpPr>
                  <p:nvPr/>
                </p:nvSpPr>
                <p:spPr bwMode="auto">
                  <a:xfrm>
                    <a:off x="3291" y="877"/>
                    <a:ext cx="2277" cy="1269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541"/>
                  <p:cNvSpPr>
                    <a:spLocks/>
                  </p:cNvSpPr>
                  <p:nvPr/>
                </p:nvSpPr>
                <p:spPr bwMode="auto">
                  <a:xfrm>
                    <a:off x="3296" y="1026"/>
                    <a:ext cx="2277" cy="1039"/>
                  </a:xfrm>
                  <a:custGeom>
                    <a:avLst/>
                    <a:gdLst/>
                    <a:ahLst/>
                    <a:cxnLst>
                      <a:cxn ang="0">
                        <a:pos x="9" y="229"/>
                      </a:cxn>
                      <a:cxn ang="0">
                        <a:pos x="18" y="228"/>
                      </a:cxn>
                      <a:cxn ang="0">
                        <a:pos x="28" y="228"/>
                      </a:cxn>
                      <a:cxn ang="0">
                        <a:pos x="38" y="228"/>
                      </a:cxn>
                      <a:cxn ang="0">
                        <a:pos x="47" y="227"/>
                      </a:cxn>
                      <a:cxn ang="0">
                        <a:pos x="57" y="227"/>
                      </a:cxn>
                      <a:cxn ang="0">
                        <a:pos x="66" y="226"/>
                      </a:cxn>
                      <a:cxn ang="0">
                        <a:pos x="76" y="226"/>
                      </a:cxn>
                      <a:cxn ang="0">
                        <a:pos x="85" y="225"/>
                      </a:cxn>
                      <a:cxn ang="0">
                        <a:pos x="95" y="224"/>
                      </a:cxn>
                      <a:cxn ang="0">
                        <a:pos x="104" y="223"/>
                      </a:cxn>
                      <a:cxn ang="0">
                        <a:pos x="114" y="222"/>
                      </a:cxn>
                      <a:cxn ang="0">
                        <a:pos x="123" y="221"/>
                      </a:cxn>
                      <a:cxn ang="0">
                        <a:pos x="133" y="219"/>
                      </a:cxn>
                      <a:cxn ang="0">
                        <a:pos x="142" y="216"/>
                      </a:cxn>
                      <a:cxn ang="0">
                        <a:pos x="152" y="213"/>
                      </a:cxn>
                      <a:cxn ang="0">
                        <a:pos x="159" y="209"/>
                      </a:cxn>
                      <a:cxn ang="0">
                        <a:pos x="169" y="205"/>
                      </a:cxn>
                      <a:cxn ang="0">
                        <a:pos x="177" y="200"/>
                      </a:cxn>
                      <a:cxn ang="0">
                        <a:pos x="184" y="195"/>
                      </a:cxn>
                      <a:cxn ang="0">
                        <a:pos x="191" y="190"/>
                      </a:cxn>
                      <a:cxn ang="0">
                        <a:pos x="199" y="184"/>
                      </a:cxn>
                      <a:cxn ang="0">
                        <a:pos x="206" y="178"/>
                      </a:cxn>
                      <a:cxn ang="0">
                        <a:pos x="212" y="173"/>
                      </a:cxn>
                      <a:cxn ang="0">
                        <a:pos x="220" y="165"/>
                      </a:cxn>
                      <a:cxn ang="0">
                        <a:pos x="225" y="160"/>
                      </a:cxn>
                      <a:cxn ang="0">
                        <a:pos x="231" y="155"/>
                      </a:cxn>
                      <a:cxn ang="0">
                        <a:pos x="241" y="146"/>
                      </a:cxn>
                      <a:cxn ang="0">
                        <a:pos x="246" y="141"/>
                      </a:cxn>
                      <a:cxn ang="0">
                        <a:pos x="254" y="134"/>
                      </a:cxn>
                      <a:cxn ang="0">
                        <a:pos x="261" y="128"/>
                      </a:cxn>
                      <a:cxn ang="0">
                        <a:pos x="269" y="123"/>
                      </a:cxn>
                      <a:cxn ang="0">
                        <a:pos x="277" y="118"/>
                      </a:cxn>
                      <a:cxn ang="0">
                        <a:pos x="286" y="115"/>
                      </a:cxn>
                      <a:cxn ang="0">
                        <a:pos x="293" y="104"/>
                      </a:cxn>
                      <a:cxn ang="0">
                        <a:pos x="298" y="34"/>
                      </a:cxn>
                      <a:cxn ang="0">
                        <a:pos x="303" y="17"/>
                      </a:cxn>
                      <a:cxn ang="0">
                        <a:pos x="308" y="97"/>
                      </a:cxn>
                      <a:cxn ang="0">
                        <a:pos x="314" y="114"/>
                      </a:cxn>
                      <a:cxn ang="0">
                        <a:pos x="322" y="118"/>
                      </a:cxn>
                      <a:cxn ang="0">
                        <a:pos x="329" y="121"/>
                      </a:cxn>
                      <a:cxn ang="0">
                        <a:pos x="337" y="126"/>
                      </a:cxn>
                      <a:cxn ang="0">
                        <a:pos x="344" y="132"/>
                      </a:cxn>
                      <a:cxn ang="0">
                        <a:pos x="351" y="138"/>
                      </a:cxn>
                      <a:cxn ang="0">
                        <a:pos x="357" y="144"/>
                      </a:cxn>
                      <a:cxn ang="0">
                        <a:pos x="364" y="150"/>
                      </a:cxn>
                      <a:cxn ang="0">
                        <a:pos x="374" y="160"/>
                      </a:cxn>
                      <a:cxn ang="0">
                        <a:pos x="380" y="166"/>
                      </a:cxn>
                      <a:cxn ang="0">
                        <a:pos x="389" y="174"/>
                      </a:cxn>
                      <a:cxn ang="0">
                        <a:pos x="395" y="180"/>
                      </a:cxn>
                      <a:cxn ang="0">
                        <a:pos x="403" y="186"/>
                      </a:cxn>
                      <a:cxn ang="0">
                        <a:pos x="410" y="192"/>
                      </a:cxn>
                      <a:cxn ang="0">
                        <a:pos x="417" y="197"/>
                      </a:cxn>
                      <a:cxn ang="0">
                        <a:pos x="425" y="202"/>
                      </a:cxn>
                      <a:cxn ang="0">
                        <a:pos x="432" y="207"/>
                      </a:cxn>
                      <a:cxn ang="0">
                        <a:pos x="442" y="212"/>
                      </a:cxn>
                      <a:cxn ang="0">
                        <a:pos x="450" y="215"/>
                      </a:cxn>
                      <a:cxn ang="0">
                        <a:pos x="459" y="218"/>
                      </a:cxn>
                      <a:cxn ang="0">
                        <a:pos x="468" y="221"/>
                      </a:cxn>
                      <a:cxn ang="0">
                        <a:pos x="476" y="223"/>
                      </a:cxn>
                      <a:cxn ang="0">
                        <a:pos x="484" y="225"/>
                      </a:cxn>
                      <a:cxn ang="0">
                        <a:pos x="493" y="226"/>
                      </a:cxn>
                      <a:cxn ang="0">
                        <a:pos x="502" y="227"/>
                      </a:cxn>
                    </a:cxnLst>
                    <a:rect l="0" t="0" r="r" b="b"/>
                    <a:pathLst>
                      <a:path w="502" h="229">
                        <a:moveTo>
                          <a:pt x="0" y="229"/>
                        </a:moveTo>
                        <a:lnTo>
                          <a:pt x="1" y="229"/>
                        </a:lnTo>
                        <a:lnTo>
                          <a:pt x="2" y="229"/>
                        </a:lnTo>
                        <a:lnTo>
                          <a:pt x="3" y="229"/>
                        </a:lnTo>
                        <a:lnTo>
                          <a:pt x="4" y="229"/>
                        </a:lnTo>
                        <a:lnTo>
                          <a:pt x="5" y="229"/>
                        </a:lnTo>
                        <a:lnTo>
                          <a:pt x="6" y="229"/>
                        </a:lnTo>
                        <a:lnTo>
                          <a:pt x="7" y="229"/>
                        </a:lnTo>
                        <a:lnTo>
                          <a:pt x="8" y="229"/>
                        </a:lnTo>
                        <a:lnTo>
                          <a:pt x="9" y="229"/>
                        </a:lnTo>
                        <a:lnTo>
                          <a:pt x="10" y="229"/>
                        </a:lnTo>
                        <a:lnTo>
                          <a:pt x="11" y="229"/>
                        </a:lnTo>
                        <a:lnTo>
                          <a:pt x="12" y="229"/>
                        </a:lnTo>
                        <a:lnTo>
                          <a:pt x="13" y="229"/>
                        </a:lnTo>
                        <a:lnTo>
                          <a:pt x="14" y="229"/>
                        </a:lnTo>
                        <a:lnTo>
                          <a:pt x="15" y="229"/>
                        </a:lnTo>
                        <a:lnTo>
                          <a:pt x="15" y="228"/>
                        </a:lnTo>
                        <a:lnTo>
                          <a:pt x="16" y="228"/>
                        </a:lnTo>
                        <a:lnTo>
                          <a:pt x="17" y="228"/>
                        </a:lnTo>
                        <a:lnTo>
                          <a:pt x="18" y="228"/>
                        </a:lnTo>
                        <a:lnTo>
                          <a:pt x="19" y="228"/>
                        </a:lnTo>
                        <a:lnTo>
                          <a:pt x="20" y="228"/>
                        </a:lnTo>
                        <a:lnTo>
                          <a:pt x="21" y="228"/>
                        </a:lnTo>
                        <a:lnTo>
                          <a:pt x="22" y="228"/>
                        </a:lnTo>
                        <a:lnTo>
                          <a:pt x="23" y="228"/>
                        </a:lnTo>
                        <a:lnTo>
                          <a:pt x="24" y="228"/>
                        </a:lnTo>
                        <a:lnTo>
                          <a:pt x="25" y="228"/>
                        </a:lnTo>
                        <a:lnTo>
                          <a:pt x="26" y="228"/>
                        </a:lnTo>
                        <a:lnTo>
                          <a:pt x="27" y="228"/>
                        </a:lnTo>
                        <a:lnTo>
                          <a:pt x="28" y="228"/>
                        </a:lnTo>
                        <a:lnTo>
                          <a:pt x="29" y="228"/>
                        </a:lnTo>
                        <a:lnTo>
                          <a:pt x="30" y="228"/>
                        </a:lnTo>
                        <a:lnTo>
                          <a:pt x="31" y="228"/>
                        </a:lnTo>
                        <a:lnTo>
                          <a:pt x="32" y="228"/>
                        </a:lnTo>
                        <a:lnTo>
                          <a:pt x="33" y="228"/>
                        </a:lnTo>
                        <a:lnTo>
                          <a:pt x="34" y="228"/>
                        </a:lnTo>
                        <a:lnTo>
                          <a:pt x="35" y="228"/>
                        </a:lnTo>
                        <a:lnTo>
                          <a:pt x="36" y="228"/>
                        </a:lnTo>
                        <a:lnTo>
                          <a:pt x="37" y="228"/>
                        </a:lnTo>
                        <a:lnTo>
                          <a:pt x="38" y="228"/>
                        </a:lnTo>
                        <a:lnTo>
                          <a:pt x="39" y="228"/>
                        </a:lnTo>
                        <a:lnTo>
                          <a:pt x="40" y="228"/>
                        </a:lnTo>
                        <a:lnTo>
                          <a:pt x="41" y="228"/>
                        </a:lnTo>
                        <a:lnTo>
                          <a:pt x="42" y="228"/>
                        </a:lnTo>
                        <a:lnTo>
                          <a:pt x="42" y="227"/>
                        </a:lnTo>
                        <a:lnTo>
                          <a:pt x="43" y="227"/>
                        </a:lnTo>
                        <a:lnTo>
                          <a:pt x="44" y="227"/>
                        </a:lnTo>
                        <a:lnTo>
                          <a:pt x="45" y="227"/>
                        </a:lnTo>
                        <a:lnTo>
                          <a:pt x="46" y="227"/>
                        </a:lnTo>
                        <a:lnTo>
                          <a:pt x="47" y="227"/>
                        </a:lnTo>
                        <a:lnTo>
                          <a:pt x="48" y="227"/>
                        </a:lnTo>
                        <a:lnTo>
                          <a:pt x="49" y="227"/>
                        </a:lnTo>
                        <a:lnTo>
                          <a:pt x="50" y="227"/>
                        </a:lnTo>
                        <a:lnTo>
                          <a:pt x="51" y="227"/>
                        </a:lnTo>
                        <a:lnTo>
                          <a:pt x="52" y="227"/>
                        </a:lnTo>
                        <a:lnTo>
                          <a:pt x="53" y="227"/>
                        </a:lnTo>
                        <a:lnTo>
                          <a:pt x="54" y="227"/>
                        </a:lnTo>
                        <a:lnTo>
                          <a:pt x="55" y="227"/>
                        </a:lnTo>
                        <a:lnTo>
                          <a:pt x="56" y="227"/>
                        </a:lnTo>
                        <a:lnTo>
                          <a:pt x="57" y="227"/>
                        </a:lnTo>
                        <a:lnTo>
                          <a:pt x="58" y="227"/>
                        </a:lnTo>
                        <a:lnTo>
                          <a:pt x="59" y="227"/>
                        </a:lnTo>
                        <a:lnTo>
                          <a:pt x="60" y="227"/>
                        </a:lnTo>
                        <a:lnTo>
                          <a:pt x="61" y="227"/>
                        </a:lnTo>
                        <a:lnTo>
                          <a:pt x="62" y="227"/>
                        </a:lnTo>
                        <a:lnTo>
                          <a:pt x="63" y="227"/>
                        </a:lnTo>
                        <a:lnTo>
                          <a:pt x="64" y="227"/>
                        </a:lnTo>
                        <a:lnTo>
                          <a:pt x="65" y="227"/>
                        </a:lnTo>
                        <a:lnTo>
                          <a:pt x="65" y="226"/>
                        </a:lnTo>
                        <a:lnTo>
                          <a:pt x="66" y="226"/>
                        </a:lnTo>
                        <a:lnTo>
                          <a:pt x="67" y="226"/>
                        </a:lnTo>
                        <a:lnTo>
                          <a:pt x="68" y="226"/>
                        </a:lnTo>
                        <a:lnTo>
                          <a:pt x="69" y="226"/>
                        </a:lnTo>
                        <a:lnTo>
                          <a:pt x="70" y="226"/>
                        </a:lnTo>
                        <a:lnTo>
                          <a:pt x="71" y="226"/>
                        </a:lnTo>
                        <a:lnTo>
                          <a:pt x="72" y="226"/>
                        </a:lnTo>
                        <a:lnTo>
                          <a:pt x="73" y="226"/>
                        </a:lnTo>
                        <a:lnTo>
                          <a:pt x="74" y="226"/>
                        </a:lnTo>
                        <a:lnTo>
                          <a:pt x="75" y="226"/>
                        </a:lnTo>
                        <a:lnTo>
                          <a:pt x="76" y="226"/>
                        </a:lnTo>
                        <a:lnTo>
                          <a:pt x="77" y="226"/>
                        </a:lnTo>
                        <a:lnTo>
                          <a:pt x="78" y="226"/>
                        </a:lnTo>
                        <a:lnTo>
                          <a:pt x="79" y="226"/>
                        </a:lnTo>
                        <a:lnTo>
                          <a:pt x="80" y="226"/>
                        </a:lnTo>
                        <a:lnTo>
                          <a:pt x="81" y="226"/>
                        </a:lnTo>
                        <a:lnTo>
                          <a:pt x="82" y="226"/>
                        </a:lnTo>
                        <a:lnTo>
                          <a:pt x="82" y="225"/>
                        </a:lnTo>
                        <a:lnTo>
                          <a:pt x="83" y="225"/>
                        </a:lnTo>
                        <a:lnTo>
                          <a:pt x="84" y="225"/>
                        </a:lnTo>
                        <a:lnTo>
                          <a:pt x="85" y="225"/>
                        </a:lnTo>
                        <a:lnTo>
                          <a:pt x="86" y="225"/>
                        </a:lnTo>
                        <a:lnTo>
                          <a:pt x="87" y="225"/>
                        </a:lnTo>
                        <a:lnTo>
                          <a:pt x="88" y="225"/>
                        </a:lnTo>
                        <a:lnTo>
                          <a:pt x="89" y="225"/>
                        </a:lnTo>
                        <a:lnTo>
                          <a:pt x="90" y="225"/>
                        </a:lnTo>
                        <a:lnTo>
                          <a:pt x="91" y="225"/>
                        </a:lnTo>
                        <a:lnTo>
                          <a:pt x="92" y="225"/>
                        </a:lnTo>
                        <a:lnTo>
                          <a:pt x="93" y="225"/>
                        </a:lnTo>
                        <a:lnTo>
                          <a:pt x="94" y="225"/>
                        </a:lnTo>
                        <a:lnTo>
                          <a:pt x="95" y="224"/>
                        </a:lnTo>
                        <a:lnTo>
                          <a:pt x="96" y="224"/>
                        </a:lnTo>
                        <a:lnTo>
                          <a:pt x="97" y="224"/>
                        </a:lnTo>
                        <a:lnTo>
                          <a:pt x="98" y="224"/>
                        </a:lnTo>
                        <a:lnTo>
                          <a:pt x="99" y="224"/>
                        </a:lnTo>
                        <a:lnTo>
                          <a:pt x="100" y="224"/>
                        </a:lnTo>
                        <a:lnTo>
                          <a:pt x="101" y="224"/>
                        </a:lnTo>
                        <a:lnTo>
                          <a:pt x="102" y="224"/>
                        </a:lnTo>
                        <a:lnTo>
                          <a:pt x="103" y="224"/>
                        </a:lnTo>
                        <a:lnTo>
                          <a:pt x="104" y="224"/>
                        </a:lnTo>
                        <a:lnTo>
                          <a:pt x="104" y="223"/>
                        </a:lnTo>
                        <a:lnTo>
                          <a:pt x="105" y="223"/>
                        </a:lnTo>
                        <a:lnTo>
                          <a:pt x="106" y="223"/>
                        </a:lnTo>
                        <a:lnTo>
                          <a:pt x="107" y="223"/>
                        </a:lnTo>
                        <a:lnTo>
                          <a:pt x="108" y="223"/>
                        </a:lnTo>
                        <a:lnTo>
                          <a:pt x="109" y="223"/>
                        </a:lnTo>
                        <a:lnTo>
                          <a:pt x="110" y="223"/>
                        </a:lnTo>
                        <a:lnTo>
                          <a:pt x="111" y="223"/>
                        </a:lnTo>
                        <a:lnTo>
                          <a:pt x="112" y="222"/>
                        </a:lnTo>
                        <a:lnTo>
                          <a:pt x="113" y="222"/>
                        </a:lnTo>
                        <a:lnTo>
                          <a:pt x="114" y="222"/>
                        </a:lnTo>
                        <a:lnTo>
                          <a:pt x="115" y="222"/>
                        </a:lnTo>
                        <a:lnTo>
                          <a:pt x="116" y="222"/>
                        </a:lnTo>
                        <a:lnTo>
                          <a:pt x="117" y="222"/>
                        </a:lnTo>
                        <a:lnTo>
                          <a:pt x="118" y="222"/>
                        </a:lnTo>
                        <a:lnTo>
                          <a:pt x="118" y="221"/>
                        </a:lnTo>
                        <a:lnTo>
                          <a:pt x="119" y="221"/>
                        </a:lnTo>
                        <a:lnTo>
                          <a:pt x="120" y="221"/>
                        </a:lnTo>
                        <a:lnTo>
                          <a:pt x="121" y="221"/>
                        </a:lnTo>
                        <a:lnTo>
                          <a:pt x="122" y="221"/>
                        </a:lnTo>
                        <a:lnTo>
                          <a:pt x="123" y="221"/>
                        </a:lnTo>
                        <a:lnTo>
                          <a:pt x="124" y="220"/>
                        </a:lnTo>
                        <a:lnTo>
                          <a:pt x="125" y="220"/>
                        </a:lnTo>
                        <a:lnTo>
                          <a:pt x="126" y="220"/>
                        </a:lnTo>
                        <a:lnTo>
                          <a:pt x="127" y="220"/>
                        </a:lnTo>
                        <a:lnTo>
                          <a:pt x="128" y="220"/>
                        </a:lnTo>
                        <a:lnTo>
                          <a:pt x="129" y="219"/>
                        </a:lnTo>
                        <a:lnTo>
                          <a:pt x="130" y="219"/>
                        </a:lnTo>
                        <a:lnTo>
                          <a:pt x="131" y="219"/>
                        </a:lnTo>
                        <a:lnTo>
                          <a:pt x="132" y="219"/>
                        </a:lnTo>
                        <a:lnTo>
                          <a:pt x="133" y="219"/>
                        </a:lnTo>
                        <a:lnTo>
                          <a:pt x="133" y="218"/>
                        </a:lnTo>
                        <a:lnTo>
                          <a:pt x="134" y="218"/>
                        </a:lnTo>
                        <a:lnTo>
                          <a:pt x="135" y="218"/>
                        </a:lnTo>
                        <a:lnTo>
                          <a:pt x="136" y="218"/>
                        </a:lnTo>
                        <a:lnTo>
                          <a:pt x="137" y="217"/>
                        </a:lnTo>
                        <a:lnTo>
                          <a:pt x="138" y="217"/>
                        </a:lnTo>
                        <a:lnTo>
                          <a:pt x="139" y="217"/>
                        </a:lnTo>
                        <a:lnTo>
                          <a:pt x="140" y="217"/>
                        </a:lnTo>
                        <a:lnTo>
                          <a:pt x="141" y="216"/>
                        </a:lnTo>
                        <a:lnTo>
                          <a:pt x="142" y="216"/>
                        </a:lnTo>
                        <a:lnTo>
                          <a:pt x="143" y="216"/>
                        </a:lnTo>
                        <a:lnTo>
                          <a:pt x="144" y="215"/>
                        </a:lnTo>
                        <a:lnTo>
                          <a:pt x="145" y="215"/>
                        </a:lnTo>
                        <a:lnTo>
                          <a:pt x="146" y="215"/>
                        </a:lnTo>
                        <a:lnTo>
                          <a:pt x="147" y="214"/>
                        </a:lnTo>
                        <a:lnTo>
                          <a:pt x="148" y="214"/>
                        </a:lnTo>
                        <a:lnTo>
                          <a:pt x="149" y="214"/>
                        </a:lnTo>
                        <a:lnTo>
                          <a:pt x="150" y="213"/>
                        </a:lnTo>
                        <a:lnTo>
                          <a:pt x="151" y="213"/>
                        </a:lnTo>
                        <a:lnTo>
                          <a:pt x="152" y="213"/>
                        </a:lnTo>
                        <a:lnTo>
                          <a:pt x="152" y="212"/>
                        </a:lnTo>
                        <a:lnTo>
                          <a:pt x="153" y="212"/>
                        </a:lnTo>
                        <a:lnTo>
                          <a:pt x="154" y="212"/>
                        </a:lnTo>
                        <a:lnTo>
                          <a:pt x="155" y="211"/>
                        </a:lnTo>
                        <a:lnTo>
                          <a:pt x="156" y="211"/>
                        </a:lnTo>
                        <a:lnTo>
                          <a:pt x="157" y="211"/>
                        </a:lnTo>
                        <a:lnTo>
                          <a:pt x="157" y="210"/>
                        </a:lnTo>
                        <a:lnTo>
                          <a:pt x="158" y="210"/>
                        </a:lnTo>
                        <a:lnTo>
                          <a:pt x="159" y="210"/>
                        </a:lnTo>
                        <a:lnTo>
                          <a:pt x="159" y="209"/>
                        </a:lnTo>
                        <a:lnTo>
                          <a:pt x="160" y="209"/>
                        </a:lnTo>
                        <a:lnTo>
                          <a:pt x="161" y="209"/>
                        </a:lnTo>
                        <a:lnTo>
                          <a:pt x="162" y="208"/>
                        </a:lnTo>
                        <a:lnTo>
                          <a:pt x="163" y="208"/>
                        </a:lnTo>
                        <a:lnTo>
                          <a:pt x="164" y="207"/>
                        </a:lnTo>
                        <a:lnTo>
                          <a:pt x="165" y="207"/>
                        </a:lnTo>
                        <a:lnTo>
                          <a:pt x="166" y="206"/>
                        </a:lnTo>
                        <a:lnTo>
                          <a:pt x="167" y="206"/>
                        </a:lnTo>
                        <a:lnTo>
                          <a:pt x="168" y="205"/>
                        </a:lnTo>
                        <a:lnTo>
                          <a:pt x="169" y="205"/>
                        </a:lnTo>
                        <a:lnTo>
                          <a:pt x="170" y="204"/>
                        </a:lnTo>
                        <a:lnTo>
                          <a:pt x="171" y="204"/>
                        </a:lnTo>
                        <a:lnTo>
                          <a:pt x="171" y="203"/>
                        </a:lnTo>
                        <a:lnTo>
                          <a:pt x="172" y="203"/>
                        </a:lnTo>
                        <a:lnTo>
                          <a:pt x="173" y="203"/>
                        </a:lnTo>
                        <a:lnTo>
                          <a:pt x="173" y="202"/>
                        </a:lnTo>
                        <a:lnTo>
                          <a:pt x="174" y="202"/>
                        </a:lnTo>
                        <a:lnTo>
                          <a:pt x="175" y="201"/>
                        </a:lnTo>
                        <a:lnTo>
                          <a:pt x="176" y="201"/>
                        </a:lnTo>
                        <a:lnTo>
                          <a:pt x="177" y="200"/>
                        </a:lnTo>
                        <a:lnTo>
                          <a:pt x="178" y="200"/>
                        </a:lnTo>
                        <a:lnTo>
                          <a:pt x="178" y="199"/>
                        </a:lnTo>
                        <a:lnTo>
                          <a:pt x="179" y="199"/>
                        </a:lnTo>
                        <a:lnTo>
                          <a:pt x="180" y="198"/>
                        </a:lnTo>
                        <a:lnTo>
                          <a:pt x="181" y="198"/>
                        </a:lnTo>
                        <a:lnTo>
                          <a:pt x="181" y="197"/>
                        </a:lnTo>
                        <a:lnTo>
                          <a:pt x="182" y="197"/>
                        </a:lnTo>
                        <a:lnTo>
                          <a:pt x="183" y="196"/>
                        </a:lnTo>
                        <a:lnTo>
                          <a:pt x="184" y="196"/>
                        </a:lnTo>
                        <a:lnTo>
                          <a:pt x="184" y="195"/>
                        </a:lnTo>
                        <a:lnTo>
                          <a:pt x="185" y="195"/>
                        </a:lnTo>
                        <a:lnTo>
                          <a:pt x="186" y="194"/>
                        </a:lnTo>
                        <a:lnTo>
                          <a:pt x="187" y="194"/>
                        </a:lnTo>
                        <a:lnTo>
                          <a:pt x="187" y="193"/>
                        </a:lnTo>
                        <a:lnTo>
                          <a:pt x="188" y="193"/>
                        </a:lnTo>
                        <a:lnTo>
                          <a:pt x="188" y="192"/>
                        </a:lnTo>
                        <a:lnTo>
                          <a:pt x="189" y="192"/>
                        </a:lnTo>
                        <a:lnTo>
                          <a:pt x="190" y="191"/>
                        </a:lnTo>
                        <a:lnTo>
                          <a:pt x="191" y="191"/>
                        </a:lnTo>
                        <a:lnTo>
                          <a:pt x="191" y="190"/>
                        </a:lnTo>
                        <a:lnTo>
                          <a:pt x="192" y="190"/>
                        </a:lnTo>
                        <a:lnTo>
                          <a:pt x="193" y="189"/>
                        </a:lnTo>
                        <a:lnTo>
                          <a:pt x="194" y="188"/>
                        </a:lnTo>
                        <a:lnTo>
                          <a:pt x="195" y="188"/>
                        </a:lnTo>
                        <a:lnTo>
                          <a:pt x="195" y="187"/>
                        </a:lnTo>
                        <a:lnTo>
                          <a:pt x="196" y="187"/>
                        </a:lnTo>
                        <a:lnTo>
                          <a:pt x="196" y="186"/>
                        </a:lnTo>
                        <a:lnTo>
                          <a:pt x="197" y="186"/>
                        </a:lnTo>
                        <a:lnTo>
                          <a:pt x="198" y="185"/>
                        </a:lnTo>
                        <a:lnTo>
                          <a:pt x="199" y="184"/>
                        </a:lnTo>
                        <a:lnTo>
                          <a:pt x="200" y="184"/>
                        </a:lnTo>
                        <a:lnTo>
                          <a:pt x="200" y="183"/>
                        </a:lnTo>
                        <a:lnTo>
                          <a:pt x="201" y="183"/>
                        </a:lnTo>
                        <a:lnTo>
                          <a:pt x="201" y="182"/>
                        </a:lnTo>
                        <a:lnTo>
                          <a:pt x="202" y="182"/>
                        </a:lnTo>
                        <a:lnTo>
                          <a:pt x="202" y="181"/>
                        </a:lnTo>
                        <a:lnTo>
                          <a:pt x="203" y="181"/>
                        </a:lnTo>
                        <a:lnTo>
                          <a:pt x="204" y="180"/>
                        </a:lnTo>
                        <a:lnTo>
                          <a:pt x="205" y="179"/>
                        </a:lnTo>
                        <a:lnTo>
                          <a:pt x="206" y="178"/>
                        </a:lnTo>
                        <a:lnTo>
                          <a:pt x="207" y="178"/>
                        </a:lnTo>
                        <a:lnTo>
                          <a:pt x="207" y="177"/>
                        </a:lnTo>
                        <a:lnTo>
                          <a:pt x="208" y="177"/>
                        </a:lnTo>
                        <a:lnTo>
                          <a:pt x="208" y="176"/>
                        </a:lnTo>
                        <a:lnTo>
                          <a:pt x="209" y="176"/>
                        </a:lnTo>
                        <a:lnTo>
                          <a:pt x="209" y="175"/>
                        </a:lnTo>
                        <a:lnTo>
                          <a:pt x="210" y="175"/>
                        </a:lnTo>
                        <a:lnTo>
                          <a:pt x="210" y="174"/>
                        </a:lnTo>
                        <a:lnTo>
                          <a:pt x="211" y="174"/>
                        </a:lnTo>
                        <a:lnTo>
                          <a:pt x="212" y="173"/>
                        </a:lnTo>
                        <a:lnTo>
                          <a:pt x="213" y="172"/>
                        </a:lnTo>
                        <a:lnTo>
                          <a:pt x="214" y="171"/>
                        </a:lnTo>
                        <a:lnTo>
                          <a:pt x="215" y="170"/>
                        </a:lnTo>
                        <a:lnTo>
                          <a:pt x="216" y="169"/>
                        </a:lnTo>
                        <a:lnTo>
                          <a:pt x="217" y="168"/>
                        </a:lnTo>
                        <a:lnTo>
                          <a:pt x="218" y="167"/>
                        </a:lnTo>
                        <a:lnTo>
                          <a:pt x="219" y="167"/>
                        </a:lnTo>
                        <a:lnTo>
                          <a:pt x="219" y="166"/>
                        </a:lnTo>
                        <a:lnTo>
                          <a:pt x="220" y="166"/>
                        </a:lnTo>
                        <a:lnTo>
                          <a:pt x="220" y="165"/>
                        </a:lnTo>
                        <a:lnTo>
                          <a:pt x="221" y="165"/>
                        </a:lnTo>
                        <a:lnTo>
                          <a:pt x="221" y="164"/>
                        </a:lnTo>
                        <a:lnTo>
                          <a:pt x="222" y="164"/>
                        </a:lnTo>
                        <a:lnTo>
                          <a:pt x="222" y="163"/>
                        </a:lnTo>
                        <a:lnTo>
                          <a:pt x="223" y="163"/>
                        </a:lnTo>
                        <a:lnTo>
                          <a:pt x="223" y="162"/>
                        </a:lnTo>
                        <a:lnTo>
                          <a:pt x="224" y="162"/>
                        </a:lnTo>
                        <a:lnTo>
                          <a:pt x="224" y="161"/>
                        </a:lnTo>
                        <a:lnTo>
                          <a:pt x="225" y="161"/>
                        </a:lnTo>
                        <a:lnTo>
                          <a:pt x="225" y="160"/>
                        </a:lnTo>
                        <a:lnTo>
                          <a:pt x="226" y="160"/>
                        </a:lnTo>
                        <a:lnTo>
                          <a:pt x="226" y="159"/>
                        </a:lnTo>
                        <a:lnTo>
                          <a:pt x="227" y="159"/>
                        </a:lnTo>
                        <a:lnTo>
                          <a:pt x="227" y="158"/>
                        </a:lnTo>
                        <a:lnTo>
                          <a:pt x="228" y="158"/>
                        </a:lnTo>
                        <a:lnTo>
                          <a:pt x="228" y="157"/>
                        </a:lnTo>
                        <a:lnTo>
                          <a:pt x="229" y="157"/>
                        </a:lnTo>
                        <a:lnTo>
                          <a:pt x="229" y="156"/>
                        </a:lnTo>
                        <a:lnTo>
                          <a:pt x="230" y="156"/>
                        </a:lnTo>
                        <a:lnTo>
                          <a:pt x="231" y="155"/>
                        </a:lnTo>
                        <a:lnTo>
                          <a:pt x="232" y="154"/>
                        </a:lnTo>
                        <a:lnTo>
                          <a:pt x="233" y="153"/>
                        </a:lnTo>
                        <a:lnTo>
                          <a:pt x="234" y="152"/>
                        </a:lnTo>
                        <a:lnTo>
                          <a:pt x="235" y="151"/>
                        </a:lnTo>
                        <a:lnTo>
                          <a:pt x="236" y="150"/>
                        </a:lnTo>
                        <a:lnTo>
                          <a:pt x="237" y="149"/>
                        </a:lnTo>
                        <a:lnTo>
                          <a:pt x="238" y="148"/>
                        </a:lnTo>
                        <a:lnTo>
                          <a:pt x="239" y="147"/>
                        </a:lnTo>
                        <a:lnTo>
                          <a:pt x="240" y="146"/>
                        </a:lnTo>
                        <a:lnTo>
                          <a:pt x="241" y="146"/>
                        </a:lnTo>
                        <a:lnTo>
                          <a:pt x="241" y="145"/>
                        </a:lnTo>
                        <a:lnTo>
                          <a:pt x="242" y="145"/>
                        </a:lnTo>
                        <a:lnTo>
                          <a:pt x="242" y="144"/>
                        </a:lnTo>
                        <a:lnTo>
                          <a:pt x="243" y="144"/>
                        </a:lnTo>
                        <a:lnTo>
                          <a:pt x="243" y="143"/>
                        </a:lnTo>
                        <a:lnTo>
                          <a:pt x="244" y="143"/>
                        </a:lnTo>
                        <a:lnTo>
                          <a:pt x="244" y="142"/>
                        </a:lnTo>
                        <a:lnTo>
                          <a:pt x="245" y="142"/>
                        </a:lnTo>
                        <a:lnTo>
                          <a:pt x="245" y="141"/>
                        </a:lnTo>
                        <a:lnTo>
                          <a:pt x="246" y="141"/>
                        </a:lnTo>
                        <a:lnTo>
                          <a:pt x="246" y="140"/>
                        </a:lnTo>
                        <a:lnTo>
                          <a:pt x="247" y="140"/>
                        </a:lnTo>
                        <a:lnTo>
                          <a:pt x="248" y="139"/>
                        </a:lnTo>
                        <a:lnTo>
                          <a:pt x="249" y="138"/>
                        </a:lnTo>
                        <a:lnTo>
                          <a:pt x="250" y="137"/>
                        </a:lnTo>
                        <a:lnTo>
                          <a:pt x="251" y="137"/>
                        </a:lnTo>
                        <a:lnTo>
                          <a:pt x="251" y="136"/>
                        </a:lnTo>
                        <a:lnTo>
                          <a:pt x="252" y="136"/>
                        </a:lnTo>
                        <a:lnTo>
                          <a:pt x="253" y="135"/>
                        </a:lnTo>
                        <a:lnTo>
                          <a:pt x="254" y="134"/>
                        </a:lnTo>
                        <a:lnTo>
                          <a:pt x="255" y="133"/>
                        </a:lnTo>
                        <a:lnTo>
                          <a:pt x="256" y="133"/>
                        </a:lnTo>
                        <a:lnTo>
                          <a:pt x="256" y="132"/>
                        </a:lnTo>
                        <a:lnTo>
                          <a:pt x="257" y="132"/>
                        </a:lnTo>
                        <a:lnTo>
                          <a:pt x="257" y="131"/>
                        </a:lnTo>
                        <a:lnTo>
                          <a:pt x="258" y="131"/>
                        </a:lnTo>
                        <a:lnTo>
                          <a:pt x="259" y="130"/>
                        </a:lnTo>
                        <a:lnTo>
                          <a:pt x="260" y="129"/>
                        </a:lnTo>
                        <a:lnTo>
                          <a:pt x="261" y="129"/>
                        </a:lnTo>
                        <a:lnTo>
                          <a:pt x="261" y="128"/>
                        </a:lnTo>
                        <a:lnTo>
                          <a:pt x="262" y="128"/>
                        </a:lnTo>
                        <a:lnTo>
                          <a:pt x="263" y="127"/>
                        </a:lnTo>
                        <a:lnTo>
                          <a:pt x="264" y="126"/>
                        </a:lnTo>
                        <a:lnTo>
                          <a:pt x="265" y="126"/>
                        </a:lnTo>
                        <a:lnTo>
                          <a:pt x="265" y="125"/>
                        </a:lnTo>
                        <a:lnTo>
                          <a:pt x="266" y="125"/>
                        </a:lnTo>
                        <a:lnTo>
                          <a:pt x="267" y="124"/>
                        </a:lnTo>
                        <a:lnTo>
                          <a:pt x="268" y="124"/>
                        </a:lnTo>
                        <a:lnTo>
                          <a:pt x="268" y="123"/>
                        </a:lnTo>
                        <a:lnTo>
                          <a:pt x="269" y="123"/>
                        </a:lnTo>
                        <a:lnTo>
                          <a:pt x="270" y="122"/>
                        </a:lnTo>
                        <a:lnTo>
                          <a:pt x="271" y="122"/>
                        </a:lnTo>
                        <a:lnTo>
                          <a:pt x="271" y="121"/>
                        </a:lnTo>
                        <a:lnTo>
                          <a:pt x="272" y="121"/>
                        </a:lnTo>
                        <a:lnTo>
                          <a:pt x="273" y="121"/>
                        </a:lnTo>
                        <a:lnTo>
                          <a:pt x="273" y="120"/>
                        </a:lnTo>
                        <a:lnTo>
                          <a:pt x="274" y="120"/>
                        </a:lnTo>
                        <a:lnTo>
                          <a:pt x="275" y="119"/>
                        </a:lnTo>
                        <a:lnTo>
                          <a:pt x="276" y="119"/>
                        </a:lnTo>
                        <a:lnTo>
                          <a:pt x="277" y="118"/>
                        </a:lnTo>
                        <a:lnTo>
                          <a:pt x="278" y="118"/>
                        </a:lnTo>
                        <a:lnTo>
                          <a:pt x="279" y="117"/>
                        </a:lnTo>
                        <a:lnTo>
                          <a:pt x="280" y="117"/>
                        </a:lnTo>
                        <a:lnTo>
                          <a:pt x="281" y="117"/>
                        </a:lnTo>
                        <a:lnTo>
                          <a:pt x="281" y="116"/>
                        </a:lnTo>
                        <a:lnTo>
                          <a:pt x="282" y="116"/>
                        </a:lnTo>
                        <a:lnTo>
                          <a:pt x="283" y="116"/>
                        </a:lnTo>
                        <a:lnTo>
                          <a:pt x="284" y="115"/>
                        </a:lnTo>
                        <a:lnTo>
                          <a:pt x="285" y="115"/>
                        </a:lnTo>
                        <a:lnTo>
                          <a:pt x="286" y="115"/>
                        </a:lnTo>
                        <a:lnTo>
                          <a:pt x="287" y="114"/>
                        </a:lnTo>
                        <a:lnTo>
                          <a:pt x="288" y="114"/>
                        </a:lnTo>
                        <a:lnTo>
                          <a:pt x="289" y="113"/>
                        </a:lnTo>
                        <a:lnTo>
                          <a:pt x="290" y="113"/>
                        </a:lnTo>
                        <a:lnTo>
                          <a:pt x="290" y="112"/>
                        </a:lnTo>
                        <a:lnTo>
                          <a:pt x="291" y="111"/>
                        </a:lnTo>
                        <a:lnTo>
                          <a:pt x="291" y="110"/>
                        </a:lnTo>
                        <a:lnTo>
                          <a:pt x="292" y="109"/>
                        </a:lnTo>
                        <a:lnTo>
                          <a:pt x="292" y="107"/>
                        </a:lnTo>
                        <a:lnTo>
                          <a:pt x="293" y="104"/>
                        </a:lnTo>
                        <a:lnTo>
                          <a:pt x="293" y="101"/>
                        </a:lnTo>
                        <a:lnTo>
                          <a:pt x="294" y="97"/>
                        </a:lnTo>
                        <a:lnTo>
                          <a:pt x="294" y="92"/>
                        </a:lnTo>
                        <a:lnTo>
                          <a:pt x="295" y="86"/>
                        </a:lnTo>
                        <a:lnTo>
                          <a:pt x="295" y="79"/>
                        </a:lnTo>
                        <a:lnTo>
                          <a:pt x="296" y="71"/>
                        </a:lnTo>
                        <a:lnTo>
                          <a:pt x="296" y="63"/>
                        </a:lnTo>
                        <a:lnTo>
                          <a:pt x="297" y="53"/>
                        </a:lnTo>
                        <a:lnTo>
                          <a:pt x="297" y="44"/>
                        </a:lnTo>
                        <a:lnTo>
                          <a:pt x="298" y="34"/>
                        </a:lnTo>
                        <a:lnTo>
                          <a:pt x="298" y="25"/>
                        </a:lnTo>
                        <a:lnTo>
                          <a:pt x="299" y="17"/>
                        </a:lnTo>
                        <a:lnTo>
                          <a:pt x="299" y="10"/>
                        </a:lnTo>
                        <a:lnTo>
                          <a:pt x="300" y="5"/>
                        </a:lnTo>
                        <a:lnTo>
                          <a:pt x="300" y="1"/>
                        </a:lnTo>
                        <a:lnTo>
                          <a:pt x="301" y="0"/>
                        </a:lnTo>
                        <a:lnTo>
                          <a:pt x="301" y="1"/>
                        </a:lnTo>
                        <a:lnTo>
                          <a:pt x="302" y="5"/>
                        </a:lnTo>
                        <a:lnTo>
                          <a:pt x="302" y="10"/>
                        </a:lnTo>
                        <a:lnTo>
                          <a:pt x="303" y="17"/>
                        </a:lnTo>
                        <a:lnTo>
                          <a:pt x="303" y="25"/>
                        </a:lnTo>
                        <a:lnTo>
                          <a:pt x="304" y="34"/>
                        </a:lnTo>
                        <a:lnTo>
                          <a:pt x="304" y="44"/>
                        </a:lnTo>
                        <a:lnTo>
                          <a:pt x="305" y="53"/>
                        </a:lnTo>
                        <a:lnTo>
                          <a:pt x="305" y="63"/>
                        </a:lnTo>
                        <a:lnTo>
                          <a:pt x="306" y="71"/>
                        </a:lnTo>
                        <a:lnTo>
                          <a:pt x="306" y="79"/>
                        </a:lnTo>
                        <a:lnTo>
                          <a:pt x="307" y="86"/>
                        </a:lnTo>
                        <a:lnTo>
                          <a:pt x="307" y="92"/>
                        </a:lnTo>
                        <a:lnTo>
                          <a:pt x="308" y="97"/>
                        </a:lnTo>
                        <a:lnTo>
                          <a:pt x="308" y="101"/>
                        </a:lnTo>
                        <a:lnTo>
                          <a:pt x="309" y="104"/>
                        </a:lnTo>
                        <a:lnTo>
                          <a:pt x="309" y="107"/>
                        </a:lnTo>
                        <a:lnTo>
                          <a:pt x="310" y="109"/>
                        </a:lnTo>
                        <a:lnTo>
                          <a:pt x="310" y="110"/>
                        </a:lnTo>
                        <a:lnTo>
                          <a:pt x="311" y="111"/>
                        </a:lnTo>
                        <a:lnTo>
                          <a:pt x="311" y="112"/>
                        </a:lnTo>
                        <a:lnTo>
                          <a:pt x="312" y="113"/>
                        </a:lnTo>
                        <a:lnTo>
                          <a:pt x="313" y="114"/>
                        </a:lnTo>
                        <a:lnTo>
                          <a:pt x="314" y="114"/>
                        </a:lnTo>
                        <a:lnTo>
                          <a:pt x="315" y="115"/>
                        </a:lnTo>
                        <a:lnTo>
                          <a:pt x="316" y="115"/>
                        </a:lnTo>
                        <a:lnTo>
                          <a:pt x="317" y="115"/>
                        </a:lnTo>
                        <a:lnTo>
                          <a:pt x="318" y="116"/>
                        </a:lnTo>
                        <a:lnTo>
                          <a:pt x="319" y="116"/>
                        </a:lnTo>
                        <a:lnTo>
                          <a:pt x="320" y="116"/>
                        </a:lnTo>
                        <a:lnTo>
                          <a:pt x="320" y="117"/>
                        </a:lnTo>
                        <a:lnTo>
                          <a:pt x="321" y="117"/>
                        </a:lnTo>
                        <a:lnTo>
                          <a:pt x="322" y="117"/>
                        </a:lnTo>
                        <a:lnTo>
                          <a:pt x="322" y="118"/>
                        </a:lnTo>
                        <a:lnTo>
                          <a:pt x="323" y="118"/>
                        </a:lnTo>
                        <a:lnTo>
                          <a:pt x="324" y="118"/>
                        </a:lnTo>
                        <a:lnTo>
                          <a:pt x="324" y="119"/>
                        </a:lnTo>
                        <a:lnTo>
                          <a:pt x="325" y="119"/>
                        </a:lnTo>
                        <a:lnTo>
                          <a:pt x="326" y="119"/>
                        </a:lnTo>
                        <a:lnTo>
                          <a:pt x="326" y="120"/>
                        </a:lnTo>
                        <a:lnTo>
                          <a:pt x="327" y="120"/>
                        </a:lnTo>
                        <a:lnTo>
                          <a:pt x="328" y="120"/>
                        </a:lnTo>
                        <a:lnTo>
                          <a:pt x="328" y="121"/>
                        </a:lnTo>
                        <a:lnTo>
                          <a:pt x="329" y="121"/>
                        </a:lnTo>
                        <a:lnTo>
                          <a:pt x="330" y="122"/>
                        </a:lnTo>
                        <a:lnTo>
                          <a:pt x="331" y="122"/>
                        </a:lnTo>
                        <a:lnTo>
                          <a:pt x="331" y="123"/>
                        </a:lnTo>
                        <a:lnTo>
                          <a:pt x="332" y="123"/>
                        </a:lnTo>
                        <a:lnTo>
                          <a:pt x="333" y="124"/>
                        </a:lnTo>
                        <a:lnTo>
                          <a:pt x="334" y="124"/>
                        </a:lnTo>
                        <a:lnTo>
                          <a:pt x="334" y="125"/>
                        </a:lnTo>
                        <a:lnTo>
                          <a:pt x="335" y="125"/>
                        </a:lnTo>
                        <a:lnTo>
                          <a:pt x="336" y="126"/>
                        </a:lnTo>
                        <a:lnTo>
                          <a:pt x="337" y="126"/>
                        </a:lnTo>
                        <a:lnTo>
                          <a:pt x="337" y="127"/>
                        </a:lnTo>
                        <a:lnTo>
                          <a:pt x="338" y="127"/>
                        </a:lnTo>
                        <a:lnTo>
                          <a:pt x="339" y="128"/>
                        </a:lnTo>
                        <a:lnTo>
                          <a:pt x="340" y="129"/>
                        </a:lnTo>
                        <a:lnTo>
                          <a:pt x="341" y="129"/>
                        </a:lnTo>
                        <a:lnTo>
                          <a:pt x="341" y="130"/>
                        </a:lnTo>
                        <a:lnTo>
                          <a:pt x="342" y="130"/>
                        </a:lnTo>
                        <a:lnTo>
                          <a:pt x="342" y="131"/>
                        </a:lnTo>
                        <a:lnTo>
                          <a:pt x="343" y="131"/>
                        </a:lnTo>
                        <a:lnTo>
                          <a:pt x="344" y="132"/>
                        </a:lnTo>
                        <a:lnTo>
                          <a:pt x="345" y="133"/>
                        </a:lnTo>
                        <a:lnTo>
                          <a:pt x="346" y="133"/>
                        </a:lnTo>
                        <a:lnTo>
                          <a:pt x="346" y="134"/>
                        </a:lnTo>
                        <a:lnTo>
                          <a:pt x="347" y="134"/>
                        </a:lnTo>
                        <a:lnTo>
                          <a:pt x="347" y="135"/>
                        </a:lnTo>
                        <a:lnTo>
                          <a:pt x="348" y="135"/>
                        </a:lnTo>
                        <a:lnTo>
                          <a:pt x="348" y="136"/>
                        </a:lnTo>
                        <a:lnTo>
                          <a:pt x="349" y="136"/>
                        </a:lnTo>
                        <a:lnTo>
                          <a:pt x="350" y="137"/>
                        </a:lnTo>
                        <a:lnTo>
                          <a:pt x="351" y="138"/>
                        </a:lnTo>
                        <a:lnTo>
                          <a:pt x="352" y="139"/>
                        </a:lnTo>
                        <a:lnTo>
                          <a:pt x="353" y="140"/>
                        </a:lnTo>
                        <a:lnTo>
                          <a:pt x="354" y="140"/>
                        </a:lnTo>
                        <a:lnTo>
                          <a:pt x="354" y="141"/>
                        </a:lnTo>
                        <a:lnTo>
                          <a:pt x="355" y="141"/>
                        </a:lnTo>
                        <a:lnTo>
                          <a:pt x="355" y="142"/>
                        </a:lnTo>
                        <a:lnTo>
                          <a:pt x="356" y="142"/>
                        </a:lnTo>
                        <a:lnTo>
                          <a:pt x="356" y="143"/>
                        </a:lnTo>
                        <a:lnTo>
                          <a:pt x="357" y="143"/>
                        </a:lnTo>
                        <a:lnTo>
                          <a:pt x="357" y="144"/>
                        </a:lnTo>
                        <a:lnTo>
                          <a:pt x="358" y="144"/>
                        </a:lnTo>
                        <a:lnTo>
                          <a:pt x="358" y="145"/>
                        </a:lnTo>
                        <a:lnTo>
                          <a:pt x="359" y="145"/>
                        </a:lnTo>
                        <a:lnTo>
                          <a:pt x="359" y="146"/>
                        </a:lnTo>
                        <a:lnTo>
                          <a:pt x="360" y="146"/>
                        </a:lnTo>
                        <a:lnTo>
                          <a:pt x="360" y="147"/>
                        </a:lnTo>
                        <a:lnTo>
                          <a:pt x="361" y="147"/>
                        </a:lnTo>
                        <a:lnTo>
                          <a:pt x="362" y="148"/>
                        </a:lnTo>
                        <a:lnTo>
                          <a:pt x="363" y="149"/>
                        </a:lnTo>
                        <a:lnTo>
                          <a:pt x="364" y="150"/>
                        </a:lnTo>
                        <a:lnTo>
                          <a:pt x="365" y="151"/>
                        </a:lnTo>
                        <a:lnTo>
                          <a:pt x="366" y="152"/>
                        </a:lnTo>
                        <a:lnTo>
                          <a:pt x="367" y="153"/>
                        </a:lnTo>
                        <a:lnTo>
                          <a:pt x="368" y="154"/>
                        </a:lnTo>
                        <a:lnTo>
                          <a:pt x="369" y="155"/>
                        </a:lnTo>
                        <a:lnTo>
                          <a:pt x="370" y="156"/>
                        </a:lnTo>
                        <a:lnTo>
                          <a:pt x="371" y="157"/>
                        </a:lnTo>
                        <a:lnTo>
                          <a:pt x="372" y="158"/>
                        </a:lnTo>
                        <a:lnTo>
                          <a:pt x="373" y="159"/>
                        </a:lnTo>
                        <a:lnTo>
                          <a:pt x="374" y="160"/>
                        </a:lnTo>
                        <a:lnTo>
                          <a:pt x="375" y="161"/>
                        </a:lnTo>
                        <a:lnTo>
                          <a:pt x="376" y="162"/>
                        </a:lnTo>
                        <a:lnTo>
                          <a:pt x="377" y="162"/>
                        </a:lnTo>
                        <a:lnTo>
                          <a:pt x="377" y="163"/>
                        </a:lnTo>
                        <a:lnTo>
                          <a:pt x="378" y="163"/>
                        </a:lnTo>
                        <a:lnTo>
                          <a:pt x="378" y="164"/>
                        </a:lnTo>
                        <a:lnTo>
                          <a:pt x="379" y="164"/>
                        </a:lnTo>
                        <a:lnTo>
                          <a:pt x="379" y="165"/>
                        </a:lnTo>
                        <a:lnTo>
                          <a:pt x="380" y="165"/>
                        </a:lnTo>
                        <a:lnTo>
                          <a:pt x="380" y="166"/>
                        </a:lnTo>
                        <a:lnTo>
                          <a:pt x="381" y="166"/>
                        </a:lnTo>
                        <a:lnTo>
                          <a:pt x="381" y="167"/>
                        </a:lnTo>
                        <a:lnTo>
                          <a:pt x="382" y="167"/>
                        </a:lnTo>
                        <a:lnTo>
                          <a:pt x="383" y="168"/>
                        </a:lnTo>
                        <a:lnTo>
                          <a:pt x="384" y="169"/>
                        </a:lnTo>
                        <a:lnTo>
                          <a:pt x="385" y="170"/>
                        </a:lnTo>
                        <a:lnTo>
                          <a:pt x="386" y="171"/>
                        </a:lnTo>
                        <a:lnTo>
                          <a:pt x="387" y="172"/>
                        </a:lnTo>
                        <a:lnTo>
                          <a:pt x="388" y="173"/>
                        </a:lnTo>
                        <a:lnTo>
                          <a:pt x="389" y="174"/>
                        </a:lnTo>
                        <a:lnTo>
                          <a:pt x="390" y="175"/>
                        </a:lnTo>
                        <a:lnTo>
                          <a:pt x="391" y="176"/>
                        </a:lnTo>
                        <a:lnTo>
                          <a:pt x="392" y="176"/>
                        </a:lnTo>
                        <a:lnTo>
                          <a:pt x="392" y="177"/>
                        </a:lnTo>
                        <a:lnTo>
                          <a:pt x="393" y="177"/>
                        </a:lnTo>
                        <a:lnTo>
                          <a:pt x="393" y="178"/>
                        </a:lnTo>
                        <a:lnTo>
                          <a:pt x="394" y="178"/>
                        </a:lnTo>
                        <a:lnTo>
                          <a:pt x="394" y="179"/>
                        </a:lnTo>
                        <a:lnTo>
                          <a:pt x="395" y="179"/>
                        </a:lnTo>
                        <a:lnTo>
                          <a:pt x="395" y="180"/>
                        </a:lnTo>
                        <a:lnTo>
                          <a:pt x="396" y="180"/>
                        </a:lnTo>
                        <a:lnTo>
                          <a:pt x="397" y="181"/>
                        </a:lnTo>
                        <a:lnTo>
                          <a:pt x="398" y="182"/>
                        </a:lnTo>
                        <a:lnTo>
                          <a:pt x="399" y="183"/>
                        </a:lnTo>
                        <a:lnTo>
                          <a:pt x="400" y="184"/>
                        </a:lnTo>
                        <a:lnTo>
                          <a:pt x="401" y="184"/>
                        </a:lnTo>
                        <a:lnTo>
                          <a:pt x="401" y="185"/>
                        </a:lnTo>
                        <a:lnTo>
                          <a:pt x="402" y="185"/>
                        </a:lnTo>
                        <a:lnTo>
                          <a:pt x="402" y="186"/>
                        </a:lnTo>
                        <a:lnTo>
                          <a:pt x="403" y="186"/>
                        </a:lnTo>
                        <a:lnTo>
                          <a:pt x="403" y="187"/>
                        </a:lnTo>
                        <a:lnTo>
                          <a:pt x="404" y="187"/>
                        </a:lnTo>
                        <a:lnTo>
                          <a:pt x="405" y="188"/>
                        </a:lnTo>
                        <a:lnTo>
                          <a:pt x="406" y="189"/>
                        </a:lnTo>
                        <a:lnTo>
                          <a:pt x="407" y="189"/>
                        </a:lnTo>
                        <a:lnTo>
                          <a:pt x="407" y="190"/>
                        </a:lnTo>
                        <a:lnTo>
                          <a:pt x="408" y="190"/>
                        </a:lnTo>
                        <a:lnTo>
                          <a:pt x="408" y="191"/>
                        </a:lnTo>
                        <a:lnTo>
                          <a:pt x="409" y="191"/>
                        </a:lnTo>
                        <a:lnTo>
                          <a:pt x="410" y="192"/>
                        </a:lnTo>
                        <a:lnTo>
                          <a:pt x="411" y="193"/>
                        </a:lnTo>
                        <a:lnTo>
                          <a:pt x="412" y="193"/>
                        </a:lnTo>
                        <a:lnTo>
                          <a:pt x="412" y="194"/>
                        </a:lnTo>
                        <a:lnTo>
                          <a:pt x="413" y="194"/>
                        </a:lnTo>
                        <a:lnTo>
                          <a:pt x="414" y="195"/>
                        </a:lnTo>
                        <a:lnTo>
                          <a:pt x="415" y="195"/>
                        </a:lnTo>
                        <a:lnTo>
                          <a:pt x="415" y="196"/>
                        </a:lnTo>
                        <a:lnTo>
                          <a:pt x="416" y="196"/>
                        </a:lnTo>
                        <a:lnTo>
                          <a:pt x="416" y="197"/>
                        </a:lnTo>
                        <a:lnTo>
                          <a:pt x="417" y="197"/>
                        </a:lnTo>
                        <a:lnTo>
                          <a:pt x="418" y="198"/>
                        </a:lnTo>
                        <a:lnTo>
                          <a:pt x="419" y="198"/>
                        </a:lnTo>
                        <a:lnTo>
                          <a:pt x="419" y="199"/>
                        </a:lnTo>
                        <a:lnTo>
                          <a:pt x="420" y="199"/>
                        </a:lnTo>
                        <a:lnTo>
                          <a:pt x="421" y="200"/>
                        </a:lnTo>
                        <a:lnTo>
                          <a:pt x="422" y="200"/>
                        </a:lnTo>
                        <a:lnTo>
                          <a:pt x="422" y="201"/>
                        </a:lnTo>
                        <a:lnTo>
                          <a:pt x="423" y="201"/>
                        </a:lnTo>
                        <a:lnTo>
                          <a:pt x="424" y="202"/>
                        </a:lnTo>
                        <a:lnTo>
                          <a:pt x="425" y="202"/>
                        </a:lnTo>
                        <a:lnTo>
                          <a:pt x="425" y="203"/>
                        </a:lnTo>
                        <a:lnTo>
                          <a:pt x="426" y="203"/>
                        </a:lnTo>
                        <a:lnTo>
                          <a:pt x="427" y="204"/>
                        </a:lnTo>
                        <a:lnTo>
                          <a:pt x="428" y="204"/>
                        </a:lnTo>
                        <a:lnTo>
                          <a:pt x="429" y="205"/>
                        </a:lnTo>
                        <a:lnTo>
                          <a:pt x="430" y="205"/>
                        </a:lnTo>
                        <a:lnTo>
                          <a:pt x="430" y="206"/>
                        </a:lnTo>
                        <a:lnTo>
                          <a:pt x="431" y="206"/>
                        </a:lnTo>
                        <a:lnTo>
                          <a:pt x="432" y="206"/>
                        </a:lnTo>
                        <a:lnTo>
                          <a:pt x="432" y="207"/>
                        </a:lnTo>
                        <a:lnTo>
                          <a:pt x="433" y="207"/>
                        </a:lnTo>
                        <a:lnTo>
                          <a:pt x="434" y="208"/>
                        </a:lnTo>
                        <a:lnTo>
                          <a:pt x="435" y="208"/>
                        </a:lnTo>
                        <a:lnTo>
                          <a:pt x="436" y="209"/>
                        </a:lnTo>
                        <a:lnTo>
                          <a:pt x="437" y="209"/>
                        </a:lnTo>
                        <a:lnTo>
                          <a:pt x="438" y="210"/>
                        </a:lnTo>
                        <a:lnTo>
                          <a:pt x="439" y="210"/>
                        </a:lnTo>
                        <a:lnTo>
                          <a:pt x="440" y="211"/>
                        </a:lnTo>
                        <a:lnTo>
                          <a:pt x="441" y="211"/>
                        </a:lnTo>
                        <a:lnTo>
                          <a:pt x="442" y="212"/>
                        </a:lnTo>
                        <a:lnTo>
                          <a:pt x="443" y="212"/>
                        </a:lnTo>
                        <a:lnTo>
                          <a:pt x="444" y="212"/>
                        </a:lnTo>
                        <a:lnTo>
                          <a:pt x="444" y="213"/>
                        </a:lnTo>
                        <a:lnTo>
                          <a:pt x="445" y="213"/>
                        </a:lnTo>
                        <a:lnTo>
                          <a:pt x="446" y="213"/>
                        </a:lnTo>
                        <a:lnTo>
                          <a:pt x="446" y="214"/>
                        </a:lnTo>
                        <a:lnTo>
                          <a:pt x="447" y="214"/>
                        </a:lnTo>
                        <a:lnTo>
                          <a:pt x="448" y="214"/>
                        </a:lnTo>
                        <a:lnTo>
                          <a:pt x="449" y="215"/>
                        </a:lnTo>
                        <a:lnTo>
                          <a:pt x="450" y="215"/>
                        </a:lnTo>
                        <a:lnTo>
                          <a:pt x="451" y="215"/>
                        </a:lnTo>
                        <a:lnTo>
                          <a:pt x="451" y="216"/>
                        </a:lnTo>
                        <a:lnTo>
                          <a:pt x="452" y="216"/>
                        </a:lnTo>
                        <a:lnTo>
                          <a:pt x="453" y="216"/>
                        </a:lnTo>
                        <a:lnTo>
                          <a:pt x="454" y="217"/>
                        </a:lnTo>
                        <a:lnTo>
                          <a:pt x="455" y="217"/>
                        </a:lnTo>
                        <a:lnTo>
                          <a:pt x="456" y="217"/>
                        </a:lnTo>
                        <a:lnTo>
                          <a:pt x="457" y="218"/>
                        </a:lnTo>
                        <a:lnTo>
                          <a:pt x="458" y="218"/>
                        </a:lnTo>
                        <a:lnTo>
                          <a:pt x="459" y="218"/>
                        </a:lnTo>
                        <a:lnTo>
                          <a:pt x="460" y="219"/>
                        </a:lnTo>
                        <a:lnTo>
                          <a:pt x="461" y="219"/>
                        </a:lnTo>
                        <a:lnTo>
                          <a:pt x="462" y="219"/>
                        </a:lnTo>
                        <a:lnTo>
                          <a:pt x="463" y="220"/>
                        </a:lnTo>
                        <a:lnTo>
                          <a:pt x="464" y="220"/>
                        </a:lnTo>
                        <a:lnTo>
                          <a:pt x="465" y="220"/>
                        </a:lnTo>
                        <a:lnTo>
                          <a:pt x="466" y="220"/>
                        </a:lnTo>
                        <a:lnTo>
                          <a:pt x="466" y="221"/>
                        </a:lnTo>
                        <a:lnTo>
                          <a:pt x="467" y="221"/>
                        </a:lnTo>
                        <a:lnTo>
                          <a:pt x="468" y="221"/>
                        </a:lnTo>
                        <a:lnTo>
                          <a:pt x="469" y="221"/>
                        </a:lnTo>
                        <a:lnTo>
                          <a:pt x="470" y="221"/>
                        </a:lnTo>
                        <a:lnTo>
                          <a:pt x="470" y="222"/>
                        </a:lnTo>
                        <a:lnTo>
                          <a:pt x="471" y="222"/>
                        </a:lnTo>
                        <a:lnTo>
                          <a:pt x="472" y="222"/>
                        </a:lnTo>
                        <a:lnTo>
                          <a:pt x="473" y="222"/>
                        </a:lnTo>
                        <a:lnTo>
                          <a:pt x="474" y="222"/>
                        </a:lnTo>
                        <a:lnTo>
                          <a:pt x="474" y="223"/>
                        </a:lnTo>
                        <a:lnTo>
                          <a:pt x="475" y="223"/>
                        </a:lnTo>
                        <a:lnTo>
                          <a:pt x="476" y="223"/>
                        </a:lnTo>
                        <a:lnTo>
                          <a:pt x="477" y="223"/>
                        </a:lnTo>
                        <a:lnTo>
                          <a:pt x="478" y="223"/>
                        </a:lnTo>
                        <a:lnTo>
                          <a:pt x="479" y="223"/>
                        </a:lnTo>
                        <a:lnTo>
                          <a:pt x="479" y="224"/>
                        </a:lnTo>
                        <a:lnTo>
                          <a:pt x="480" y="224"/>
                        </a:lnTo>
                        <a:lnTo>
                          <a:pt x="481" y="224"/>
                        </a:lnTo>
                        <a:lnTo>
                          <a:pt x="482" y="224"/>
                        </a:lnTo>
                        <a:lnTo>
                          <a:pt x="483" y="224"/>
                        </a:lnTo>
                        <a:lnTo>
                          <a:pt x="484" y="224"/>
                        </a:lnTo>
                        <a:lnTo>
                          <a:pt x="484" y="225"/>
                        </a:lnTo>
                        <a:lnTo>
                          <a:pt x="485" y="225"/>
                        </a:lnTo>
                        <a:lnTo>
                          <a:pt x="486" y="225"/>
                        </a:lnTo>
                        <a:lnTo>
                          <a:pt x="487" y="225"/>
                        </a:lnTo>
                        <a:lnTo>
                          <a:pt x="488" y="225"/>
                        </a:lnTo>
                        <a:lnTo>
                          <a:pt x="489" y="225"/>
                        </a:lnTo>
                        <a:lnTo>
                          <a:pt x="490" y="225"/>
                        </a:lnTo>
                        <a:lnTo>
                          <a:pt x="490" y="226"/>
                        </a:lnTo>
                        <a:lnTo>
                          <a:pt x="491" y="226"/>
                        </a:lnTo>
                        <a:lnTo>
                          <a:pt x="492" y="226"/>
                        </a:lnTo>
                        <a:lnTo>
                          <a:pt x="493" y="226"/>
                        </a:lnTo>
                        <a:lnTo>
                          <a:pt x="494" y="226"/>
                        </a:lnTo>
                        <a:lnTo>
                          <a:pt x="495" y="226"/>
                        </a:lnTo>
                        <a:lnTo>
                          <a:pt x="496" y="226"/>
                        </a:lnTo>
                        <a:lnTo>
                          <a:pt x="497" y="226"/>
                        </a:lnTo>
                        <a:lnTo>
                          <a:pt x="497" y="227"/>
                        </a:lnTo>
                        <a:lnTo>
                          <a:pt x="498" y="227"/>
                        </a:lnTo>
                        <a:lnTo>
                          <a:pt x="499" y="227"/>
                        </a:lnTo>
                        <a:lnTo>
                          <a:pt x="500" y="227"/>
                        </a:lnTo>
                        <a:lnTo>
                          <a:pt x="501" y="227"/>
                        </a:lnTo>
                        <a:lnTo>
                          <a:pt x="502" y="227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542"/>
                  <p:cNvSpPr>
                    <a:spLocks/>
                  </p:cNvSpPr>
                  <p:nvPr/>
                </p:nvSpPr>
                <p:spPr bwMode="auto">
                  <a:xfrm>
                    <a:off x="329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543"/>
                  <p:cNvSpPr>
                    <a:spLocks/>
                  </p:cNvSpPr>
                  <p:nvPr/>
                </p:nvSpPr>
                <p:spPr bwMode="auto">
                  <a:xfrm>
                    <a:off x="332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544"/>
                  <p:cNvSpPr>
                    <a:spLocks/>
                  </p:cNvSpPr>
                  <p:nvPr/>
                </p:nvSpPr>
                <p:spPr bwMode="auto">
                  <a:xfrm>
                    <a:off x="335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545"/>
                  <p:cNvSpPr>
                    <a:spLocks/>
                  </p:cNvSpPr>
                  <p:nvPr/>
                </p:nvSpPr>
                <p:spPr bwMode="auto">
                  <a:xfrm>
                    <a:off x="337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546"/>
                  <p:cNvSpPr>
                    <a:spLocks/>
                  </p:cNvSpPr>
                  <p:nvPr/>
                </p:nvSpPr>
                <p:spPr bwMode="auto">
                  <a:xfrm>
                    <a:off x="340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547"/>
                  <p:cNvSpPr>
                    <a:spLocks/>
                  </p:cNvSpPr>
                  <p:nvPr/>
                </p:nvSpPr>
                <p:spPr bwMode="auto">
                  <a:xfrm>
                    <a:off x="343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548"/>
                  <p:cNvSpPr>
                    <a:spLocks/>
                  </p:cNvSpPr>
                  <p:nvPr/>
                </p:nvSpPr>
                <p:spPr bwMode="auto">
                  <a:xfrm>
                    <a:off x="345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549"/>
                  <p:cNvSpPr>
                    <a:spLocks/>
                  </p:cNvSpPr>
                  <p:nvPr/>
                </p:nvSpPr>
                <p:spPr bwMode="auto">
                  <a:xfrm>
                    <a:off x="348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550"/>
                  <p:cNvSpPr>
                    <a:spLocks/>
                  </p:cNvSpPr>
                  <p:nvPr/>
                </p:nvSpPr>
                <p:spPr bwMode="auto">
                  <a:xfrm>
                    <a:off x="3513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551"/>
                  <p:cNvSpPr>
                    <a:spLocks/>
                  </p:cNvSpPr>
                  <p:nvPr/>
                </p:nvSpPr>
                <p:spPr bwMode="auto">
                  <a:xfrm>
                    <a:off x="354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552"/>
                  <p:cNvSpPr>
                    <a:spLocks/>
                  </p:cNvSpPr>
                  <p:nvPr/>
                </p:nvSpPr>
                <p:spPr bwMode="auto">
                  <a:xfrm>
                    <a:off x="356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553"/>
                  <p:cNvSpPr>
                    <a:spLocks/>
                  </p:cNvSpPr>
                  <p:nvPr/>
                </p:nvSpPr>
                <p:spPr bwMode="auto">
                  <a:xfrm>
                    <a:off x="359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554"/>
                  <p:cNvSpPr>
                    <a:spLocks/>
                  </p:cNvSpPr>
                  <p:nvPr/>
                </p:nvSpPr>
                <p:spPr bwMode="auto">
                  <a:xfrm>
                    <a:off x="362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555"/>
                  <p:cNvSpPr>
                    <a:spLocks/>
                  </p:cNvSpPr>
                  <p:nvPr/>
                </p:nvSpPr>
                <p:spPr bwMode="auto">
                  <a:xfrm>
                    <a:off x="365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556"/>
                  <p:cNvSpPr>
                    <a:spLocks/>
                  </p:cNvSpPr>
                  <p:nvPr/>
                </p:nvSpPr>
                <p:spPr bwMode="auto">
                  <a:xfrm>
                    <a:off x="367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557"/>
                  <p:cNvSpPr>
                    <a:spLocks/>
                  </p:cNvSpPr>
                  <p:nvPr/>
                </p:nvSpPr>
                <p:spPr bwMode="auto">
                  <a:xfrm>
                    <a:off x="370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558"/>
                  <p:cNvSpPr>
                    <a:spLocks/>
                  </p:cNvSpPr>
                  <p:nvPr/>
                </p:nvSpPr>
                <p:spPr bwMode="auto">
                  <a:xfrm>
                    <a:off x="373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559"/>
                  <p:cNvSpPr>
                    <a:spLocks/>
                  </p:cNvSpPr>
                  <p:nvPr/>
                </p:nvSpPr>
                <p:spPr bwMode="auto">
                  <a:xfrm>
                    <a:off x="3758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560"/>
                  <p:cNvSpPr>
                    <a:spLocks/>
                  </p:cNvSpPr>
                  <p:nvPr/>
                </p:nvSpPr>
                <p:spPr bwMode="auto">
                  <a:xfrm>
                    <a:off x="378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561"/>
                  <p:cNvSpPr>
                    <a:spLocks/>
                  </p:cNvSpPr>
                  <p:nvPr/>
                </p:nvSpPr>
                <p:spPr bwMode="auto">
                  <a:xfrm>
                    <a:off x="381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562"/>
                  <p:cNvSpPr>
                    <a:spLocks/>
                  </p:cNvSpPr>
                  <p:nvPr/>
                </p:nvSpPr>
                <p:spPr bwMode="auto">
                  <a:xfrm>
                    <a:off x="384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563"/>
                  <p:cNvSpPr>
                    <a:spLocks/>
                  </p:cNvSpPr>
                  <p:nvPr/>
                </p:nvSpPr>
                <p:spPr bwMode="auto">
                  <a:xfrm>
                    <a:off x="386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564"/>
                  <p:cNvSpPr>
                    <a:spLocks/>
                  </p:cNvSpPr>
                  <p:nvPr/>
                </p:nvSpPr>
                <p:spPr bwMode="auto">
                  <a:xfrm>
                    <a:off x="389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565"/>
                  <p:cNvSpPr>
                    <a:spLocks/>
                  </p:cNvSpPr>
                  <p:nvPr/>
                </p:nvSpPr>
                <p:spPr bwMode="auto">
                  <a:xfrm>
                    <a:off x="392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566"/>
                  <p:cNvSpPr>
                    <a:spLocks/>
                  </p:cNvSpPr>
                  <p:nvPr/>
                </p:nvSpPr>
                <p:spPr bwMode="auto">
                  <a:xfrm>
                    <a:off x="394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567"/>
                  <p:cNvSpPr>
                    <a:spLocks/>
                  </p:cNvSpPr>
                  <p:nvPr/>
                </p:nvSpPr>
                <p:spPr bwMode="auto">
                  <a:xfrm>
                    <a:off x="397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568"/>
                  <p:cNvSpPr>
                    <a:spLocks/>
                  </p:cNvSpPr>
                  <p:nvPr/>
                </p:nvSpPr>
                <p:spPr bwMode="auto">
                  <a:xfrm>
                    <a:off x="400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569"/>
                  <p:cNvSpPr>
                    <a:spLocks/>
                  </p:cNvSpPr>
                  <p:nvPr/>
                </p:nvSpPr>
                <p:spPr bwMode="auto">
                  <a:xfrm>
                    <a:off x="403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570"/>
                  <p:cNvSpPr>
                    <a:spLocks/>
                  </p:cNvSpPr>
                  <p:nvPr/>
                </p:nvSpPr>
                <p:spPr bwMode="auto">
                  <a:xfrm>
                    <a:off x="405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571"/>
                  <p:cNvSpPr>
                    <a:spLocks/>
                  </p:cNvSpPr>
                  <p:nvPr/>
                </p:nvSpPr>
                <p:spPr bwMode="auto">
                  <a:xfrm>
                    <a:off x="408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572"/>
                  <p:cNvSpPr>
                    <a:spLocks/>
                  </p:cNvSpPr>
                  <p:nvPr/>
                </p:nvSpPr>
                <p:spPr bwMode="auto">
                  <a:xfrm>
                    <a:off x="411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573"/>
                  <p:cNvSpPr>
                    <a:spLocks/>
                  </p:cNvSpPr>
                  <p:nvPr/>
                </p:nvSpPr>
                <p:spPr bwMode="auto">
                  <a:xfrm>
                    <a:off x="4139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574"/>
                  <p:cNvSpPr>
                    <a:spLocks/>
                  </p:cNvSpPr>
                  <p:nvPr/>
                </p:nvSpPr>
                <p:spPr bwMode="auto">
                  <a:xfrm>
                    <a:off x="416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575"/>
                  <p:cNvSpPr>
                    <a:spLocks/>
                  </p:cNvSpPr>
                  <p:nvPr/>
                </p:nvSpPr>
                <p:spPr bwMode="auto">
                  <a:xfrm>
                    <a:off x="419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576"/>
                  <p:cNvSpPr>
                    <a:spLocks/>
                  </p:cNvSpPr>
                  <p:nvPr/>
                </p:nvSpPr>
                <p:spPr bwMode="auto">
                  <a:xfrm>
                    <a:off x="422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577"/>
                  <p:cNvSpPr>
                    <a:spLocks/>
                  </p:cNvSpPr>
                  <p:nvPr/>
                </p:nvSpPr>
                <p:spPr bwMode="auto">
                  <a:xfrm>
                    <a:off x="424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578"/>
                  <p:cNvSpPr>
                    <a:spLocks/>
                  </p:cNvSpPr>
                  <p:nvPr/>
                </p:nvSpPr>
                <p:spPr bwMode="auto">
                  <a:xfrm>
                    <a:off x="427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579"/>
                  <p:cNvSpPr>
                    <a:spLocks/>
                  </p:cNvSpPr>
                  <p:nvPr/>
                </p:nvSpPr>
                <p:spPr bwMode="auto">
                  <a:xfrm>
                    <a:off x="430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580"/>
                  <p:cNvSpPr>
                    <a:spLocks/>
                  </p:cNvSpPr>
                  <p:nvPr/>
                </p:nvSpPr>
                <p:spPr bwMode="auto">
                  <a:xfrm>
                    <a:off x="433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581"/>
                  <p:cNvSpPr>
                    <a:spLocks/>
                  </p:cNvSpPr>
                  <p:nvPr/>
                </p:nvSpPr>
                <p:spPr bwMode="auto">
                  <a:xfrm>
                    <a:off x="435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582"/>
                  <p:cNvSpPr>
                    <a:spLocks/>
                  </p:cNvSpPr>
                  <p:nvPr/>
                </p:nvSpPr>
                <p:spPr bwMode="auto">
                  <a:xfrm>
                    <a:off x="4384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583"/>
                  <p:cNvSpPr>
                    <a:spLocks/>
                  </p:cNvSpPr>
                  <p:nvPr/>
                </p:nvSpPr>
                <p:spPr bwMode="auto">
                  <a:xfrm>
                    <a:off x="441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584"/>
                  <p:cNvSpPr>
                    <a:spLocks/>
                  </p:cNvSpPr>
                  <p:nvPr/>
                </p:nvSpPr>
                <p:spPr bwMode="auto">
                  <a:xfrm>
                    <a:off x="443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585"/>
                  <p:cNvSpPr>
                    <a:spLocks/>
                  </p:cNvSpPr>
                  <p:nvPr/>
                </p:nvSpPr>
                <p:spPr bwMode="auto">
                  <a:xfrm>
                    <a:off x="446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586"/>
                  <p:cNvSpPr>
                    <a:spLocks/>
                  </p:cNvSpPr>
                  <p:nvPr/>
                </p:nvSpPr>
                <p:spPr bwMode="auto">
                  <a:xfrm>
                    <a:off x="449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587"/>
                  <p:cNvSpPr>
                    <a:spLocks/>
                  </p:cNvSpPr>
                  <p:nvPr/>
                </p:nvSpPr>
                <p:spPr bwMode="auto">
                  <a:xfrm>
                    <a:off x="4521" y="2142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588"/>
                  <p:cNvSpPr>
                    <a:spLocks/>
                  </p:cNvSpPr>
                  <p:nvPr/>
                </p:nvSpPr>
                <p:spPr bwMode="auto">
                  <a:xfrm>
                    <a:off x="4543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589"/>
                  <p:cNvSpPr>
                    <a:spLocks/>
                  </p:cNvSpPr>
                  <p:nvPr/>
                </p:nvSpPr>
                <p:spPr bwMode="auto">
                  <a:xfrm>
                    <a:off x="4570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590"/>
                  <p:cNvSpPr>
                    <a:spLocks/>
                  </p:cNvSpPr>
                  <p:nvPr/>
                </p:nvSpPr>
                <p:spPr bwMode="auto">
                  <a:xfrm>
                    <a:off x="4598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591"/>
                  <p:cNvSpPr>
                    <a:spLocks/>
                  </p:cNvSpPr>
                  <p:nvPr/>
                </p:nvSpPr>
                <p:spPr bwMode="auto">
                  <a:xfrm>
                    <a:off x="4616" y="2124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Line 5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25" y="2097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593"/>
                  <p:cNvSpPr>
                    <a:spLocks/>
                  </p:cNvSpPr>
                  <p:nvPr/>
                </p:nvSpPr>
                <p:spPr bwMode="auto">
                  <a:xfrm>
                    <a:off x="4629" y="2069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5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29" y="2042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5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4" y="2015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596"/>
                  <p:cNvSpPr>
                    <a:spLocks/>
                  </p:cNvSpPr>
                  <p:nvPr/>
                </p:nvSpPr>
                <p:spPr bwMode="auto">
                  <a:xfrm>
                    <a:off x="4634" y="1988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Line 5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8" y="1961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Line 5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8" y="1933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Line 5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8" y="1906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Line 6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3" y="1879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Line 6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3" y="1852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Line 6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3" y="1824"/>
                    <a:ext cx="1" cy="10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Line 6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8" y="1797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6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8" y="1770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605"/>
                  <p:cNvSpPr>
                    <a:spLocks/>
                  </p:cNvSpPr>
                  <p:nvPr/>
                </p:nvSpPr>
                <p:spPr bwMode="auto">
                  <a:xfrm>
                    <a:off x="4648" y="1743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Line 6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2" y="1716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Line 6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2" y="1688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Line 6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2" y="1666"/>
                    <a:ext cx="5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609"/>
                  <p:cNvSpPr>
                    <a:spLocks/>
                  </p:cNvSpPr>
                  <p:nvPr/>
                </p:nvSpPr>
                <p:spPr bwMode="auto">
                  <a:xfrm>
                    <a:off x="4657" y="1639"/>
                    <a:ext cx="4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4666" y="1657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Line 611"/>
                  <p:cNvSpPr>
                    <a:spLocks noChangeShapeType="1"/>
                  </p:cNvSpPr>
                  <p:nvPr/>
                </p:nvSpPr>
                <p:spPr bwMode="auto">
                  <a:xfrm>
                    <a:off x="4666" y="1684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1711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613"/>
                  <p:cNvSpPr>
                    <a:spLocks/>
                  </p:cNvSpPr>
                  <p:nvPr/>
                </p:nvSpPr>
                <p:spPr bwMode="auto">
                  <a:xfrm>
                    <a:off x="4670" y="1738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1766"/>
                    <a:ext cx="5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4675" y="1793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4675" y="1820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Line 617"/>
                  <p:cNvSpPr>
                    <a:spLocks noChangeShapeType="1"/>
                  </p:cNvSpPr>
                  <p:nvPr/>
                </p:nvSpPr>
                <p:spPr bwMode="auto">
                  <a:xfrm>
                    <a:off x="4675" y="1847"/>
                    <a:ext cx="4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4679" y="1874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679" y="1902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Line 620"/>
                  <p:cNvSpPr>
                    <a:spLocks noChangeShapeType="1"/>
                  </p:cNvSpPr>
                  <p:nvPr/>
                </p:nvSpPr>
                <p:spPr bwMode="auto">
                  <a:xfrm>
                    <a:off x="4679" y="1929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Line 621"/>
                  <p:cNvSpPr>
                    <a:spLocks noChangeShapeType="1"/>
                  </p:cNvSpPr>
                  <p:nvPr/>
                </p:nvSpPr>
                <p:spPr bwMode="auto">
                  <a:xfrm>
                    <a:off x="4684" y="1956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622"/>
                  <p:cNvSpPr>
                    <a:spLocks/>
                  </p:cNvSpPr>
                  <p:nvPr/>
                </p:nvSpPr>
                <p:spPr bwMode="auto">
                  <a:xfrm>
                    <a:off x="4684" y="1983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4688" y="2010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688" y="2038"/>
                    <a:ext cx="1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4688" y="2060"/>
                    <a:ext cx="5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626"/>
                  <p:cNvSpPr>
                    <a:spLocks/>
                  </p:cNvSpPr>
                  <p:nvPr/>
                </p:nvSpPr>
                <p:spPr bwMode="auto">
                  <a:xfrm>
                    <a:off x="4693" y="2088"/>
                    <a:ext cx="1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627"/>
                  <p:cNvSpPr>
                    <a:spLocks/>
                  </p:cNvSpPr>
                  <p:nvPr/>
                </p:nvSpPr>
                <p:spPr bwMode="auto">
                  <a:xfrm>
                    <a:off x="4697" y="2115"/>
                    <a:ext cx="5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628"/>
                  <p:cNvSpPr>
                    <a:spLocks/>
                  </p:cNvSpPr>
                  <p:nvPr/>
                </p:nvSpPr>
                <p:spPr bwMode="auto">
                  <a:xfrm>
                    <a:off x="4711" y="2142"/>
                    <a:ext cx="5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629"/>
                  <p:cNvSpPr>
                    <a:spLocks/>
                  </p:cNvSpPr>
                  <p:nvPr/>
                </p:nvSpPr>
                <p:spPr bwMode="auto">
                  <a:xfrm>
                    <a:off x="4734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630"/>
                  <p:cNvSpPr>
                    <a:spLocks/>
                  </p:cNvSpPr>
                  <p:nvPr/>
                </p:nvSpPr>
                <p:spPr bwMode="auto">
                  <a:xfrm>
                    <a:off x="4761" y="2142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631"/>
                  <p:cNvSpPr>
                    <a:spLocks/>
                  </p:cNvSpPr>
                  <p:nvPr/>
                </p:nvSpPr>
                <p:spPr bwMode="auto">
                  <a:xfrm>
                    <a:off x="4788" y="2142"/>
                    <a:ext cx="9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632"/>
                  <p:cNvSpPr>
                    <a:spLocks/>
                  </p:cNvSpPr>
                  <p:nvPr/>
                </p:nvSpPr>
                <p:spPr bwMode="auto">
                  <a:xfrm>
                    <a:off x="481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633"/>
                  <p:cNvSpPr>
                    <a:spLocks/>
                  </p:cNvSpPr>
                  <p:nvPr/>
                </p:nvSpPr>
                <p:spPr bwMode="auto">
                  <a:xfrm>
                    <a:off x="484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634"/>
                  <p:cNvSpPr>
                    <a:spLocks/>
                  </p:cNvSpPr>
                  <p:nvPr/>
                </p:nvSpPr>
                <p:spPr bwMode="auto">
                  <a:xfrm>
                    <a:off x="487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635"/>
                  <p:cNvSpPr>
                    <a:spLocks/>
                  </p:cNvSpPr>
                  <p:nvPr/>
                </p:nvSpPr>
                <p:spPr bwMode="auto">
                  <a:xfrm>
                    <a:off x="489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636"/>
                  <p:cNvSpPr>
                    <a:spLocks/>
                  </p:cNvSpPr>
                  <p:nvPr/>
                </p:nvSpPr>
                <p:spPr bwMode="auto">
                  <a:xfrm>
                    <a:off x="492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637"/>
                  <p:cNvSpPr>
                    <a:spLocks/>
                  </p:cNvSpPr>
                  <p:nvPr/>
                </p:nvSpPr>
                <p:spPr bwMode="auto">
                  <a:xfrm>
                    <a:off x="4951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638"/>
                  <p:cNvSpPr>
                    <a:spLocks/>
                  </p:cNvSpPr>
                  <p:nvPr/>
                </p:nvSpPr>
                <p:spPr bwMode="auto">
                  <a:xfrm>
                    <a:off x="497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639"/>
                  <p:cNvSpPr>
                    <a:spLocks/>
                  </p:cNvSpPr>
                  <p:nvPr/>
                </p:nvSpPr>
                <p:spPr bwMode="auto">
                  <a:xfrm>
                    <a:off x="500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640"/>
                  <p:cNvSpPr>
                    <a:spLocks/>
                  </p:cNvSpPr>
                  <p:nvPr/>
                </p:nvSpPr>
                <p:spPr bwMode="auto">
                  <a:xfrm>
                    <a:off x="503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641"/>
                  <p:cNvSpPr>
                    <a:spLocks/>
                  </p:cNvSpPr>
                  <p:nvPr/>
                </p:nvSpPr>
                <p:spPr bwMode="auto">
                  <a:xfrm>
                    <a:off x="506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642"/>
                  <p:cNvSpPr>
                    <a:spLocks/>
                  </p:cNvSpPr>
                  <p:nvPr/>
                </p:nvSpPr>
                <p:spPr bwMode="auto">
                  <a:xfrm>
                    <a:off x="508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643"/>
                  <p:cNvSpPr>
                    <a:spLocks/>
                  </p:cNvSpPr>
                  <p:nvPr/>
                </p:nvSpPr>
                <p:spPr bwMode="auto">
                  <a:xfrm>
                    <a:off x="511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644"/>
                  <p:cNvSpPr>
                    <a:spLocks/>
                  </p:cNvSpPr>
                  <p:nvPr/>
                </p:nvSpPr>
                <p:spPr bwMode="auto">
                  <a:xfrm>
                    <a:off x="5142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645"/>
                  <p:cNvSpPr>
                    <a:spLocks/>
                  </p:cNvSpPr>
                  <p:nvPr/>
                </p:nvSpPr>
                <p:spPr bwMode="auto">
                  <a:xfrm>
                    <a:off x="516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646"/>
                  <p:cNvSpPr>
                    <a:spLocks/>
                  </p:cNvSpPr>
                  <p:nvPr/>
                </p:nvSpPr>
                <p:spPr bwMode="auto">
                  <a:xfrm>
                    <a:off x="519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647"/>
                  <p:cNvSpPr>
                    <a:spLocks/>
                  </p:cNvSpPr>
                  <p:nvPr/>
                </p:nvSpPr>
                <p:spPr bwMode="auto">
                  <a:xfrm>
                    <a:off x="522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648"/>
                  <p:cNvSpPr>
                    <a:spLocks/>
                  </p:cNvSpPr>
                  <p:nvPr/>
                </p:nvSpPr>
                <p:spPr bwMode="auto">
                  <a:xfrm>
                    <a:off x="525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649"/>
                  <p:cNvSpPr>
                    <a:spLocks/>
                  </p:cNvSpPr>
                  <p:nvPr/>
                </p:nvSpPr>
                <p:spPr bwMode="auto">
                  <a:xfrm>
                    <a:off x="5278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650"/>
                  <p:cNvSpPr>
                    <a:spLocks/>
                  </p:cNvSpPr>
                  <p:nvPr/>
                </p:nvSpPr>
                <p:spPr bwMode="auto">
                  <a:xfrm>
                    <a:off x="5305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651"/>
                  <p:cNvSpPr>
                    <a:spLocks/>
                  </p:cNvSpPr>
                  <p:nvPr/>
                </p:nvSpPr>
                <p:spPr bwMode="auto">
                  <a:xfrm>
                    <a:off x="5332" y="2146"/>
                    <a:ext cx="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652"/>
                  <p:cNvSpPr>
                    <a:spLocks/>
                  </p:cNvSpPr>
                  <p:nvPr/>
                </p:nvSpPr>
                <p:spPr bwMode="auto">
                  <a:xfrm>
                    <a:off x="536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653"/>
                  <p:cNvSpPr>
                    <a:spLocks/>
                  </p:cNvSpPr>
                  <p:nvPr/>
                </p:nvSpPr>
                <p:spPr bwMode="auto">
                  <a:xfrm>
                    <a:off x="5387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654"/>
                  <p:cNvSpPr>
                    <a:spLocks/>
                  </p:cNvSpPr>
                  <p:nvPr/>
                </p:nvSpPr>
                <p:spPr bwMode="auto">
                  <a:xfrm>
                    <a:off x="5414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655"/>
                  <p:cNvSpPr>
                    <a:spLocks/>
                  </p:cNvSpPr>
                  <p:nvPr/>
                </p:nvSpPr>
                <p:spPr bwMode="auto">
                  <a:xfrm>
                    <a:off x="5441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656"/>
                  <p:cNvSpPr>
                    <a:spLocks/>
                  </p:cNvSpPr>
                  <p:nvPr/>
                </p:nvSpPr>
                <p:spPr bwMode="auto">
                  <a:xfrm>
                    <a:off x="5469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657"/>
                  <p:cNvSpPr>
                    <a:spLocks/>
                  </p:cNvSpPr>
                  <p:nvPr/>
                </p:nvSpPr>
                <p:spPr bwMode="auto">
                  <a:xfrm>
                    <a:off x="5496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658"/>
                  <p:cNvSpPr>
                    <a:spLocks/>
                  </p:cNvSpPr>
                  <p:nvPr/>
                </p:nvSpPr>
                <p:spPr bwMode="auto">
                  <a:xfrm>
                    <a:off x="5523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659"/>
                  <p:cNvSpPr>
                    <a:spLocks/>
                  </p:cNvSpPr>
                  <p:nvPr/>
                </p:nvSpPr>
                <p:spPr bwMode="auto">
                  <a:xfrm>
                    <a:off x="5550" y="2146"/>
                    <a:ext cx="9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660"/>
                  <p:cNvSpPr>
                    <a:spLocks/>
                  </p:cNvSpPr>
                  <p:nvPr/>
                </p:nvSpPr>
                <p:spPr bwMode="auto">
                  <a:xfrm>
                    <a:off x="3296" y="2142"/>
                    <a:ext cx="7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661"/>
                  <p:cNvSpPr>
                    <a:spLocks/>
                  </p:cNvSpPr>
                  <p:nvPr/>
                </p:nvSpPr>
                <p:spPr bwMode="auto">
                  <a:xfrm>
                    <a:off x="3405" y="2142"/>
                    <a:ext cx="7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662"/>
                  <p:cNvSpPr>
                    <a:spLocks/>
                  </p:cNvSpPr>
                  <p:nvPr/>
                </p:nvSpPr>
                <p:spPr bwMode="auto">
                  <a:xfrm>
                    <a:off x="3513" y="2142"/>
                    <a:ext cx="7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663"/>
                  <p:cNvSpPr>
                    <a:spLocks/>
                  </p:cNvSpPr>
                  <p:nvPr/>
                </p:nvSpPr>
                <p:spPr bwMode="auto">
                  <a:xfrm>
                    <a:off x="3622" y="2137"/>
                    <a:ext cx="77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17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664"/>
                  <p:cNvSpPr>
                    <a:spLocks/>
                  </p:cNvSpPr>
                  <p:nvPr/>
                </p:nvSpPr>
                <p:spPr bwMode="auto">
                  <a:xfrm>
                    <a:off x="3731" y="2128"/>
                    <a:ext cx="68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3" y="1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665"/>
                  <p:cNvSpPr>
                    <a:spLocks/>
                  </p:cNvSpPr>
                  <p:nvPr/>
                </p:nvSpPr>
                <p:spPr bwMode="auto">
                  <a:xfrm>
                    <a:off x="3826" y="2115"/>
                    <a:ext cx="73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5" y="2"/>
                      </a:cxn>
                      <a:cxn ang="0">
                        <a:pos x="6" y="2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6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666"/>
                  <p:cNvSpPr>
                    <a:spLocks/>
                  </p:cNvSpPr>
                  <p:nvPr/>
                </p:nvSpPr>
                <p:spPr bwMode="auto">
                  <a:xfrm>
                    <a:off x="3922" y="2088"/>
                    <a:ext cx="63" cy="1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1" y="4"/>
                      </a:cxn>
                      <a:cxn ang="0">
                        <a:pos x="2" y="4"/>
                      </a:cxn>
                      <a:cxn ang="0">
                        <a:pos x="3" y="4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10" y="2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3" y="1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667"/>
                  <p:cNvSpPr>
                    <a:spLocks/>
                  </p:cNvSpPr>
                  <p:nvPr/>
                </p:nvSpPr>
                <p:spPr bwMode="auto">
                  <a:xfrm>
                    <a:off x="4012" y="2051"/>
                    <a:ext cx="50" cy="27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1" y="5"/>
                      </a:cxn>
                      <a:cxn ang="0">
                        <a:pos x="2" y="5"/>
                      </a:cxn>
                      <a:cxn ang="0">
                        <a:pos x="3" y="5"/>
                      </a:cxn>
                      <a:cxn ang="0">
                        <a:pos x="3" y="4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6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668"/>
                  <p:cNvSpPr>
                    <a:spLocks/>
                  </p:cNvSpPr>
                  <p:nvPr/>
                </p:nvSpPr>
                <p:spPr bwMode="auto">
                  <a:xfrm>
                    <a:off x="4090" y="2006"/>
                    <a:ext cx="49" cy="32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1" y="7"/>
                      </a:cxn>
                      <a:cxn ang="0">
                        <a:pos x="1" y="6"/>
                      </a:cxn>
                      <a:cxn ang="0">
                        <a:pos x="2" y="6"/>
                      </a:cxn>
                      <a:cxn ang="0">
                        <a:pos x="3" y="6"/>
                      </a:cxn>
                      <a:cxn ang="0">
                        <a:pos x="3" y="5"/>
                      </a:cxn>
                      <a:cxn ang="0">
                        <a:pos x="4" y="5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7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669"/>
                  <p:cNvSpPr>
                    <a:spLocks/>
                  </p:cNvSpPr>
                  <p:nvPr/>
                </p:nvSpPr>
                <p:spPr bwMode="auto">
                  <a:xfrm>
                    <a:off x="4162" y="1951"/>
                    <a:ext cx="50" cy="4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0" y="8"/>
                      </a:cxn>
                      <a:cxn ang="0">
                        <a:pos x="1" y="8"/>
                      </a:cxn>
                      <a:cxn ang="0">
                        <a:pos x="2" y="7"/>
                      </a:cxn>
                      <a:cxn ang="0">
                        <a:pos x="3" y="6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5" y="5"/>
                      </a:cxn>
                      <a:cxn ang="0">
                        <a:pos x="6" y="4"/>
                      </a:cxn>
                      <a:cxn ang="0">
                        <a:pos x="7" y="3"/>
                      </a:cxn>
                      <a:cxn ang="0">
                        <a:pos x="8" y="3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1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670"/>
                  <p:cNvSpPr>
                    <a:spLocks/>
                  </p:cNvSpPr>
                  <p:nvPr/>
                </p:nvSpPr>
                <p:spPr bwMode="auto">
                  <a:xfrm>
                    <a:off x="4230" y="1892"/>
                    <a:ext cx="46" cy="4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1" y="9"/>
                      </a:cxn>
                      <a:cxn ang="0">
                        <a:pos x="1" y="8"/>
                      </a:cxn>
                      <a:cxn ang="0">
                        <a:pos x="2" y="8"/>
                      </a:cxn>
                      <a:cxn ang="0">
                        <a:pos x="2" y="7"/>
                      </a:cxn>
                      <a:cxn ang="0">
                        <a:pos x="3" y="7"/>
                      </a:cxn>
                      <a:cxn ang="0">
                        <a:pos x="4" y="6"/>
                      </a:cxn>
                      <a:cxn ang="0">
                        <a:pos x="5" y="5"/>
                      </a:cxn>
                      <a:cxn ang="0">
                        <a:pos x="6" y="4"/>
                      </a:cxn>
                      <a:cxn ang="0">
                        <a:pos x="7" y="3"/>
                      </a:cxn>
                      <a:cxn ang="0">
                        <a:pos x="8" y="3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3" y="7"/>
                        </a:lnTo>
                        <a:lnTo>
                          <a:pt x="4" y="6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671"/>
                  <p:cNvSpPr>
                    <a:spLocks/>
                  </p:cNvSpPr>
                  <p:nvPr/>
                </p:nvSpPr>
                <p:spPr bwMode="auto">
                  <a:xfrm>
                    <a:off x="4294" y="1829"/>
                    <a:ext cx="50" cy="50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0"/>
                      </a:cxn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2" y="9"/>
                      </a:cxn>
                      <a:cxn ang="0">
                        <a:pos x="3" y="8"/>
                      </a:cxn>
                      <a:cxn ang="0">
                        <a:pos x="4" y="7"/>
                      </a:cxn>
                      <a:cxn ang="0">
                        <a:pos x="5" y="6"/>
                      </a:cxn>
                      <a:cxn ang="0">
                        <a:pos x="6" y="5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9" y="2"/>
                      </a:cxn>
                      <a:cxn ang="0">
                        <a:pos x="10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8" y="3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672"/>
                  <p:cNvSpPr>
                    <a:spLocks/>
                  </p:cNvSpPr>
                  <p:nvPr/>
                </p:nvSpPr>
                <p:spPr bwMode="auto">
                  <a:xfrm>
                    <a:off x="4366" y="1770"/>
                    <a:ext cx="41" cy="4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0" y="8"/>
                      </a:cxn>
                      <a:cxn ang="0">
                        <a:pos x="1" y="8"/>
                      </a:cxn>
                      <a:cxn ang="0">
                        <a:pos x="1" y="7"/>
                      </a:cxn>
                      <a:cxn ang="0">
                        <a:pos x="2" y="7"/>
                      </a:cxn>
                      <a:cxn ang="0">
                        <a:pos x="2" y="6"/>
                      </a:cxn>
                      <a:cxn ang="0">
                        <a:pos x="3" y="6"/>
                      </a:cxn>
                      <a:cxn ang="0">
                        <a:pos x="3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  <a:cxn ang="0">
                        <a:pos x="8" y="1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9" h="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8" y="1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673"/>
                  <p:cNvSpPr>
                    <a:spLocks/>
                  </p:cNvSpPr>
                  <p:nvPr/>
                </p:nvSpPr>
                <p:spPr bwMode="auto">
                  <a:xfrm>
                    <a:off x="4425" y="1711"/>
                    <a:ext cx="50" cy="4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1" y="9"/>
                      </a:cxn>
                      <a:cxn ang="0">
                        <a:pos x="2" y="8"/>
                      </a:cxn>
                      <a:cxn ang="0">
                        <a:pos x="3" y="7"/>
                      </a:cxn>
                      <a:cxn ang="0">
                        <a:pos x="4" y="7"/>
                      </a:cxn>
                      <a:cxn ang="0">
                        <a:pos x="4" y="6"/>
                      </a:cxn>
                      <a:cxn ang="0">
                        <a:pos x="5" y="6"/>
                      </a:cxn>
                      <a:cxn ang="0">
                        <a:pos x="5" y="5"/>
                      </a:cxn>
                      <a:cxn ang="0">
                        <a:pos x="6" y="5"/>
                      </a:cxn>
                      <a:cxn ang="0">
                        <a:pos x="6" y="4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9" y="2"/>
                      </a:cxn>
                      <a:cxn ang="0">
                        <a:pos x="10" y="2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1" y="9"/>
                        </a:lnTo>
                        <a:lnTo>
                          <a:pt x="2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7" y="4"/>
                        </a:lnTo>
                        <a:lnTo>
                          <a:pt x="8" y="3"/>
                        </a:lnTo>
                        <a:lnTo>
                          <a:pt x="9" y="2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674"/>
                  <p:cNvSpPr>
                    <a:spLocks/>
                  </p:cNvSpPr>
                  <p:nvPr/>
                </p:nvSpPr>
                <p:spPr bwMode="auto">
                  <a:xfrm>
                    <a:off x="4493" y="1666"/>
                    <a:ext cx="59" cy="3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1" y="7"/>
                      </a:cxn>
                      <a:cxn ang="0">
                        <a:pos x="2" y="6"/>
                      </a:cxn>
                      <a:cxn ang="0">
                        <a:pos x="3" y="6"/>
                      </a:cxn>
                      <a:cxn ang="0">
                        <a:pos x="3" y="5"/>
                      </a:cxn>
                      <a:cxn ang="0">
                        <a:pos x="4" y="5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8" y="3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10" y="1"/>
                      </a:cxn>
                      <a:cxn ang="0">
                        <a:pos x="11" y="1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7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1" y="7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675"/>
                  <p:cNvSpPr>
                    <a:spLocks/>
                  </p:cNvSpPr>
                  <p:nvPr/>
                </p:nvSpPr>
                <p:spPr bwMode="auto">
                  <a:xfrm>
                    <a:off x="4575" y="1639"/>
                    <a:ext cx="73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5" y="2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0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6" h="3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676"/>
                  <p:cNvSpPr>
                    <a:spLocks/>
                  </p:cNvSpPr>
                  <p:nvPr/>
                </p:nvSpPr>
                <p:spPr bwMode="auto">
                  <a:xfrm>
                    <a:off x="4679" y="1639"/>
                    <a:ext cx="64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2" y="2"/>
                      </a:cxn>
                      <a:cxn ang="0">
                        <a:pos x="12" y="3"/>
                      </a:cxn>
                      <a:cxn ang="0">
                        <a:pos x="13" y="3"/>
                      </a:cxn>
                      <a:cxn ang="0">
                        <a:pos x="14" y="3"/>
                      </a:cxn>
                    </a:cxnLst>
                    <a:rect l="0" t="0" r="r" b="b"/>
                    <a:pathLst>
                      <a:path w="14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3" y="3"/>
                        </a:lnTo>
                        <a:lnTo>
                          <a:pt x="14" y="3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677"/>
                  <p:cNvSpPr>
                    <a:spLocks/>
                  </p:cNvSpPr>
                  <p:nvPr/>
                </p:nvSpPr>
                <p:spPr bwMode="auto">
                  <a:xfrm>
                    <a:off x="4765" y="1661"/>
                    <a:ext cx="55" cy="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6" y="4"/>
                      </a:cxn>
                      <a:cxn ang="0">
                        <a:pos x="7" y="4"/>
                      </a:cxn>
                      <a:cxn ang="0">
                        <a:pos x="8" y="5"/>
                      </a:cxn>
                      <a:cxn ang="0">
                        <a:pos x="9" y="5"/>
                      </a:cxn>
                      <a:cxn ang="0">
                        <a:pos x="9" y="6"/>
                      </a:cxn>
                      <a:cxn ang="0">
                        <a:pos x="10" y="6"/>
                      </a:cxn>
                      <a:cxn ang="0">
                        <a:pos x="11" y="7"/>
                      </a:cxn>
                      <a:cxn ang="0">
                        <a:pos x="12" y="7"/>
                      </a:cxn>
                    </a:cxnLst>
                    <a:rect l="0" t="0" r="r" b="b"/>
                    <a:pathLst>
                      <a:path w="12" h="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7"/>
                        </a:lnTo>
                        <a:lnTo>
                          <a:pt x="12" y="7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678"/>
                  <p:cNvSpPr>
                    <a:spLocks/>
                  </p:cNvSpPr>
                  <p:nvPr/>
                </p:nvSpPr>
                <p:spPr bwMode="auto">
                  <a:xfrm>
                    <a:off x="4838" y="1711"/>
                    <a:ext cx="50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7" y="5"/>
                      </a:cxn>
                      <a:cxn ang="0">
                        <a:pos x="8" y="6"/>
                      </a:cxn>
                      <a:cxn ang="0">
                        <a:pos x="9" y="7"/>
                      </a:cxn>
                      <a:cxn ang="0">
                        <a:pos x="10" y="7"/>
                      </a:cxn>
                      <a:cxn ang="0">
                        <a:pos x="10" y="8"/>
                      </a:cxn>
                      <a:cxn ang="0">
                        <a:pos x="11" y="8"/>
                      </a:cxn>
                      <a:cxn ang="0">
                        <a:pos x="11" y="9"/>
                      </a:cxn>
                    </a:cxnLst>
                    <a:rect l="0" t="0" r="r" b="b"/>
                    <a:pathLst>
                      <a:path w="11" h="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7" y="5"/>
                        </a:lnTo>
                        <a:lnTo>
                          <a:pt x="8" y="6"/>
                        </a:lnTo>
                        <a:lnTo>
                          <a:pt x="9" y="7"/>
                        </a:lnTo>
                        <a:lnTo>
                          <a:pt x="10" y="7"/>
                        </a:lnTo>
                        <a:lnTo>
                          <a:pt x="10" y="8"/>
                        </a:lnTo>
                        <a:lnTo>
                          <a:pt x="11" y="8"/>
                        </a:lnTo>
                        <a:lnTo>
                          <a:pt x="11" y="9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679"/>
                  <p:cNvSpPr>
                    <a:spLocks/>
                  </p:cNvSpPr>
                  <p:nvPr/>
                </p:nvSpPr>
                <p:spPr bwMode="auto">
                  <a:xfrm>
                    <a:off x="4911" y="1770"/>
                    <a:ext cx="40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5"/>
                      </a:cxn>
                      <a:cxn ang="0">
                        <a:pos x="6" y="5"/>
                      </a:cxn>
                      <a:cxn ang="0">
                        <a:pos x="6" y="6"/>
                      </a:cxn>
                      <a:cxn ang="0">
                        <a:pos x="7" y="6"/>
                      </a:cxn>
                      <a:cxn ang="0">
                        <a:pos x="7" y="7"/>
                      </a:cxn>
                      <a:cxn ang="0">
                        <a:pos x="8" y="7"/>
                      </a:cxn>
                      <a:cxn ang="0">
                        <a:pos x="8" y="8"/>
                      </a:cxn>
                      <a:cxn ang="0">
                        <a:pos x="9" y="8"/>
                      </a:cxn>
                      <a:cxn ang="0">
                        <a:pos x="9" y="9"/>
                      </a:cxn>
                    </a:cxnLst>
                    <a:rect l="0" t="0" r="r" b="b"/>
                    <a:pathLst>
                      <a:path w="9" h="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680"/>
                  <p:cNvSpPr>
                    <a:spLocks/>
                  </p:cNvSpPr>
                  <p:nvPr/>
                </p:nvSpPr>
                <p:spPr bwMode="auto">
                  <a:xfrm>
                    <a:off x="4974" y="1829"/>
                    <a:ext cx="46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3"/>
                      </a:cxn>
                      <a:cxn ang="0">
                        <a:pos x="4" y="4"/>
                      </a:cxn>
                      <a:cxn ang="0">
                        <a:pos x="5" y="5"/>
                      </a:cxn>
                      <a:cxn ang="0">
                        <a:pos x="6" y="6"/>
                      </a:cxn>
                      <a:cxn ang="0">
                        <a:pos x="7" y="6"/>
                      </a:cxn>
                      <a:cxn ang="0">
                        <a:pos x="7" y="7"/>
                      </a:cxn>
                      <a:cxn ang="0">
                        <a:pos x="8" y="7"/>
                      </a:cxn>
                      <a:cxn ang="0">
                        <a:pos x="8" y="8"/>
                      </a:cxn>
                      <a:cxn ang="0">
                        <a:pos x="9" y="8"/>
                      </a:cxn>
                      <a:cxn ang="0">
                        <a:pos x="9" y="9"/>
                      </a:cxn>
                      <a:cxn ang="0">
                        <a:pos x="10" y="9"/>
                      </a:cxn>
                    </a:cxnLst>
                    <a:rect l="0" t="0" r="r" b="b"/>
                    <a:pathLst>
                      <a:path w="10" h="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681"/>
                  <p:cNvSpPr>
                    <a:spLocks/>
                  </p:cNvSpPr>
                  <p:nvPr/>
                </p:nvSpPr>
                <p:spPr bwMode="auto">
                  <a:xfrm>
                    <a:off x="5047" y="1897"/>
                    <a:ext cx="45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5"/>
                      </a:cxn>
                      <a:cxn ang="0">
                        <a:pos x="6" y="5"/>
                      </a:cxn>
                      <a:cxn ang="0">
                        <a:pos x="6" y="6"/>
                      </a:cxn>
                      <a:cxn ang="0">
                        <a:pos x="7" y="6"/>
                      </a:cxn>
                      <a:cxn ang="0">
                        <a:pos x="8" y="7"/>
                      </a:cxn>
                      <a:cxn ang="0">
                        <a:pos x="9" y="8"/>
                      </a:cxn>
                      <a:cxn ang="0">
                        <a:pos x="10" y="9"/>
                      </a:cxn>
                    </a:cxnLst>
                    <a:rect l="0" t="0" r="r" b="b"/>
                    <a:pathLst>
                      <a:path w="10" h="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7" y="6"/>
                        </a:lnTo>
                        <a:lnTo>
                          <a:pt x="8" y="7"/>
                        </a:lnTo>
                        <a:lnTo>
                          <a:pt x="9" y="8"/>
                        </a:lnTo>
                        <a:lnTo>
                          <a:pt x="10" y="9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682"/>
                  <p:cNvSpPr>
                    <a:spLocks/>
                  </p:cNvSpPr>
                  <p:nvPr/>
                </p:nvSpPr>
                <p:spPr bwMode="auto">
                  <a:xfrm>
                    <a:off x="5115" y="1956"/>
                    <a:ext cx="5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6" y="5"/>
                      </a:cxn>
                      <a:cxn ang="0">
                        <a:pos x="7" y="5"/>
                      </a:cxn>
                      <a:cxn ang="0">
                        <a:pos x="7" y="6"/>
                      </a:cxn>
                      <a:cxn ang="0">
                        <a:pos x="8" y="6"/>
                      </a:cxn>
                      <a:cxn ang="0">
                        <a:pos x="8" y="7"/>
                      </a:cxn>
                      <a:cxn ang="0">
                        <a:pos x="9" y="7"/>
                      </a:cxn>
                      <a:cxn ang="0">
                        <a:pos x="10" y="8"/>
                      </a:cxn>
                      <a:cxn ang="0">
                        <a:pos x="11" y="8"/>
                      </a:cxn>
                    </a:cxnLst>
                    <a:rect l="0" t="0" r="r" b="b"/>
                    <a:pathLst>
                      <a:path w="11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9" y="7"/>
                        </a:lnTo>
                        <a:lnTo>
                          <a:pt x="10" y="8"/>
                        </a:lnTo>
                        <a:lnTo>
                          <a:pt x="11" y="8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683"/>
                  <p:cNvSpPr>
                    <a:spLocks/>
                  </p:cNvSpPr>
                  <p:nvPr/>
                </p:nvSpPr>
                <p:spPr bwMode="auto">
                  <a:xfrm>
                    <a:off x="5183" y="2006"/>
                    <a:ext cx="54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6" y="5"/>
                      </a:cxn>
                      <a:cxn ang="0">
                        <a:pos x="7" y="5"/>
                      </a:cxn>
                      <a:cxn ang="0">
                        <a:pos x="8" y="6"/>
                      </a:cxn>
                      <a:cxn ang="0">
                        <a:pos x="9" y="6"/>
                      </a:cxn>
                      <a:cxn ang="0">
                        <a:pos x="10" y="7"/>
                      </a:cxn>
                      <a:cxn ang="0">
                        <a:pos x="11" y="7"/>
                      </a:cxn>
                      <a:cxn ang="0">
                        <a:pos x="11" y="8"/>
                      </a:cxn>
                      <a:cxn ang="0">
                        <a:pos x="12" y="8"/>
                      </a:cxn>
                    </a:cxnLst>
                    <a:rect l="0" t="0" r="r" b="b"/>
                    <a:pathLst>
                      <a:path w="12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</a:path>
                    </a:pathLst>
                  </a:custGeom>
                  <a:noFill/>
                  <a:ln w="7938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Freeform 685"/>
                <p:cNvSpPr>
                  <a:spLocks/>
                </p:cNvSpPr>
                <p:nvPr/>
              </p:nvSpPr>
              <p:spPr bwMode="auto">
                <a:xfrm>
                  <a:off x="5260" y="2056"/>
                  <a:ext cx="63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4"/>
                    </a:cxn>
                    <a:cxn ang="0">
                      <a:pos x="9" y="4"/>
                    </a:cxn>
                    <a:cxn ang="0">
                      <a:pos x="10" y="4"/>
                    </a:cxn>
                    <a:cxn ang="0">
                      <a:pos x="10" y="5"/>
                    </a:cxn>
                    <a:cxn ang="0">
                      <a:pos x="11" y="5"/>
                    </a:cxn>
                    <a:cxn ang="0">
                      <a:pos x="12" y="5"/>
                    </a:cxn>
                    <a:cxn ang="0">
                      <a:pos x="13" y="6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6"/>
                      </a:lnTo>
                      <a:lnTo>
                        <a:pt x="14" y="6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686"/>
                <p:cNvSpPr>
                  <a:spLocks/>
                </p:cNvSpPr>
                <p:nvPr/>
              </p:nvSpPr>
              <p:spPr bwMode="auto">
                <a:xfrm>
                  <a:off x="5346" y="2092"/>
                  <a:ext cx="68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8" y="3"/>
                    </a:cxn>
                    <a:cxn ang="0">
                      <a:pos x="9" y="3"/>
                    </a:cxn>
                    <a:cxn ang="0">
                      <a:pos x="10" y="3"/>
                    </a:cxn>
                    <a:cxn ang="0">
                      <a:pos x="11" y="3"/>
                    </a:cxn>
                    <a:cxn ang="0">
                      <a:pos x="12" y="4"/>
                    </a:cxn>
                    <a:cxn ang="0">
                      <a:pos x="13" y="4"/>
                    </a:cxn>
                    <a:cxn ang="0">
                      <a:pos x="14" y="4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687"/>
                <p:cNvSpPr>
                  <a:spLocks/>
                </p:cNvSpPr>
                <p:nvPr/>
              </p:nvSpPr>
              <p:spPr bwMode="auto">
                <a:xfrm>
                  <a:off x="5441" y="2119"/>
                  <a:ext cx="6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4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688"/>
                <p:cNvSpPr>
                  <a:spLocks/>
                </p:cNvSpPr>
                <p:nvPr/>
              </p:nvSpPr>
              <p:spPr bwMode="auto">
                <a:xfrm>
                  <a:off x="5541" y="2133"/>
                  <a:ext cx="2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689"/>
                <p:cNvSpPr>
                  <a:spLocks/>
                </p:cNvSpPr>
                <p:nvPr/>
              </p:nvSpPr>
              <p:spPr bwMode="auto">
                <a:xfrm>
                  <a:off x="3296" y="2065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690"/>
                <p:cNvSpPr>
                  <a:spLocks/>
                </p:cNvSpPr>
                <p:nvPr/>
              </p:nvSpPr>
              <p:spPr bwMode="auto">
                <a:xfrm>
                  <a:off x="3364" y="206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691"/>
                <p:cNvSpPr>
                  <a:spLocks/>
                </p:cNvSpPr>
                <p:nvPr/>
              </p:nvSpPr>
              <p:spPr bwMode="auto">
                <a:xfrm>
                  <a:off x="3400" y="2060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692"/>
                <p:cNvSpPr>
                  <a:spLocks/>
                </p:cNvSpPr>
                <p:nvPr/>
              </p:nvSpPr>
              <p:spPr bwMode="auto">
                <a:xfrm>
                  <a:off x="3468" y="2060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693"/>
                <p:cNvSpPr>
                  <a:spLocks/>
                </p:cNvSpPr>
                <p:nvPr/>
              </p:nvSpPr>
              <p:spPr bwMode="auto">
                <a:xfrm>
                  <a:off x="3509" y="2056"/>
                  <a:ext cx="32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694"/>
                <p:cNvSpPr>
                  <a:spLocks/>
                </p:cNvSpPr>
                <p:nvPr/>
              </p:nvSpPr>
              <p:spPr bwMode="auto">
                <a:xfrm>
                  <a:off x="3572" y="205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695"/>
                <p:cNvSpPr>
                  <a:spLocks/>
                </p:cNvSpPr>
                <p:nvPr/>
              </p:nvSpPr>
              <p:spPr bwMode="auto">
                <a:xfrm>
                  <a:off x="3613" y="2056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696"/>
                <p:cNvSpPr>
                  <a:spLocks/>
                </p:cNvSpPr>
                <p:nvPr/>
              </p:nvSpPr>
              <p:spPr bwMode="auto">
                <a:xfrm>
                  <a:off x="3681" y="2051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697"/>
                <p:cNvSpPr>
                  <a:spLocks/>
                </p:cNvSpPr>
                <p:nvPr/>
              </p:nvSpPr>
              <p:spPr bwMode="auto">
                <a:xfrm>
                  <a:off x="3722" y="2051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698"/>
                <p:cNvSpPr>
                  <a:spLocks/>
                </p:cNvSpPr>
                <p:nvPr/>
              </p:nvSpPr>
              <p:spPr bwMode="auto">
                <a:xfrm>
                  <a:off x="3790" y="2051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699"/>
                <p:cNvSpPr>
                  <a:spLocks/>
                </p:cNvSpPr>
                <p:nvPr/>
              </p:nvSpPr>
              <p:spPr bwMode="auto">
                <a:xfrm>
                  <a:off x="3831" y="2047"/>
                  <a:ext cx="32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700"/>
                <p:cNvSpPr>
                  <a:spLocks/>
                </p:cNvSpPr>
                <p:nvPr/>
              </p:nvSpPr>
              <p:spPr bwMode="auto">
                <a:xfrm>
                  <a:off x="3895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701"/>
                <p:cNvSpPr>
                  <a:spLocks/>
                </p:cNvSpPr>
                <p:nvPr/>
              </p:nvSpPr>
              <p:spPr bwMode="auto">
                <a:xfrm>
                  <a:off x="3935" y="2047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702"/>
                <p:cNvSpPr>
                  <a:spLocks/>
                </p:cNvSpPr>
                <p:nvPr/>
              </p:nvSpPr>
              <p:spPr bwMode="auto">
                <a:xfrm>
                  <a:off x="4003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703"/>
                <p:cNvSpPr>
                  <a:spLocks/>
                </p:cNvSpPr>
                <p:nvPr/>
              </p:nvSpPr>
              <p:spPr bwMode="auto">
                <a:xfrm>
                  <a:off x="4044" y="2047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704"/>
                <p:cNvSpPr>
                  <a:spLocks/>
                </p:cNvSpPr>
                <p:nvPr/>
              </p:nvSpPr>
              <p:spPr bwMode="auto">
                <a:xfrm>
                  <a:off x="4112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705"/>
                <p:cNvSpPr>
                  <a:spLocks/>
                </p:cNvSpPr>
                <p:nvPr/>
              </p:nvSpPr>
              <p:spPr bwMode="auto">
                <a:xfrm>
                  <a:off x="4149" y="2042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706"/>
                <p:cNvSpPr>
                  <a:spLocks/>
                </p:cNvSpPr>
                <p:nvPr/>
              </p:nvSpPr>
              <p:spPr bwMode="auto">
                <a:xfrm>
                  <a:off x="4217" y="20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707"/>
                <p:cNvSpPr>
                  <a:spLocks/>
                </p:cNvSpPr>
                <p:nvPr/>
              </p:nvSpPr>
              <p:spPr bwMode="auto">
                <a:xfrm>
                  <a:off x="4257" y="2042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708"/>
                <p:cNvSpPr>
                  <a:spLocks/>
                </p:cNvSpPr>
                <p:nvPr/>
              </p:nvSpPr>
              <p:spPr bwMode="auto">
                <a:xfrm>
                  <a:off x="4325" y="2042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709"/>
                <p:cNvSpPr>
                  <a:spLocks/>
                </p:cNvSpPr>
                <p:nvPr/>
              </p:nvSpPr>
              <p:spPr bwMode="auto">
                <a:xfrm>
                  <a:off x="4366" y="2042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10"/>
                <p:cNvSpPr>
                  <a:spLocks/>
                </p:cNvSpPr>
                <p:nvPr/>
              </p:nvSpPr>
              <p:spPr bwMode="auto">
                <a:xfrm>
                  <a:off x="4434" y="20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1"/>
                <p:cNvSpPr>
                  <a:spLocks/>
                </p:cNvSpPr>
                <p:nvPr/>
              </p:nvSpPr>
              <p:spPr bwMode="auto">
                <a:xfrm>
                  <a:off x="4475" y="2042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12"/>
                <p:cNvSpPr>
                  <a:spLocks/>
                </p:cNvSpPr>
                <p:nvPr/>
              </p:nvSpPr>
              <p:spPr bwMode="auto">
                <a:xfrm>
                  <a:off x="4543" y="20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13"/>
                <p:cNvSpPr>
                  <a:spLocks/>
                </p:cNvSpPr>
                <p:nvPr/>
              </p:nvSpPr>
              <p:spPr bwMode="auto">
                <a:xfrm>
                  <a:off x="4584" y="2042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14"/>
                <p:cNvSpPr>
                  <a:spLocks/>
                </p:cNvSpPr>
                <p:nvPr/>
              </p:nvSpPr>
              <p:spPr bwMode="auto">
                <a:xfrm>
                  <a:off x="4652" y="20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15"/>
                <p:cNvSpPr>
                  <a:spLocks/>
                </p:cNvSpPr>
                <p:nvPr/>
              </p:nvSpPr>
              <p:spPr bwMode="auto">
                <a:xfrm>
                  <a:off x="4693" y="2042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16"/>
                <p:cNvSpPr>
                  <a:spLocks/>
                </p:cNvSpPr>
                <p:nvPr/>
              </p:nvSpPr>
              <p:spPr bwMode="auto">
                <a:xfrm>
                  <a:off x="4756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17"/>
                <p:cNvSpPr>
                  <a:spLocks/>
                </p:cNvSpPr>
                <p:nvPr/>
              </p:nvSpPr>
              <p:spPr bwMode="auto">
                <a:xfrm>
                  <a:off x="4797" y="2047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18"/>
                <p:cNvSpPr>
                  <a:spLocks/>
                </p:cNvSpPr>
                <p:nvPr/>
              </p:nvSpPr>
              <p:spPr bwMode="auto">
                <a:xfrm>
                  <a:off x="4865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19"/>
                <p:cNvSpPr>
                  <a:spLocks/>
                </p:cNvSpPr>
                <p:nvPr/>
              </p:nvSpPr>
              <p:spPr bwMode="auto">
                <a:xfrm>
                  <a:off x="4906" y="2047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720"/>
                <p:cNvSpPr>
                  <a:spLocks/>
                </p:cNvSpPr>
                <p:nvPr/>
              </p:nvSpPr>
              <p:spPr bwMode="auto">
                <a:xfrm>
                  <a:off x="4974" y="204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721"/>
                <p:cNvSpPr>
                  <a:spLocks/>
                </p:cNvSpPr>
                <p:nvPr/>
              </p:nvSpPr>
              <p:spPr bwMode="auto">
                <a:xfrm>
                  <a:off x="5015" y="2051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722"/>
                <p:cNvSpPr>
                  <a:spLocks/>
                </p:cNvSpPr>
                <p:nvPr/>
              </p:nvSpPr>
              <p:spPr bwMode="auto">
                <a:xfrm>
                  <a:off x="5083" y="2051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723"/>
                <p:cNvSpPr>
                  <a:spLocks/>
                </p:cNvSpPr>
                <p:nvPr/>
              </p:nvSpPr>
              <p:spPr bwMode="auto">
                <a:xfrm>
                  <a:off x="5124" y="2051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724"/>
                <p:cNvSpPr>
                  <a:spLocks/>
                </p:cNvSpPr>
                <p:nvPr/>
              </p:nvSpPr>
              <p:spPr bwMode="auto">
                <a:xfrm>
                  <a:off x="5192" y="205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725"/>
                <p:cNvSpPr>
                  <a:spLocks/>
                </p:cNvSpPr>
                <p:nvPr/>
              </p:nvSpPr>
              <p:spPr bwMode="auto">
                <a:xfrm>
                  <a:off x="5228" y="2056"/>
                  <a:ext cx="3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726"/>
                <p:cNvSpPr>
                  <a:spLocks/>
                </p:cNvSpPr>
                <p:nvPr/>
              </p:nvSpPr>
              <p:spPr bwMode="auto">
                <a:xfrm>
                  <a:off x="5296" y="205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727"/>
                <p:cNvSpPr>
                  <a:spLocks/>
                </p:cNvSpPr>
                <p:nvPr/>
              </p:nvSpPr>
              <p:spPr bwMode="auto">
                <a:xfrm>
                  <a:off x="5337" y="2056"/>
                  <a:ext cx="32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728"/>
                <p:cNvSpPr>
                  <a:spLocks/>
                </p:cNvSpPr>
                <p:nvPr/>
              </p:nvSpPr>
              <p:spPr bwMode="auto">
                <a:xfrm>
                  <a:off x="5401" y="2060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729"/>
                <p:cNvSpPr>
                  <a:spLocks/>
                </p:cNvSpPr>
                <p:nvPr/>
              </p:nvSpPr>
              <p:spPr bwMode="auto">
                <a:xfrm>
                  <a:off x="5441" y="2060"/>
                  <a:ext cx="3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730"/>
                <p:cNvSpPr>
                  <a:spLocks/>
                </p:cNvSpPr>
                <p:nvPr/>
              </p:nvSpPr>
              <p:spPr bwMode="auto">
                <a:xfrm>
                  <a:off x="5505" y="2065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731"/>
                <p:cNvSpPr>
                  <a:spLocks/>
                </p:cNvSpPr>
                <p:nvPr/>
              </p:nvSpPr>
              <p:spPr bwMode="auto">
                <a:xfrm>
                  <a:off x="5546" y="2065"/>
                  <a:ext cx="2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Rectangle 732"/>
                <p:cNvSpPr>
                  <a:spLocks noChangeArrowheads="1"/>
                </p:cNvSpPr>
                <p:nvPr/>
              </p:nvSpPr>
              <p:spPr bwMode="auto">
                <a:xfrm>
                  <a:off x="3942" y="2246"/>
                  <a:ext cx="1021" cy="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 dirty="0">
                      <a:solidFill>
                        <a:srgbClr val="000000"/>
                      </a:solidFill>
                    </a:rPr>
                    <a:t>Wavelength Shift (m/s)</a:t>
                  </a:r>
                  <a:endParaRPr lang="en-US" sz="4400" dirty="0"/>
                </a:p>
              </p:txBody>
            </p:sp>
            <p:sp>
              <p:nvSpPr>
                <p:cNvPr id="64" name="Rectangle 733"/>
                <p:cNvSpPr>
                  <a:spLocks noChangeArrowheads="1"/>
                </p:cNvSpPr>
                <p:nvPr/>
              </p:nvSpPr>
              <p:spPr bwMode="auto">
                <a:xfrm rot="16200000">
                  <a:off x="2768" y="1446"/>
                  <a:ext cx="660" cy="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 dirty="0">
                      <a:solidFill>
                        <a:srgbClr val="000000"/>
                      </a:solidFill>
                    </a:rPr>
                    <a:t>Backscatter (W)</a:t>
                  </a:r>
                  <a:endParaRPr lang="en-US" sz="4400" dirty="0"/>
                </a:p>
              </p:txBody>
            </p:sp>
          </p:grp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210547" y="3823676"/>
            <a:ext cx="1391727" cy="541465"/>
          </p:xfrm>
          <a:graphic>
            <a:graphicData uri="http://schemas.openxmlformats.org/presentationml/2006/ole">
              <p:oleObj spid="_x0000_s179202" name="Equation" r:id="rId4" imgW="1002960" imgH="393480" progId="Equation.3">
                <p:embed/>
              </p:oleObj>
            </a:graphicData>
          </a:graphic>
        </p:graphicFrame>
        <p:sp>
          <p:nvSpPr>
            <p:cNvPr id="273" name="Rectangle 272"/>
            <p:cNvSpPr/>
            <p:nvPr/>
          </p:nvSpPr>
          <p:spPr>
            <a:xfrm>
              <a:off x="7090475" y="3688597"/>
              <a:ext cx="14800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l"/>
              <a:r>
                <a:rPr lang="en-US" sz="1400" dirty="0" smtClean="0"/>
                <a:t>outgoing laser </a:t>
              </a:r>
              <a:br>
                <a:rPr lang="en-US" sz="1400" dirty="0" smtClean="0"/>
              </a:br>
              <a:r>
                <a:rPr lang="en-US" sz="1400" dirty="0" smtClean="0"/>
                <a:t>pulse frequency </a:t>
              </a:r>
            </a:p>
            <a:p>
              <a:pPr marL="0" lvl="1" algn="l"/>
              <a:r>
                <a:rPr lang="en-US" sz="1400" i="1" dirty="0" err="1" smtClean="0">
                  <a:latin typeface="Times New Roman"/>
                  <a:cs typeface="Times New Roman"/>
                </a:rPr>
                <a:t>f</a:t>
              </a:r>
              <a:r>
                <a:rPr lang="en-US" sz="1400" baseline="-25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1400" dirty="0" smtClean="0"/>
                <a:t> =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400" dirty="0" smtClean="0"/>
                <a:t>/</a:t>
              </a:r>
              <a:r>
                <a:rPr lang="el-GR" sz="1400" dirty="0" smtClean="0">
                  <a:latin typeface="Times New Roman"/>
                  <a:cs typeface="Times New Roman"/>
                </a:rPr>
                <a:t>λ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0</a:t>
              </a:r>
              <a:endParaRPr lang="en-US" sz="1400" baseline="-25000" dirty="0" smtClean="0"/>
            </a:p>
          </p:txBody>
        </p:sp>
      </p:grpSp>
      <p:sp>
        <p:nvSpPr>
          <p:cNvPr id="276" name="Slide Number Placeholder 27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77" name="Footer Placeholder 2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130175"/>
            <a:ext cx="7391400" cy="763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/>
              <a:t>OAWL: Optical </a:t>
            </a:r>
            <a:r>
              <a:rPr lang="en-US" sz="2800" dirty="0"/>
              <a:t>Autocovariance </a:t>
            </a:r>
            <a:r>
              <a:rPr lang="en-US" sz="2800" dirty="0" smtClean="0"/>
              <a:t>Wind Lidar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19724" y="1276320"/>
            <a:ext cx="344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OAWL Development Effort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97" y="1926471"/>
            <a:ext cx="4572000" cy="432911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Ball internal investments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the OAWL theory </a:t>
            </a:r>
          </a:p>
          <a:p>
            <a:pPr marL="64008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flight-path architecture and processes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the performance model</a:t>
            </a:r>
          </a:p>
          <a:p>
            <a:pPr marL="64008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 OA proof of concept experiments</a:t>
            </a:r>
          </a:p>
          <a:p>
            <a:pPr marL="64008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and construct a flight path IFO-receiver prototype</a:t>
            </a:r>
          </a:p>
          <a:p>
            <a:pPr marL="64008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 upgrades on the OAWL interferometer components</a:t>
            </a:r>
          </a:p>
          <a:p>
            <a:pPr marL="64008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an integrated direct detection (IDD) concept to measure winds from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aerosol and molecular returns at 355 nm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67200" y="1897896"/>
            <a:ext cx="4735541" cy="44481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indent="-320040" algn="l" fontAlgn="auto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NASA IIP: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input OAWL IFO-receiver at TRL3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 algn="l" fontAlgn="auto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700" dirty="0" smtClean="0">
                <a:latin typeface="+mn-lt"/>
              </a:rPr>
              <a:t>perform vibration testing on the IFO-receiver</a:t>
            </a:r>
            <a:r>
              <a:rPr kumimoji="0" lang="en-US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0" lvl="1" indent="-274320" algn="l" fontAlgn="auto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700" dirty="0" smtClean="0">
                <a:latin typeface="+mn-lt"/>
              </a:rPr>
              <a:t>build the IFO-receiver into a robust lidar system (laser, telescope, data system, T0 path, etc.)</a:t>
            </a:r>
            <a:endParaRPr kumimoji="0" lang="en-US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 algn="l" fontAlgn="auto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700" dirty="0" smtClean="0">
                <a:latin typeface="+mn-lt"/>
              </a:rPr>
              <a:t>Ready the system for flight on the WB-57 (pallet frame, vibration isolation, pallet windows, heating/cooling system, etc.)</a:t>
            </a:r>
            <a:endParaRPr kumimoji="0" lang="en-US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 algn="l" fontAlgn="auto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700" dirty="0" smtClean="0">
                <a:latin typeface="+mn-lt"/>
              </a:rPr>
              <a:t>Validate performance of the OAWL system design from ground and in the WB-57</a:t>
            </a:r>
            <a:r>
              <a:rPr kumimoji="0" lang="en-US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0" lvl="1" indent="-274320" algn="l" fontAlgn="auto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700" dirty="0" smtClean="0">
                <a:latin typeface="+mn-lt"/>
              </a:rPr>
              <a:t>Bring OA technology to TRL-5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216977" y="1571143"/>
            <a:ext cx="8663551" cy="4596673"/>
          </a:xfrm>
          <a:custGeom>
            <a:avLst/>
            <a:gdLst>
              <a:gd name="connsiteX0" fmla="*/ 2482312 w 7224793"/>
              <a:gd name="connsiteY0" fmla="*/ 0 h 3707970"/>
              <a:gd name="connsiteX1" fmla="*/ 6449878 w 7224793"/>
              <a:gd name="connsiteY1" fmla="*/ 38746 h 3707970"/>
              <a:gd name="connsiteX2" fmla="*/ 6682352 w 7224793"/>
              <a:gd name="connsiteY2" fmla="*/ 619933 h 3707970"/>
              <a:gd name="connsiteX3" fmla="*/ 3195234 w 7224793"/>
              <a:gd name="connsiteY3" fmla="*/ 1449092 h 3707970"/>
              <a:gd name="connsiteX4" fmla="*/ 1203701 w 7224793"/>
              <a:gd name="connsiteY4" fmla="*/ 1681566 h 3707970"/>
              <a:gd name="connsiteX5" fmla="*/ 769749 w 7224793"/>
              <a:gd name="connsiteY5" fmla="*/ 3378631 h 3707970"/>
              <a:gd name="connsiteX6" fmla="*/ 5822196 w 7224793"/>
              <a:gd name="connsiteY6" fmla="*/ 3657600 h 3707970"/>
              <a:gd name="connsiteX0" fmla="*/ 0 w 7446935"/>
              <a:gd name="connsiteY0" fmla="*/ 0 h 3692471"/>
              <a:gd name="connsiteX1" fmla="*/ 6672020 w 7446935"/>
              <a:gd name="connsiteY1" fmla="*/ 23247 h 3692471"/>
              <a:gd name="connsiteX2" fmla="*/ 6904494 w 7446935"/>
              <a:gd name="connsiteY2" fmla="*/ 604434 h 3692471"/>
              <a:gd name="connsiteX3" fmla="*/ 3417376 w 7446935"/>
              <a:gd name="connsiteY3" fmla="*/ 1433593 h 3692471"/>
              <a:gd name="connsiteX4" fmla="*/ 1425843 w 7446935"/>
              <a:gd name="connsiteY4" fmla="*/ 1666067 h 3692471"/>
              <a:gd name="connsiteX5" fmla="*/ 991891 w 7446935"/>
              <a:gd name="connsiteY5" fmla="*/ 3363132 h 3692471"/>
              <a:gd name="connsiteX6" fmla="*/ 6044338 w 7446935"/>
              <a:gd name="connsiteY6" fmla="*/ 3642101 h 3692471"/>
              <a:gd name="connsiteX0" fmla="*/ 0 w 7446935"/>
              <a:gd name="connsiteY0" fmla="*/ 0 h 3679556"/>
              <a:gd name="connsiteX1" fmla="*/ 6672020 w 7446935"/>
              <a:gd name="connsiteY1" fmla="*/ 23247 h 3679556"/>
              <a:gd name="connsiteX2" fmla="*/ 6904494 w 7446935"/>
              <a:gd name="connsiteY2" fmla="*/ 604434 h 3679556"/>
              <a:gd name="connsiteX3" fmla="*/ 3417376 w 7446935"/>
              <a:gd name="connsiteY3" fmla="*/ 1433593 h 3679556"/>
              <a:gd name="connsiteX4" fmla="*/ 999640 w 7446935"/>
              <a:gd name="connsiteY4" fmla="*/ 1743559 h 3679556"/>
              <a:gd name="connsiteX5" fmla="*/ 991891 w 7446935"/>
              <a:gd name="connsiteY5" fmla="*/ 3363132 h 3679556"/>
              <a:gd name="connsiteX6" fmla="*/ 6044338 w 7446935"/>
              <a:gd name="connsiteY6" fmla="*/ 3642101 h 3679556"/>
              <a:gd name="connsiteX0" fmla="*/ 0 w 7446935"/>
              <a:gd name="connsiteY0" fmla="*/ 0 h 3989523"/>
              <a:gd name="connsiteX1" fmla="*/ 6672020 w 7446935"/>
              <a:gd name="connsiteY1" fmla="*/ 23247 h 3989523"/>
              <a:gd name="connsiteX2" fmla="*/ 6904494 w 7446935"/>
              <a:gd name="connsiteY2" fmla="*/ 604434 h 3989523"/>
              <a:gd name="connsiteX3" fmla="*/ 3417376 w 7446935"/>
              <a:gd name="connsiteY3" fmla="*/ 1433593 h 3989523"/>
              <a:gd name="connsiteX4" fmla="*/ 999640 w 7446935"/>
              <a:gd name="connsiteY4" fmla="*/ 1743559 h 3989523"/>
              <a:gd name="connsiteX5" fmla="*/ 1162372 w 7446935"/>
              <a:gd name="connsiteY5" fmla="*/ 3673099 h 3989523"/>
              <a:gd name="connsiteX6" fmla="*/ 6044338 w 7446935"/>
              <a:gd name="connsiteY6" fmla="*/ 3642101 h 3989523"/>
              <a:gd name="connsiteX0" fmla="*/ 0 w 7446935"/>
              <a:gd name="connsiteY0" fmla="*/ 0 h 4026977"/>
              <a:gd name="connsiteX1" fmla="*/ 6672020 w 7446935"/>
              <a:gd name="connsiteY1" fmla="*/ 23247 h 4026977"/>
              <a:gd name="connsiteX2" fmla="*/ 6904494 w 7446935"/>
              <a:gd name="connsiteY2" fmla="*/ 604434 h 4026977"/>
              <a:gd name="connsiteX3" fmla="*/ 3417376 w 7446935"/>
              <a:gd name="connsiteY3" fmla="*/ 1433593 h 4026977"/>
              <a:gd name="connsiteX4" fmla="*/ 999640 w 7446935"/>
              <a:gd name="connsiteY4" fmla="*/ 1743559 h 4026977"/>
              <a:gd name="connsiteX5" fmla="*/ 1162372 w 7446935"/>
              <a:gd name="connsiteY5" fmla="*/ 3673099 h 4026977"/>
              <a:gd name="connsiteX6" fmla="*/ 6090833 w 7446935"/>
              <a:gd name="connsiteY6" fmla="*/ 3866827 h 4026977"/>
              <a:gd name="connsiteX0" fmla="*/ 0 w 7446935"/>
              <a:gd name="connsiteY0" fmla="*/ 0 h 3892012"/>
              <a:gd name="connsiteX1" fmla="*/ 6672020 w 7446935"/>
              <a:gd name="connsiteY1" fmla="*/ 23247 h 3892012"/>
              <a:gd name="connsiteX2" fmla="*/ 6904494 w 7446935"/>
              <a:gd name="connsiteY2" fmla="*/ 604434 h 3892012"/>
              <a:gd name="connsiteX3" fmla="*/ 3417376 w 7446935"/>
              <a:gd name="connsiteY3" fmla="*/ 1433593 h 3892012"/>
              <a:gd name="connsiteX4" fmla="*/ 999640 w 7446935"/>
              <a:gd name="connsiteY4" fmla="*/ 1743559 h 3892012"/>
              <a:gd name="connsiteX5" fmla="*/ 619931 w 7446935"/>
              <a:gd name="connsiteY5" fmla="*/ 2642461 h 3892012"/>
              <a:gd name="connsiteX6" fmla="*/ 1162372 w 7446935"/>
              <a:gd name="connsiteY6" fmla="*/ 3673099 h 3892012"/>
              <a:gd name="connsiteX7" fmla="*/ 6090833 w 7446935"/>
              <a:gd name="connsiteY7" fmla="*/ 3866827 h 3892012"/>
              <a:gd name="connsiteX0" fmla="*/ 0 w 7446935"/>
              <a:gd name="connsiteY0" fmla="*/ 0 h 3892012"/>
              <a:gd name="connsiteX1" fmla="*/ 6672020 w 7446935"/>
              <a:gd name="connsiteY1" fmla="*/ 23247 h 3892012"/>
              <a:gd name="connsiteX2" fmla="*/ 6904494 w 7446935"/>
              <a:gd name="connsiteY2" fmla="*/ 604434 h 3892012"/>
              <a:gd name="connsiteX3" fmla="*/ 3417376 w 7446935"/>
              <a:gd name="connsiteY3" fmla="*/ 1433593 h 3892012"/>
              <a:gd name="connsiteX4" fmla="*/ 999640 w 7446935"/>
              <a:gd name="connsiteY4" fmla="*/ 1743559 h 3892012"/>
              <a:gd name="connsiteX5" fmla="*/ 790412 w 7446935"/>
              <a:gd name="connsiteY5" fmla="*/ 2719953 h 3892012"/>
              <a:gd name="connsiteX6" fmla="*/ 1162372 w 7446935"/>
              <a:gd name="connsiteY6" fmla="*/ 3673099 h 3892012"/>
              <a:gd name="connsiteX7" fmla="*/ 6090833 w 7446935"/>
              <a:gd name="connsiteY7" fmla="*/ 3866827 h 3892012"/>
              <a:gd name="connsiteX0" fmla="*/ 0 w 7446935"/>
              <a:gd name="connsiteY0" fmla="*/ 0 h 4150964"/>
              <a:gd name="connsiteX1" fmla="*/ 6672020 w 7446935"/>
              <a:gd name="connsiteY1" fmla="*/ 23247 h 4150964"/>
              <a:gd name="connsiteX2" fmla="*/ 6904494 w 7446935"/>
              <a:gd name="connsiteY2" fmla="*/ 604434 h 4150964"/>
              <a:gd name="connsiteX3" fmla="*/ 3417376 w 7446935"/>
              <a:gd name="connsiteY3" fmla="*/ 1433593 h 4150964"/>
              <a:gd name="connsiteX4" fmla="*/ 999640 w 7446935"/>
              <a:gd name="connsiteY4" fmla="*/ 1743559 h 4150964"/>
              <a:gd name="connsiteX5" fmla="*/ 790412 w 7446935"/>
              <a:gd name="connsiteY5" fmla="*/ 2719953 h 4150964"/>
              <a:gd name="connsiteX6" fmla="*/ 1518833 w 7446935"/>
              <a:gd name="connsiteY6" fmla="*/ 3959818 h 4150964"/>
              <a:gd name="connsiteX7" fmla="*/ 6090833 w 7446935"/>
              <a:gd name="connsiteY7" fmla="*/ 3866827 h 4150964"/>
              <a:gd name="connsiteX0" fmla="*/ 0 w 7446935"/>
              <a:gd name="connsiteY0" fmla="*/ 0 h 3995981"/>
              <a:gd name="connsiteX1" fmla="*/ 6672020 w 7446935"/>
              <a:gd name="connsiteY1" fmla="*/ 23247 h 3995981"/>
              <a:gd name="connsiteX2" fmla="*/ 6904494 w 7446935"/>
              <a:gd name="connsiteY2" fmla="*/ 604434 h 3995981"/>
              <a:gd name="connsiteX3" fmla="*/ 3417376 w 7446935"/>
              <a:gd name="connsiteY3" fmla="*/ 1433593 h 3995981"/>
              <a:gd name="connsiteX4" fmla="*/ 999640 w 7446935"/>
              <a:gd name="connsiteY4" fmla="*/ 1743559 h 3995981"/>
              <a:gd name="connsiteX5" fmla="*/ 790412 w 7446935"/>
              <a:gd name="connsiteY5" fmla="*/ 2719953 h 3995981"/>
              <a:gd name="connsiteX6" fmla="*/ 1208867 w 7446935"/>
              <a:gd name="connsiteY6" fmla="*/ 3804835 h 3995981"/>
              <a:gd name="connsiteX7" fmla="*/ 6090833 w 7446935"/>
              <a:gd name="connsiteY7" fmla="*/ 3866827 h 3995981"/>
              <a:gd name="connsiteX0" fmla="*/ 0 w 7446935"/>
              <a:gd name="connsiteY0" fmla="*/ 0 h 3995981"/>
              <a:gd name="connsiteX1" fmla="*/ 6672020 w 7446935"/>
              <a:gd name="connsiteY1" fmla="*/ 23247 h 3995981"/>
              <a:gd name="connsiteX2" fmla="*/ 6904494 w 7446935"/>
              <a:gd name="connsiteY2" fmla="*/ 604434 h 3995981"/>
              <a:gd name="connsiteX3" fmla="*/ 3417376 w 7446935"/>
              <a:gd name="connsiteY3" fmla="*/ 1433593 h 3995981"/>
              <a:gd name="connsiteX4" fmla="*/ 1301857 w 7446935"/>
              <a:gd name="connsiteY4" fmla="*/ 1658318 h 3995981"/>
              <a:gd name="connsiteX5" fmla="*/ 790412 w 7446935"/>
              <a:gd name="connsiteY5" fmla="*/ 2719953 h 3995981"/>
              <a:gd name="connsiteX6" fmla="*/ 1208867 w 7446935"/>
              <a:gd name="connsiteY6" fmla="*/ 3804835 h 3995981"/>
              <a:gd name="connsiteX7" fmla="*/ 6090833 w 7446935"/>
              <a:gd name="connsiteY7" fmla="*/ 3866827 h 3995981"/>
              <a:gd name="connsiteX0" fmla="*/ 0 w 7446935"/>
              <a:gd name="connsiteY0" fmla="*/ 0 h 4181960"/>
              <a:gd name="connsiteX1" fmla="*/ 6672020 w 7446935"/>
              <a:gd name="connsiteY1" fmla="*/ 23247 h 4181960"/>
              <a:gd name="connsiteX2" fmla="*/ 6904494 w 7446935"/>
              <a:gd name="connsiteY2" fmla="*/ 604434 h 4181960"/>
              <a:gd name="connsiteX3" fmla="*/ 3417376 w 7446935"/>
              <a:gd name="connsiteY3" fmla="*/ 1433593 h 4181960"/>
              <a:gd name="connsiteX4" fmla="*/ 1301857 w 7446935"/>
              <a:gd name="connsiteY4" fmla="*/ 1658318 h 4181960"/>
              <a:gd name="connsiteX5" fmla="*/ 790412 w 7446935"/>
              <a:gd name="connsiteY5" fmla="*/ 2719953 h 4181960"/>
              <a:gd name="connsiteX6" fmla="*/ 1573077 w 7446935"/>
              <a:gd name="connsiteY6" fmla="*/ 3990814 h 4181960"/>
              <a:gd name="connsiteX7" fmla="*/ 6090833 w 7446935"/>
              <a:gd name="connsiteY7" fmla="*/ 3866827 h 4181960"/>
              <a:gd name="connsiteX0" fmla="*/ 0 w 7446935"/>
              <a:gd name="connsiteY0" fmla="*/ 0 h 4026977"/>
              <a:gd name="connsiteX1" fmla="*/ 6672020 w 7446935"/>
              <a:gd name="connsiteY1" fmla="*/ 23247 h 4026977"/>
              <a:gd name="connsiteX2" fmla="*/ 6904494 w 7446935"/>
              <a:gd name="connsiteY2" fmla="*/ 604434 h 4026977"/>
              <a:gd name="connsiteX3" fmla="*/ 3417376 w 7446935"/>
              <a:gd name="connsiteY3" fmla="*/ 1433593 h 4026977"/>
              <a:gd name="connsiteX4" fmla="*/ 1301857 w 7446935"/>
              <a:gd name="connsiteY4" fmla="*/ 1658318 h 4026977"/>
              <a:gd name="connsiteX5" fmla="*/ 790412 w 7446935"/>
              <a:gd name="connsiteY5" fmla="*/ 2719953 h 4026977"/>
              <a:gd name="connsiteX6" fmla="*/ 1635071 w 7446935"/>
              <a:gd name="connsiteY6" fmla="*/ 3835831 h 4026977"/>
              <a:gd name="connsiteX7" fmla="*/ 6090833 w 7446935"/>
              <a:gd name="connsiteY7" fmla="*/ 3866827 h 4026977"/>
              <a:gd name="connsiteX0" fmla="*/ 0 w 7457267"/>
              <a:gd name="connsiteY0" fmla="*/ 0 h 4026977"/>
              <a:gd name="connsiteX1" fmla="*/ 6672020 w 7457267"/>
              <a:gd name="connsiteY1" fmla="*/ 23247 h 4026977"/>
              <a:gd name="connsiteX2" fmla="*/ 6904494 w 7457267"/>
              <a:gd name="connsiteY2" fmla="*/ 604434 h 4026977"/>
              <a:gd name="connsiteX3" fmla="*/ 3355382 w 7457267"/>
              <a:gd name="connsiteY3" fmla="*/ 1309607 h 4026977"/>
              <a:gd name="connsiteX4" fmla="*/ 1301857 w 7457267"/>
              <a:gd name="connsiteY4" fmla="*/ 1658318 h 4026977"/>
              <a:gd name="connsiteX5" fmla="*/ 790412 w 7457267"/>
              <a:gd name="connsiteY5" fmla="*/ 2719953 h 4026977"/>
              <a:gd name="connsiteX6" fmla="*/ 1635071 w 7457267"/>
              <a:gd name="connsiteY6" fmla="*/ 3835831 h 4026977"/>
              <a:gd name="connsiteX7" fmla="*/ 6090833 w 7457267"/>
              <a:gd name="connsiteY7" fmla="*/ 3866827 h 4026977"/>
              <a:gd name="connsiteX0" fmla="*/ 0 w 7258372"/>
              <a:gd name="connsiteY0" fmla="*/ 0 h 4026977"/>
              <a:gd name="connsiteX1" fmla="*/ 5478651 w 7258372"/>
              <a:gd name="connsiteY1" fmla="*/ 23247 h 4026977"/>
              <a:gd name="connsiteX2" fmla="*/ 6904494 w 7258372"/>
              <a:gd name="connsiteY2" fmla="*/ 604434 h 4026977"/>
              <a:gd name="connsiteX3" fmla="*/ 3355382 w 7258372"/>
              <a:gd name="connsiteY3" fmla="*/ 1309607 h 4026977"/>
              <a:gd name="connsiteX4" fmla="*/ 1301857 w 7258372"/>
              <a:gd name="connsiteY4" fmla="*/ 1658318 h 4026977"/>
              <a:gd name="connsiteX5" fmla="*/ 790412 w 7258372"/>
              <a:gd name="connsiteY5" fmla="*/ 2719953 h 4026977"/>
              <a:gd name="connsiteX6" fmla="*/ 1635071 w 7258372"/>
              <a:gd name="connsiteY6" fmla="*/ 3835831 h 4026977"/>
              <a:gd name="connsiteX7" fmla="*/ 6090833 w 7258372"/>
              <a:gd name="connsiteY7" fmla="*/ 3866827 h 4026977"/>
              <a:gd name="connsiteX0" fmla="*/ 0 w 6178658"/>
              <a:gd name="connsiteY0" fmla="*/ 0 h 4026977"/>
              <a:gd name="connsiteX1" fmla="*/ 5478651 w 6178658"/>
              <a:gd name="connsiteY1" fmla="*/ 23247 h 4026977"/>
              <a:gd name="connsiteX2" fmla="*/ 5804115 w 6178658"/>
              <a:gd name="connsiteY2" fmla="*/ 929899 h 4026977"/>
              <a:gd name="connsiteX3" fmla="*/ 3355382 w 6178658"/>
              <a:gd name="connsiteY3" fmla="*/ 1309607 h 4026977"/>
              <a:gd name="connsiteX4" fmla="*/ 1301857 w 6178658"/>
              <a:gd name="connsiteY4" fmla="*/ 1658318 h 4026977"/>
              <a:gd name="connsiteX5" fmla="*/ 790412 w 6178658"/>
              <a:gd name="connsiteY5" fmla="*/ 2719953 h 4026977"/>
              <a:gd name="connsiteX6" fmla="*/ 1635071 w 6178658"/>
              <a:gd name="connsiteY6" fmla="*/ 3835831 h 4026977"/>
              <a:gd name="connsiteX7" fmla="*/ 6090833 w 6178658"/>
              <a:gd name="connsiteY7" fmla="*/ 3866827 h 4026977"/>
              <a:gd name="connsiteX0" fmla="*/ 0 w 6178658"/>
              <a:gd name="connsiteY0" fmla="*/ 0 h 4026977"/>
              <a:gd name="connsiteX1" fmla="*/ 5478651 w 6178658"/>
              <a:gd name="connsiteY1" fmla="*/ 23247 h 4026977"/>
              <a:gd name="connsiteX2" fmla="*/ 5804115 w 6178658"/>
              <a:gd name="connsiteY2" fmla="*/ 929899 h 4026977"/>
              <a:gd name="connsiteX3" fmla="*/ 3355382 w 6178658"/>
              <a:gd name="connsiteY3" fmla="*/ 1309607 h 4026977"/>
              <a:gd name="connsiteX4" fmla="*/ 2890433 w 6178658"/>
              <a:gd name="connsiteY4" fmla="*/ 1573078 h 4026977"/>
              <a:gd name="connsiteX5" fmla="*/ 790412 w 6178658"/>
              <a:gd name="connsiteY5" fmla="*/ 2719953 h 4026977"/>
              <a:gd name="connsiteX6" fmla="*/ 1635071 w 6178658"/>
              <a:gd name="connsiteY6" fmla="*/ 3835831 h 4026977"/>
              <a:gd name="connsiteX7" fmla="*/ 6090833 w 6178658"/>
              <a:gd name="connsiteY7" fmla="*/ 3866827 h 4026977"/>
              <a:gd name="connsiteX0" fmla="*/ 0 w 6178658"/>
              <a:gd name="connsiteY0" fmla="*/ 0 h 4036017"/>
              <a:gd name="connsiteX1" fmla="*/ 5478651 w 6178658"/>
              <a:gd name="connsiteY1" fmla="*/ 23247 h 4036017"/>
              <a:gd name="connsiteX2" fmla="*/ 5804115 w 6178658"/>
              <a:gd name="connsiteY2" fmla="*/ 929899 h 4036017"/>
              <a:gd name="connsiteX3" fmla="*/ 3355382 w 6178658"/>
              <a:gd name="connsiteY3" fmla="*/ 1309607 h 4036017"/>
              <a:gd name="connsiteX4" fmla="*/ 2890433 w 6178658"/>
              <a:gd name="connsiteY4" fmla="*/ 1573078 h 4036017"/>
              <a:gd name="connsiteX5" fmla="*/ 2549470 w 6178658"/>
              <a:gd name="connsiteY5" fmla="*/ 2665709 h 4036017"/>
              <a:gd name="connsiteX6" fmla="*/ 1635071 w 6178658"/>
              <a:gd name="connsiteY6" fmla="*/ 3835831 h 4036017"/>
              <a:gd name="connsiteX7" fmla="*/ 6090833 w 6178658"/>
              <a:gd name="connsiteY7" fmla="*/ 3866827 h 4036017"/>
              <a:gd name="connsiteX0" fmla="*/ 0 w 6178658"/>
              <a:gd name="connsiteY0" fmla="*/ 0 h 4036017"/>
              <a:gd name="connsiteX1" fmla="*/ 5478651 w 6178658"/>
              <a:gd name="connsiteY1" fmla="*/ 23247 h 4036017"/>
              <a:gd name="connsiteX2" fmla="*/ 5804115 w 6178658"/>
              <a:gd name="connsiteY2" fmla="*/ 929899 h 4036017"/>
              <a:gd name="connsiteX3" fmla="*/ 3355382 w 6178658"/>
              <a:gd name="connsiteY3" fmla="*/ 1309607 h 4036017"/>
              <a:gd name="connsiteX4" fmla="*/ 2634711 w 6178658"/>
              <a:gd name="connsiteY4" fmla="*/ 1743560 h 4036017"/>
              <a:gd name="connsiteX5" fmla="*/ 2549470 w 6178658"/>
              <a:gd name="connsiteY5" fmla="*/ 2665709 h 4036017"/>
              <a:gd name="connsiteX6" fmla="*/ 1635071 w 6178658"/>
              <a:gd name="connsiteY6" fmla="*/ 3835831 h 4036017"/>
              <a:gd name="connsiteX7" fmla="*/ 6090833 w 6178658"/>
              <a:gd name="connsiteY7" fmla="*/ 3866827 h 4036017"/>
              <a:gd name="connsiteX0" fmla="*/ 0 w 6178658"/>
              <a:gd name="connsiteY0" fmla="*/ 0 h 4090261"/>
              <a:gd name="connsiteX1" fmla="*/ 5478651 w 6178658"/>
              <a:gd name="connsiteY1" fmla="*/ 23247 h 4090261"/>
              <a:gd name="connsiteX2" fmla="*/ 5804115 w 6178658"/>
              <a:gd name="connsiteY2" fmla="*/ 929899 h 4090261"/>
              <a:gd name="connsiteX3" fmla="*/ 3355382 w 6178658"/>
              <a:gd name="connsiteY3" fmla="*/ 1309607 h 4090261"/>
              <a:gd name="connsiteX4" fmla="*/ 2634711 w 6178658"/>
              <a:gd name="connsiteY4" fmla="*/ 1743560 h 4090261"/>
              <a:gd name="connsiteX5" fmla="*/ 2549470 w 6178658"/>
              <a:gd name="connsiteY5" fmla="*/ 2665709 h 4090261"/>
              <a:gd name="connsiteX6" fmla="*/ 3068664 w 6178658"/>
              <a:gd name="connsiteY6" fmla="*/ 3890075 h 4090261"/>
              <a:gd name="connsiteX7" fmla="*/ 6090833 w 6178658"/>
              <a:gd name="connsiteY7" fmla="*/ 3866827 h 4090261"/>
              <a:gd name="connsiteX0" fmla="*/ 0 w 8648053"/>
              <a:gd name="connsiteY0" fmla="*/ 0 h 4519693"/>
              <a:gd name="connsiteX1" fmla="*/ 5478651 w 8648053"/>
              <a:gd name="connsiteY1" fmla="*/ 23247 h 4519693"/>
              <a:gd name="connsiteX2" fmla="*/ 5804115 w 8648053"/>
              <a:gd name="connsiteY2" fmla="*/ 929899 h 4519693"/>
              <a:gd name="connsiteX3" fmla="*/ 3355382 w 8648053"/>
              <a:gd name="connsiteY3" fmla="*/ 1309607 h 4519693"/>
              <a:gd name="connsiteX4" fmla="*/ 2634711 w 8648053"/>
              <a:gd name="connsiteY4" fmla="*/ 1743560 h 4519693"/>
              <a:gd name="connsiteX5" fmla="*/ 2549470 w 8648053"/>
              <a:gd name="connsiteY5" fmla="*/ 2665709 h 4519693"/>
              <a:gd name="connsiteX6" fmla="*/ 3068664 w 8648053"/>
              <a:gd name="connsiteY6" fmla="*/ 3890075 h 4519693"/>
              <a:gd name="connsiteX7" fmla="*/ 8648053 w 8648053"/>
              <a:gd name="connsiteY7" fmla="*/ 4494508 h 4519693"/>
              <a:gd name="connsiteX0" fmla="*/ 0 w 8648053"/>
              <a:gd name="connsiteY0" fmla="*/ 0 h 4574584"/>
              <a:gd name="connsiteX1" fmla="*/ 5478651 w 8648053"/>
              <a:gd name="connsiteY1" fmla="*/ 23247 h 4574584"/>
              <a:gd name="connsiteX2" fmla="*/ 5804115 w 8648053"/>
              <a:gd name="connsiteY2" fmla="*/ 929899 h 4574584"/>
              <a:gd name="connsiteX3" fmla="*/ 3355382 w 8648053"/>
              <a:gd name="connsiteY3" fmla="*/ 1309607 h 4574584"/>
              <a:gd name="connsiteX4" fmla="*/ 2634711 w 8648053"/>
              <a:gd name="connsiteY4" fmla="*/ 1743560 h 4574584"/>
              <a:gd name="connsiteX5" fmla="*/ 2549470 w 8648053"/>
              <a:gd name="connsiteY5" fmla="*/ 2665709 h 4574584"/>
              <a:gd name="connsiteX6" fmla="*/ 3037667 w 8648053"/>
              <a:gd name="connsiteY6" fmla="*/ 4269784 h 4574584"/>
              <a:gd name="connsiteX7" fmla="*/ 8648053 w 8648053"/>
              <a:gd name="connsiteY7" fmla="*/ 4494508 h 4574584"/>
              <a:gd name="connsiteX0" fmla="*/ 0 w 8648053"/>
              <a:gd name="connsiteY0" fmla="*/ 0 h 4573292"/>
              <a:gd name="connsiteX1" fmla="*/ 5478651 w 8648053"/>
              <a:gd name="connsiteY1" fmla="*/ 23247 h 4573292"/>
              <a:gd name="connsiteX2" fmla="*/ 5804115 w 8648053"/>
              <a:gd name="connsiteY2" fmla="*/ 929899 h 4573292"/>
              <a:gd name="connsiteX3" fmla="*/ 3355382 w 8648053"/>
              <a:gd name="connsiteY3" fmla="*/ 1309607 h 4573292"/>
              <a:gd name="connsiteX4" fmla="*/ 2634711 w 8648053"/>
              <a:gd name="connsiteY4" fmla="*/ 1743560 h 4573292"/>
              <a:gd name="connsiteX5" fmla="*/ 2549470 w 8648053"/>
              <a:gd name="connsiteY5" fmla="*/ 2665709 h 4573292"/>
              <a:gd name="connsiteX6" fmla="*/ 3037667 w 8648053"/>
              <a:gd name="connsiteY6" fmla="*/ 4269784 h 4573292"/>
              <a:gd name="connsiteX7" fmla="*/ 8648053 w 8648053"/>
              <a:gd name="connsiteY7" fmla="*/ 4486759 h 4573292"/>
              <a:gd name="connsiteX0" fmla="*/ 0 w 8648053"/>
              <a:gd name="connsiteY0" fmla="*/ 0 h 4619787"/>
              <a:gd name="connsiteX1" fmla="*/ 5478651 w 8648053"/>
              <a:gd name="connsiteY1" fmla="*/ 23247 h 4619787"/>
              <a:gd name="connsiteX2" fmla="*/ 5804115 w 8648053"/>
              <a:gd name="connsiteY2" fmla="*/ 929899 h 4619787"/>
              <a:gd name="connsiteX3" fmla="*/ 3355382 w 8648053"/>
              <a:gd name="connsiteY3" fmla="*/ 1309607 h 4619787"/>
              <a:gd name="connsiteX4" fmla="*/ 2634711 w 8648053"/>
              <a:gd name="connsiteY4" fmla="*/ 1743560 h 4619787"/>
              <a:gd name="connsiteX5" fmla="*/ 2549470 w 8648053"/>
              <a:gd name="connsiteY5" fmla="*/ 2665709 h 4619787"/>
              <a:gd name="connsiteX6" fmla="*/ 3208148 w 8648053"/>
              <a:gd name="connsiteY6" fmla="*/ 4316279 h 4619787"/>
              <a:gd name="connsiteX7" fmla="*/ 8648053 w 8648053"/>
              <a:gd name="connsiteY7" fmla="*/ 4486759 h 4619787"/>
              <a:gd name="connsiteX0" fmla="*/ 0 w 8648053"/>
              <a:gd name="connsiteY0" fmla="*/ 0 h 4601706"/>
              <a:gd name="connsiteX1" fmla="*/ 5478651 w 8648053"/>
              <a:gd name="connsiteY1" fmla="*/ 23247 h 4601706"/>
              <a:gd name="connsiteX2" fmla="*/ 5804115 w 8648053"/>
              <a:gd name="connsiteY2" fmla="*/ 929899 h 4601706"/>
              <a:gd name="connsiteX3" fmla="*/ 3355382 w 8648053"/>
              <a:gd name="connsiteY3" fmla="*/ 1309607 h 4601706"/>
              <a:gd name="connsiteX4" fmla="*/ 2634711 w 8648053"/>
              <a:gd name="connsiteY4" fmla="*/ 1743560 h 4601706"/>
              <a:gd name="connsiteX5" fmla="*/ 2386737 w 8648053"/>
              <a:gd name="connsiteY5" fmla="*/ 2774198 h 4601706"/>
              <a:gd name="connsiteX6" fmla="*/ 3208148 w 8648053"/>
              <a:gd name="connsiteY6" fmla="*/ 4316279 h 4601706"/>
              <a:gd name="connsiteX7" fmla="*/ 8648053 w 8648053"/>
              <a:gd name="connsiteY7" fmla="*/ 4486759 h 4601706"/>
              <a:gd name="connsiteX0" fmla="*/ 0 w 8648053"/>
              <a:gd name="connsiteY0" fmla="*/ 0 h 4601706"/>
              <a:gd name="connsiteX1" fmla="*/ 5478651 w 8648053"/>
              <a:gd name="connsiteY1" fmla="*/ 23247 h 4601706"/>
              <a:gd name="connsiteX2" fmla="*/ 5804115 w 8648053"/>
              <a:gd name="connsiteY2" fmla="*/ 929899 h 4601706"/>
              <a:gd name="connsiteX3" fmla="*/ 3355382 w 8648053"/>
              <a:gd name="connsiteY3" fmla="*/ 1309607 h 4601706"/>
              <a:gd name="connsiteX4" fmla="*/ 2704454 w 8648053"/>
              <a:gd name="connsiteY4" fmla="*/ 1743560 h 4601706"/>
              <a:gd name="connsiteX5" fmla="*/ 2386737 w 8648053"/>
              <a:gd name="connsiteY5" fmla="*/ 2774198 h 4601706"/>
              <a:gd name="connsiteX6" fmla="*/ 3208148 w 8648053"/>
              <a:gd name="connsiteY6" fmla="*/ 4316279 h 4601706"/>
              <a:gd name="connsiteX7" fmla="*/ 8648053 w 8648053"/>
              <a:gd name="connsiteY7" fmla="*/ 4486759 h 4601706"/>
              <a:gd name="connsiteX0" fmla="*/ 0 w 8648053"/>
              <a:gd name="connsiteY0" fmla="*/ 0 h 4601706"/>
              <a:gd name="connsiteX1" fmla="*/ 5478651 w 8648053"/>
              <a:gd name="connsiteY1" fmla="*/ 23247 h 4601706"/>
              <a:gd name="connsiteX2" fmla="*/ 5804115 w 8648053"/>
              <a:gd name="connsiteY2" fmla="*/ 929899 h 4601706"/>
              <a:gd name="connsiteX3" fmla="*/ 4827721 w 8648053"/>
              <a:gd name="connsiteY3" fmla="*/ 1456841 h 4601706"/>
              <a:gd name="connsiteX4" fmla="*/ 2704454 w 8648053"/>
              <a:gd name="connsiteY4" fmla="*/ 1743560 h 4601706"/>
              <a:gd name="connsiteX5" fmla="*/ 2386737 w 8648053"/>
              <a:gd name="connsiteY5" fmla="*/ 2774198 h 4601706"/>
              <a:gd name="connsiteX6" fmla="*/ 3208148 w 8648053"/>
              <a:gd name="connsiteY6" fmla="*/ 4316279 h 4601706"/>
              <a:gd name="connsiteX7" fmla="*/ 8648053 w 8648053"/>
              <a:gd name="connsiteY7" fmla="*/ 4486759 h 4601706"/>
              <a:gd name="connsiteX0" fmla="*/ 0 w 8648053"/>
              <a:gd name="connsiteY0" fmla="*/ 0 h 4601706"/>
              <a:gd name="connsiteX1" fmla="*/ 5478651 w 8648053"/>
              <a:gd name="connsiteY1" fmla="*/ 23247 h 4601706"/>
              <a:gd name="connsiteX2" fmla="*/ 5804115 w 8648053"/>
              <a:gd name="connsiteY2" fmla="*/ 929899 h 4601706"/>
              <a:gd name="connsiteX3" fmla="*/ 4827721 w 8648053"/>
              <a:gd name="connsiteY3" fmla="*/ 1456841 h 4601706"/>
              <a:gd name="connsiteX4" fmla="*/ 3541362 w 8648053"/>
              <a:gd name="connsiteY4" fmla="*/ 1751309 h 4601706"/>
              <a:gd name="connsiteX5" fmla="*/ 2386737 w 8648053"/>
              <a:gd name="connsiteY5" fmla="*/ 2774198 h 4601706"/>
              <a:gd name="connsiteX6" fmla="*/ 3208148 w 8648053"/>
              <a:gd name="connsiteY6" fmla="*/ 4316279 h 4601706"/>
              <a:gd name="connsiteX7" fmla="*/ 8648053 w 8648053"/>
              <a:gd name="connsiteY7" fmla="*/ 4486759 h 4601706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04115 w 8648053"/>
              <a:gd name="connsiteY2" fmla="*/ 929899 h 4586208"/>
              <a:gd name="connsiteX3" fmla="*/ 4827721 w 8648053"/>
              <a:gd name="connsiteY3" fmla="*/ 1456841 h 4586208"/>
              <a:gd name="connsiteX4" fmla="*/ 3541362 w 8648053"/>
              <a:gd name="connsiteY4" fmla="*/ 1751309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04115 w 8648053"/>
              <a:gd name="connsiteY2" fmla="*/ 929899 h 4586208"/>
              <a:gd name="connsiteX3" fmla="*/ 4827721 w 8648053"/>
              <a:gd name="connsiteY3" fmla="*/ 1456841 h 4586208"/>
              <a:gd name="connsiteX4" fmla="*/ 3603355 w 8648053"/>
              <a:gd name="connsiteY4" fmla="*/ 180555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04115 w 8648053"/>
              <a:gd name="connsiteY2" fmla="*/ 929899 h 4586208"/>
              <a:gd name="connsiteX3" fmla="*/ 4827721 w 8648053"/>
              <a:gd name="connsiteY3" fmla="*/ 1456841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951349 w 8648053"/>
              <a:gd name="connsiteY2" fmla="*/ 1069383 h 4586208"/>
              <a:gd name="connsiteX3" fmla="*/ 4827721 w 8648053"/>
              <a:gd name="connsiteY3" fmla="*/ 1456841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951349 w 8648053"/>
              <a:gd name="connsiteY2" fmla="*/ 1069383 h 4586208"/>
              <a:gd name="connsiteX3" fmla="*/ 4827721 w 8648053"/>
              <a:gd name="connsiteY3" fmla="*/ 1534333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73858 w 8648053"/>
              <a:gd name="connsiteY2" fmla="*/ 1069383 h 4586208"/>
              <a:gd name="connsiteX3" fmla="*/ 4827721 w 8648053"/>
              <a:gd name="connsiteY3" fmla="*/ 1534333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73858 w 8648053"/>
              <a:gd name="connsiteY2" fmla="*/ 1069383 h 4586208"/>
              <a:gd name="connsiteX3" fmla="*/ 4850968 w 8648053"/>
              <a:gd name="connsiteY3" fmla="*/ 1627323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73858 w 8648053"/>
              <a:gd name="connsiteY2" fmla="*/ 1069383 h 4586208"/>
              <a:gd name="connsiteX3" fmla="*/ 4967205 w 8648053"/>
              <a:gd name="connsiteY3" fmla="*/ 1689316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15498 h 4601706"/>
              <a:gd name="connsiteX1" fmla="*/ 5486400 w 8648053"/>
              <a:gd name="connsiteY1" fmla="*/ 0 h 4601706"/>
              <a:gd name="connsiteX2" fmla="*/ 5873858 w 8648053"/>
              <a:gd name="connsiteY2" fmla="*/ 1084881 h 4601706"/>
              <a:gd name="connsiteX3" fmla="*/ 4967205 w 8648053"/>
              <a:gd name="connsiteY3" fmla="*/ 1704814 h 4601706"/>
              <a:gd name="connsiteX4" fmla="*/ 3642100 w 8648053"/>
              <a:gd name="connsiteY4" fmla="*/ 1906292 h 4601706"/>
              <a:gd name="connsiteX5" fmla="*/ 2650209 w 8648053"/>
              <a:gd name="connsiteY5" fmla="*/ 2882685 h 4601706"/>
              <a:gd name="connsiteX6" fmla="*/ 3208148 w 8648053"/>
              <a:gd name="connsiteY6" fmla="*/ 4331777 h 4601706"/>
              <a:gd name="connsiteX7" fmla="*/ 8648053 w 8648053"/>
              <a:gd name="connsiteY7" fmla="*/ 4502257 h 4601706"/>
              <a:gd name="connsiteX0" fmla="*/ 0 w 8648053"/>
              <a:gd name="connsiteY0" fmla="*/ 15498 h 4601706"/>
              <a:gd name="connsiteX1" fmla="*/ 5486400 w 8648053"/>
              <a:gd name="connsiteY1" fmla="*/ 0 h 4601706"/>
              <a:gd name="connsiteX2" fmla="*/ 5920353 w 8648053"/>
              <a:gd name="connsiteY2" fmla="*/ 1100379 h 4601706"/>
              <a:gd name="connsiteX3" fmla="*/ 4967205 w 8648053"/>
              <a:gd name="connsiteY3" fmla="*/ 1704814 h 4601706"/>
              <a:gd name="connsiteX4" fmla="*/ 3642100 w 8648053"/>
              <a:gd name="connsiteY4" fmla="*/ 1906292 h 4601706"/>
              <a:gd name="connsiteX5" fmla="*/ 2650209 w 8648053"/>
              <a:gd name="connsiteY5" fmla="*/ 2882685 h 4601706"/>
              <a:gd name="connsiteX6" fmla="*/ 3208148 w 8648053"/>
              <a:gd name="connsiteY6" fmla="*/ 4331777 h 4601706"/>
              <a:gd name="connsiteX7" fmla="*/ 8648053 w 8648053"/>
              <a:gd name="connsiteY7" fmla="*/ 4502257 h 4601706"/>
              <a:gd name="connsiteX0" fmla="*/ 0 w 8648053"/>
              <a:gd name="connsiteY0" fmla="*/ 15498 h 4601706"/>
              <a:gd name="connsiteX1" fmla="*/ 5486400 w 8648053"/>
              <a:gd name="connsiteY1" fmla="*/ 0 h 4601706"/>
              <a:gd name="connsiteX2" fmla="*/ 5920353 w 8648053"/>
              <a:gd name="connsiteY2" fmla="*/ 1100379 h 4601706"/>
              <a:gd name="connsiteX3" fmla="*/ 4750228 w 8648053"/>
              <a:gd name="connsiteY3" fmla="*/ 1712563 h 4601706"/>
              <a:gd name="connsiteX4" fmla="*/ 3642100 w 8648053"/>
              <a:gd name="connsiteY4" fmla="*/ 1906292 h 4601706"/>
              <a:gd name="connsiteX5" fmla="*/ 2650209 w 8648053"/>
              <a:gd name="connsiteY5" fmla="*/ 2882685 h 4601706"/>
              <a:gd name="connsiteX6" fmla="*/ 3208148 w 8648053"/>
              <a:gd name="connsiteY6" fmla="*/ 4331777 h 4601706"/>
              <a:gd name="connsiteX7" fmla="*/ 8648053 w 8648053"/>
              <a:gd name="connsiteY7" fmla="*/ 4502257 h 4601706"/>
              <a:gd name="connsiteX0" fmla="*/ 0 w 8648053"/>
              <a:gd name="connsiteY0" fmla="*/ 15498 h 4602997"/>
              <a:gd name="connsiteX1" fmla="*/ 5486400 w 8648053"/>
              <a:gd name="connsiteY1" fmla="*/ 0 h 4602997"/>
              <a:gd name="connsiteX2" fmla="*/ 5920353 w 8648053"/>
              <a:gd name="connsiteY2" fmla="*/ 1100379 h 4602997"/>
              <a:gd name="connsiteX3" fmla="*/ 4750228 w 8648053"/>
              <a:gd name="connsiteY3" fmla="*/ 1712563 h 4602997"/>
              <a:gd name="connsiteX4" fmla="*/ 3642100 w 8648053"/>
              <a:gd name="connsiteY4" fmla="*/ 1906292 h 4602997"/>
              <a:gd name="connsiteX5" fmla="*/ 3068663 w 8648053"/>
              <a:gd name="connsiteY5" fmla="*/ 2874936 h 4602997"/>
              <a:gd name="connsiteX6" fmla="*/ 3208148 w 8648053"/>
              <a:gd name="connsiteY6" fmla="*/ 4331777 h 4602997"/>
              <a:gd name="connsiteX7" fmla="*/ 8648053 w 8648053"/>
              <a:gd name="connsiteY7" fmla="*/ 4502257 h 4602997"/>
              <a:gd name="connsiteX0" fmla="*/ 0 w 8648053"/>
              <a:gd name="connsiteY0" fmla="*/ 15498 h 4553919"/>
              <a:gd name="connsiteX1" fmla="*/ 5486400 w 8648053"/>
              <a:gd name="connsiteY1" fmla="*/ 0 h 4553919"/>
              <a:gd name="connsiteX2" fmla="*/ 5920353 w 8648053"/>
              <a:gd name="connsiteY2" fmla="*/ 1100379 h 4553919"/>
              <a:gd name="connsiteX3" fmla="*/ 4750228 w 8648053"/>
              <a:gd name="connsiteY3" fmla="*/ 1712563 h 4553919"/>
              <a:gd name="connsiteX4" fmla="*/ 3642100 w 8648053"/>
              <a:gd name="connsiteY4" fmla="*/ 1906292 h 4553919"/>
              <a:gd name="connsiteX5" fmla="*/ 4734730 w 8648053"/>
              <a:gd name="connsiteY5" fmla="*/ 3169404 h 4553919"/>
              <a:gd name="connsiteX6" fmla="*/ 3208148 w 8648053"/>
              <a:gd name="connsiteY6" fmla="*/ 4331777 h 4553919"/>
              <a:gd name="connsiteX7" fmla="*/ 8648053 w 8648053"/>
              <a:gd name="connsiteY7" fmla="*/ 4502257 h 4553919"/>
              <a:gd name="connsiteX0" fmla="*/ 0 w 8648053"/>
              <a:gd name="connsiteY0" fmla="*/ 15498 h 4724400"/>
              <a:gd name="connsiteX1" fmla="*/ 5486400 w 8648053"/>
              <a:gd name="connsiteY1" fmla="*/ 0 h 4724400"/>
              <a:gd name="connsiteX2" fmla="*/ 5920353 w 8648053"/>
              <a:gd name="connsiteY2" fmla="*/ 1100379 h 4724400"/>
              <a:gd name="connsiteX3" fmla="*/ 4750228 w 8648053"/>
              <a:gd name="connsiteY3" fmla="*/ 1712563 h 4724400"/>
              <a:gd name="connsiteX4" fmla="*/ 3642100 w 8648053"/>
              <a:gd name="connsiteY4" fmla="*/ 1906292 h 4724400"/>
              <a:gd name="connsiteX5" fmla="*/ 4734730 w 8648053"/>
              <a:gd name="connsiteY5" fmla="*/ 3169404 h 4724400"/>
              <a:gd name="connsiteX6" fmla="*/ 4169043 w 8648053"/>
              <a:gd name="connsiteY6" fmla="*/ 4502258 h 4724400"/>
              <a:gd name="connsiteX7" fmla="*/ 8648053 w 8648053"/>
              <a:gd name="connsiteY7" fmla="*/ 4502257 h 4724400"/>
              <a:gd name="connsiteX0" fmla="*/ 0 w 8648053"/>
              <a:gd name="connsiteY0" fmla="*/ 15498 h 4721817"/>
              <a:gd name="connsiteX1" fmla="*/ 5486400 w 8648053"/>
              <a:gd name="connsiteY1" fmla="*/ 0 h 4721817"/>
              <a:gd name="connsiteX2" fmla="*/ 5920353 w 8648053"/>
              <a:gd name="connsiteY2" fmla="*/ 1100379 h 4721817"/>
              <a:gd name="connsiteX3" fmla="*/ 4750228 w 8648053"/>
              <a:gd name="connsiteY3" fmla="*/ 1712563 h 4721817"/>
              <a:gd name="connsiteX4" fmla="*/ 3642100 w 8648053"/>
              <a:gd name="connsiteY4" fmla="*/ 1906292 h 4721817"/>
              <a:gd name="connsiteX5" fmla="*/ 2727700 w 8648053"/>
              <a:gd name="connsiteY5" fmla="*/ 3184902 h 4721817"/>
              <a:gd name="connsiteX6" fmla="*/ 4169043 w 8648053"/>
              <a:gd name="connsiteY6" fmla="*/ 4502258 h 4721817"/>
              <a:gd name="connsiteX7" fmla="*/ 8648053 w 8648053"/>
              <a:gd name="connsiteY7" fmla="*/ 4502257 h 4721817"/>
              <a:gd name="connsiteX0" fmla="*/ 0 w 8648053"/>
              <a:gd name="connsiteY0" fmla="*/ 15498 h 4597831"/>
              <a:gd name="connsiteX1" fmla="*/ 5486400 w 8648053"/>
              <a:gd name="connsiteY1" fmla="*/ 0 h 4597831"/>
              <a:gd name="connsiteX2" fmla="*/ 5920353 w 8648053"/>
              <a:gd name="connsiteY2" fmla="*/ 1100379 h 4597831"/>
              <a:gd name="connsiteX3" fmla="*/ 4750228 w 8648053"/>
              <a:gd name="connsiteY3" fmla="*/ 1712563 h 4597831"/>
              <a:gd name="connsiteX4" fmla="*/ 3642100 w 8648053"/>
              <a:gd name="connsiteY4" fmla="*/ 1906292 h 4597831"/>
              <a:gd name="connsiteX5" fmla="*/ 2727700 w 8648053"/>
              <a:gd name="connsiteY5" fmla="*/ 3184902 h 4597831"/>
              <a:gd name="connsiteX6" fmla="*/ 3386379 w 8648053"/>
              <a:gd name="connsiteY6" fmla="*/ 4378272 h 4597831"/>
              <a:gd name="connsiteX7" fmla="*/ 8648053 w 8648053"/>
              <a:gd name="connsiteY7" fmla="*/ 4502257 h 4597831"/>
              <a:gd name="connsiteX0" fmla="*/ 0 w 8648053"/>
              <a:gd name="connsiteY0" fmla="*/ 15498 h 4574583"/>
              <a:gd name="connsiteX1" fmla="*/ 5486400 w 8648053"/>
              <a:gd name="connsiteY1" fmla="*/ 0 h 4574583"/>
              <a:gd name="connsiteX2" fmla="*/ 5920353 w 8648053"/>
              <a:gd name="connsiteY2" fmla="*/ 1100379 h 4574583"/>
              <a:gd name="connsiteX3" fmla="*/ 4750228 w 8648053"/>
              <a:gd name="connsiteY3" fmla="*/ 1712563 h 4574583"/>
              <a:gd name="connsiteX4" fmla="*/ 3642100 w 8648053"/>
              <a:gd name="connsiteY4" fmla="*/ 1906292 h 4574583"/>
              <a:gd name="connsiteX5" fmla="*/ 2727700 w 8648053"/>
              <a:gd name="connsiteY5" fmla="*/ 3184902 h 4574583"/>
              <a:gd name="connsiteX6" fmla="*/ 3394128 w 8648053"/>
              <a:gd name="connsiteY6" fmla="*/ 4355024 h 4574583"/>
              <a:gd name="connsiteX7" fmla="*/ 8648053 w 8648053"/>
              <a:gd name="connsiteY7" fmla="*/ 4502257 h 4574583"/>
              <a:gd name="connsiteX0" fmla="*/ 0 w 8648053"/>
              <a:gd name="connsiteY0" fmla="*/ 15498 h 4575875"/>
              <a:gd name="connsiteX1" fmla="*/ 5486400 w 8648053"/>
              <a:gd name="connsiteY1" fmla="*/ 0 h 4575875"/>
              <a:gd name="connsiteX2" fmla="*/ 5920353 w 8648053"/>
              <a:gd name="connsiteY2" fmla="*/ 1100379 h 4575875"/>
              <a:gd name="connsiteX3" fmla="*/ 4750228 w 8648053"/>
              <a:gd name="connsiteY3" fmla="*/ 1712563 h 4575875"/>
              <a:gd name="connsiteX4" fmla="*/ 3642100 w 8648053"/>
              <a:gd name="connsiteY4" fmla="*/ 1906292 h 4575875"/>
              <a:gd name="connsiteX5" fmla="*/ 2696703 w 8648053"/>
              <a:gd name="connsiteY5" fmla="*/ 3177153 h 4575875"/>
              <a:gd name="connsiteX6" fmla="*/ 3394128 w 8648053"/>
              <a:gd name="connsiteY6" fmla="*/ 4355024 h 4575875"/>
              <a:gd name="connsiteX7" fmla="*/ 8648053 w 8648053"/>
              <a:gd name="connsiteY7" fmla="*/ 4502257 h 4575875"/>
              <a:gd name="connsiteX0" fmla="*/ 0 w 8648053"/>
              <a:gd name="connsiteY0" fmla="*/ 15498 h 4575875"/>
              <a:gd name="connsiteX1" fmla="*/ 5486400 w 8648053"/>
              <a:gd name="connsiteY1" fmla="*/ 0 h 4575875"/>
              <a:gd name="connsiteX2" fmla="*/ 5920353 w 8648053"/>
              <a:gd name="connsiteY2" fmla="*/ 1100379 h 4575875"/>
              <a:gd name="connsiteX3" fmla="*/ 4750228 w 8648053"/>
              <a:gd name="connsiteY3" fmla="*/ 1712563 h 4575875"/>
              <a:gd name="connsiteX4" fmla="*/ 3642100 w 8648053"/>
              <a:gd name="connsiteY4" fmla="*/ 1906292 h 4575875"/>
              <a:gd name="connsiteX5" fmla="*/ 2665707 w 8648053"/>
              <a:gd name="connsiteY5" fmla="*/ 3177153 h 4575875"/>
              <a:gd name="connsiteX6" fmla="*/ 3394128 w 8648053"/>
              <a:gd name="connsiteY6" fmla="*/ 4355024 h 4575875"/>
              <a:gd name="connsiteX7" fmla="*/ 8648053 w 8648053"/>
              <a:gd name="connsiteY7" fmla="*/ 4502257 h 4575875"/>
              <a:gd name="connsiteX0" fmla="*/ 0 w 8648053"/>
              <a:gd name="connsiteY0" fmla="*/ 15498 h 4591373"/>
              <a:gd name="connsiteX1" fmla="*/ 5486400 w 8648053"/>
              <a:gd name="connsiteY1" fmla="*/ 0 h 4591373"/>
              <a:gd name="connsiteX2" fmla="*/ 5920353 w 8648053"/>
              <a:gd name="connsiteY2" fmla="*/ 1100379 h 4591373"/>
              <a:gd name="connsiteX3" fmla="*/ 4750228 w 8648053"/>
              <a:gd name="connsiteY3" fmla="*/ 1712563 h 4591373"/>
              <a:gd name="connsiteX4" fmla="*/ 3642100 w 8648053"/>
              <a:gd name="connsiteY4" fmla="*/ 1906292 h 4591373"/>
              <a:gd name="connsiteX5" fmla="*/ 2665707 w 8648053"/>
              <a:gd name="connsiteY5" fmla="*/ 3177153 h 4591373"/>
              <a:gd name="connsiteX6" fmla="*/ 3370881 w 8648053"/>
              <a:gd name="connsiteY6" fmla="*/ 4370522 h 4591373"/>
              <a:gd name="connsiteX7" fmla="*/ 8648053 w 8648053"/>
              <a:gd name="connsiteY7" fmla="*/ 4502257 h 4591373"/>
              <a:gd name="connsiteX0" fmla="*/ 0 w 8648053"/>
              <a:gd name="connsiteY0" fmla="*/ 15498 h 4591373"/>
              <a:gd name="connsiteX1" fmla="*/ 5486400 w 8648053"/>
              <a:gd name="connsiteY1" fmla="*/ 0 h 4591373"/>
              <a:gd name="connsiteX2" fmla="*/ 5920353 w 8648053"/>
              <a:gd name="connsiteY2" fmla="*/ 1100379 h 4591373"/>
              <a:gd name="connsiteX3" fmla="*/ 4866465 w 8648053"/>
              <a:gd name="connsiteY3" fmla="*/ 1666068 h 4591373"/>
              <a:gd name="connsiteX4" fmla="*/ 3642100 w 8648053"/>
              <a:gd name="connsiteY4" fmla="*/ 1906292 h 4591373"/>
              <a:gd name="connsiteX5" fmla="*/ 2665707 w 8648053"/>
              <a:gd name="connsiteY5" fmla="*/ 3177153 h 4591373"/>
              <a:gd name="connsiteX6" fmla="*/ 3370881 w 8648053"/>
              <a:gd name="connsiteY6" fmla="*/ 4370522 h 4591373"/>
              <a:gd name="connsiteX7" fmla="*/ 8648053 w 8648053"/>
              <a:gd name="connsiteY7" fmla="*/ 4502257 h 4591373"/>
              <a:gd name="connsiteX0" fmla="*/ 0 w 8648053"/>
              <a:gd name="connsiteY0" fmla="*/ 15498 h 4591373"/>
              <a:gd name="connsiteX1" fmla="*/ 5486400 w 8648053"/>
              <a:gd name="connsiteY1" fmla="*/ 0 h 4591373"/>
              <a:gd name="connsiteX2" fmla="*/ 5920353 w 8648053"/>
              <a:gd name="connsiteY2" fmla="*/ 1100379 h 4591373"/>
              <a:gd name="connsiteX3" fmla="*/ 4866465 w 8648053"/>
              <a:gd name="connsiteY3" fmla="*/ 1666068 h 4591373"/>
              <a:gd name="connsiteX4" fmla="*/ 3308887 w 8648053"/>
              <a:gd name="connsiteY4" fmla="*/ 2185262 h 4591373"/>
              <a:gd name="connsiteX5" fmla="*/ 2665707 w 8648053"/>
              <a:gd name="connsiteY5" fmla="*/ 3177153 h 4591373"/>
              <a:gd name="connsiteX6" fmla="*/ 3370881 w 8648053"/>
              <a:gd name="connsiteY6" fmla="*/ 4370522 h 4591373"/>
              <a:gd name="connsiteX7" fmla="*/ 8648053 w 8648053"/>
              <a:gd name="connsiteY7" fmla="*/ 4502257 h 4591373"/>
              <a:gd name="connsiteX0" fmla="*/ 0 w 8648053"/>
              <a:gd name="connsiteY0" fmla="*/ 15498 h 4588790"/>
              <a:gd name="connsiteX1" fmla="*/ 5486400 w 8648053"/>
              <a:gd name="connsiteY1" fmla="*/ 0 h 4588790"/>
              <a:gd name="connsiteX2" fmla="*/ 5920353 w 8648053"/>
              <a:gd name="connsiteY2" fmla="*/ 1100379 h 4588790"/>
              <a:gd name="connsiteX3" fmla="*/ 4866465 w 8648053"/>
              <a:gd name="connsiteY3" fmla="*/ 1666068 h 4588790"/>
              <a:gd name="connsiteX4" fmla="*/ 3308887 w 8648053"/>
              <a:gd name="connsiteY4" fmla="*/ 2185262 h 4588790"/>
              <a:gd name="connsiteX5" fmla="*/ 2603714 w 8648053"/>
              <a:gd name="connsiteY5" fmla="*/ 3192651 h 4588790"/>
              <a:gd name="connsiteX6" fmla="*/ 3370881 w 8648053"/>
              <a:gd name="connsiteY6" fmla="*/ 4370522 h 4588790"/>
              <a:gd name="connsiteX7" fmla="*/ 8648053 w 8648053"/>
              <a:gd name="connsiteY7" fmla="*/ 4502257 h 4588790"/>
              <a:gd name="connsiteX0" fmla="*/ 0 w 8648053"/>
              <a:gd name="connsiteY0" fmla="*/ 15498 h 4573291"/>
              <a:gd name="connsiteX1" fmla="*/ 5486400 w 8648053"/>
              <a:gd name="connsiteY1" fmla="*/ 0 h 4573291"/>
              <a:gd name="connsiteX2" fmla="*/ 5920353 w 8648053"/>
              <a:gd name="connsiteY2" fmla="*/ 1100379 h 4573291"/>
              <a:gd name="connsiteX3" fmla="*/ 4866465 w 8648053"/>
              <a:gd name="connsiteY3" fmla="*/ 1666068 h 4573291"/>
              <a:gd name="connsiteX4" fmla="*/ 3308887 w 8648053"/>
              <a:gd name="connsiteY4" fmla="*/ 2185262 h 4573291"/>
              <a:gd name="connsiteX5" fmla="*/ 2603714 w 8648053"/>
              <a:gd name="connsiteY5" fmla="*/ 3192651 h 4573291"/>
              <a:gd name="connsiteX6" fmla="*/ 3355383 w 8648053"/>
              <a:gd name="connsiteY6" fmla="*/ 4355023 h 4573291"/>
              <a:gd name="connsiteX7" fmla="*/ 8648053 w 8648053"/>
              <a:gd name="connsiteY7" fmla="*/ 4502257 h 4573291"/>
              <a:gd name="connsiteX0" fmla="*/ 0 w 8648053"/>
              <a:gd name="connsiteY0" fmla="*/ 15498 h 4573291"/>
              <a:gd name="connsiteX1" fmla="*/ 5486400 w 8648053"/>
              <a:gd name="connsiteY1" fmla="*/ 0 h 4573291"/>
              <a:gd name="connsiteX2" fmla="*/ 5920353 w 8648053"/>
              <a:gd name="connsiteY2" fmla="*/ 1100379 h 4573291"/>
              <a:gd name="connsiteX3" fmla="*/ 4866465 w 8648053"/>
              <a:gd name="connsiteY3" fmla="*/ 1666068 h 4573291"/>
              <a:gd name="connsiteX4" fmla="*/ 3308887 w 8648053"/>
              <a:gd name="connsiteY4" fmla="*/ 2185262 h 4573291"/>
              <a:gd name="connsiteX5" fmla="*/ 3355383 w 8648053"/>
              <a:gd name="connsiteY5" fmla="*/ 4355023 h 4573291"/>
              <a:gd name="connsiteX6" fmla="*/ 8648053 w 8648053"/>
              <a:gd name="connsiteY6" fmla="*/ 4502257 h 4573291"/>
              <a:gd name="connsiteX0" fmla="*/ 0 w 8648053"/>
              <a:gd name="connsiteY0" fmla="*/ 15498 h 4573291"/>
              <a:gd name="connsiteX1" fmla="*/ 5486400 w 8648053"/>
              <a:gd name="connsiteY1" fmla="*/ 0 h 4573291"/>
              <a:gd name="connsiteX2" fmla="*/ 5920353 w 8648053"/>
              <a:gd name="connsiteY2" fmla="*/ 1100379 h 4573291"/>
              <a:gd name="connsiteX3" fmla="*/ 4866465 w 8648053"/>
              <a:gd name="connsiteY3" fmla="*/ 1666068 h 4573291"/>
              <a:gd name="connsiteX4" fmla="*/ 2766447 w 8648053"/>
              <a:gd name="connsiteY4" fmla="*/ 2696706 h 4573291"/>
              <a:gd name="connsiteX5" fmla="*/ 3355383 w 8648053"/>
              <a:gd name="connsiteY5" fmla="*/ 4355023 h 4573291"/>
              <a:gd name="connsiteX6" fmla="*/ 8648053 w 8648053"/>
              <a:gd name="connsiteY6" fmla="*/ 4502257 h 4573291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5920353 w 8648053"/>
              <a:gd name="connsiteY2" fmla="*/ 1100379 h 4604288"/>
              <a:gd name="connsiteX3" fmla="*/ 4866465 w 8648053"/>
              <a:gd name="connsiteY3" fmla="*/ 1666068 h 4604288"/>
              <a:gd name="connsiteX4" fmla="*/ 2766447 w 8648053"/>
              <a:gd name="connsiteY4" fmla="*/ 2696706 h 4604288"/>
              <a:gd name="connsiteX5" fmla="*/ 3332135 w 8648053"/>
              <a:gd name="connsiteY5" fmla="*/ 4386020 h 4604288"/>
              <a:gd name="connsiteX6" fmla="*/ 8648053 w 8648053"/>
              <a:gd name="connsiteY6" fmla="*/ 4502257 h 4604288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5920353 w 8648053"/>
              <a:gd name="connsiteY2" fmla="*/ 1100379 h 4604288"/>
              <a:gd name="connsiteX3" fmla="*/ 4866465 w 8648053"/>
              <a:gd name="connsiteY3" fmla="*/ 1666068 h 4604288"/>
              <a:gd name="connsiteX4" fmla="*/ 2712203 w 8648053"/>
              <a:gd name="connsiteY4" fmla="*/ 2688957 h 4604288"/>
              <a:gd name="connsiteX5" fmla="*/ 3332135 w 8648053"/>
              <a:gd name="connsiteY5" fmla="*/ 4386020 h 4604288"/>
              <a:gd name="connsiteX6" fmla="*/ 8648053 w 8648053"/>
              <a:gd name="connsiteY6" fmla="*/ 4502257 h 4604288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5943601 w 8648053"/>
              <a:gd name="connsiteY2" fmla="*/ 1146874 h 4604288"/>
              <a:gd name="connsiteX3" fmla="*/ 4866465 w 8648053"/>
              <a:gd name="connsiteY3" fmla="*/ 1666068 h 4604288"/>
              <a:gd name="connsiteX4" fmla="*/ 2712203 w 8648053"/>
              <a:gd name="connsiteY4" fmla="*/ 2688957 h 4604288"/>
              <a:gd name="connsiteX5" fmla="*/ 3332135 w 8648053"/>
              <a:gd name="connsiteY5" fmla="*/ 4386020 h 4604288"/>
              <a:gd name="connsiteX6" fmla="*/ 8648053 w 8648053"/>
              <a:gd name="connsiteY6" fmla="*/ 4502257 h 4604288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4866465 w 8648053"/>
              <a:gd name="connsiteY2" fmla="*/ 1666068 h 4604288"/>
              <a:gd name="connsiteX3" fmla="*/ 2712203 w 8648053"/>
              <a:gd name="connsiteY3" fmla="*/ 2688957 h 4604288"/>
              <a:gd name="connsiteX4" fmla="*/ 3332135 w 8648053"/>
              <a:gd name="connsiteY4" fmla="*/ 4386020 h 4604288"/>
              <a:gd name="connsiteX5" fmla="*/ 8648053 w 8648053"/>
              <a:gd name="connsiteY5" fmla="*/ 4502257 h 4604288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5873855 w 8648053"/>
              <a:gd name="connsiteY2" fmla="*/ 1201119 h 4604288"/>
              <a:gd name="connsiteX3" fmla="*/ 2712203 w 8648053"/>
              <a:gd name="connsiteY3" fmla="*/ 2688957 h 4604288"/>
              <a:gd name="connsiteX4" fmla="*/ 3332135 w 8648053"/>
              <a:gd name="connsiteY4" fmla="*/ 4386020 h 4604288"/>
              <a:gd name="connsiteX5" fmla="*/ 8648053 w 8648053"/>
              <a:gd name="connsiteY5" fmla="*/ 4502257 h 4604288"/>
              <a:gd name="connsiteX0" fmla="*/ 0 w 8663551"/>
              <a:gd name="connsiteY0" fmla="*/ 15498 h 4604288"/>
              <a:gd name="connsiteX1" fmla="*/ 5486400 w 8663551"/>
              <a:gd name="connsiteY1" fmla="*/ 0 h 4604288"/>
              <a:gd name="connsiteX2" fmla="*/ 5873855 w 8663551"/>
              <a:gd name="connsiteY2" fmla="*/ 1201119 h 4604288"/>
              <a:gd name="connsiteX3" fmla="*/ 2712203 w 8663551"/>
              <a:gd name="connsiteY3" fmla="*/ 2688957 h 4604288"/>
              <a:gd name="connsiteX4" fmla="*/ 3332135 w 8663551"/>
              <a:gd name="connsiteY4" fmla="*/ 4386020 h 4604288"/>
              <a:gd name="connsiteX5" fmla="*/ 8663551 w 8663551"/>
              <a:gd name="connsiteY5" fmla="*/ 4533254 h 4604288"/>
              <a:gd name="connsiteX0" fmla="*/ 0 w 8663551"/>
              <a:gd name="connsiteY0" fmla="*/ 0 h 4588790"/>
              <a:gd name="connsiteX1" fmla="*/ 4769069 w 8663551"/>
              <a:gd name="connsiteY1" fmla="*/ 267 h 4588790"/>
              <a:gd name="connsiteX2" fmla="*/ 5873855 w 8663551"/>
              <a:gd name="connsiteY2" fmla="*/ 1185621 h 4588790"/>
              <a:gd name="connsiteX3" fmla="*/ 2712203 w 8663551"/>
              <a:gd name="connsiteY3" fmla="*/ 2673459 h 4588790"/>
              <a:gd name="connsiteX4" fmla="*/ 3332135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769069 w 8663551"/>
              <a:gd name="connsiteY1" fmla="*/ 267 h 4588790"/>
              <a:gd name="connsiteX2" fmla="*/ 4983104 w 8663551"/>
              <a:gd name="connsiteY2" fmla="*/ 1477283 h 4588790"/>
              <a:gd name="connsiteX3" fmla="*/ 2712203 w 8663551"/>
              <a:gd name="connsiteY3" fmla="*/ 2673459 h 4588790"/>
              <a:gd name="connsiteX4" fmla="*/ 3332135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437993 w 8663551"/>
              <a:gd name="connsiteY1" fmla="*/ 16032 h 4588790"/>
              <a:gd name="connsiteX2" fmla="*/ 4983104 w 8663551"/>
              <a:gd name="connsiteY2" fmla="*/ 1477283 h 4588790"/>
              <a:gd name="connsiteX3" fmla="*/ 2712203 w 8663551"/>
              <a:gd name="connsiteY3" fmla="*/ 2673459 h 4588790"/>
              <a:gd name="connsiteX4" fmla="*/ 3332135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23382 h 4612172"/>
              <a:gd name="connsiteX1" fmla="*/ 4501055 w 8663551"/>
              <a:gd name="connsiteY1" fmla="*/ 0 h 4612172"/>
              <a:gd name="connsiteX2" fmla="*/ 4983104 w 8663551"/>
              <a:gd name="connsiteY2" fmla="*/ 1500665 h 4612172"/>
              <a:gd name="connsiteX3" fmla="*/ 2712203 w 8663551"/>
              <a:gd name="connsiteY3" fmla="*/ 2696841 h 4612172"/>
              <a:gd name="connsiteX4" fmla="*/ 3332135 w 8663551"/>
              <a:gd name="connsiteY4" fmla="*/ 4393904 h 4612172"/>
              <a:gd name="connsiteX5" fmla="*/ 8663551 w 8663551"/>
              <a:gd name="connsiteY5" fmla="*/ 4541138 h 4612172"/>
              <a:gd name="connsiteX0" fmla="*/ 0 w 8663551"/>
              <a:gd name="connsiteY0" fmla="*/ 23382 h 4612172"/>
              <a:gd name="connsiteX1" fmla="*/ 4501055 w 8663551"/>
              <a:gd name="connsiteY1" fmla="*/ 0 h 4612172"/>
              <a:gd name="connsiteX2" fmla="*/ 4896394 w 8663551"/>
              <a:gd name="connsiteY2" fmla="*/ 1484899 h 4612172"/>
              <a:gd name="connsiteX3" fmla="*/ 2712203 w 8663551"/>
              <a:gd name="connsiteY3" fmla="*/ 2696841 h 4612172"/>
              <a:gd name="connsiteX4" fmla="*/ 3332135 w 8663551"/>
              <a:gd name="connsiteY4" fmla="*/ 4393904 h 4612172"/>
              <a:gd name="connsiteX5" fmla="*/ 8663551 w 8663551"/>
              <a:gd name="connsiteY5" fmla="*/ 4541138 h 4612172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4896394 w 8663551"/>
              <a:gd name="connsiteY2" fmla="*/ 1461517 h 4588790"/>
              <a:gd name="connsiteX3" fmla="*/ 2712203 w 8663551"/>
              <a:gd name="connsiteY3" fmla="*/ 2673459 h 4588790"/>
              <a:gd name="connsiteX4" fmla="*/ 3332135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111768 w 8663551"/>
              <a:gd name="connsiteY2" fmla="*/ 750329 h 4588790"/>
              <a:gd name="connsiteX3" fmla="*/ 4896394 w 8663551"/>
              <a:gd name="connsiteY3" fmla="*/ 1461517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529554 w 8663551"/>
              <a:gd name="connsiteY2" fmla="*/ 600557 h 4588790"/>
              <a:gd name="connsiteX3" fmla="*/ 4896394 w 8663551"/>
              <a:gd name="connsiteY3" fmla="*/ 1461517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529554 w 8663551"/>
              <a:gd name="connsiteY2" fmla="*/ 600557 h 4588790"/>
              <a:gd name="connsiteX3" fmla="*/ 4242125 w 8663551"/>
              <a:gd name="connsiteY3" fmla="*/ 1705883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0 w 8663551"/>
              <a:gd name="connsiteY2" fmla="*/ 1018343 h 4588790"/>
              <a:gd name="connsiteX3" fmla="*/ 4242125 w 8663551"/>
              <a:gd name="connsiteY3" fmla="*/ 1705883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0 w 8663551"/>
              <a:gd name="connsiteY2" fmla="*/ 1018343 h 4588790"/>
              <a:gd name="connsiteX3" fmla="*/ 4226360 w 8663551"/>
              <a:gd name="connsiteY3" fmla="*/ 1745297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3 w 8663551"/>
              <a:gd name="connsiteY2" fmla="*/ 1144467 h 4588790"/>
              <a:gd name="connsiteX3" fmla="*/ 4226360 w 8663551"/>
              <a:gd name="connsiteY3" fmla="*/ 1745297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3 w 8663551"/>
              <a:gd name="connsiteY2" fmla="*/ 1144467 h 4588790"/>
              <a:gd name="connsiteX3" fmla="*/ 3887401 w 8663551"/>
              <a:gd name="connsiteY3" fmla="*/ 1902953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636086"/>
              <a:gd name="connsiteX1" fmla="*/ 4508938 w 8663551"/>
              <a:gd name="connsiteY1" fmla="*/ 266 h 4636086"/>
              <a:gd name="connsiteX2" fmla="*/ 5214243 w 8663551"/>
              <a:gd name="connsiteY2" fmla="*/ 1144467 h 4636086"/>
              <a:gd name="connsiteX3" fmla="*/ 3887401 w 8663551"/>
              <a:gd name="connsiteY3" fmla="*/ 1902953 h 4636086"/>
              <a:gd name="connsiteX4" fmla="*/ 2712203 w 8663551"/>
              <a:gd name="connsiteY4" fmla="*/ 2673459 h 4636086"/>
              <a:gd name="connsiteX5" fmla="*/ 3308486 w 8663551"/>
              <a:gd name="connsiteY5" fmla="*/ 4417818 h 4636086"/>
              <a:gd name="connsiteX6" fmla="*/ 8663551 w 8663551"/>
              <a:gd name="connsiteY6" fmla="*/ 4517756 h 4636086"/>
              <a:gd name="connsiteX0" fmla="*/ 0 w 8663551"/>
              <a:gd name="connsiteY0" fmla="*/ 0 h 4612438"/>
              <a:gd name="connsiteX1" fmla="*/ 4508938 w 8663551"/>
              <a:gd name="connsiteY1" fmla="*/ 266 h 4612438"/>
              <a:gd name="connsiteX2" fmla="*/ 5214243 w 8663551"/>
              <a:gd name="connsiteY2" fmla="*/ 1144467 h 4612438"/>
              <a:gd name="connsiteX3" fmla="*/ 3887401 w 8663551"/>
              <a:gd name="connsiteY3" fmla="*/ 1902953 h 4612438"/>
              <a:gd name="connsiteX4" fmla="*/ 2712203 w 8663551"/>
              <a:gd name="connsiteY4" fmla="*/ 2673459 h 4612438"/>
              <a:gd name="connsiteX5" fmla="*/ 3308486 w 8663551"/>
              <a:gd name="connsiteY5" fmla="*/ 4394170 h 4612438"/>
              <a:gd name="connsiteX6" fmla="*/ 8663551 w 8663551"/>
              <a:gd name="connsiteY6" fmla="*/ 4517756 h 4612438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3 w 8663551"/>
              <a:gd name="connsiteY2" fmla="*/ 1144467 h 4588790"/>
              <a:gd name="connsiteX3" fmla="*/ 3887401 w 8663551"/>
              <a:gd name="connsiteY3" fmla="*/ 1902953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3 w 8663551"/>
              <a:gd name="connsiteY2" fmla="*/ 1144467 h 4588790"/>
              <a:gd name="connsiteX3" fmla="*/ 4423429 w 8663551"/>
              <a:gd name="connsiteY3" fmla="*/ 1674353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616264 w 8663551"/>
              <a:gd name="connsiteY2" fmla="*/ 1144467 h 4588790"/>
              <a:gd name="connsiteX3" fmla="*/ 4423429 w 8663551"/>
              <a:gd name="connsiteY3" fmla="*/ 1674353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616264 w 8663551"/>
              <a:gd name="connsiteY2" fmla="*/ 1144467 h 4588790"/>
              <a:gd name="connsiteX3" fmla="*/ 4313070 w 8663551"/>
              <a:gd name="connsiteY3" fmla="*/ 1776829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1 w 8663551"/>
              <a:gd name="connsiteY2" fmla="*/ 1089288 h 4588790"/>
              <a:gd name="connsiteX3" fmla="*/ 4313070 w 8663551"/>
              <a:gd name="connsiteY3" fmla="*/ 1776829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1 w 8663551"/>
              <a:gd name="connsiteY2" fmla="*/ 1089288 h 4588790"/>
              <a:gd name="connsiteX3" fmla="*/ 2712203 w 8663551"/>
              <a:gd name="connsiteY3" fmla="*/ 2673459 h 4588790"/>
              <a:gd name="connsiteX4" fmla="*/ 3316369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1 w 8663551"/>
              <a:gd name="connsiteY2" fmla="*/ 1089288 h 4588790"/>
              <a:gd name="connsiteX3" fmla="*/ 2499369 w 8663551"/>
              <a:gd name="connsiteY3" fmla="*/ 2626162 h 4588790"/>
              <a:gd name="connsiteX4" fmla="*/ 3316369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4 w 8663551"/>
              <a:gd name="connsiteY2" fmla="*/ 1270592 h 4588790"/>
              <a:gd name="connsiteX3" fmla="*/ 2499369 w 8663551"/>
              <a:gd name="connsiteY3" fmla="*/ 2626162 h 4588790"/>
              <a:gd name="connsiteX4" fmla="*/ 3316369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96673"/>
              <a:gd name="connsiteX1" fmla="*/ 4508938 w 8663551"/>
              <a:gd name="connsiteY1" fmla="*/ 266 h 4596673"/>
              <a:gd name="connsiteX2" fmla="*/ 5214244 w 8663551"/>
              <a:gd name="connsiteY2" fmla="*/ 1270592 h 4596673"/>
              <a:gd name="connsiteX3" fmla="*/ 2499369 w 8663551"/>
              <a:gd name="connsiteY3" fmla="*/ 2626162 h 4596673"/>
              <a:gd name="connsiteX4" fmla="*/ 3292720 w 8663551"/>
              <a:gd name="connsiteY4" fmla="*/ 4378405 h 4596673"/>
              <a:gd name="connsiteX5" fmla="*/ 8663551 w 8663551"/>
              <a:gd name="connsiteY5" fmla="*/ 4517756 h 4596673"/>
              <a:gd name="connsiteX0" fmla="*/ 0 w 8663551"/>
              <a:gd name="connsiteY0" fmla="*/ 0 h 4596673"/>
              <a:gd name="connsiteX1" fmla="*/ 4508938 w 8663551"/>
              <a:gd name="connsiteY1" fmla="*/ 266 h 4596673"/>
              <a:gd name="connsiteX2" fmla="*/ 5214244 w 8663551"/>
              <a:gd name="connsiteY2" fmla="*/ 1270592 h 4596673"/>
              <a:gd name="connsiteX3" fmla="*/ 2625493 w 8663551"/>
              <a:gd name="connsiteY3" fmla="*/ 2728638 h 4596673"/>
              <a:gd name="connsiteX4" fmla="*/ 3292720 w 8663551"/>
              <a:gd name="connsiteY4" fmla="*/ 4378405 h 4596673"/>
              <a:gd name="connsiteX5" fmla="*/ 8663551 w 8663551"/>
              <a:gd name="connsiteY5" fmla="*/ 4517756 h 459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3551" h="4596673">
                <a:moveTo>
                  <a:pt x="0" y="0"/>
                </a:moveTo>
                <a:lnTo>
                  <a:pt x="4508938" y="266"/>
                </a:lnTo>
                <a:cubicBezTo>
                  <a:pt x="5360899" y="125321"/>
                  <a:pt x="5528151" y="815863"/>
                  <a:pt x="5214244" y="1270592"/>
                </a:cubicBezTo>
                <a:cubicBezTo>
                  <a:pt x="4900337" y="1725321"/>
                  <a:pt x="2940492" y="2181766"/>
                  <a:pt x="2625493" y="2728638"/>
                </a:cubicBezTo>
                <a:cubicBezTo>
                  <a:pt x="2459376" y="3160920"/>
                  <a:pt x="2402859" y="3992239"/>
                  <a:pt x="3292720" y="4378405"/>
                </a:cubicBezTo>
                <a:cubicBezTo>
                  <a:pt x="4300110" y="4596673"/>
                  <a:pt x="6522202" y="4542941"/>
                  <a:pt x="8663551" y="4517756"/>
                </a:cubicBezTo>
              </a:path>
            </a:pathLst>
          </a:custGeom>
          <a:ln w="762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12922" y="146050"/>
            <a:ext cx="7494453" cy="56687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Overview:  OAWL IIP Development Process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0358" y="1990725"/>
            <a:ext cx="3231932" cy="158115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sz="2000" i="1" dirty="0" smtClean="0"/>
              <a:t>Vibe &amp; Thermal tests </a:t>
            </a:r>
            <a:br>
              <a:rPr lang="en-US" sz="2000" i="1" dirty="0" smtClean="0"/>
            </a:br>
            <a:r>
              <a:rPr lang="en-US" sz="2000" i="1" dirty="0" smtClean="0"/>
              <a:t>of OAWL IFO-receiver (</a:t>
            </a:r>
            <a:br>
              <a:rPr lang="en-US" sz="2000" i="1" dirty="0" smtClean="0"/>
            </a:br>
            <a:r>
              <a:rPr lang="en-US" sz="2000" i="1" dirty="0" smtClean="0"/>
              <a:t>Ball  IRAD, delivered Oct. 2009)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/>
              <a:t>Validate OA system design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i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i="1" dirty="0" smtClean="0"/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4984643" y="3280071"/>
            <a:ext cx="3419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i="1" dirty="0">
                <a:latin typeface="+mn-lt"/>
              </a:rPr>
              <a:t>Perform Ground Validations: TRL4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4633458" y="1204794"/>
            <a:ext cx="4226763" cy="28516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the OAWL IFO-receiver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i="1" dirty="0" smtClean="0">
                <a:latin typeface="+mn-lt"/>
              </a:rPr>
              <a:t>i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nto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wind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lidar system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		(add laser, telescope, data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system, acquisition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</a:t>
            </a:r>
            <a:r>
              <a:rPr lang="en-US" sz="1600" dirty="0" smtClean="0">
                <a:latin typeface="+mn-lt"/>
              </a:rPr>
              <a:t>, and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processing algorithms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4457367" y="3966030"/>
            <a:ext cx="1867546" cy="192954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Demonstrate concept, design, autonomous operation, and performance from the NASA WB-57 aircraft:</a:t>
            </a:r>
            <a:endParaRPr kumimoji="0" lang="en-US" sz="29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02414" y="4229233"/>
            <a:ext cx="2495226" cy="23634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i="1" dirty="0" smtClean="0">
                <a:latin typeface="+mn-lt"/>
              </a:rPr>
              <a:t>Design, build, and qualify components </a:t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for aircraft flight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(frame, vibration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isolation, optical window assembly, thermal controls, and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control software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all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WB-57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pallet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03834" y="1589532"/>
            <a:ext cx="8663551" cy="4596673"/>
          </a:xfrm>
          <a:custGeom>
            <a:avLst/>
            <a:gdLst>
              <a:gd name="connsiteX0" fmla="*/ 2482312 w 7224793"/>
              <a:gd name="connsiteY0" fmla="*/ 0 h 3707970"/>
              <a:gd name="connsiteX1" fmla="*/ 6449878 w 7224793"/>
              <a:gd name="connsiteY1" fmla="*/ 38746 h 3707970"/>
              <a:gd name="connsiteX2" fmla="*/ 6682352 w 7224793"/>
              <a:gd name="connsiteY2" fmla="*/ 619933 h 3707970"/>
              <a:gd name="connsiteX3" fmla="*/ 3195234 w 7224793"/>
              <a:gd name="connsiteY3" fmla="*/ 1449092 h 3707970"/>
              <a:gd name="connsiteX4" fmla="*/ 1203701 w 7224793"/>
              <a:gd name="connsiteY4" fmla="*/ 1681566 h 3707970"/>
              <a:gd name="connsiteX5" fmla="*/ 769749 w 7224793"/>
              <a:gd name="connsiteY5" fmla="*/ 3378631 h 3707970"/>
              <a:gd name="connsiteX6" fmla="*/ 5822196 w 7224793"/>
              <a:gd name="connsiteY6" fmla="*/ 3657600 h 3707970"/>
              <a:gd name="connsiteX0" fmla="*/ 0 w 7446935"/>
              <a:gd name="connsiteY0" fmla="*/ 0 h 3692471"/>
              <a:gd name="connsiteX1" fmla="*/ 6672020 w 7446935"/>
              <a:gd name="connsiteY1" fmla="*/ 23247 h 3692471"/>
              <a:gd name="connsiteX2" fmla="*/ 6904494 w 7446935"/>
              <a:gd name="connsiteY2" fmla="*/ 604434 h 3692471"/>
              <a:gd name="connsiteX3" fmla="*/ 3417376 w 7446935"/>
              <a:gd name="connsiteY3" fmla="*/ 1433593 h 3692471"/>
              <a:gd name="connsiteX4" fmla="*/ 1425843 w 7446935"/>
              <a:gd name="connsiteY4" fmla="*/ 1666067 h 3692471"/>
              <a:gd name="connsiteX5" fmla="*/ 991891 w 7446935"/>
              <a:gd name="connsiteY5" fmla="*/ 3363132 h 3692471"/>
              <a:gd name="connsiteX6" fmla="*/ 6044338 w 7446935"/>
              <a:gd name="connsiteY6" fmla="*/ 3642101 h 3692471"/>
              <a:gd name="connsiteX0" fmla="*/ 0 w 7446935"/>
              <a:gd name="connsiteY0" fmla="*/ 0 h 3679556"/>
              <a:gd name="connsiteX1" fmla="*/ 6672020 w 7446935"/>
              <a:gd name="connsiteY1" fmla="*/ 23247 h 3679556"/>
              <a:gd name="connsiteX2" fmla="*/ 6904494 w 7446935"/>
              <a:gd name="connsiteY2" fmla="*/ 604434 h 3679556"/>
              <a:gd name="connsiteX3" fmla="*/ 3417376 w 7446935"/>
              <a:gd name="connsiteY3" fmla="*/ 1433593 h 3679556"/>
              <a:gd name="connsiteX4" fmla="*/ 999640 w 7446935"/>
              <a:gd name="connsiteY4" fmla="*/ 1743559 h 3679556"/>
              <a:gd name="connsiteX5" fmla="*/ 991891 w 7446935"/>
              <a:gd name="connsiteY5" fmla="*/ 3363132 h 3679556"/>
              <a:gd name="connsiteX6" fmla="*/ 6044338 w 7446935"/>
              <a:gd name="connsiteY6" fmla="*/ 3642101 h 3679556"/>
              <a:gd name="connsiteX0" fmla="*/ 0 w 7446935"/>
              <a:gd name="connsiteY0" fmla="*/ 0 h 3989523"/>
              <a:gd name="connsiteX1" fmla="*/ 6672020 w 7446935"/>
              <a:gd name="connsiteY1" fmla="*/ 23247 h 3989523"/>
              <a:gd name="connsiteX2" fmla="*/ 6904494 w 7446935"/>
              <a:gd name="connsiteY2" fmla="*/ 604434 h 3989523"/>
              <a:gd name="connsiteX3" fmla="*/ 3417376 w 7446935"/>
              <a:gd name="connsiteY3" fmla="*/ 1433593 h 3989523"/>
              <a:gd name="connsiteX4" fmla="*/ 999640 w 7446935"/>
              <a:gd name="connsiteY4" fmla="*/ 1743559 h 3989523"/>
              <a:gd name="connsiteX5" fmla="*/ 1162372 w 7446935"/>
              <a:gd name="connsiteY5" fmla="*/ 3673099 h 3989523"/>
              <a:gd name="connsiteX6" fmla="*/ 6044338 w 7446935"/>
              <a:gd name="connsiteY6" fmla="*/ 3642101 h 3989523"/>
              <a:gd name="connsiteX0" fmla="*/ 0 w 7446935"/>
              <a:gd name="connsiteY0" fmla="*/ 0 h 4026977"/>
              <a:gd name="connsiteX1" fmla="*/ 6672020 w 7446935"/>
              <a:gd name="connsiteY1" fmla="*/ 23247 h 4026977"/>
              <a:gd name="connsiteX2" fmla="*/ 6904494 w 7446935"/>
              <a:gd name="connsiteY2" fmla="*/ 604434 h 4026977"/>
              <a:gd name="connsiteX3" fmla="*/ 3417376 w 7446935"/>
              <a:gd name="connsiteY3" fmla="*/ 1433593 h 4026977"/>
              <a:gd name="connsiteX4" fmla="*/ 999640 w 7446935"/>
              <a:gd name="connsiteY4" fmla="*/ 1743559 h 4026977"/>
              <a:gd name="connsiteX5" fmla="*/ 1162372 w 7446935"/>
              <a:gd name="connsiteY5" fmla="*/ 3673099 h 4026977"/>
              <a:gd name="connsiteX6" fmla="*/ 6090833 w 7446935"/>
              <a:gd name="connsiteY6" fmla="*/ 3866827 h 4026977"/>
              <a:gd name="connsiteX0" fmla="*/ 0 w 7446935"/>
              <a:gd name="connsiteY0" fmla="*/ 0 h 3892012"/>
              <a:gd name="connsiteX1" fmla="*/ 6672020 w 7446935"/>
              <a:gd name="connsiteY1" fmla="*/ 23247 h 3892012"/>
              <a:gd name="connsiteX2" fmla="*/ 6904494 w 7446935"/>
              <a:gd name="connsiteY2" fmla="*/ 604434 h 3892012"/>
              <a:gd name="connsiteX3" fmla="*/ 3417376 w 7446935"/>
              <a:gd name="connsiteY3" fmla="*/ 1433593 h 3892012"/>
              <a:gd name="connsiteX4" fmla="*/ 999640 w 7446935"/>
              <a:gd name="connsiteY4" fmla="*/ 1743559 h 3892012"/>
              <a:gd name="connsiteX5" fmla="*/ 619931 w 7446935"/>
              <a:gd name="connsiteY5" fmla="*/ 2642461 h 3892012"/>
              <a:gd name="connsiteX6" fmla="*/ 1162372 w 7446935"/>
              <a:gd name="connsiteY6" fmla="*/ 3673099 h 3892012"/>
              <a:gd name="connsiteX7" fmla="*/ 6090833 w 7446935"/>
              <a:gd name="connsiteY7" fmla="*/ 3866827 h 3892012"/>
              <a:gd name="connsiteX0" fmla="*/ 0 w 7446935"/>
              <a:gd name="connsiteY0" fmla="*/ 0 h 3892012"/>
              <a:gd name="connsiteX1" fmla="*/ 6672020 w 7446935"/>
              <a:gd name="connsiteY1" fmla="*/ 23247 h 3892012"/>
              <a:gd name="connsiteX2" fmla="*/ 6904494 w 7446935"/>
              <a:gd name="connsiteY2" fmla="*/ 604434 h 3892012"/>
              <a:gd name="connsiteX3" fmla="*/ 3417376 w 7446935"/>
              <a:gd name="connsiteY3" fmla="*/ 1433593 h 3892012"/>
              <a:gd name="connsiteX4" fmla="*/ 999640 w 7446935"/>
              <a:gd name="connsiteY4" fmla="*/ 1743559 h 3892012"/>
              <a:gd name="connsiteX5" fmla="*/ 790412 w 7446935"/>
              <a:gd name="connsiteY5" fmla="*/ 2719953 h 3892012"/>
              <a:gd name="connsiteX6" fmla="*/ 1162372 w 7446935"/>
              <a:gd name="connsiteY6" fmla="*/ 3673099 h 3892012"/>
              <a:gd name="connsiteX7" fmla="*/ 6090833 w 7446935"/>
              <a:gd name="connsiteY7" fmla="*/ 3866827 h 3892012"/>
              <a:gd name="connsiteX0" fmla="*/ 0 w 7446935"/>
              <a:gd name="connsiteY0" fmla="*/ 0 h 4150964"/>
              <a:gd name="connsiteX1" fmla="*/ 6672020 w 7446935"/>
              <a:gd name="connsiteY1" fmla="*/ 23247 h 4150964"/>
              <a:gd name="connsiteX2" fmla="*/ 6904494 w 7446935"/>
              <a:gd name="connsiteY2" fmla="*/ 604434 h 4150964"/>
              <a:gd name="connsiteX3" fmla="*/ 3417376 w 7446935"/>
              <a:gd name="connsiteY3" fmla="*/ 1433593 h 4150964"/>
              <a:gd name="connsiteX4" fmla="*/ 999640 w 7446935"/>
              <a:gd name="connsiteY4" fmla="*/ 1743559 h 4150964"/>
              <a:gd name="connsiteX5" fmla="*/ 790412 w 7446935"/>
              <a:gd name="connsiteY5" fmla="*/ 2719953 h 4150964"/>
              <a:gd name="connsiteX6" fmla="*/ 1518833 w 7446935"/>
              <a:gd name="connsiteY6" fmla="*/ 3959818 h 4150964"/>
              <a:gd name="connsiteX7" fmla="*/ 6090833 w 7446935"/>
              <a:gd name="connsiteY7" fmla="*/ 3866827 h 4150964"/>
              <a:gd name="connsiteX0" fmla="*/ 0 w 7446935"/>
              <a:gd name="connsiteY0" fmla="*/ 0 h 3995981"/>
              <a:gd name="connsiteX1" fmla="*/ 6672020 w 7446935"/>
              <a:gd name="connsiteY1" fmla="*/ 23247 h 3995981"/>
              <a:gd name="connsiteX2" fmla="*/ 6904494 w 7446935"/>
              <a:gd name="connsiteY2" fmla="*/ 604434 h 3995981"/>
              <a:gd name="connsiteX3" fmla="*/ 3417376 w 7446935"/>
              <a:gd name="connsiteY3" fmla="*/ 1433593 h 3995981"/>
              <a:gd name="connsiteX4" fmla="*/ 999640 w 7446935"/>
              <a:gd name="connsiteY4" fmla="*/ 1743559 h 3995981"/>
              <a:gd name="connsiteX5" fmla="*/ 790412 w 7446935"/>
              <a:gd name="connsiteY5" fmla="*/ 2719953 h 3995981"/>
              <a:gd name="connsiteX6" fmla="*/ 1208867 w 7446935"/>
              <a:gd name="connsiteY6" fmla="*/ 3804835 h 3995981"/>
              <a:gd name="connsiteX7" fmla="*/ 6090833 w 7446935"/>
              <a:gd name="connsiteY7" fmla="*/ 3866827 h 3995981"/>
              <a:gd name="connsiteX0" fmla="*/ 0 w 7446935"/>
              <a:gd name="connsiteY0" fmla="*/ 0 h 3995981"/>
              <a:gd name="connsiteX1" fmla="*/ 6672020 w 7446935"/>
              <a:gd name="connsiteY1" fmla="*/ 23247 h 3995981"/>
              <a:gd name="connsiteX2" fmla="*/ 6904494 w 7446935"/>
              <a:gd name="connsiteY2" fmla="*/ 604434 h 3995981"/>
              <a:gd name="connsiteX3" fmla="*/ 3417376 w 7446935"/>
              <a:gd name="connsiteY3" fmla="*/ 1433593 h 3995981"/>
              <a:gd name="connsiteX4" fmla="*/ 1301857 w 7446935"/>
              <a:gd name="connsiteY4" fmla="*/ 1658318 h 3995981"/>
              <a:gd name="connsiteX5" fmla="*/ 790412 w 7446935"/>
              <a:gd name="connsiteY5" fmla="*/ 2719953 h 3995981"/>
              <a:gd name="connsiteX6" fmla="*/ 1208867 w 7446935"/>
              <a:gd name="connsiteY6" fmla="*/ 3804835 h 3995981"/>
              <a:gd name="connsiteX7" fmla="*/ 6090833 w 7446935"/>
              <a:gd name="connsiteY7" fmla="*/ 3866827 h 3995981"/>
              <a:gd name="connsiteX0" fmla="*/ 0 w 7446935"/>
              <a:gd name="connsiteY0" fmla="*/ 0 h 4181960"/>
              <a:gd name="connsiteX1" fmla="*/ 6672020 w 7446935"/>
              <a:gd name="connsiteY1" fmla="*/ 23247 h 4181960"/>
              <a:gd name="connsiteX2" fmla="*/ 6904494 w 7446935"/>
              <a:gd name="connsiteY2" fmla="*/ 604434 h 4181960"/>
              <a:gd name="connsiteX3" fmla="*/ 3417376 w 7446935"/>
              <a:gd name="connsiteY3" fmla="*/ 1433593 h 4181960"/>
              <a:gd name="connsiteX4" fmla="*/ 1301857 w 7446935"/>
              <a:gd name="connsiteY4" fmla="*/ 1658318 h 4181960"/>
              <a:gd name="connsiteX5" fmla="*/ 790412 w 7446935"/>
              <a:gd name="connsiteY5" fmla="*/ 2719953 h 4181960"/>
              <a:gd name="connsiteX6" fmla="*/ 1573077 w 7446935"/>
              <a:gd name="connsiteY6" fmla="*/ 3990814 h 4181960"/>
              <a:gd name="connsiteX7" fmla="*/ 6090833 w 7446935"/>
              <a:gd name="connsiteY7" fmla="*/ 3866827 h 4181960"/>
              <a:gd name="connsiteX0" fmla="*/ 0 w 7446935"/>
              <a:gd name="connsiteY0" fmla="*/ 0 h 4026977"/>
              <a:gd name="connsiteX1" fmla="*/ 6672020 w 7446935"/>
              <a:gd name="connsiteY1" fmla="*/ 23247 h 4026977"/>
              <a:gd name="connsiteX2" fmla="*/ 6904494 w 7446935"/>
              <a:gd name="connsiteY2" fmla="*/ 604434 h 4026977"/>
              <a:gd name="connsiteX3" fmla="*/ 3417376 w 7446935"/>
              <a:gd name="connsiteY3" fmla="*/ 1433593 h 4026977"/>
              <a:gd name="connsiteX4" fmla="*/ 1301857 w 7446935"/>
              <a:gd name="connsiteY4" fmla="*/ 1658318 h 4026977"/>
              <a:gd name="connsiteX5" fmla="*/ 790412 w 7446935"/>
              <a:gd name="connsiteY5" fmla="*/ 2719953 h 4026977"/>
              <a:gd name="connsiteX6" fmla="*/ 1635071 w 7446935"/>
              <a:gd name="connsiteY6" fmla="*/ 3835831 h 4026977"/>
              <a:gd name="connsiteX7" fmla="*/ 6090833 w 7446935"/>
              <a:gd name="connsiteY7" fmla="*/ 3866827 h 4026977"/>
              <a:gd name="connsiteX0" fmla="*/ 0 w 7457267"/>
              <a:gd name="connsiteY0" fmla="*/ 0 h 4026977"/>
              <a:gd name="connsiteX1" fmla="*/ 6672020 w 7457267"/>
              <a:gd name="connsiteY1" fmla="*/ 23247 h 4026977"/>
              <a:gd name="connsiteX2" fmla="*/ 6904494 w 7457267"/>
              <a:gd name="connsiteY2" fmla="*/ 604434 h 4026977"/>
              <a:gd name="connsiteX3" fmla="*/ 3355382 w 7457267"/>
              <a:gd name="connsiteY3" fmla="*/ 1309607 h 4026977"/>
              <a:gd name="connsiteX4" fmla="*/ 1301857 w 7457267"/>
              <a:gd name="connsiteY4" fmla="*/ 1658318 h 4026977"/>
              <a:gd name="connsiteX5" fmla="*/ 790412 w 7457267"/>
              <a:gd name="connsiteY5" fmla="*/ 2719953 h 4026977"/>
              <a:gd name="connsiteX6" fmla="*/ 1635071 w 7457267"/>
              <a:gd name="connsiteY6" fmla="*/ 3835831 h 4026977"/>
              <a:gd name="connsiteX7" fmla="*/ 6090833 w 7457267"/>
              <a:gd name="connsiteY7" fmla="*/ 3866827 h 4026977"/>
              <a:gd name="connsiteX0" fmla="*/ 0 w 7258372"/>
              <a:gd name="connsiteY0" fmla="*/ 0 h 4026977"/>
              <a:gd name="connsiteX1" fmla="*/ 5478651 w 7258372"/>
              <a:gd name="connsiteY1" fmla="*/ 23247 h 4026977"/>
              <a:gd name="connsiteX2" fmla="*/ 6904494 w 7258372"/>
              <a:gd name="connsiteY2" fmla="*/ 604434 h 4026977"/>
              <a:gd name="connsiteX3" fmla="*/ 3355382 w 7258372"/>
              <a:gd name="connsiteY3" fmla="*/ 1309607 h 4026977"/>
              <a:gd name="connsiteX4" fmla="*/ 1301857 w 7258372"/>
              <a:gd name="connsiteY4" fmla="*/ 1658318 h 4026977"/>
              <a:gd name="connsiteX5" fmla="*/ 790412 w 7258372"/>
              <a:gd name="connsiteY5" fmla="*/ 2719953 h 4026977"/>
              <a:gd name="connsiteX6" fmla="*/ 1635071 w 7258372"/>
              <a:gd name="connsiteY6" fmla="*/ 3835831 h 4026977"/>
              <a:gd name="connsiteX7" fmla="*/ 6090833 w 7258372"/>
              <a:gd name="connsiteY7" fmla="*/ 3866827 h 4026977"/>
              <a:gd name="connsiteX0" fmla="*/ 0 w 6178658"/>
              <a:gd name="connsiteY0" fmla="*/ 0 h 4026977"/>
              <a:gd name="connsiteX1" fmla="*/ 5478651 w 6178658"/>
              <a:gd name="connsiteY1" fmla="*/ 23247 h 4026977"/>
              <a:gd name="connsiteX2" fmla="*/ 5804115 w 6178658"/>
              <a:gd name="connsiteY2" fmla="*/ 929899 h 4026977"/>
              <a:gd name="connsiteX3" fmla="*/ 3355382 w 6178658"/>
              <a:gd name="connsiteY3" fmla="*/ 1309607 h 4026977"/>
              <a:gd name="connsiteX4" fmla="*/ 1301857 w 6178658"/>
              <a:gd name="connsiteY4" fmla="*/ 1658318 h 4026977"/>
              <a:gd name="connsiteX5" fmla="*/ 790412 w 6178658"/>
              <a:gd name="connsiteY5" fmla="*/ 2719953 h 4026977"/>
              <a:gd name="connsiteX6" fmla="*/ 1635071 w 6178658"/>
              <a:gd name="connsiteY6" fmla="*/ 3835831 h 4026977"/>
              <a:gd name="connsiteX7" fmla="*/ 6090833 w 6178658"/>
              <a:gd name="connsiteY7" fmla="*/ 3866827 h 4026977"/>
              <a:gd name="connsiteX0" fmla="*/ 0 w 6178658"/>
              <a:gd name="connsiteY0" fmla="*/ 0 h 4026977"/>
              <a:gd name="connsiteX1" fmla="*/ 5478651 w 6178658"/>
              <a:gd name="connsiteY1" fmla="*/ 23247 h 4026977"/>
              <a:gd name="connsiteX2" fmla="*/ 5804115 w 6178658"/>
              <a:gd name="connsiteY2" fmla="*/ 929899 h 4026977"/>
              <a:gd name="connsiteX3" fmla="*/ 3355382 w 6178658"/>
              <a:gd name="connsiteY3" fmla="*/ 1309607 h 4026977"/>
              <a:gd name="connsiteX4" fmla="*/ 2890433 w 6178658"/>
              <a:gd name="connsiteY4" fmla="*/ 1573078 h 4026977"/>
              <a:gd name="connsiteX5" fmla="*/ 790412 w 6178658"/>
              <a:gd name="connsiteY5" fmla="*/ 2719953 h 4026977"/>
              <a:gd name="connsiteX6" fmla="*/ 1635071 w 6178658"/>
              <a:gd name="connsiteY6" fmla="*/ 3835831 h 4026977"/>
              <a:gd name="connsiteX7" fmla="*/ 6090833 w 6178658"/>
              <a:gd name="connsiteY7" fmla="*/ 3866827 h 4026977"/>
              <a:gd name="connsiteX0" fmla="*/ 0 w 6178658"/>
              <a:gd name="connsiteY0" fmla="*/ 0 h 4036017"/>
              <a:gd name="connsiteX1" fmla="*/ 5478651 w 6178658"/>
              <a:gd name="connsiteY1" fmla="*/ 23247 h 4036017"/>
              <a:gd name="connsiteX2" fmla="*/ 5804115 w 6178658"/>
              <a:gd name="connsiteY2" fmla="*/ 929899 h 4036017"/>
              <a:gd name="connsiteX3" fmla="*/ 3355382 w 6178658"/>
              <a:gd name="connsiteY3" fmla="*/ 1309607 h 4036017"/>
              <a:gd name="connsiteX4" fmla="*/ 2890433 w 6178658"/>
              <a:gd name="connsiteY4" fmla="*/ 1573078 h 4036017"/>
              <a:gd name="connsiteX5" fmla="*/ 2549470 w 6178658"/>
              <a:gd name="connsiteY5" fmla="*/ 2665709 h 4036017"/>
              <a:gd name="connsiteX6" fmla="*/ 1635071 w 6178658"/>
              <a:gd name="connsiteY6" fmla="*/ 3835831 h 4036017"/>
              <a:gd name="connsiteX7" fmla="*/ 6090833 w 6178658"/>
              <a:gd name="connsiteY7" fmla="*/ 3866827 h 4036017"/>
              <a:gd name="connsiteX0" fmla="*/ 0 w 6178658"/>
              <a:gd name="connsiteY0" fmla="*/ 0 h 4036017"/>
              <a:gd name="connsiteX1" fmla="*/ 5478651 w 6178658"/>
              <a:gd name="connsiteY1" fmla="*/ 23247 h 4036017"/>
              <a:gd name="connsiteX2" fmla="*/ 5804115 w 6178658"/>
              <a:gd name="connsiteY2" fmla="*/ 929899 h 4036017"/>
              <a:gd name="connsiteX3" fmla="*/ 3355382 w 6178658"/>
              <a:gd name="connsiteY3" fmla="*/ 1309607 h 4036017"/>
              <a:gd name="connsiteX4" fmla="*/ 2634711 w 6178658"/>
              <a:gd name="connsiteY4" fmla="*/ 1743560 h 4036017"/>
              <a:gd name="connsiteX5" fmla="*/ 2549470 w 6178658"/>
              <a:gd name="connsiteY5" fmla="*/ 2665709 h 4036017"/>
              <a:gd name="connsiteX6" fmla="*/ 1635071 w 6178658"/>
              <a:gd name="connsiteY6" fmla="*/ 3835831 h 4036017"/>
              <a:gd name="connsiteX7" fmla="*/ 6090833 w 6178658"/>
              <a:gd name="connsiteY7" fmla="*/ 3866827 h 4036017"/>
              <a:gd name="connsiteX0" fmla="*/ 0 w 6178658"/>
              <a:gd name="connsiteY0" fmla="*/ 0 h 4090261"/>
              <a:gd name="connsiteX1" fmla="*/ 5478651 w 6178658"/>
              <a:gd name="connsiteY1" fmla="*/ 23247 h 4090261"/>
              <a:gd name="connsiteX2" fmla="*/ 5804115 w 6178658"/>
              <a:gd name="connsiteY2" fmla="*/ 929899 h 4090261"/>
              <a:gd name="connsiteX3" fmla="*/ 3355382 w 6178658"/>
              <a:gd name="connsiteY3" fmla="*/ 1309607 h 4090261"/>
              <a:gd name="connsiteX4" fmla="*/ 2634711 w 6178658"/>
              <a:gd name="connsiteY4" fmla="*/ 1743560 h 4090261"/>
              <a:gd name="connsiteX5" fmla="*/ 2549470 w 6178658"/>
              <a:gd name="connsiteY5" fmla="*/ 2665709 h 4090261"/>
              <a:gd name="connsiteX6" fmla="*/ 3068664 w 6178658"/>
              <a:gd name="connsiteY6" fmla="*/ 3890075 h 4090261"/>
              <a:gd name="connsiteX7" fmla="*/ 6090833 w 6178658"/>
              <a:gd name="connsiteY7" fmla="*/ 3866827 h 4090261"/>
              <a:gd name="connsiteX0" fmla="*/ 0 w 8648053"/>
              <a:gd name="connsiteY0" fmla="*/ 0 h 4519693"/>
              <a:gd name="connsiteX1" fmla="*/ 5478651 w 8648053"/>
              <a:gd name="connsiteY1" fmla="*/ 23247 h 4519693"/>
              <a:gd name="connsiteX2" fmla="*/ 5804115 w 8648053"/>
              <a:gd name="connsiteY2" fmla="*/ 929899 h 4519693"/>
              <a:gd name="connsiteX3" fmla="*/ 3355382 w 8648053"/>
              <a:gd name="connsiteY3" fmla="*/ 1309607 h 4519693"/>
              <a:gd name="connsiteX4" fmla="*/ 2634711 w 8648053"/>
              <a:gd name="connsiteY4" fmla="*/ 1743560 h 4519693"/>
              <a:gd name="connsiteX5" fmla="*/ 2549470 w 8648053"/>
              <a:gd name="connsiteY5" fmla="*/ 2665709 h 4519693"/>
              <a:gd name="connsiteX6" fmla="*/ 3068664 w 8648053"/>
              <a:gd name="connsiteY6" fmla="*/ 3890075 h 4519693"/>
              <a:gd name="connsiteX7" fmla="*/ 8648053 w 8648053"/>
              <a:gd name="connsiteY7" fmla="*/ 4494508 h 4519693"/>
              <a:gd name="connsiteX0" fmla="*/ 0 w 8648053"/>
              <a:gd name="connsiteY0" fmla="*/ 0 h 4574584"/>
              <a:gd name="connsiteX1" fmla="*/ 5478651 w 8648053"/>
              <a:gd name="connsiteY1" fmla="*/ 23247 h 4574584"/>
              <a:gd name="connsiteX2" fmla="*/ 5804115 w 8648053"/>
              <a:gd name="connsiteY2" fmla="*/ 929899 h 4574584"/>
              <a:gd name="connsiteX3" fmla="*/ 3355382 w 8648053"/>
              <a:gd name="connsiteY3" fmla="*/ 1309607 h 4574584"/>
              <a:gd name="connsiteX4" fmla="*/ 2634711 w 8648053"/>
              <a:gd name="connsiteY4" fmla="*/ 1743560 h 4574584"/>
              <a:gd name="connsiteX5" fmla="*/ 2549470 w 8648053"/>
              <a:gd name="connsiteY5" fmla="*/ 2665709 h 4574584"/>
              <a:gd name="connsiteX6" fmla="*/ 3037667 w 8648053"/>
              <a:gd name="connsiteY6" fmla="*/ 4269784 h 4574584"/>
              <a:gd name="connsiteX7" fmla="*/ 8648053 w 8648053"/>
              <a:gd name="connsiteY7" fmla="*/ 4494508 h 4574584"/>
              <a:gd name="connsiteX0" fmla="*/ 0 w 8648053"/>
              <a:gd name="connsiteY0" fmla="*/ 0 h 4573292"/>
              <a:gd name="connsiteX1" fmla="*/ 5478651 w 8648053"/>
              <a:gd name="connsiteY1" fmla="*/ 23247 h 4573292"/>
              <a:gd name="connsiteX2" fmla="*/ 5804115 w 8648053"/>
              <a:gd name="connsiteY2" fmla="*/ 929899 h 4573292"/>
              <a:gd name="connsiteX3" fmla="*/ 3355382 w 8648053"/>
              <a:gd name="connsiteY3" fmla="*/ 1309607 h 4573292"/>
              <a:gd name="connsiteX4" fmla="*/ 2634711 w 8648053"/>
              <a:gd name="connsiteY4" fmla="*/ 1743560 h 4573292"/>
              <a:gd name="connsiteX5" fmla="*/ 2549470 w 8648053"/>
              <a:gd name="connsiteY5" fmla="*/ 2665709 h 4573292"/>
              <a:gd name="connsiteX6" fmla="*/ 3037667 w 8648053"/>
              <a:gd name="connsiteY6" fmla="*/ 4269784 h 4573292"/>
              <a:gd name="connsiteX7" fmla="*/ 8648053 w 8648053"/>
              <a:gd name="connsiteY7" fmla="*/ 4486759 h 4573292"/>
              <a:gd name="connsiteX0" fmla="*/ 0 w 8648053"/>
              <a:gd name="connsiteY0" fmla="*/ 0 h 4619787"/>
              <a:gd name="connsiteX1" fmla="*/ 5478651 w 8648053"/>
              <a:gd name="connsiteY1" fmla="*/ 23247 h 4619787"/>
              <a:gd name="connsiteX2" fmla="*/ 5804115 w 8648053"/>
              <a:gd name="connsiteY2" fmla="*/ 929899 h 4619787"/>
              <a:gd name="connsiteX3" fmla="*/ 3355382 w 8648053"/>
              <a:gd name="connsiteY3" fmla="*/ 1309607 h 4619787"/>
              <a:gd name="connsiteX4" fmla="*/ 2634711 w 8648053"/>
              <a:gd name="connsiteY4" fmla="*/ 1743560 h 4619787"/>
              <a:gd name="connsiteX5" fmla="*/ 2549470 w 8648053"/>
              <a:gd name="connsiteY5" fmla="*/ 2665709 h 4619787"/>
              <a:gd name="connsiteX6" fmla="*/ 3208148 w 8648053"/>
              <a:gd name="connsiteY6" fmla="*/ 4316279 h 4619787"/>
              <a:gd name="connsiteX7" fmla="*/ 8648053 w 8648053"/>
              <a:gd name="connsiteY7" fmla="*/ 4486759 h 4619787"/>
              <a:gd name="connsiteX0" fmla="*/ 0 w 8648053"/>
              <a:gd name="connsiteY0" fmla="*/ 0 h 4601706"/>
              <a:gd name="connsiteX1" fmla="*/ 5478651 w 8648053"/>
              <a:gd name="connsiteY1" fmla="*/ 23247 h 4601706"/>
              <a:gd name="connsiteX2" fmla="*/ 5804115 w 8648053"/>
              <a:gd name="connsiteY2" fmla="*/ 929899 h 4601706"/>
              <a:gd name="connsiteX3" fmla="*/ 3355382 w 8648053"/>
              <a:gd name="connsiteY3" fmla="*/ 1309607 h 4601706"/>
              <a:gd name="connsiteX4" fmla="*/ 2634711 w 8648053"/>
              <a:gd name="connsiteY4" fmla="*/ 1743560 h 4601706"/>
              <a:gd name="connsiteX5" fmla="*/ 2386737 w 8648053"/>
              <a:gd name="connsiteY5" fmla="*/ 2774198 h 4601706"/>
              <a:gd name="connsiteX6" fmla="*/ 3208148 w 8648053"/>
              <a:gd name="connsiteY6" fmla="*/ 4316279 h 4601706"/>
              <a:gd name="connsiteX7" fmla="*/ 8648053 w 8648053"/>
              <a:gd name="connsiteY7" fmla="*/ 4486759 h 4601706"/>
              <a:gd name="connsiteX0" fmla="*/ 0 w 8648053"/>
              <a:gd name="connsiteY0" fmla="*/ 0 h 4601706"/>
              <a:gd name="connsiteX1" fmla="*/ 5478651 w 8648053"/>
              <a:gd name="connsiteY1" fmla="*/ 23247 h 4601706"/>
              <a:gd name="connsiteX2" fmla="*/ 5804115 w 8648053"/>
              <a:gd name="connsiteY2" fmla="*/ 929899 h 4601706"/>
              <a:gd name="connsiteX3" fmla="*/ 3355382 w 8648053"/>
              <a:gd name="connsiteY3" fmla="*/ 1309607 h 4601706"/>
              <a:gd name="connsiteX4" fmla="*/ 2704454 w 8648053"/>
              <a:gd name="connsiteY4" fmla="*/ 1743560 h 4601706"/>
              <a:gd name="connsiteX5" fmla="*/ 2386737 w 8648053"/>
              <a:gd name="connsiteY5" fmla="*/ 2774198 h 4601706"/>
              <a:gd name="connsiteX6" fmla="*/ 3208148 w 8648053"/>
              <a:gd name="connsiteY6" fmla="*/ 4316279 h 4601706"/>
              <a:gd name="connsiteX7" fmla="*/ 8648053 w 8648053"/>
              <a:gd name="connsiteY7" fmla="*/ 4486759 h 4601706"/>
              <a:gd name="connsiteX0" fmla="*/ 0 w 8648053"/>
              <a:gd name="connsiteY0" fmla="*/ 0 h 4601706"/>
              <a:gd name="connsiteX1" fmla="*/ 5478651 w 8648053"/>
              <a:gd name="connsiteY1" fmla="*/ 23247 h 4601706"/>
              <a:gd name="connsiteX2" fmla="*/ 5804115 w 8648053"/>
              <a:gd name="connsiteY2" fmla="*/ 929899 h 4601706"/>
              <a:gd name="connsiteX3" fmla="*/ 4827721 w 8648053"/>
              <a:gd name="connsiteY3" fmla="*/ 1456841 h 4601706"/>
              <a:gd name="connsiteX4" fmla="*/ 2704454 w 8648053"/>
              <a:gd name="connsiteY4" fmla="*/ 1743560 h 4601706"/>
              <a:gd name="connsiteX5" fmla="*/ 2386737 w 8648053"/>
              <a:gd name="connsiteY5" fmla="*/ 2774198 h 4601706"/>
              <a:gd name="connsiteX6" fmla="*/ 3208148 w 8648053"/>
              <a:gd name="connsiteY6" fmla="*/ 4316279 h 4601706"/>
              <a:gd name="connsiteX7" fmla="*/ 8648053 w 8648053"/>
              <a:gd name="connsiteY7" fmla="*/ 4486759 h 4601706"/>
              <a:gd name="connsiteX0" fmla="*/ 0 w 8648053"/>
              <a:gd name="connsiteY0" fmla="*/ 0 h 4601706"/>
              <a:gd name="connsiteX1" fmla="*/ 5478651 w 8648053"/>
              <a:gd name="connsiteY1" fmla="*/ 23247 h 4601706"/>
              <a:gd name="connsiteX2" fmla="*/ 5804115 w 8648053"/>
              <a:gd name="connsiteY2" fmla="*/ 929899 h 4601706"/>
              <a:gd name="connsiteX3" fmla="*/ 4827721 w 8648053"/>
              <a:gd name="connsiteY3" fmla="*/ 1456841 h 4601706"/>
              <a:gd name="connsiteX4" fmla="*/ 3541362 w 8648053"/>
              <a:gd name="connsiteY4" fmla="*/ 1751309 h 4601706"/>
              <a:gd name="connsiteX5" fmla="*/ 2386737 w 8648053"/>
              <a:gd name="connsiteY5" fmla="*/ 2774198 h 4601706"/>
              <a:gd name="connsiteX6" fmla="*/ 3208148 w 8648053"/>
              <a:gd name="connsiteY6" fmla="*/ 4316279 h 4601706"/>
              <a:gd name="connsiteX7" fmla="*/ 8648053 w 8648053"/>
              <a:gd name="connsiteY7" fmla="*/ 4486759 h 4601706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04115 w 8648053"/>
              <a:gd name="connsiteY2" fmla="*/ 929899 h 4586208"/>
              <a:gd name="connsiteX3" fmla="*/ 4827721 w 8648053"/>
              <a:gd name="connsiteY3" fmla="*/ 1456841 h 4586208"/>
              <a:gd name="connsiteX4" fmla="*/ 3541362 w 8648053"/>
              <a:gd name="connsiteY4" fmla="*/ 1751309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04115 w 8648053"/>
              <a:gd name="connsiteY2" fmla="*/ 929899 h 4586208"/>
              <a:gd name="connsiteX3" fmla="*/ 4827721 w 8648053"/>
              <a:gd name="connsiteY3" fmla="*/ 1456841 h 4586208"/>
              <a:gd name="connsiteX4" fmla="*/ 3603355 w 8648053"/>
              <a:gd name="connsiteY4" fmla="*/ 180555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04115 w 8648053"/>
              <a:gd name="connsiteY2" fmla="*/ 929899 h 4586208"/>
              <a:gd name="connsiteX3" fmla="*/ 4827721 w 8648053"/>
              <a:gd name="connsiteY3" fmla="*/ 1456841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951349 w 8648053"/>
              <a:gd name="connsiteY2" fmla="*/ 1069383 h 4586208"/>
              <a:gd name="connsiteX3" fmla="*/ 4827721 w 8648053"/>
              <a:gd name="connsiteY3" fmla="*/ 1456841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951349 w 8648053"/>
              <a:gd name="connsiteY2" fmla="*/ 1069383 h 4586208"/>
              <a:gd name="connsiteX3" fmla="*/ 4827721 w 8648053"/>
              <a:gd name="connsiteY3" fmla="*/ 1534333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73858 w 8648053"/>
              <a:gd name="connsiteY2" fmla="*/ 1069383 h 4586208"/>
              <a:gd name="connsiteX3" fmla="*/ 4827721 w 8648053"/>
              <a:gd name="connsiteY3" fmla="*/ 1534333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73858 w 8648053"/>
              <a:gd name="connsiteY2" fmla="*/ 1069383 h 4586208"/>
              <a:gd name="connsiteX3" fmla="*/ 4850968 w 8648053"/>
              <a:gd name="connsiteY3" fmla="*/ 1627323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0 h 4586208"/>
              <a:gd name="connsiteX1" fmla="*/ 5478651 w 8648053"/>
              <a:gd name="connsiteY1" fmla="*/ 23247 h 4586208"/>
              <a:gd name="connsiteX2" fmla="*/ 5873858 w 8648053"/>
              <a:gd name="connsiteY2" fmla="*/ 1069383 h 4586208"/>
              <a:gd name="connsiteX3" fmla="*/ 4967205 w 8648053"/>
              <a:gd name="connsiteY3" fmla="*/ 1689316 h 4586208"/>
              <a:gd name="connsiteX4" fmla="*/ 3642100 w 8648053"/>
              <a:gd name="connsiteY4" fmla="*/ 1890794 h 4586208"/>
              <a:gd name="connsiteX5" fmla="*/ 2650209 w 8648053"/>
              <a:gd name="connsiteY5" fmla="*/ 2867187 h 4586208"/>
              <a:gd name="connsiteX6" fmla="*/ 3208148 w 8648053"/>
              <a:gd name="connsiteY6" fmla="*/ 4316279 h 4586208"/>
              <a:gd name="connsiteX7" fmla="*/ 8648053 w 8648053"/>
              <a:gd name="connsiteY7" fmla="*/ 4486759 h 4586208"/>
              <a:gd name="connsiteX0" fmla="*/ 0 w 8648053"/>
              <a:gd name="connsiteY0" fmla="*/ 15498 h 4601706"/>
              <a:gd name="connsiteX1" fmla="*/ 5486400 w 8648053"/>
              <a:gd name="connsiteY1" fmla="*/ 0 h 4601706"/>
              <a:gd name="connsiteX2" fmla="*/ 5873858 w 8648053"/>
              <a:gd name="connsiteY2" fmla="*/ 1084881 h 4601706"/>
              <a:gd name="connsiteX3" fmla="*/ 4967205 w 8648053"/>
              <a:gd name="connsiteY3" fmla="*/ 1704814 h 4601706"/>
              <a:gd name="connsiteX4" fmla="*/ 3642100 w 8648053"/>
              <a:gd name="connsiteY4" fmla="*/ 1906292 h 4601706"/>
              <a:gd name="connsiteX5" fmla="*/ 2650209 w 8648053"/>
              <a:gd name="connsiteY5" fmla="*/ 2882685 h 4601706"/>
              <a:gd name="connsiteX6" fmla="*/ 3208148 w 8648053"/>
              <a:gd name="connsiteY6" fmla="*/ 4331777 h 4601706"/>
              <a:gd name="connsiteX7" fmla="*/ 8648053 w 8648053"/>
              <a:gd name="connsiteY7" fmla="*/ 4502257 h 4601706"/>
              <a:gd name="connsiteX0" fmla="*/ 0 w 8648053"/>
              <a:gd name="connsiteY0" fmla="*/ 15498 h 4601706"/>
              <a:gd name="connsiteX1" fmla="*/ 5486400 w 8648053"/>
              <a:gd name="connsiteY1" fmla="*/ 0 h 4601706"/>
              <a:gd name="connsiteX2" fmla="*/ 5920353 w 8648053"/>
              <a:gd name="connsiteY2" fmla="*/ 1100379 h 4601706"/>
              <a:gd name="connsiteX3" fmla="*/ 4967205 w 8648053"/>
              <a:gd name="connsiteY3" fmla="*/ 1704814 h 4601706"/>
              <a:gd name="connsiteX4" fmla="*/ 3642100 w 8648053"/>
              <a:gd name="connsiteY4" fmla="*/ 1906292 h 4601706"/>
              <a:gd name="connsiteX5" fmla="*/ 2650209 w 8648053"/>
              <a:gd name="connsiteY5" fmla="*/ 2882685 h 4601706"/>
              <a:gd name="connsiteX6" fmla="*/ 3208148 w 8648053"/>
              <a:gd name="connsiteY6" fmla="*/ 4331777 h 4601706"/>
              <a:gd name="connsiteX7" fmla="*/ 8648053 w 8648053"/>
              <a:gd name="connsiteY7" fmla="*/ 4502257 h 4601706"/>
              <a:gd name="connsiteX0" fmla="*/ 0 w 8648053"/>
              <a:gd name="connsiteY0" fmla="*/ 15498 h 4601706"/>
              <a:gd name="connsiteX1" fmla="*/ 5486400 w 8648053"/>
              <a:gd name="connsiteY1" fmla="*/ 0 h 4601706"/>
              <a:gd name="connsiteX2" fmla="*/ 5920353 w 8648053"/>
              <a:gd name="connsiteY2" fmla="*/ 1100379 h 4601706"/>
              <a:gd name="connsiteX3" fmla="*/ 4750228 w 8648053"/>
              <a:gd name="connsiteY3" fmla="*/ 1712563 h 4601706"/>
              <a:gd name="connsiteX4" fmla="*/ 3642100 w 8648053"/>
              <a:gd name="connsiteY4" fmla="*/ 1906292 h 4601706"/>
              <a:gd name="connsiteX5" fmla="*/ 2650209 w 8648053"/>
              <a:gd name="connsiteY5" fmla="*/ 2882685 h 4601706"/>
              <a:gd name="connsiteX6" fmla="*/ 3208148 w 8648053"/>
              <a:gd name="connsiteY6" fmla="*/ 4331777 h 4601706"/>
              <a:gd name="connsiteX7" fmla="*/ 8648053 w 8648053"/>
              <a:gd name="connsiteY7" fmla="*/ 4502257 h 4601706"/>
              <a:gd name="connsiteX0" fmla="*/ 0 w 8648053"/>
              <a:gd name="connsiteY0" fmla="*/ 15498 h 4602997"/>
              <a:gd name="connsiteX1" fmla="*/ 5486400 w 8648053"/>
              <a:gd name="connsiteY1" fmla="*/ 0 h 4602997"/>
              <a:gd name="connsiteX2" fmla="*/ 5920353 w 8648053"/>
              <a:gd name="connsiteY2" fmla="*/ 1100379 h 4602997"/>
              <a:gd name="connsiteX3" fmla="*/ 4750228 w 8648053"/>
              <a:gd name="connsiteY3" fmla="*/ 1712563 h 4602997"/>
              <a:gd name="connsiteX4" fmla="*/ 3642100 w 8648053"/>
              <a:gd name="connsiteY4" fmla="*/ 1906292 h 4602997"/>
              <a:gd name="connsiteX5" fmla="*/ 3068663 w 8648053"/>
              <a:gd name="connsiteY5" fmla="*/ 2874936 h 4602997"/>
              <a:gd name="connsiteX6" fmla="*/ 3208148 w 8648053"/>
              <a:gd name="connsiteY6" fmla="*/ 4331777 h 4602997"/>
              <a:gd name="connsiteX7" fmla="*/ 8648053 w 8648053"/>
              <a:gd name="connsiteY7" fmla="*/ 4502257 h 4602997"/>
              <a:gd name="connsiteX0" fmla="*/ 0 w 8648053"/>
              <a:gd name="connsiteY0" fmla="*/ 15498 h 4553919"/>
              <a:gd name="connsiteX1" fmla="*/ 5486400 w 8648053"/>
              <a:gd name="connsiteY1" fmla="*/ 0 h 4553919"/>
              <a:gd name="connsiteX2" fmla="*/ 5920353 w 8648053"/>
              <a:gd name="connsiteY2" fmla="*/ 1100379 h 4553919"/>
              <a:gd name="connsiteX3" fmla="*/ 4750228 w 8648053"/>
              <a:gd name="connsiteY3" fmla="*/ 1712563 h 4553919"/>
              <a:gd name="connsiteX4" fmla="*/ 3642100 w 8648053"/>
              <a:gd name="connsiteY4" fmla="*/ 1906292 h 4553919"/>
              <a:gd name="connsiteX5" fmla="*/ 4734730 w 8648053"/>
              <a:gd name="connsiteY5" fmla="*/ 3169404 h 4553919"/>
              <a:gd name="connsiteX6" fmla="*/ 3208148 w 8648053"/>
              <a:gd name="connsiteY6" fmla="*/ 4331777 h 4553919"/>
              <a:gd name="connsiteX7" fmla="*/ 8648053 w 8648053"/>
              <a:gd name="connsiteY7" fmla="*/ 4502257 h 4553919"/>
              <a:gd name="connsiteX0" fmla="*/ 0 w 8648053"/>
              <a:gd name="connsiteY0" fmla="*/ 15498 h 4724400"/>
              <a:gd name="connsiteX1" fmla="*/ 5486400 w 8648053"/>
              <a:gd name="connsiteY1" fmla="*/ 0 h 4724400"/>
              <a:gd name="connsiteX2" fmla="*/ 5920353 w 8648053"/>
              <a:gd name="connsiteY2" fmla="*/ 1100379 h 4724400"/>
              <a:gd name="connsiteX3" fmla="*/ 4750228 w 8648053"/>
              <a:gd name="connsiteY3" fmla="*/ 1712563 h 4724400"/>
              <a:gd name="connsiteX4" fmla="*/ 3642100 w 8648053"/>
              <a:gd name="connsiteY4" fmla="*/ 1906292 h 4724400"/>
              <a:gd name="connsiteX5" fmla="*/ 4734730 w 8648053"/>
              <a:gd name="connsiteY5" fmla="*/ 3169404 h 4724400"/>
              <a:gd name="connsiteX6" fmla="*/ 4169043 w 8648053"/>
              <a:gd name="connsiteY6" fmla="*/ 4502258 h 4724400"/>
              <a:gd name="connsiteX7" fmla="*/ 8648053 w 8648053"/>
              <a:gd name="connsiteY7" fmla="*/ 4502257 h 4724400"/>
              <a:gd name="connsiteX0" fmla="*/ 0 w 8648053"/>
              <a:gd name="connsiteY0" fmla="*/ 15498 h 4721817"/>
              <a:gd name="connsiteX1" fmla="*/ 5486400 w 8648053"/>
              <a:gd name="connsiteY1" fmla="*/ 0 h 4721817"/>
              <a:gd name="connsiteX2" fmla="*/ 5920353 w 8648053"/>
              <a:gd name="connsiteY2" fmla="*/ 1100379 h 4721817"/>
              <a:gd name="connsiteX3" fmla="*/ 4750228 w 8648053"/>
              <a:gd name="connsiteY3" fmla="*/ 1712563 h 4721817"/>
              <a:gd name="connsiteX4" fmla="*/ 3642100 w 8648053"/>
              <a:gd name="connsiteY4" fmla="*/ 1906292 h 4721817"/>
              <a:gd name="connsiteX5" fmla="*/ 2727700 w 8648053"/>
              <a:gd name="connsiteY5" fmla="*/ 3184902 h 4721817"/>
              <a:gd name="connsiteX6" fmla="*/ 4169043 w 8648053"/>
              <a:gd name="connsiteY6" fmla="*/ 4502258 h 4721817"/>
              <a:gd name="connsiteX7" fmla="*/ 8648053 w 8648053"/>
              <a:gd name="connsiteY7" fmla="*/ 4502257 h 4721817"/>
              <a:gd name="connsiteX0" fmla="*/ 0 w 8648053"/>
              <a:gd name="connsiteY0" fmla="*/ 15498 h 4597831"/>
              <a:gd name="connsiteX1" fmla="*/ 5486400 w 8648053"/>
              <a:gd name="connsiteY1" fmla="*/ 0 h 4597831"/>
              <a:gd name="connsiteX2" fmla="*/ 5920353 w 8648053"/>
              <a:gd name="connsiteY2" fmla="*/ 1100379 h 4597831"/>
              <a:gd name="connsiteX3" fmla="*/ 4750228 w 8648053"/>
              <a:gd name="connsiteY3" fmla="*/ 1712563 h 4597831"/>
              <a:gd name="connsiteX4" fmla="*/ 3642100 w 8648053"/>
              <a:gd name="connsiteY4" fmla="*/ 1906292 h 4597831"/>
              <a:gd name="connsiteX5" fmla="*/ 2727700 w 8648053"/>
              <a:gd name="connsiteY5" fmla="*/ 3184902 h 4597831"/>
              <a:gd name="connsiteX6" fmla="*/ 3386379 w 8648053"/>
              <a:gd name="connsiteY6" fmla="*/ 4378272 h 4597831"/>
              <a:gd name="connsiteX7" fmla="*/ 8648053 w 8648053"/>
              <a:gd name="connsiteY7" fmla="*/ 4502257 h 4597831"/>
              <a:gd name="connsiteX0" fmla="*/ 0 w 8648053"/>
              <a:gd name="connsiteY0" fmla="*/ 15498 h 4574583"/>
              <a:gd name="connsiteX1" fmla="*/ 5486400 w 8648053"/>
              <a:gd name="connsiteY1" fmla="*/ 0 h 4574583"/>
              <a:gd name="connsiteX2" fmla="*/ 5920353 w 8648053"/>
              <a:gd name="connsiteY2" fmla="*/ 1100379 h 4574583"/>
              <a:gd name="connsiteX3" fmla="*/ 4750228 w 8648053"/>
              <a:gd name="connsiteY3" fmla="*/ 1712563 h 4574583"/>
              <a:gd name="connsiteX4" fmla="*/ 3642100 w 8648053"/>
              <a:gd name="connsiteY4" fmla="*/ 1906292 h 4574583"/>
              <a:gd name="connsiteX5" fmla="*/ 2727700 w 8648053"/>
              <a:gd name="connsiteY5" fmla="*/ 3184902 h 4574583"/>
              <a:gd name="connsiteX6" fmla="*/ 3394128 w 8648053"/>
              <a:gd name="connsiteY6" fmla="*/ 4355024 h 4574583"/>
              <a:gd name="connsiteX7" fmla="*/ 8648053 w 8648053"/>
              <a:gd name="connsiteY7" fmla="*/ 4502257 h 4574583"/>
              <a:gd name="connsiteX0" fmla="*/ 0 w 8648053"/>
              <a:gd name="connsiteY0" fmla="*/ 15498 h 4575875"/>
              <a:gd name="connsiteX1" fmla="*/ 5486400 w 8648053"/>
              <a:gd name="connsiteY1" fmla="*/ 0 h 4575875"/>
              <a:gd name="connsiteX2" fmla="*/ 5920353 w 8648053"/>
              <a:gd name="connsiteY2" fmla="*/ 1100379 h 4575875"/>
              <a:gd name="connsiteX3" fmla="*/ 4750228 w 8648053"/>
              <a:gd name="connsiteY3" fmla="*/ 1712563 h 4575875"/>
              <a:gd name="connsiteX4" fmla="*/ 3642100 w 8648053"/>
              <a:gd name="connsiteY4" fmla="*/ 1906292 h 4575875"/>
              <a:gd name="connsiteX5" fmla="*/ 2696703 w 8648053"/>
              <a:gd name="connsiteY5" fmla="*/ 3177153 h 4575875"/>
              <a:gd name="connsiteX6" fmla="*/ 3394128 w 8648053"/>
              <a:gd name="connsiteY6" fmla="*/ 4355024 h 4575875"/>
              <a:gd name="connsiteX7" fmla="*/ 8648053 w 8648053"/>
              <a:gd name="connsiteY7" fmla="*/ 4502257 h 4575875"/>
              <a:gd name="connsiteX0" fmla="*/ 0 w 8648053"/>
              <a:gd name="connsiteY0" fmla="*/ 15498 h 4575875"/>
              <a:gd name="connsiteX1" fmla="*/ 5486400 w 8648053"/>
              <a:gd name="connsiteY1" fmla="*/ 0 h 4575875"/>
              <a:gd name="connsiteX2" fmla="*/ 5920353 w 8648053"/>
              <a:gd name="connsiteY2" fmla="*/ 1100379 h 4575875"/>
              <a:gd name="connsiteX3" fmla="*/ 4750228 w 8648053"/>
              <a:gd name="connsiteY3" fmla="*/ 1712563 h 4575875"/>
              <a:gd name="connsiteX4" fmla="*/ 3642100 w 8648053"/>
              <a:gd name="connsiteY4" fmla="*/ 1906292 h 4575875"/>
              <a:gd name="connsiteX5" fmla="*/ 2665707 w 8648053"/>
              <a:gd name="connsiteY5" fmla="*/ 3177153 h 4575875"/>
              <a:gd name="connsiteX6" fmla="*/ 3394128 w 8648053"/>
              <a:gd name="connsiteY6" fmla="*/ 4355024 h 4575875"/>
              <a:gd name="connsiteX7" fmla="*/ 8648053 w 8648053"/>
              <a:gd name="connsiteY7" fmla="*/ 4502257 h 4575875"/>
              <a:gd name="connsiteX0" fmla="*/ 0 w 8648053"/>
              <a:gd name="connsiteY0" fmla="*/ 15498 h 4591373"/>
              <a:gd name="connsiteX1" fmla="*/ 5486400 w 8648053"/>
              <a:gd name="connsiteY1" fmla="*/ 0 h 4591373"/>
              <a:gd name="connsiteX2" fmla="*/ 5920353 w 8648053"/>
              <a:gd name="connsiteY2" fmla="*/ 1100379 h 4591373"/>
              <a:gd name="connsiteX3" fmla="*/ 4750228 w 8648053"/>
              <a:gd name="connsiteY3" fmla="*/ 1712563 h 4591373"/>
              <a:gd name="connsiteX4" fmla="*/ 3642100 w 8648053"/>
              <a:gd name="connsiteY4" fmla="*/ 1906292 h 4591373"/>
              <a:gd name="connsiteX5" fmla="*/ 2665707 w 8648053"/>
              <a:gd name="connsiteY5" fmla="*/ 3177153 h 4591373"/>
              <a:gd name="connsiteX6" fmla="*/ 3370881 w 8648053"/>
              <a:gd name="connsiteY6" fmla="*/ 4370522 h 4591373"/>
              <a:gd name="connsiteX7" fmla="*/ 8648053 w 8648053"/>
              <a:gd name="connsiteY7" fmla="*/ 4502257 h 4591373"/>
              <a:gd name="connsiteX0" fmla="*/ 0 w 8648053"/>
              <a:gd name="connsiteY0" fmla="*/ 15498 h 4591373"/>
              <a:gd name="connsiteX1" fmla="*/ 5486400 w 8648053"/>
              <a:gd name="connsiteY1" fmla="*/ 0 h 4591373"/>
              <a:gd name="connsiteX2" fmla="*/ 5920353 w 8648053"/>
              <a:gd name="connsiteY2" fmla="*/ 1100379 h 4591373"/>
              <a:gd name="connsiteX3" fmla="*/ 4866465 w 8648053"/>
              <a:gd name="connsiteY3" fmla="*/ 1666068 h 4591373"/>
              <a:gd name="connsiteX4" fmla="*/ 3642100 w 8648053"/>
              <a:gd name="connsiteY4" fmla="*/ 1906292 h 4591373"/>
              <a:gd name="connsiteX5" fmla="*/ 2665707 w 8648053"/>
              <a:gd name="connsiteY5" fmla="*/ 3177153 h 4591373"/>
              <a:gd name="connsiteX6" fmla="*/ 3370881 w 8648053"/>
              <a:gd name="connsiteY6" fmla="*/ 4370522 h 4591373"/>
              <a:gd name="connsiteX7" fmla="*/ 8648053 w 8648053"/>
              <a:gd name="connsiteY7" fmla="*/ 4502257 h 4591373"/>
              <a:gd name="connsiteX0" fmla="*/ 0 w 8648053"/>
              <a:gd name="connsiteY0" fmla="*/ 15498 h 4591373"/>
              <a:gd name="connsiteX1" fmla="*/ 5486400 w 8648053"/>
              <a:gd name="connsiteY1" fmla="*/ 0 h 4591373"/>
              <a:gd name="connsiteX2" fmla="*/ 5920353 w 8648053"/>
              <a:gd name="connsiteY2" fmla="*/ 1100379 h 4591373"/>
              <a:gd name="connsiteX3" fmla="*/ 4866465 w 8648053"/>
              <a:gd name="connsiteY3" fmla="*/ 1666068 h 4591373"/>
              <a:gd name="connsiteX4" fmla="*/ 3308887 w 8648053"/>
              <a:gd name="connsiteY4" fmla="*/ 2185262 h 4591373"/>
              <a:gd name="connsiteX5" fmla="*/ 2665707 w 8648053"/>
              <a:gd name="connsiteY5" fmla="*/ 3177153 h 4591373"/>
              <a:gd name="connsiteX6" fmla="*/ 3370881 w 8648053"/>
              <a:gd name="connsiteY6" fmla="*/ 4370522 h 4591373"/>
              <a:gd name="connsiteX7" fmla="*/ 8648053 w 8648053"/>
              <a:gd name="connsiteY7" fmla="*/ 4502257 h 4591373"/>
              <a:gd name="connsiteX0" fmla="*/ 0 w 8648053"/>
              <a:gd name="connsiteY0" fmla="*/ 15498 h 4588790"/>
              <a:gd name="connsiteX1" fmla="*/ 5486400 w 8648053"/>
              <a:gd name="connsiteY1" fmla="*/ 0 h 4588790"/>
              <a:gd name="connsiteX2" fmla="*/ 5920353 w 8648053"/>
              <a:gd name="connsiteY2" fmla="*/ 1100379 h 4588790"/>
              <a:gd name="connsiteX3" fmla="*/ 4866465 w 8648053"/>
              <a:gd name="connsiteY3" fmla="*/ 1666068 h 4588790"/>
              <a:gd name="connsiteX4" fmla="*/ 3308887 w 8648053"/>
              <a:gd name="connsiteY4" fmla="*/ 2185262 h 4588790"/>
              <a:gd name="connsiteX5" fmla="*/ 2603714 w 8648053"/>
              <a:gd name="connsiteY5" fmla="*/ 3192651 h 4588790"/>
              <a:gd name="connsiteX6" fmla="*/ 3370881 w 8648053"/>
              <a:gd name="connsiteY6" fmla="*/ 4370522 h 4588790"/>
              <a:gd name="connsiteX7" fmla="*/ 8648053 w 8648053"/>
              <a:gd name="connsiteY7" fmla="*/ 4502257 h 4588790"/>
              <a:gd name="connsiteX0" fmla="*/ 0 w 8648053"/>
              <a:gd name="connsiteY0" fmla="*/ 15498 h 4573291"/>
              <a:gd name="connsiteX1" fmla="*/ 5486400 w 8648053"/>
              <a:gd name="connsiteY1" fmla="*/ 0 h 4573291"/>
              <a:gd name="connsiteX2" fmla="*/ 5920353 w 8648053"/>
              <a:gd name="connsiteY2" fmla="*/ 1100379 h 4573291"/>
              <a:gd name="connsiteX3" fmla="*/ 4866465 w 8648053"/>
              <a:gd name="connsiteY3" fmla="*/ 1666068 h 4573291"/>
              <a:gd name="connsiteX4" fmla="*/ 3308887 w 8648053"/>
              <a:gd name="connsiteY4" fmla="*/ 2185262 h 4573291"/>
              <a:gd name="connsiteX5" fmla="*/ 2603714 w 8648053"/>
              <a:gd name="connsiteY5" fmla="*/ 3192651 h 4573291"/>
              <a:gd name="connsiteX6" fmla="*/ 3355383 w 8648053"/>
              <a:gd name="connsiteY6" fmla="*/ 4355023 h 4573291"/>
              <a:gd name="connsiteX7" fmla="*/ 8648053 w 8648053"/>
              <a:gd name="connsiteY7" fmla="*/ 4502257 h 4573291"/>
              <a:gd name="connsiteX0" fmla="*/ 0 w 8648053"/>
              <a:gd name="connsiteY0" fmla="*/ 15498 h 4573291"/>
              <a:gd name="connsiteX1" fmla="*/ 5486400 w 8648053"/>
              <a:gd name="connsiteY1" fmla="*/ 0 h 4573291"/>
              <a:gd name="connsiteX2" fmla="*/ 5920353 w 8648053"/>
              <a:gd name="connsiteY2" fmla="*/ 1100379 h 4573291"/>
              <a:gd name="connsiteX3" fmla="*/ 4866465 w 8648053"/>
              <a:gd name="connsiteY3" fmla="*/ 1666068 h 4573291"/>
              <a:gd name="connsiteX4" fmla="*/ 3308887 w 8648053"/>
              <a:gd name="connsiteY4" fmla="*/ 2185262 h 4573291"/>
              <a:gd name="connsiteX5" fmla="*/ 3355383 w 8648053"/>
              <a:gd name="connsiteY5" fmla="*/ 4355023 h 4573291"/>
              <a:gd name="connsiteX6" fmla="*/ 8648053 w 8648053"/>
              <a:gd name="connsiteY6" fmla="*/ 4502257 h 4573291"/>
              <a:gd name="connsiteX0" fmla="*/ 0 w 8648053"/>
              <a:gd name="connsiteY0" fmla="*/ 15498 h 4573291"/>
              <a:gd name="connsiteX1" fmla="*/ 5486400 w 8648053"/>
              <a:gd name="connsiteY1" fmla="*/ 0 h 4573291"/>
              <a:gd name="connsiteX2" fmla="*/ 5920353 w 8648053"/>
              <a:gd name="connsiteY2" fmla="*/ 1100379 h 4573291"/>
              <a:gd name="connsiteX3" fmla="*/ 4866465 w 8648053"/>
              <a:gd name="connsiteY3" fmla="*/ 1666068 h 4573291"/>
              <a:gd name="connsiteX4" fmla="*/ 2766447 w 8648053"/>
              <a:gd name="connsiteY4" fmla="*/ 2696706 h 4573291"/>
              <a:gd name="connsiteX5" fmla="*/ 3355383 w 8648053"/>
              <a:gd name="connsiteY5" fmla="*/ 4355023 h 4573291"/>
              <a:gd name="connsiteX6" fmla="*/ 8648053 w 8648053"/>
              <a:gd name="connsiteY6" fmla="*/ 4502257 h 4573291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5920353 w 8648053"/>
              <a:gd name="connsiteY2" fmla="*/ 1100379 h 4604288"/>
              <a:gd name="connsiteX3" fmla="*/ 4866465 w 8648053"/>
              <a:gd name="connsiteY3" fmla="*/ 1666068 h 4604288"/>
              <a:gd name="connsiteX4" fmla="*/ 2766447 w 8648053"/>
              <a:gd name="connsiteY4" fmla="*/ 2696706 h 4604288"/>
              <a:gd name="connsiteX5" fmla="*/ 3332135 w 8648053"/>
              <a:gd name="connsiteY5" fmla="*/ 4386020 h 4604288"/>
              <a:gd name="connsiteX6" fmla="*/ 8648053 w 8648053"/>
              <a:gd name="connsiteY6" fmla="*/ 4502257 h 4604288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5920353 w 8648053"/>
              <a:gd name="connsiteY2" fmla="*/ 1100379 h 4604288"/>
              <a:gd name="connsiteX3" fmla="*/ 4866465 w 8648053"/>
              <a:gd name="connsiteY3" fmla="*/ 1666068 h 4604288"/>
              <a:gd name="connsiteX4" fmla="*/ 2712203 w 8648053"/>
              <a:gd name="connsiteY4" fmla="*/ 2688957 h 4604288"/>
              <a:gd name="connsiteX5" fmla="*/ 3332135 w 8648053"/>
              <a:gd name="connsiteY5" fmla="*/ 4386020 h 4604288"/>
              <a:gd name="connsiteX6" fmla="*/ 8648053 w 8648053"/>
              <a:gd name="connsiteY6" fmla="*/ 4502257 h 4604288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5943601 w 8648053"/>
              <a:gd name="connsiteY2" fmla="*/ 1146874 h 4604288"/>
              <a:gd name="connsiteX3" fmla="*/ 4866465 w 8648053"/>
              <a:gd name="connsiteY3" fmla="*/ 1666068 h 4604288"/>
              <a:gd name="connsiteX4" fmla="*/ 2712203 w 8648053"/>
              <a:gd name="connsiteY4" fmla="*/ 2688957 h 4604288"/>
              <a:gd name="connsiteX5" fmla="*/ 3332135 w 8648053"/>
              <a:gd name="connsiteY5" fmla="*/ 4386020 h 4604288"/>
              <a:gd name="connsiteX6" fmla="*/ 8648053 w 8648053"/>
              <a:gd name="connsiteY6" fmla="*/ 4502257 h 4604288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4866465 w 8648053"/>
              <a:gd name="connsiteY2" fmla="*/ 1666068 h 4604288"/>
              <a:gd name="connsiteX3" fmla="*/ 2712203 w 8648053"/>
              <a:gd name="connsiteY3" fmla="*/ 2688957 h 4604288"/>
              <a:gd name="connsiteX4" fmla="*/ 3332135 w 8648053"/>
              <a:gd name="connsiteY4" fmla="*/ 4386020 h 4604288"/>
              <a:gd name="connsiteX5" fmla="*/ 8648053 w 8648053"/>
              <a:gd name="connsiteY5" fmla="*/ 4502257 h 4604288"/>
              <a:gd name="connsiteX0" fmla="*/ 0 w 8648053"/>
              <a:gd name="connsiteY0" fmla="*/ 15498 h 4604288"/>
              <a:gd name="connsiteX1" fmla="*/ 5486400 w 8648053"/>
              <a:gd name="connsiteY1" fmla="*/ 0 h 4604288"/>
              <a:gd name="connsiteX2" fmla="*/ 5873855 w 8648053"/>
              <a:gd name="connsiteY2" fmla="*/ 1201119 h 4604288"/>
              <a:gd name="connsiteX3" fmla="*/ 2712203 w 8648053"/>
              <a:gd name="connsiteY3" fmla="*/ 2688957 h 4604288"/>
              <a:gd name="connsiteX4" fmla="*/ 3332135 w 8648053"/>
              <a:gd name="connsiteY4" fmla="*/ 4386020 h 4604288"/>
              <a:gd name="connsiteX5" fmla="*/ 8648053 w 8648053"/>
              <a:gd name="connsiteY5" fmla="*/ 4502257 h 4604288"/>
              <a:gd name="connsiteX0" fmla="*/ 0 w 8663551"/>
              <a:gd name="connsiteY0" fmla="*/ 15498 h 4604288"/>
              <a:gd name="connsiteX1" fmla="*/ 5486400 w 8663551"/>
              <a:gd name="connsiteY1" fmla="*/ 0 h 4604288"/>
              <a:gd name="connsiteX2" fmla="*/ 5873855 w 8663551"/>
              <a:gd name="connsiteY2" fmla="*/ 1201119 h 4604288"/>
              <a:gd name="connsiteX3" fmla="*/ 2712203 w 8663551"/>
              <a:gd name="connsiteY3" fmla="*/ 2688957 h 4604288"/>
              <a:gd name="connsiteX4" fmla="*/ 3332135 w 8663551"/>
              <a:gd name="connsiteY4" fmla="*/ 4386020 h 4604288"/>
              <a:gd name="connsiteX5" fmla="*/ 8663551 w 8663551"/>
              <a:gd name="connsiteY5" fmla="*/ 4533254 h 4604288"/>
              <a:gd name="connsiteX0" fmla="*/ 0 w 8663551"/>
              <a:gd name="connsiteY0" fmla="*/ 0 h 4588790"/>
              <a:gd name="connsiteX1" fmla="*/ 4769069 w 8663551"/>
              <a:gd name="connsiteY1" fmla="*/ 267 h 4588790"/>
              <a:gd name="connsiteX2" fmla="*/ 5873855 w 8663551"/>
              <a:gd name="connsiteY2" fmla="*/ 1185621 h 4588790"/>
              <a:gd name="connsiteX3" fmla="*/ 2712203 w 8663551"/>
              <a:gd name="connsiteY3" fmla="*/ 2673459 h 4588790"/>
              <a:gd name="connsiteX4" fmla="*/ 3332135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769069 w 8663551"/>
              <a:gd name="connsiteY1" fmla="*/ 267 h 4588790"/>
              <a:gd name="connsiteX2" fmla="*/ 4983104 w 8663551"/>
              <a:gd name="connsiteY2" fmla="*/ 1477283 h 4588790"/>
              <a:gd name="connsiteX3" fmla="*/ 2712203 w 8663551"/>
              <a:gd name="connsiteY3" fmla="*/ 2673459 h 4588790"/>
              <a:gd name="connsiteX4" fmla="*/ 3332135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437993 w 8663551"/>
              <a:gd name="connsiteY1" fmla="*/ 16032 h 4588790"/>
              <a:gd name="connsiteX2" fmla="*/ 4983104 w 8663551"/>
              <a:gd name="connsiteY2" fmla="*/ 1477283 h 4588790"/>
              <a:gd name="connsiteX3" fmla="*/ 2712203 w 8663551"/>
              <a:gd name="connsiteY3" fmla="*/ 2673459 h 4588790"/>
              <a:gd name="connsiteX4" fmla="*/ 3332135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23382 h 4612172"/>
              <a:gd name="connsiteX1" fmla="*/ 4501055 w 8663551"/>
              <a:gd name="connsiteY1" fmla="*/ 0 h 4612172"/>
              <a:gd name="connsiteX2" fmla="*/ 4983104 w 8663551"/>
              <a:gd name="connsiteY2" fmla="*/ 1500665 h 4612172"/>
              <a:gd name="connsiteX3" fmla="*/ 2712203 w 8663551"/>
              <a:gd name="connsiteY3" fmla="*/ 2696841 h 4612172"/>
              <a:gd name="connsiteX4" fmla="*/ 3332135 w 8663551"/>
              <a:gd name="connsiteY4" fmla="*/ 4393904 h 4612172"/>
              <a:gd name="connsiteX5" fmla="*/ 8663551 w 8663551"/>
              <a:gd name="connsiteY5" fmla="*/ 4541138 h 4612172"/>
              <a:gd name="connsiteX0" fmla="*/ 0 w 8663551"/>
              <a:gd name="connsiteY0" fmla="*/ 23382 h 4612172"/>
              <a:gd name="connsiteX1" fmla="*/ 4501055 w 8663551"/>
              <a:gd name="connsiteY1" fmla="*/ 0 h 4612172"/>
              <a:gd name="connsiteX2" fmla="*/ 4896394 w 8663551"/>
              <a:gd name="connsiteY2" fmla="*/ 1484899 h 4612172"/>
              <a:gd name="connsiteX3" fmla="*/ 2712203 w 8663551"/>
              <a:gd name="connsiteY3" fmla="*/ 2696841 h 4612172"/>
              <a:gd name="connsiteX4" fmla="*/ 3332135 w 8663551"/>
              <a:gd name="connsiteY4" fmla="*/ 4393904 h 4612172"/>
              <a:gd name="connsiteX5" fmla="*/ 8663551 w 8663551"/>
              <a:gd name="connsiteY5" fmla="*/ 4541138 h 4612172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4896394 w 8663551"/>
              <a:gd name="connsiteY2" fmla="*/ 1461517 h 4588790"/>
              <a:gd name="connsiteX3" fmla="*/ 2712203 w 8663551"/>
              <a:gd name="connsiteY3" fmla="*/ 2673459 h 4588790"/>
              <a:gd name="connsiteX4" fmla="*/ 3332135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111768 w 8663551"/>
              <a:gd name="connsiteY2" fmla="*/ 750329 h 4588790"/>
              <a:gd name="connsiteX3" fmla="*/ 4896394 w 8663551"/>
              <a:gd name="connsiteY3" fmla="*/ 1461517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529554 w 8663551"/>
              <a:gd name="connsiteY2" fmla="*/ 600557 h 4588790"/>
              <a:gd name="connsiteX3" fmla="*/ 4896394 w 8663551"/>
              <a:gd name="connsiteY3" fmla="*/ 1461517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529554 w 8663551"/>
              <a:gd name="connsiteY2" fmla="*/ 600557 h 4588790"/>
              <a:gd name="connsiteX3" fmla="*/ 4242125 w 8663551"/>
              <a:gd name="connsiteY3" fmla="*/ 1705883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0 w 8663551"/>
              <a:gd name="connsiteY2" fmla="*/ 1018343 h 4588790"/>
              <a:gd name="connsiteX3" fmla="*/ 4242125 w 8663551"/>
              <a:gd name="connsiteY3" fmla="*/ 1705883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0 w 8663551"/>
              <a:gd name="connsiteY2" fmla="*/ 1018343 h 4588790"/>
              <a:gd name="connsiteX3" fmla="*/ 4226360 w 8663551"/>
              <a:gd name="connsiteY3" fmla="*/ 1745297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3 w 8663551"/>
              <a:gd name="connsiteY2" fmla="*/ 1144467 h 4588790"/>
              <a:gd name="connsiteX3" fmla="*/ 4226360 w 8663551"/>
              <a:gd name="connsiteY3" fmla="*/ 1745297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3 w 8663551"/>
              <a:gd name="connsiteY2" fmla="*/ 1144467 h 4588790"/>
              <a:gd name="connsiteX3" fmla="*/ 3887401 w 8663551"/>
              <a:gd name="connsiteY3" fmla="*/ 1902953 h 4588790"/>
              <a:gd name="connsiteX4" fmla="*/ 2712203 w 8663551"/>
              <a:gd name="connsiteY4" fmla="*/ 2673459 h 4588790"/>
              <a:gd name="connsiteX5" fmla="*/ 3332135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636086"/>
              <a:gd name="connsiteX1" fmla="*/ 4508938 w 8663551"/>
              <a:gd name="connsiteY1" fmla="*/ 266 h 4636086"/>
              <a:gd name="connsiteX2" fmla="*/ 5214243 w 8663551"/>
              <a:gd name="connsiteY2" fmla="*/ 1144467 h 4636086"/>
              <a:gd name="connsiteX3" fmla="*/ 3887401 w 8663551"/>
              <a:gd name="connsiteY3" fmla="*/ 1902953 h 4636086"/>
              <a:gd name="connsiteX4" fmla="*/ 2712203 w 8663551"/>
              <a:gd name="connsiteY4" fmla="*/ 2673459 h 4636086"/>
              <a:gd name="connsiteX5" fmla="*/ 3308486 w 8663551"/>
              <a:gd name="connsiteY5" fmla="*/ 4417818 h 4636086"/>
              <a:gd name="connsiteX6" fmla="*/ 8663551 w 8663551"/>
              <a:gd name="connsiteY6" fmla="*/ 4517756 h 4636086"/>
              <a:gd name="connsiteX0" fmla="*/ 0 w 8663551"/>
              <a:gd name="connsiteY0" fmla="*/ 0 h 4612438"/>
              <a:gd name="connsiteX1" fmla="*/ 4508938 w 8663551"/>
              <a:gd name="connsiteY1" fmla="*/ 266 h 4612438"/>
              <a:gd name="connsiteX2" fmla="*/ 5214243 w 8663551"/>
              <a:gd name="connsiteY2" fmla="*/ 1144467 h 4612438"/>
              <a:gd name="connsiteX3" fmla="*/ 3887401 w 8663551"/>
              <a:gd name="connsiteY3" fmla="*/ 1902953 h 4612438"/>
              <a:gd name="connsiteX4" fmla="*/ 2712203 w 8663551"/>
              <a:gd name="connsiteY4" fmla="*/ 2673459 h 4612438"/>
              <a:gd name="connsiteX5" fmla="*/ 3308486 w 8663551"/>
              <a:gd name="connsiteY5" fmla="*/ 4394170 h 4612438"/>
              <a:gd name="connsiteX6" fmla="*/ 8663551 w 8663551"/>
              <a:gd name="connsiteY6" fmla="*/ 4517756 h 4612438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3 w 8663551"/>
              <a:gd name="connsiteY2" fmla="*/ 1144467 h 4588790"/>
              <a:gd name="connsiteX3" fmla="*/ 3887401 w 8663551"/>
              <a:gd name="connsiteY3" fmla="*/ 1902953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3 w 8663551"/>
              <a:gd name="connsiteY2" fmla="*/ 1144467 h 4588790"/>
              <a:gd name="connsiteX3" fmla="*/ 4423429 w 8663551"/>
              <a:gd name="connsiteY3" fmla="*/ 1674353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616264 w 8663551"/>
              <a:gd name="connsiteY2" fmla="*/ 1144467 h 4588790"/>
              <a:gd name="connsiteX3" fmla="*/ 4423429 w 8663551"/>
              <a:gd name="connsiteY3" fmla="*/ 1674353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616264 w 8663551"/>
              <a:gd name="connsiteY2" fmla="*/ 1144467 h 4588790"/>
              <a:gd name="connsiteX3" fmla="*/ 4313070 w 8663551"/>
              <a:gd name="connsiteY3" fmla="*/ 1776829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1 w 8663551"/>
              <a:gd name="connsiteY2" fmla="*/ 1089288 h 4588790"/>
              <a:gd name="connsiteX3" fmla="*/ 4313070 w 8663551"/>
              <a:gd name="connsiteY3" fmla="*/ 1776829 h 4588790"/>
              <a:gd name="connsiteX4" fmla="*/ 2712203 w 8663551"/>
              <a:gd name="connsiteY4" fmla="*/ 2673459 h 4588790"/>
              <a:gd name="connsiteX5" fmla="*/ 3316369 w 8663551"/>
              <a:gd name="connsiteY5" fmla="*/ 4370522 h 4588790"/>
              <a:gd name="connsiteX6" fmla="*/ 8663551 w 8663551"/>
              <a:gd name="connsiteY6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1 w 8663551"/>
              <a:gd name="connsiteY2" fmla="*/ 1089288 h 4588790"/>
              <a:gd name="connsiteX3" fmla="*/ 2712203 w 8663551"/>
              <a:gd name="connsiteY3" fmla="*/ 2673459 h 4588790"/>
              <a:gd name="connsiteX4" fmla="*/ 3316369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06361 w 8663551"/>
              <a:gd name="connsiteY2" fmla="*/ 1089288 h 4588790"/>
              <a:gd name="connsiteX3" fmla="*/ 2499369 w 8663551"/>
              <a:gd name="connsiteY3" fmla="*/ 2626162 h 4588790"/>
              <a:gd name="connsiteX4" fmla="*/ 3316369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88790"/>
              <a:gd name="connsiteX1" fmla="*/ 4508938 w 8663551"/>
              <a:gd name="connsiteY1" fmla="*/ 266 h 4588790"/>
              <a:gd name="connsiteX2" fmla="*/ 5214244 w 8663551"/>
              <a:gd name="connsiteY2" fmla="*/ 1270592 h 4588790"/>
              <a:gd name="connsiteX3" fmla="*/ 2499369 w 8663551"/>
              <a:gd name="connsiteY3" fmla="*/ 2626162 h 4588790"/>
              <a:gd name="connsiteX4" fmla="*/ 3316369 w 8663551"/>
              <a:gd name="connsiteY4" fmla="*/ 4370522 h 4588790"/>
              <a:gd name="connsiteX5" fmla="*/ 8663551 w 8663551"/>
              <a:gd name="connsiteY5" fmla="*/ 4517756 h 4588790"/>
              <a:gd name="connsiteX0" fmla="*/ 0 w 8663551"/>
              <a:gd name="connsiteY0" fmla="*/ 0 h 4596673"/>
              <a:gd name="connsiteX1" fmla="*/ 4508938 w 8663551"/>
              <a:gd name="connsiteY1" fmla="*/ 266 h 4596673"/>
              <a:gd name="connsiteX2" fmla="*/ 5214244 w 8663551"/>
              <a:gd name="connsiteY2" fmla="*/ 1270592 h 4596673"/>
              <a:gd name="connsiteX3" fmla="*/ 2499369 w 8663551"/>
              <a:gd name="connsiteY3" fmla="*/ 2626162 h 4596673"/>
              <a:gd name="connsiteX4" fmla="*/ 3292720 w 8663551"/>
              <a:gd name="connsiteY4" fmla="*/ 4378405 h 4596673"/>
              <a:gd name="connsiteX5" fmla="*/ 8663551 w 8663551"/>
              <a:gd name="connsiteY5" fmla="*/ 4517756 h 4596673"/>
              <a:gd name="connsiteX0" fmla="*/ 0 w 8663551"/>
              <a:gd name="connsiteY0" fmla="*/ 0 h 4596673"/>
              <a:gd name="connsiteX1" fmla="*/ 4508938 w 8663551"/>
              <a:gd name="connsiteY1" fmla="*/ 266 h 4596673"/>
              <a:gd name="connsiteX2" fmla="*/ 5214244 w 8663551"/>
              <a:gd name="connsiteY2" fmla="*/ 1270592 h 4596673"/>
              <a:gd name="connsiteX3" fmla="*/ 2625493 w 8663551"/>
              <a:gd name="connsiteY3" fmla="*/ 2728638 h 4596673"/>
              <a:gd name="connsiteX4" fmla="*/ 3292720 w 8663551"/>
              <a:gd name="connsiteY4" fmla="*/ 4378405 h 4596673"/>
              <a:gd name="connsiteX5" fmla="*/ 8663551 w 8663551"/>
              <a:gd name="connsiteY5" fmla="*/ 4517756 h 459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3551" h="4596673">
                <a:moveTo>
                  <a:pt x="0" y="0"/>
                </a:moveTo>
                <a:lnTo>
                  <a:pt x="4508938" y="266"/>
                </a:lnTo>
                <a:cubicBezTo>
                  <a:pt x="5360899" y="125321"/>
                  <a:pt x="5528151" y="815863"/>
                  <a:pt x="5214244" y="1270592"/>
                </a:cubicBezTo>
                <a:cubicBezTo>
                  <a:pt x="4900337" y="1725321"/>
                  <a:pt x="2940492" y="2181766"/>
                  <a:pt x="2625493" y="2728638"/>
                </a:cubicBezTo>
                <a:cubicBezTo>
                  <a:pt x="2459376" y="3160920"/>
                  <a:pt x="2402859" y="3992239"/>
                  <a:pt x="3292720" y="4378405"/>
                </a:cubicBezTo>
                <a:cubicBezTo>
                  <a:pt x="4300110" y="4596673"/>
                  <a:pt x="6522202" y="4542941"/>
                  <a:pt x="8663551" y="4517756"/>
                </a:cubicBezTo>
              </a:path>
            </a:pathLst>
          </a:custGeom>
          <a:ln w="57150">
            <a:solidFill>
              <a:srgbClr val="E7CC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26124" y="1146940"/>
            <a:ext cx="882869" cy="867103"/>
          </a:xfrm>
          <a:prstGeom prst="roundRect">
            <a:avLst>
              <a:gd name="adj" fmla="val 6757"/>
            </a:avLst>
          </a:prstGeom>
          <a:solidFill>
            <a:srgbClr val="FA8F1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ENTER TRL 2.5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2692536">
            <a:off x="2245251" y="4572433"/>
            <a:ext cx="729354" cy="708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13816" y="4764771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BUILD</a:t>
            </a:r>
            <a:endParaRPr lang="en-US" sz="16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160280" y="1186355"/>
            <a:ext cx="809300" cy="798779"/>
          </a:xfrm>
          <a:prstGeom prst="roundRect">
            <a:avLst>
              <a:gd name="adj" fmla="val 675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 rot="2692536">
            <a:off x="4321044" y="3014274"/>
            <a:ext cx="729354" cy="708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337020" y="3206612"/>
            <a:ext cx="707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TEST</a:t>
            </a:r>
            <a:endParaRPr lang="en-US" sz="1600" b="1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6851" y="1889179"/>
            <a:ext cx="1032816" cy="10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5" descr="Martin/General Dynamics RB/WB-57F aircraft 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2375" y="4337050"/>
            <a:ext cx="24622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5977" y="710217"/>
            <a:ext cx="3262581" cy="228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2703" y="4056360"/>
            <a:ext cx="17224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/>
          <p:nvPr/>
        </p:nvGrpSpPr>
        <p:grpSpPr>
          <a:xfrm>
            <a:off x="5884458" y="5736453"/>
            <a:ext cx="729354" cy="708104"/>
            <a:chOff x="5884458" y="5622153"/>
            <a:chExt cx="729354" cy="708104"/>
          </a:xfrm>
        </p:grpSpPr>
        <p:sp>
          <p:nvSpPr>
            <p:cNvPr id="55" name="Rectangle 54"/>
            <p:cNvSpPr/>
            <p:nvPr/>
          </p:nvSpPr>
          <p:spPr>
            <a:xfrm rot="2692536">
              <a:off x="5884458" y="5622153"/>
              <a:ext cx="729354" cy="70810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00434" y="5814491"/>
              <a:ext cx="7072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TEST</a:t>
              </a:r>
              <a:endParaRPr lang="en-US" sz="1600" b="1" dirty="0"/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8229600" y="5671644"/>
            <a:ext cx="914400" cy="874986"/>
            <a:chOff x="8229600" y="5557344"/>
            <a:chExt cx="914400" cy="874986"/>
          </a:xfrm>
        </p:grpSpPr>
        <p:grpSp>
          <p:nvGrpSpPr>
            <p:cNvPr id="4" name="Group 61"/>
            <p:cNvGrpSpPr/>
            <p:nvPr/>
          </p:nvGrpSpPr>
          <p:grpSpPr>
            <a:xfrm>
              <a:off x="8229600" y="5557344"/>
              <a:ext cx="914400" cy="874986"/>
              <a:chOff x="8237483" y="5557344"/>
              <a:chExt cx="914400" cy="874986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8237483" y="5557344"/>
                <a:ext cx="914400" cy="874986"/>
              </a:xfrm>
              <a:prstGeom prst="roundRect">
                <a:avLst>
                  <a:gd name="adj" fmla="val 3154"/>
                </a:avLst>
              </a:prstGeom>
              <a:solidFill>
                <a:srgbClr val="00964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304584" y="5622678"/>
                <a:ext cx="7645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EXIT</a:t>
                </a:r>
                <a:br>
                  <a:rPr lang="en-US" b="1" dirty="0" smtClean="0">
                    <a:solidFill>
                      <a:schemeClr val="bg1"/>
                    </a:solidFill>
                    <a:latin typeface="Arial Narrow" pitchFamily="34" charset="0"/>
                  </a:rPr>
                </a:br>
                <a:r>
                  <a:rPr lang="en-US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TRL 6</a:t>
                </a:r>
                <a:endParaRPr lang="en-US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8287404" y="5596760"/>
              <a:ext cx="798789" cy="785640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0449" name="Pictur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640000">
            <a:off x="3773435" y="6259335"/>
            <a:ext cx="598369" cy="1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7992" y="5930451"/>
            <a:ext cx="764065" cy="76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0452" name="Picture 4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6877" y="1141819"/>
            <a:ext cx="882032" cy="8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OAWL IIP Executive </a:t>
            </a:r>
            <a:r>
              <a:rPr lang="en-US" sz="2800" dirty="0" smtClean="0"/>
              <a:t>Summary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6" y="1485898"/>
            <a:ext cx="8591550" cy="502903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The Ball OAWL team has successfully completed the OAWL ESTO IIP Grant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dirty="0" smtClean="0"/>
              <a:t>The OAWL system is complete and its design meets all stated objectives</a:t>
            </a:r>
          </a:p>
          <a:p>
            <a:pPr lvl="1"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1700" dirty="0" smtClean="0"/>
              <a:t>Measured winds from the ground with &lt; 1m/s </a:t>
            </a:r>
            <a:r>
              <a:rPr lang="en-US" sz="1700" dirty="0" smtClean="0"/>
              <a:t>precision (1-2s)</a:t>
            </a:r>
            <a:endParaRPr lang="en-US" sz="1700" dirty="0" smtClean="0"/>
          </a:p>
          <a:p>
            <a:pPr lvl="1"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1700" dirty="0" smtClean="0"/>
              <a:t>Measured winds from the aircraft (2-6 m/s </a:t>
            </a:r>
            <a:r>
              <a:rPr lang="en-US" sz="1700" dirty="0" smtClean="0"/>
              <a:t>precision 30s, </a:t>
            </a:r>
            <a:r>
              <a:rPr lang="en-US" sz="1700" dirty="0" smtClean="0"/>
              <a:t>first ever set of flight tests)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dirty="0" smtClean="0"/>
              <a:t>The OAWL IFO-receiver was </a:t>
            </a: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vibration tested </a:t>
            </a:r>
            <a:r>
              <a:rPr lang="en-US" sz="2000" dirty="0" smtClean="0"/>
              <a:t>and demonstrated performance in-line with that needed for aircraft operation.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dirty="0" smtClean="0"/>
              <a:t>The OAWL laser, telescope, heaters, and data-system were </a:t>
            </a: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designed, built, integrated </a:t>
            </a:r>
            <a:r>
              <a:rPr lang="en-US" sz="2000" dirty="0" smtClean="0"/>
              <a:t>with the OAWL IFO-receiver, and the system was aligned and tested.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successful ground comparison</a:t>
            </a:r>
            <a:r>
              <a:rPr lang="en-US" sz="2000" dirty="0" smtClean="0"/>
              <a:t>/validation test put the system at TRL4.  The measurement results were presented at the August 2011 winds working group.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aircraft hardware preparation was completed</a:t>
            </a:r>
            <a:r>
              <a:rPr lang="en-US" sz="2000" dirty="0" smtClean="0"/>
              <a:t>, including the building and installation of the WB-57 pallet frame, optical window assembly, cooling system, cabling (&gt; 400 conductors) etc..  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dirty="0" smtClean="0"/>
              <a:t>Aircraft </a:t>
            </a: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payload data package was comple</a:t>
            </a:r>
            <a:r>
              <a:rPr lang="en-US" sz="2000" dirty="0" smtClean="0"/>
              <a:t>ted and signed off, and the in-pallet technical readiness review (TRR) was passed at JSC.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Software and sensors for fully autonomous operation </a:t>
            </a:r>
            <a:r>
              <a:rPr lang="en-US" sz="2000" dirty="0" smtClean="0"/>
              <a:t>on the WB-57 were completed, integrated, and tested. 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Flight tests are complete</a:t>
            </a:r>
            <a:r>
              <a:rPr lang="en-US" sz="2000" dirty="0" smtClean="0"/>
              <a:t>, putting the system at Aircraft-TRL6 (Space-TRL5).  The system measured Doppler shifts from ground (validated by aircraft speed), clouds, and aerosols (winds).</a:t>
            </a:r>
          </a:p>
          <a:p>
            <a:pPr>
              <a:spcBef>
                <a:spcPts val="600"/>
              </a:spcBef>
              <a:buSzPct val="130000"/>
              <a:buFont typeface="Wingdings" pitchFamily="2" charset="2"/>
              <a:buChar char="ü"/>
            </a:pPr>
            <a:r>
              <a:rPr lang="en-US" sz="2000" dirty="0" smtClean="0"/>
              <a:t>Data processing algorithms were developed for ground and aircraft profile data.  </a:t>
            </a:r>
            <a:r>
              <a:rPr lang="en-US" sz="2000" u="dbl" dirty="0" smtClean="0">
                <a:uFill>
                  <a:solidFill>
                    <a:srgbClr val="FFC000"/>
                  </a:solidFill>
                </a:uFill>
              </a:rPr>
              <a:t>Analysis &amp; validation of flight data complete.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Working Group on Space-Based Lidar Winds, 1-2 May 2012 - Miami, FL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12135</TotalTime>
  <Words>4278</Words>
  <Application>Microsoft Office PowerPoint</Application>
  <PresentationFormat>On-screen Show (4:3)</PresentationFormat>
  <Paragraphs>571</Paragraphs>
  <Slides>38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Median</vt:lpstr>
      <vt:lpstr>Equation</vt:lpstr>
      <vt:lpstr>Successes of the OAWL IIP and next steps (with a FIDDL):   </vt:lpstr>
      <vt:lpstr>What is OAWL?</vt:lpstr>
      <vt:lpstr>‘Hooo’ is OAWL?</vt:lpstr>
      <vt:lpstr>A wind lidar timeline (corrections &amp; additions are welcome)</vt:lpstr>
      <vt:lpstr>Optical Autocovariance Wind Lidar</vt:lpstr>
      <vt:lpstr>Coherence &amp; bandwidth of atmospheric lidar return</vt:lpstr>
      <vt:lpstr>OAWL: Optical Autocovariance Wind Lidar</vt:lpstr>
      <vt:lpstr>Overview:  OAWL IIP Development Process</vt:lpstr>
      <vt:lpstr>OAWL IIP Executive Summary</vt:lpstr>
      <vt:lpstr>OAWL Ground Validation with NOAA’s mini-MOPA </vt:lpstr>
      <vt:lpstr>OAWL Validation: Correlation with mini-MOPA</vt:lpstr>
      <vt:lpstr>Airborne Test Planning &amp; Preparation</vt:lpstr>
      <vt:lpstr>OAWL System in the WB-57 Pallet</vt:lpstr>
      <vt:lpstr>OAWL WB-57 Flight Objectives</vt:lpstr>
      <vt:lpstr>OAWL on the NASA WB-57 Jet</vt:lpstr>
      <vt:lpstr>5 Flight Tests:  26 October - 8 November 2011</vt:lpstr>
      <vt:lpstr>OAWL WB-57 Flight Summary</vt:lpstr>
      <vt:lpstr>First Validation:  OAWL Ground Returns</vt:lpstr>
      <vt:lpstr>OAWL LOS wind speed vs. range from aircraft</vt:lpstr>
      <vt:lpstr>OAWL LOS wind speed vs. altitude</vt:lpstr>
      <vt:lpstr>OAWL LOS speed vs. altitude  wind profile</vt:lpstr>
      <vt:lpstr>Profile Results:  Flight 4, 07 Nov 2011</vt:lpstr>
      <vt:lpstr>Profile Results:  Flight 3, 04 Nov 2011</vt:lpstr>
      <vt:lpstr>Profile Results:  Flight 5, 08 Nov 2011</vt:lpstr>
      <vt:lpstr>OAWL Wind Precision</vt:lpstr>
      <vt:lpstr>Root Causes of reduced performance on WB-57</vt:lpstr>
      <vt:lpstr>OAWL LOS wind speed precision-in Flight</vt:lpstr>
      <vt:lpstr>OAWL Technical Readiness Level (TRL) </vt:lpstr>
      <vt:lpstr>Next Steps for OAWL</vt:lpstr>
      <vt:lpstr>Coherence &amp; bandwidth of atmospheric lidar return</vt:lpstr>
      <vt:lpstr>FIDDL Basics:  2nd pass (model only)</vt:lpstr>
      <vt:lpstr>Addressing the Decadal Survey 3D-Winds Mission with An Efficient Single-laser All Direct Detection Solution</vt:lpstr>
      <vt:lpstr>Summary &amp; Conclusions - 1</vt:lpstr>
      <vt:lpstr>Summary &amp; Conclusions - 2</vt:lpstr>
      <vt:lpstr>Benefits of an OAWL System</vt:lpstr>
      <vt:lpstr>Extras</vt:lpstr>
      <vt:lpstr>Ball OAWL Receiver Design Uses Polarization Multiplexing  to Create 4 Perfectly Tracking Interferometers</vt:lpstr>
      <vt:lpstr>OAWL Doppler Shift Measurement</vt:lpstr>
    </vt:vector>
  </TitlesOfParts>
  <Company>BATC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Ball Aerospace &amp; Technologies Corp.</dc:creator>
  <cp:lastModifiedBy>BATC</cp:lastModifiedBy>
  <cp:revision>694</cp:revision>
  <dcterms:created xsi:type="dcterms:W3CDTF">2007-07-26T21:24:32Z</dcterms:created>
  <dcterms:modified xsi:type="dcterms:W3CDTF">2012-05-02T02:10:18Z</dcterms:modified>
</cp:coreProperties>
</file>