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7" r:id="rId1"/>
    <p:sldMasterId id="2147483810" r:id="rId2"/>
    <p:sldMasterId id="2147483937" r:id="rId3"/>
    <p:sldMasterId id="2147483949" r:id="rId4"/>
    <p:sldMasterId id="2147483970" r:id="rId5"/>
  </p:sldMasterIdLst>
  <p:notesMasterIdLst>
    <p:notesMasterId r:id="rId34"/>
  </p:notesMasterIdLst>
  <p:handoutMasterIdLst>
    <p:handoutMasterId r:id="rId35"/>
  </p:handoutMasterIdLst>
  <p:sldIdLst>
    <p:sldId id="299" r:id="rId6"/>
    <p:sldId id="923" r:id="rId7"/>
    <p:sldId id="414" r:id="rId8"/>
    <p:sldId id="947" r:id="rId9"/>
    <p:sldId id="946" r:id="rId10"/>
    <p:sldId id="708" r:id="rId11"/>
    <p:sldId id="831" r:id="rId12"/>
    <p:sldId id="879" r:id="rId13"/>
    <p:sldId id="878" r:id="rId14"/>
    <p:sldId id="829" r:id="rId15"/>
    <p:sldId id="884" r:id="rId16"/>
    <p:sldId id="899" r:id="rId17"/>
    <p:sldId id="880" r:id="rId18"/>
    <p:sldId id="881" r:id="rId19"/>
    <p:sldId id="763" r:id="rId20"/>
    <p:sldId id="895" r:id="rId21"/>
    <p:sldId id="808" r:id="rId22"/>
    <p:sldId id="807" r:id="rId23"/>
    <p:sldId id="664" r:id="rId24"/>
    <p:sldId id="857" r:id="rId25"/>
    <p:sldId id="860" r:id="rId26"/>
    <p:sldId id="913" r:id="rId27"/>
    <p:sldId id="920" r:id="rId28"/>
    <p:sldId id="924" r:id="rId29"/>
    <p:sldId id="921" r:id="rId30"/>
    <p:sldId id="875" r:id="rId31"/>
    <p:sldId id="922" r:id="rId32"/>
    <p:sldId id="873" r:id="rId33"/>
  </p:sldIdLst>
  <p:sldSz cx="9144000" cy="6858000" type="screen4x3"/>
  <p:notesSz cx="7010400" cy="9296400"/>
  <p:defaultTextStyle>
    <a:defPPr>
      <a:defRPr lang="en-US"/>
    </a:defPPr>
    <a:lvl1pPr algn="r" rtl="0" fontAlgn="base">
      <a:spcBef>
        <a:spcPct val="0"/>
      </a:spcBef>
      <a:spcAft>
        <a:spcPct val="0"/>
      </a:spcAft>
      <a:defRPr sz="2000" kern="1200">
        <a:solidFill>
          <a:schemeClr val="tx1"/>
        </a:solidFill>
        <a:latin typeface="Arial" charset="0"/>
        <a:ea typeface="+mn-ea"/>
        <a:cs typeface="+mn-cs"/>
      </a:defRPr>
    </a:lvl1pPr>
    <a:lvl2pPr marL="457200" algn="r" rtl="0" fontAlgn="base">
      <a:spcBef>
        <a:spcPct val="0"/>
      </a:spcBef>
      <a:spcAft>
        <a:spcPct val="0"/>
      </a:spcAft>
      <a:defRPr sz="2000" kern="1200">
        <a:solidFill>
          <a:schemeClr val="tx1"/>
        </a:solidFill>
        <a:latin typeface="Arial" charset="0"/>
        <a:ea typeface="+mn-ea"/>
        <a:cs typeface="+mn-cs"/>
      </a:defRPr>
    </a:lvl2pPr>
    <a:lvl3pPr marL="914400" algn="r" rtl="0" fontAlgn="base">
      <a:spcBef>
        <a:spcPct val="0"/>
      </a:spcBef>
      <a:spcAft>
        <a:spcPct val="0"/>
      </a:spcAft>
      <a:defRPr sz="2000" kern="1200">
        <a:solidFill>
          <a:schemeClr val="tx1"/>
        </a:solidFill>
        <a:latin typeface="Arial" charset="0"/>
        <a:ea typeface="+mn-ea"/>
        <a:cs typeface="+mn-cs"/>
      </a:defRPr>
    </a:lvl3pPr>
    <a:lvl4pPr marL="1371600" algn="r" rtl="0" fontAlgn="base">
      <a:spcBef>
        <a:spcPct val="0"/>
      </a:spcBef>
      <a:spcAft>
        <a:spcPct val="0"/>
      </a:spcAft>
      <a:defRPr sz="2000" kern="1200">
        <a:solidFill>
          <a:schemeClr val="tx1"/>
        </a:solidFill>
        <a:latin typeface="Arial" charset="0"/>
        <a:ea typeface="+mn-ea"/>
        <a:cs typeface="+mn-cs"/>
      </a:defRPr>
    </a:lvl4pPr>
    <a:lvl5pPr marL="1828800" algn="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FFFF"/>
    <a:srgbClr val="3558BB"/>
    <a:srgbClr val="FFFF00"/>
    <a:srgbClr val="006C31"/>
    <a:srgbClr val="BCC2F6"/>
    <a:srgbClr val="C0BCF6"/>
    <a:srgbClr val="969696"/>
    <a:srgbClr val="6F6FE3"/>
    <a:srgbClr val="DD8047"/>
    <a:srgbClr val="D8EEC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04" autoAdjust="0"/>
    <p:restoredTop sz="94640" autoAdjust="0"/>
  </p:normalViewPr>
  <p:slideViewPr>
    <p:cSldViewPr snapToGrid="0">
      <p:cViewPr varScale="1">
        <p:scale>
          <a:sx n="77" d="100"/>
          <a:sy n="77" d="100"/>
        </p:scale>
        <p:origin x="-1896" y="-90"/>
      </p:cViewPr>
      <p:guideLst>
        <p:guide orient="horz" pos="2160"/>
        <p:guide pos="2880"/>
      </p:guideLst>
    </p:cSldViewPr>
  </p:slideViewPr>
  <p:outlineViewPr>
    <p:cViewPr>
      <p:scale>
        <a:sx n="33" d="100"/>
        <a:sy n="33" d="100"/>
      </p:scale>
      <p:origin x="54" y="2229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6" d="100"/>
          <a:sy n="96" d="100"/>
        </p:scale>
        <p:origin x="-2604" y="-102"/>
      </p:cViewPr>
      <p:guideLst>
        <p:guide orient="horz" pos="2928"/>
        <p:guide pos="2208"/>
      </p:guideLst>
    </p:cSldViewPr>
  </p:notes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14A424E-D3B1-4581-BA7F-9A707D60423C}" type="datetimeFigureOut">
              <a:rPr lang="en-US" smtClean="0"/>
              <a:pPr/>
              <a:t>10/17/2012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B351E76-25D8-484B-9238-99DBADC4714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4820"/>
          </a:xfrm>
          <a:prstGeom prst="rect">
            <a:avLst/>
          </a:prstGeom>
        </p:spPr>
        <p:txBody>
          <a:bodyPr vert="horz" lIns="91723" tIns="45862" rIns="91723" bIns="45862" rtlCol="0"/>
          <a:lstStyle>
            <a:lvl1pPr algn="l">
              <a:defRPr sz="1200"/>
            </a:lvl1pPr>
          </a:lstStyle>
          <a:p>
            <a:endParaRPr lang="en-US"/>
          </a:p>
        </p:txBody>
      </p:sp>
      <p:sp>
        <p:nvSpPr>
          <p:cNvPr id="3" name="Date Placeholder 2"/>
          <p:cNvSpPr>
            <a:spLocks noGrp="1"/>
          </p:cNvSpPr>
          <p:nvPr>
            <p:ph type="dt" idx="1"/>
          </p:nvPr>
        </p:nvSpPr>
        <p:spPr>
          <a:xfrm>
            <a:off x="3970436" y="0"/>
            <a:ext cx="3038372" cy="464820"/>
          </a:xfrm>
          <a:prstGeom prst="rect">
            <a:avLst/>
          </a:prstGeom>
        </p:spPr>
        <p:txBody>
          <a:bodyPr vert="horz" lIns="91723" tIns="45862" rIns="91723" bIns="45862" rtlCol="0"/>
          <a:lstStyle>
            <a:lvl1pPr algn="r">
              <a:defRPr sz="1200"/>
            </a:lvl1pPr>
          </a:lstStyle>
          <a:p>
            <a:fld id="{22713D00-FE30-47FD-B336-D9CEEFFA4E87}" type="datetimeFigureOut">
              <a:rPr lang="en-US" smtClean="0"/>
              <a:pPr/>
              <a:t>10/17/2012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723" tIns="45862" rIns="91723" bIns="4586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723" tIns="45862" rIns="91723" bIns="458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89"/>
            <a:ext cx="3038372" cy="464820"/>
          </a:xfrm>
          <a:prstGeom prst="rect">
            <a:avLst/>
          </a:prstGeom>
        </p:spPr>
        <p:txBody>
          <a:bodyPr vert="horz" lIns="91723" tIns="45862" rIns="91723" bIns="45862" rtlCol="0" anchor="b"/>
          <a:lstStyle>
            <a:lvl1pPr algn="l">
              <a:defRPr sz="1200"/>
            </a:lvl1pPr>
          </a:lstStyle>
          <a:p>
            <a:endParaRPr lang="en-US"/>
          </a:p>
        </p:txBody>
      </p:sp>
      <p:sp>
        <p:nvSpPr>
          <p:cNvPr id="7" name="Slide Number Placeholder 6"/>
          <p:cNvSpPr>
            <a:spLocks noGrp="1"/>
          </p:cNvSpPr>
          <p:nvPr>
            <p:ph type="sldNum" sz="quarter" idx="5"/>
          </p:nvPr>
        </p:nvSpPr>
        <p:spPr>
          <a:xfrm>
            <a:off x="3970436" y="8829989"/>
            <a:ext cx="3038372" cy="464820"/>
          </a:xfrm>
          <a:prstGeom prst="rect">
            <a:avLst/>
          </a:prstGeom>
        </p:spPr>
        <p:txBody>
          <a:bodyPr vert="horz" lIns="91723" tIns="45862" rIns="91723" bIns="45862" rtlCol="0" anchor="b"/>
          <a:lstStyle>
            <a:lvl1pPr algn="r">
              <a:defRPr sz="1200"/>
            </a:lvl1pPr>
          </a:lstStyle>
          <a:p>
            <a:fld id="{88EAC6D1-1A0B-4E46-A23A-E1874FE802F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185C394-C90F-48CC-817E-A588E002DB42}" type="slidenum">
              <a:rPr lang="en-US" smtClean="0"/>
              <a:pPr/>
              <a:t>3</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w="9525"/>
        </p:spPr>
        <p:txBody>
          <a:bodyPr/>
          <a:lstStyle/>
          <a:p>
            <a:endParaRPr lang="zh-TW" altLang="en-US" dirty="0" smtClean="0">
              <a:latin typeface="Times"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EAC6D1-1A0B-4E46-A23A-E1874FE802F5}"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xfrm>
            <a:off x="3970338" y="8829675"/>
            <a:ext cx="3038475" cy="465138"/>
          </a:xfrm>
          <a:prstGeom prst="rect">
            <a:avLst/>
          </a:prstGeom>
          <a:noFill/>
        </p:spPr>
        <p:txBody>
          <a:bodyPr/>
          <a:lstStyle/>
          <a:p>
            <a:fld id="{A185C394-C90F-48CC-817E-A588E002DB42}" type="slidenum">
              <a:rPr lang="en-US" smtClean="0">
                <a:solidFill>
                  <a:prstClr val="black"/>
                </a:solidFill>
              </a:rPr>
              <a:pPr/>
              <a:t>24</a:t>
            </a:fld>
            <a:endParaRPr lang="en-US" smtClean="0">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ISAL%20MISSIONS:DISCO_2007Oct29:" TargetMode="External"/><Relationship Id="rId7" Type="http://schemas.openxmlformats.org/officeDocument/2006/relationships/hyperlink" Target="mailto:STucker@ball.com" TargetMode="External"/><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ISAL%20MISSIONS:DISCO_2007Oct29:" TargetMode="External"/><Relationship Id="rId7" Type="http://schemas.openxmlformats.org/officeDocument/2006/relationships/hyperlink" Target="mailto:STucker@ball.com" TargetMode="External"/><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816600"/>
            <a:ext cx="9144000" cy="10414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5929146"/>
            <a:ext cx="2249424" cy="83741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userDrawn="1"/>
        </p:nvSpPr>
        <p:spPr>
          <a:xfrm>
            <a:off x="2359152" y="5920002"/>
            <a:ext cx="6784848" cy="83741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dirty="0" smtClean="0"/>
              <a:t>Click to edit Master title style</a:t>
            </a:r>
            <a:endParaRPr kumimoji="0" lang="en-US" dirty="0"/>
          </a:p>
        </p:txBody>
      </p:sp>
      <p:graphicFrame>
        <p:nvGraphicFramePr>
          <p:cNvPr id="12" name="Group 4"/>
          <p:cNvGraphicFramePr>
            <a:graphicFrameLocks noGrp="1"/>
          </p:cNvGraphicFramePr>
          <p:nvPr userDrawn="1"/>
        </p:nvGraphicFramePr>
        <p:xfrm>
          <a:off x="0" y="6030750"/>
          <a:ext cx="2222500" cy="407190"/>
        </p:xfrm>
        <a:graphic>
          <a:graphicData uri="http://schemas.openxmlformats.org/drawingml/2006/table">
            <a:tbl>
              <a:tblPr/>
              <a:tblGrid>
                <a:gridCol w="2222500"/>
              </a:tblGrid>
              <a:tr h="4071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2"/>
                        </a:solidFill>
                        <a:effectLst/>
                        <a:latin typeface="Arial" charset="0"/>
                        <a:ea typeface="Times New Roman" pitchFamily="18"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3" name="Group 10"/>
          <p:cNvGraphicFramePr>
            <a:graphicFrameLocks noGrp="1"/>
          </p:cNvGraphicFramePr>
          <p:nvPr userDrawn="1"/>
        </p:nvGraphicFramePr>
        <p:xfrm>
          <a:off x="2425700" y="5986780"/>
          <a:ext cx="6718300" cy="393700"/>
        </p:xfrm>
        <a:graphic>
          <a:graphicData uri="http://schemas.openxmlformats.org/drawingml/2006/table">
            <a:tbl>
              <a:tblPr/>
              <a:tblGrid>
                <a:gridCol w="6718300"/>
              </a:tblGrid>
              <a:tr h="393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solidFill>
                        <a:effectLst/>
                        <a:latin typeface="Arial" charset="0"/>
                        <a:ea typeface="Times New Roman" pitchFamily="18" charset="0"/>
                        <a:cs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3388" y="1368425"/>
            <a:ext cx="40640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368425"/>
            <a:ext cx="4065587"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79388"/>
            <a:ext cx="2073275" cy="6275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179388"/>
            <a:ext cx="6067425" cy="6275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aseline="0">
                <a:effectLst>
                  <a:outerShdw blurRad="38100" dist="38100" dir="2700000" algn="tl">
                    <a:srgbClr val="000000">
                      <a:alpha val="43137"/>
                    </a:srgbClr>
                  </a:outerShdw>
                </a:effectLst>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77888" y="1047750"/>
            <a:ext cx="7827962" cy="5502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6750" y="142875"/>
            <a:ext cx="7410450" cy="561975"/>
          </a:xfrm>
        </p:spPr>
        <p:txBody>
          <a:bodyPr/>
          <a:lstStyle>
            <a:lvl1pPr>
              <a:defRPr>
                <a:latin typeface="+mn-lt"/>
              </a:defRPr>
            </a:lvl1p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Footer Placeholder 2"/>
          <p:cNvSpPr>
            <a:spLocks noGrp="1"/>
          </p:cNvSpPr>
          <p:nvPr>
            <p:ph type="ftr" sz="quarter" idx="3"/>
          </p:nvPr>
        </p:nvSpPr>
        <p:spPr>
          <a:xfrm>
            <a:off x="-1" y="6432698"/>
            <a:ext cx="8548577" cy="425302"/>
          </a:xfrm>
          <a:prstGeom prst="rect">
            <a:avLst/>
          </a:prstGeom>
        </p:spPr>
        <p:txBody>
          <a:bodyPr vert="horz" anchor="ctr"/>
          <a:lstStyle>
            <a:lvl1pPr algn="l" eaLnBrk="1" latinLnBrk="0" hangingPunct="1">
              <a:defRPr kumimoji="0" sz="1100">
                <a:solidFill>
                  <a:schemeClr val="bg1"/>
                </a:solidFill>
              </a:defRPr>
            </a:lvl1pPr>
          </a:lstStyle>
          <a:p>
            <a:r>
              <a:rPr lang="en-US" i="1" smtClean="0"/>
              <a:t>Ball Aerospace &amp; Technologies Corp. and NASA Earth Science &amp; Technology Office OAWL 2012 Instrument Design Lab (IDL) Study Results  - Presented at the Working Group on Space-based Wind Lidar, 17 October 2012</a:t>
            </a:r>
            <a:endParaRPr lang="en-US" dirty="0" smtClean="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1521" name="Picture 17" descr="ISAL MISSIONS:DISCO_2007Oct29:"/>
          <p:cNvPicPr>
            <a:picLocks noChangeAspect="1" noChangeArrowheads="1"/>
          </p:cNvPicPr>
          <p:nvPr/>
        </p:nvPicPr>
        <p:blipFill>
          <a:blip r:embed="rId2" r:link="rId3" cstate="print">
            <a:lum bright="30000" contrast="-8000"/>
          </a:blip>
          <a:srcRect/>
          <a:stretch>
            <a:fillRect/>
          </a:stretch>
        </p:blipFill>
        <p:spPr bwMode="auto">
          <a:xfrm>
            <a:off x="0" y="0"/>
            <a:ext cx="5151438" cy="6858000"/>
          </a:xfrm>
          <a:prstGeom prst="rect">
            <a:avLst/>
          </a:prstGeom>
          <a:noFill/>
          <a:ln w="9525">
            <a:noFill/>
            <a:miter lim="800000"/>
            <a:headEnd/>
            <a:tailEnd/>
          </a:ln>
        </p:spPr>
      </p:pic>
      <p:pic>
        <p:nvPicPr>
          <p:cNvPr id="21520" name="Picture 16" descr="ISAL MISSIONS:DISCO_2007Oct29:"/>
          <p:cNvPicPr>
            <a:picLocks noChangeAspect="1" noChangeArrowheads="1"/>
          </p:cNvPicPr>
          <p:nvPr/>
        </p:nvPicPr>
        <p:blipFill>
          <a:blip r:embed="rId4" r:link="rId3" cstate="print">
            <a:lum bright="2000"/>
          </a:blip>
          <a:srcRect/>
          <a:stretch>
            <a:fillRect/>
          </a:stretch>
        </p:blipFill>
        <p:spPr bwMode="auto">
          <a:xfrm>
            <a:off x="7966075" y="0"/>
            <a:ext cx="1177925" cy="6858000"/>
          </a:xfrm>
          <a:prstGeom prst="rect">
            <a:avLst/>
          </a:prstGeom>
          <a:noFill/>
          <a:ln w="9525">
            <a:noFill/>
            <a:miter lim="800000"/>
            <a:headEnd/>
            <a:tailEnd/>
          </a:ln>
        </p:spPr>
      </p:pic>
      <p:sp>
        <p:nvSpPr>
          <p:cNvPr id="21507" name="Rectangle 3"/>
          <p:cNvSpPr>
            <a:spLocks noGrp="1" noChangeArrowheads="1"/>
          </p:cNvSpPr>
          <p:nvPr>
            <p:ph type="subTitle" sz="quarter" idx="1"/>
          </p:nvPr>
        </p:nvSpPr>
        <p:spPr>
          <a:xfrm>
            <a:off x="1371600" y="2806700"/>
            <a:ext cx="6400800" cy="1752600"/>
          </a:xfrm>
        </p:spPr>
        <p:txBody>
          <a:bodyPr/>
          <a:lstStyle>
            <a:lvl1pPr marL="0" indent="0" algn="ctr">
              <a:buFontTx/>
              <a:buNone/>
              <a:defRPr sz="1800"/>
            </a:lvl1pPr>
          </a:lstStyle>
          <a:p>
            <a:r>
              <a:rPr lang="en-US"/>
              <a:t>Click to edit Master subtitle style</a:t>
            </a:r>
          </a:p>
        </p:txBody>
      </p:sp>
      <p:sp>
        <p:nvSpPr>
          <p:cNvPr id="21531" name="Text Box 27"/>
          <p:cNvSpPr txBox="1">
            <a:spLocks noChangeArrowheads="1"/>
          </p:cNvSpPr>
          <p:nvPr userDrawn="1"/>
        </p:nvSpPr>
        <p:spPr bwMode="auto">
          <a:xfrm>
            <a:off x="1123950" y="6464300"/>
            <a:ext cx="6902450" cy="274638"/>
          </a:xfrm>
          <a:prstGeom prst="rect">
            <a:avLst/>
          </a:prstGeom>
          <a:noFill/>
          <a:ln w="9525">
            <a:noFill/>
            <a:miter lim="800000"/>
            <a:headEnd/>
            <a:tailEnd/>
          </a:ln>
          <a:effectLst/>
        </p:spPr>
        <p:txBody>
          <a:bodyPr>
            <a:spAutoFit/>
          </a:bodyPr>
          <a:lstStyle/>
          <a:p>
            <a:pPr algn="ctr" eaLnBrk="0" hangingPunct="0"/>
            <a:r>
              <a:rPr lang="en-US" sz="1200" b="1">
                <a:solidFill>
                  <a:srgbClr val="0059DC"/>
                </a:solidFill>
                <a:latin typeface="Trebuchet MS" pitchFamily="-111" charset="0"/>
              </a:rPr>
              <a:t>N  A  S  A     G  O  D  D  A  R  D     S  P  A  C  E      F  L  I  G  H  T     C  E  N  T  E  R</a:t>
            </a:r>
            <a:endParaRPr lang="en-US" sz="1400">
              <a:solidFill>
                <a:srgbClr val="0059DC"/>
              </a:solidFill>
              <a:latin typeface="Trebuchet MS" pitchFamily="-111" charset="0"/>
            </a:endParaRPr>
          </a:p>
        </p:txBody>
      </p:sp>
      <p:pic>
        <p:nvPicPr>
          <p:cNvPr id="21532" name="Picture 28"/>
          <p:cNvPicPr>
            <a:picLocks noChangeAspect="1" noChangeArrowheads="1"/>
          </p:cNvPicPr>
          <p:nvPr userDrawn="1"/>
        </p:nvPicPr>
        <p:blipFill>
          <a:blip r:embed="rId5" cstate="print"/>
          <a:srcRect/>
          <a:stretch>
            <a:fillRect/>
          </a:stretch>
        </p:blipFill>
        <p:spPr bwMode="auto">
          <a:xfrm>
            <a:off x="163513" y="6221413"/>
            <a:ext cx="674687" cy="549275"/>
          </a:xfrm>
          <a:prstGeom prst="rect">
            <a:avLst/>
          </a:prstGeom>
          <a:noFill/>
        </p:spPr>
      </p:pic>
      <p:sp>
        <p:nvSpPr>
          <p:cNvPr id="21542" name="Text Box 38"/>
          <p:cNvSpPr txBox="1">
            <a:spLocks noChangeArrowheads="1"/>
          </p:cNvSpPr>
          <p:nvPr userDrawn="1"/>
        </p:nvSpPr>
        <p:spPr bwMode="auto">
          <a:xfrm>
            <a:off x="762000" y="636588"/>
            <a:ext cx="7402513" cy="244475"/>
          </a:xfrm>
          <a:prstGeom prst="rect">
            <a:avLst/>
          </a:prstGeom>
          <a:noFill/>
          <a:ln w="9525">
            <a:noFill/>
            <a:miter lim="800000"/>
            <a:headEnd/>
            <a:tailEnd/>
          </a:ln>
          <a:effectLst/>
        </p:spPr>
        <p:txBody>
          <a:bodyPr>
            <a:spAutoFit/>
          </a:bodyPr>
          <a:lstStyle/>
          <a:p>
            <a:pPr algn="ctr" eaLnBrk="0" hangingPunct="0"/>
            <a:r>
              <a:rPr lang="en-US" sz="1000" b="1">
                <a:solidFill>
                  <a:srgbClr val="009900"/>
                </a:solidFill>
                <a:latin typeface="Trebuchet MS" pitchFamily="-111" charset="0"/>
              </a:rPr>
              <a:t>I n t e g r a t e d   D e s i g n   C a p a b i l i t y   /   I n s t r u m e n t   D e s i g n   L a b o r a t o r y</a:t>
            </a:r>
          </a:p>
        </p:txBody>
      </p:sp>
      <p:sp>
        <p:nvSpPr>
          <p:cNvPr id="21534" name="Line 30"/>
          <p:cNvSpPr>
            <a:spLocks noChangeShapeType="1"/>
          </p:cNvSpPr>
          <p:nvPr userDrawn="1"/>
        </p:nvSpPr>
        <p:spPr bwMode="auto">
          <a:xfrm flipV="1">
            <a:off x="768350" y="661988"/>
            <a:ext cx="7388225" cy="0"/>
          </a:xfrm>
          <a:prstGeom prst="line">
            <a:avLst/>
          </a:prstGeom>
          <a:noFill/>
          <a:ln w="19050">
            <a:solidFill>
              <a:schemeClr val="accent2"/>
            </a:solidFill>
            <a:round/>
            <a:headEnd/>
            <a:tailEnd/>
          </a:ln>
          <a:effectLst/>
        </p:spPr>
        <p:txBody>
          <a:bodyPr wrap="none" anchor="ctr"/>
          <a:lstStyle/>
          <a:p>
            <a:pPr algn="ctr" eaLnBrk="0" hangingPunct="0"/>
            <a:endParaRPr lang="en-US" sz="2800" b="1">
              <a:solidFill>
                <a:srgbClr val="000000"/>
              </a:solidFill>
              <a:latin typeface="Book Antiqua" pitchFamily="18" charset="0"/>
            </a:endParaRPr>
          </a:p>
        </p:txBody>
      </p:sp>
      <p:sp>
        <p:nvSpPr>
          <p:cNvPr id="21543" name="Line 39"/>
          <p:cNvSpPr>
            <a:spLocks noChangeShapeType="1"/>
          </p:cNvSpPr>
          <p:nvPr userDrawn="1"/>
        </p:nvSpPr>
        <p:spPr bwMode="auto">
          <a:xfrm>
            <a:off x="1006475" y="6438900"/>
            <a:ext cx="7135813" cy="0"/>
          </a:xfrm>
          <a:prstGeom prst="line">
            <a:avLst/>
          </a:prstGeom>
          <a:noFill/>
          <a:ln w="19050">
            <a:solidFill>
              <a:srgbClr val="0059DC"/>
            </a:solidFill>
            <a:round/>
            <a:headEnd/>
            <a:tailEnd/>
          </a:ln>
          <a:effectLst/>
        </p:spPr>
        <p:txBody>
          <a:bodyPr wrap="none" anchor="ctr"/>
          <a:lstStyle/>
          <a:p>
            <a:pPr algn="ctr" eaLnBrk="0" hangingPunct="0"/>
            <a:endParaRPr lang="en-US" sz="2800" b="1">
              <a:solidFill>
                <a:srgbClr val="000000"/>
              </a:solidFill>
              <a:latin typeface="Book Antiqua" pitchFamily="18" charset="0"/>
            </a:endParaRPr>
          </a:p>
        </p:txBody>
      </p:sp>
      <p:pic>
        <p:nvPicPr>
          <p:cNvPr id="296970" name="Picture 10" descr="Logo-IDL-1"/>
          <p:cNvPicPr>
            <a:picLocks noChangeAspect="1" noChangeArrowheads="1"/>
          </p:cNvPicPr>
          <p:nvPr userDrawn="1"/>
        </p:nvPicPr>
        <p:blipFill>
          <a:blip r:embed="rId6" cstate="print">
            <a:clrChange>
              <a:clrFrom>
                <a:srgbClr val="FEFEFE"/>
              </a:clrFrom>
              <a:clrTo>
                <a:srgbClr val="FEFEFE">
                  <a:alpha val="0"/>
                </a:srgbClr>
              </a:clrTo>
            </a:clrChange>
          </a:blip>
          <a:srcRect/>
          <a:stretch>
            <a:fillRect/>
          </a:stretch>
        </p:blipFill>
        <p:spPr bwMode="auto">
          <a:xfrm>
            <a:off x="8058150" y="57150"/>
            <a:ext cx="1047750" cy="1004888"/>
          </a:xfrm>
          <a:prstGeom prst="rect">
            <a:avLst/>
          </a:prstGeom>
          <a:noFill/>
        </p:spPr>
      </p:pic>
      <p:sp>
        <p:nvSpPr>
          <p:cNvPr id="13" name="Rectangle 20"/>
          <p:cNvSpPr>
            <a:spLocks noChangeArrowheads="1"/>
          </p:cNvSpPr>
          <p:nvPr userDrawn="1"/>
        </p:nvSpPr>
        <p:spPr bwMode="auto">
          <a:xfrm>
            <a:off x="546100" y="5474635"/>
            <a:ext cx="8420919" cy="954107"/>
          </a:xfrm>
          <a:prstGeom prst="rect">
            <a:avLst/>
          </a:prstGeom>
          <a:noFill/>
          <a:ln w="12700">
            <a:noFill/>
            <a:miter lim="800000"/>
            <a:headEnd/>
            <a:tailEnd/>
          </a:ln>
          <a:effectLst/>
        </p:spPr>
        <p:txBody>
          <a:bodyPr wrap="square" anchor="ctr">
            <a:spAutoFit/>
          </a:bodyPr>
          <a:lstStyle/>
          <a:p>
            <a:pPr algn="ctr" eaLnBrk="0" hangingPunct="0"/>
            <a:r>
              <a:rPr lang="en-US" sz="1400" b="1" i="1" dirty="0" smtClean="0">
                <a:solidFill>
                  <a:srgbClr val="000000"/>
                </a:solidFill>
                <a:latin typeface="Trebuchet MS" pitchFamily="34" charset="0"/>
              </a:rPr>
              <a:t>The IDL Team shall not distribute this material without permission from the Scientific Point of Contact Sara Tucker (</a:t>
            </a:r>
            <a:r>
              <a:rPr lang="en-US" sz="1400" b="1" i="1" dirty="0" smtClean="0">
                <a:solidFill>
                  <a:srgbClr val="000000"/>
                </a:solidFill>
                <a:latin typeface="Trebuchet MS" pitchFamily="34" charset="0"/>
                <a:hlinkClick r:id="rId7"/>
              </a:rPr>
              <a:t>STucker@ball.com</a:t>
            </a:r>
            <a:r>
              <a:rPr lang="en-US" sz="1400" b="1" i="1" dirty="0" smtClean="0">
                <a:solidFill>
                  <a:srgbClr val="000000"/>
                </a:solidFill>
                <a:latin typeface="Trebuchet MS" pitchFamily="34" charset="0"/>
              </a:rPr>
              <a:t>) of Ball Aerospace &amp; Technologies Corp and the Programmatic Point of Contact Keith Murray (</a:t>
            </a:r>
            <a:r>
              <a:rPr lang="en-US" sz="1400" b="1" i="1" u="sng" dirty="0" err="1" smtClean="0">
                <a:solidFill>
                  <a:srgbClr val="0000FF"/>
                </a:solidFill>
                <a:latin typeface="Trebuchet MS" pitchFamily="34" charset="0"/>
              </a:rPr>
              <a:t>Keith.E.Murray@nasa.gov</a:t>
            </a:r>
            <a:r>
              <a:rPr lang="en-US" sz="1400" b="1" i="1" dirty="0" smtClean="0">
                <a:solidFill>
                  <a:srgbClr val="000000"/>
                </a:solidFill>
                <a:latin typeface="Trebuchet MS" pitchFamily="34" charset="0"/>
              </a:rPr>
              <a:t>)</a:t>
            </a:r>
          </a:p>
          <a:p>
            <a:pPr algn="ctr" eaLnBrk="0" hangingPunct="0">
              <a:defRPr/>
            </a:pPr>
            <a:r>
              <a:rPr lang="en-US" sz="1400" b="1" i="1" dirty="0" smtClean="0">
                <a:solidFill>
                  <a:srgbClr val="000000"/>
                </a:solidFill>
                <a:latin typeface="Trebuchet MS" pitchFamily="34" charset="0"/>
              </a:rPr>
              <a:t>This document contains sensitive information and is intended for NASA Official Use Only</a:t>
            </a:r>
            <a:endParaRPr lang="en-US" sz="1400" b="1" i="1" dirty="0">
              <a:solidFill>
                <a:srgbClr val="000000"/>
              </a:solidFill>
              <a:latin typeface="Trebuchet MS" pitchFamily="34" charset="0"/>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3388" y="1368425"/>
            <a:ext cx="40640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368425"/>
            <a:ext cx="4065587"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userDrawn="1"/>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291771" y="1600200"/>
            <a:ext cx="7852229"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dirty="0" smtClean="0"/>
              <a:t>Click to edit Master title style</a:t>
            </a:r>
            <a:endParaRPr kumimoji="0" lang="en-US" dirty="0"/>
          </a:p>
        </p:txBody>
      </p:sp>
      <p:sp>
        <p:nvSpPr>
          <p:cNvPr id="11" name="Footer Placeholder 2"/>
          <p:cNvSpPr>
            <a:spLocks noGrp="1"/>
          </p:cNvSpPr>
          <p:nvPr>
            <p:ph type="ftr" sz="quarter" idx="3"/>
          </p:nvPr>
        </p:nvSpPr>
        <p:spPr>
          <a:xfrm>
            <a:off x="-1" y="6432698"/>
            <a:ext cx="8548577" cy="425302"/>
          </a:xfrm>
          <a:prstGeom prst="rect">
            <a:avLst/>
          </a:prstGeom>
        </p:spPr>
        <p:txBody>
          <a:bodyPr vert="horz" anchor="ctr"/>
          <a:lstStyle>
            <a:lvl1pPr algn="l" eaLnBrk="1" latinLnBrk="0" hangingPunct="1">
              <a:defRPr kumimoji="0" sz="1100" b="0">
                <a:solidFill>
                  <a:schemeClr val="tx1"/>
                </a:solidFill>
                <a:latin typeface="+mn-lt"/>
              </a:defRPr>
            </a:lvl1pPr>
          </a:lstStyle>
          <a:p>
            <a:r>
              <a:rPr lang="en-US" i="1" smtClean="0"/>
              <a:t>Ball Aerospace &amp; Technologies Corp. and NASA Earth Science &amp; Technology Office OAWL 2012 Instrument Design Lab (IDL) Study Results  - Presented at the Working Group on Space-based Wind Lidar, 17 October 2012</a:t>
            </a:r>
            <a:endParaRPr lang="en-US" dirty="0"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79388"/>
            <a:ext cx="2073275" cy="6275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179388"/>
            <a:ext cx="6067425" cy="6275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816600"/>
            <a:ext cx="9144000" cy="10414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5929146"/>
            <a:ext cx="2249424" cy="83741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userDrawn="1"/>
        </p:nvSpPr>
        <p:spPr>
          <a:xfrm>
            <a:off x="2359152" y="5920002"/>
            <a:ext cx="6784848" cy="83741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dirty="0" smtClean="0"/>
              <a:t>Click to edit Master title style</a:t>
            </a:r>
            <a:endParaRPr kumimoji="0" lang="en-US" dirty="0"/>
          </a:p>
        </p:txBody>
      </p:sp>
      <p:graphicFrame>
        <p:nvGraphicFramePr>
          <p:cNvPr id="12" name="Group 4"/>
          <p:cNvGraphicFramePr>
            <a:graphicFrameLocks noGrp="1"/>
          </p:cNvGraphicFramePr>
          <p:nvPr userDrawn="1"/>
        </p:nvGraphicFramePr>
        <p:xfrm>
          <a:off x="0" y="6030750"/>
          <a:ext cx="2222500" cy="407190"/>
        </p:xfrm>
        <a:graphic>
          <a:graphicData uri="http://schemas.openxmlformats.org/drawingml/2006/table">
            <a:tbl>
              <a:tblPr/>
              <a:tblGrid>
                <a:gridCol w="2222500"/>
              </a:tblGrid>
              <a:tr h="4071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2"/>
                        </a:solidFill>
                        <a:effectLst/>
                        <a:latin typeface="Arial" charset="0"/>
                        <a:ea typeface="Times New Roman" pitchFamily="18"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3" name="Group 10"/>
          <p:cNvGraphicFramePr>
            <a:graphicFrameLocks noGrp="1"/>
          </p:cNvGraphicFramePr>
          <p:nvPr userDrawn="1"/>
        </p:nvGraphicFramePr>
        <p:xfrm>
          <a:off x="2425700" y="5986780"/>
          <a:ext cx="6718300" cy="393700"/>
        </p:xfrm>
        <a:graphic>
          <a:graphicData uri="http://schemas.openxmlformats.org/drawingml/2006/table">
            <a:tbl>
              <a:tblPr/>
              <a:tblGrid>
                <a:gridCol w="6718300"/>
              </a:tblGrid>
              <a:tr h="393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solidFill>
                        <a:effectLst/>
                        <a:latin typeface="Arial" charset="0"/>
                        <a:ea typeface="Times New Roman" pitchFamily="18" charset="0"/>
                        <a:cs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6750" y="142875"/>
            <a:ext cx="7410450" cy="561975"/>
          </a:xfrm>
        </p:spPr>
        <p:txBody>
          <a:bodyPr/>
          <a:lstStyle>
            <a:lvl1pPr>
              <a:defRPr>
                <a:latin typeface="+mn-lt"/>
              </a:defRPr>
            </a:lvl1p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Footer Placeholder 2"/>
          <p:cNvSpPr>
            <a:spLocks noGrp="1"/>
          </p:cNvSpPr>
          <p:nvPr>
            <p:ph type="ftr" sz="quarter" idx="3"/>
          </p:nvPr>
        </p:nvSpPr>
        <p:spPr>
          <a:xfrm>
            <a:off x="-1" y="6432698"/>
            <a:ext cx="8548577" cy="425302"/>
          </a:xfrm>
          <a:prstGeom prst="rect">
            <a:avLst/>
          </a:prstGeom>
        </p:spPr>
        <p:txBody>
          <a:bodyPr vert="horz" anchor="ctr"/>
          <a:lstStyle>
            <a:lvl1pPr algn="l" eaLnBrk="1" latinLnBrk="0" hangingPunct="1">
              <a:defRPr kumimoji="0" sz="1100">
                <a:solidFill>
                  <a:schemeClr val="bg1"/>
                </a:solidFill>
              </a:defRPr>
            </a:lvl1pPr>
          </a:lstStyle>
          <a:p>
            <a:r>
              <a:rPr lang="en-US" i="1" smtClean="0">
                <a:solidFill>
                  <a:prstClr val="white"/>
                </a:solidFill>
              </a:rPr>
              <a:t>Ball Aerospace &amp; Technologies Corp. and NASA Earth Science &amp; Technology Office OAWL 2012 Instrument Design Lab (IDL) Study Results  - Presented at the Working Group on Space-based Wind Lidar, 17 October 2012</a:t>
            </a:r>
            <a:endParaRPr lang="en-US" dirty="0" smtClean="0">
              <a:solidFill>
                <a:prstClr val="white"/>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userDrawn="1"/>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291771" y="1600200"/>
            <a:ext cx="7852229"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dirty="0" smtClean="0"/>
              <a:t>Click to edit Master title style</a:t>
            </a:r>
            <a:endParaRPr kumimoji="0" lang="en-US" dirty="0"/>
          </a:p>
        </p:txBody>
      </p:sp>
      <p:sp>
        <p:nvSpPr>
          <p:cNvPr id="11" name="Footer Placeholder 2"/>
          <p:cNvSpPr>
            <a:spLocks noGrp="1"/>
          </p:cNvSpPr>
          <p:nvPr>
            <p:ph type="ftr" sz="quarter" idx="3"/>
          </p:nvPr>
        </p:nvSpPr>
        <p:spPr>
          <a:xfrm>
            <a:off x="-1" y="6432698"/>
            <a:ext cx="8548577" cy="425302"/>
          </a:xfrm>
          <a:prstGeom prst="rect">
            <a:avLst/>
          </a:prstGeom>
        </p:spPr>
        <p:txBody>
          <a:bodyPr vert="horz" anchor="ctr"/>
          <a:lstStyle>
            <a:lvl1pPr algn="l" eaLnBrk="1" latinLnBrk="0" hangingPunct="1">
              <a:defRPr kumimoji="0" sz="1100" b="0">
                <a:solidFill>
                  <a:schemeClr val="tx1"/>
                </a:solidFill>
                <a:latin typeface="+mn-lt"/>
              </a:defRPr>
            </a:lvl1pPr>
          </a:lstStyle>
          <a:p>
            <a:r>
              <a:rPr lang="en-US" i="1" smtClean="0">
                <a:solidFill>
                  <a:prstClr val="black"/>
                </a:solidFill>
              </a:rPr>
              <a:t>Ball Aerospace &amp; Technologies Corp. and NASA Earth Science &amp; Technology Office OAWL 2012 Instrument Design Lab (IDL) Study Results  - Presented at the Working Group on Space-based Wind Lidar, 17 October 2012</a:t>
            </a:r>
            <a:endParaRPr lang="en-US" dirty="0" smtClean="0">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Footer Placeholder 2"/>
          <p:cNvSpPr>
            <a:spLocks noGrp="1"/>
          </p:cNvSpPr>
          <p:nvPr>
            <p:ph type="ftr" sz="quarter" idx="3"/>
          </p:nvPr>
        </p:nvSpPr>
        <p:spPr>
          <a:xfrm>
            <a:off x="-1" y="6432698"/>
            <a:ext cx="8548577" cy="425302"/>
          </a:xfrm>
          <a:prstGeom prst="rect">
            <a:avLst/>
          </a:prstGeom>
        </p:spPr>
        <p:txBody>
          <a:bodyPr vert="horz" anchor="ctr"/>
          <a:lstStyle>
            <a:lvl1pPr algn="l" eaLnBrk="1" latinLnBrk="0" hangingPunct="1">
              <a:defRPr kumimoji="0" sz="1100" b="0">
                <a:solidFill>
                  <a:schemeClr val="bg1"/>
                </a:solidFill>
                <a:latin typeface="+mn-lt"/>
              </a:defRPr>
            </a:lvl1pPr>
          </a:lstStyle>
          <a:p>
            <a:r>
              <a:rPr lang="en-US" i="1" smtClean="0">
                <a:solidFill>
                  <a:prstClr val="white"/>
                </a:solidFill>
              </a:rPr>
              <a:t>Ball Aerospace &amp; Technologies Corp. and NASA Earth Science &amp; Technology Office OAWL 2012 Instrument Design Lab (IDL) Study Results  - Presented at the Working Group on Space-based Wind Lidar, 17 October 2012</a:t>
            </a:r>
            <a:endParaRPr lang="en-US" dirty="0" smtClean="0">
              <a:solidFill>
                <a:prstClr val="white"/>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9125" y="114300"/>
            <a:ext cx="7467600" cy="60960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2" name="Footer Placeholder 2"/>
          <p:cNvSpPr>
            <a:spLocks noGrp="1"/>
          </p:cNvSpPr>
          <p:nvPr>
            <p:ph type="ftr" sz="quarter" idx="10"/>
          </p:nvPr>
        </p:nvSpPr>
        <p:spPr>
          <a:xfrm>
            <a:off x="-1" y="6432698"/>
            <a:ext cx="8548577" cy="425302"/>
          </a:xfrm>
          <a:prstGeom prst="rect">
            <a:avLst/>
          </a:prstGeom>
        </p:spPr>
        <p:txBody>
          <a:bodyPr vert="horz" anchor="ctr"/>
          <a:lstStyle>
            <a:lvl1pPr algn="l" eaLnBrk="1" latinLnBrk="0" hangingPunct="1">
              <a:defRPr kumimoji="0" sz="1100" b="0">
                <a:solidFill>
                  <a:schemeClr val="bg1"/>
                </a:solidFill>
                <a:latin typeface="+mn-lt"/>
              </a:defRPr>
            </a:lvl1pPr>
          </a:lstStyle>
          <a:p>
            <a:r>
              <a:rPr lang="en-US" i="1" smtClean="0">
                <a:solidFill>
                  <a:prstClr val="white"/>
                </a:solidFill>
              </a:rPr>
              <a:t>Ball Aerospace &amp; Technologies Corp. and NASA Earth Science &amp; Technology Office OAWL 2012 Instrument Design Lab (IDL) Study Results  - Presented at the Working Group on Space-based Wind Lidar, 17 October 2012</a:t>
            </a:r>
            <a:endParaRPr lang="en-US" dirty="0" smtClean="0">
              <a:solidFill>
                <a:prstClr val="white"/>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Footer Placeholder 2"/>
          <p:cNvSpPr>
            <a:spLocks noGrp="1"/>
          </p:cNvSpPr>
          <p:nvPr>
            <p:ph type="ftr" sz="quarter" idx="3"/>
          </p:nvPr>
        </p:nvSpPr>
        <p:spPr>
          <a:xfrm>
            <a:off x="-1" y="6432698"/>
            <a:ext cx="8548577" cy="425302"/>
          </a:xfrm>
          <a:prstGeom prst="rect">
            <a:avLst/>
          </a:prstGeom>
        </p:spPr>
        <p:txBody>
          <a:bodyPr vert="horz" anchor="ctr"/>
          <a:lstStyle>
            <a:lvl1pPr algn="l" eaLnBrk="1" latinLnBrk="0" hangingPunct="1">
              <a:defRPr kumimoji="0" sz="1100" b="0">
                <a:solidFill>
                  <a:schemeClr val="bg1"/>
                </a:solidFill>
                <a:latin typeface="+mn-lt"/>
              </a:defRPr>
            </a:lvl1pPr>
          </a:lstStyle>
          <a:p>
            <a:r>
              <a:rPr lang="en-US" i="1" smtClean="0">
                <a:solidFill>
                  <a:prstClr val="white"/>
                </a:solidFill>
              </a:rPr>
              <a:t>Ball Aerospace &amp; Technologies Corp. and NASA Earth Science &amp; Technology Office OAWL 2012 Instrument Design Lab (IDL) Study Results  - Presented at the Working Group on Space-based Wind Lidar, 17 October 2012</a:t>
            </a:r>
            <a:endParaRPr lang="en-US" dirty="0" smtClean="0">
              <a:solidFill>
                <a:prstClr val="white"/>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816600"/>
            <a:ext cx="9144000" cy="10414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5929146"/>
            <a:ext cx="2249424" cy="83741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userDrawn="1"/>
        </p:nvSpPr>
        <p:spPr>
          <a:xfrm>
            <a:off x="2359152" y="5920002"/>
            <a:ext cx="6784848" cy="83741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dirty="0" smtClean="0"/>
              <a:t>Click to edit Master title style</a:t>
            </a:r>
            <a:endParaRPr kumimoji="0" lang="en-US" dirty="0"/>
          </a:p>
        </p:txBody>
      </p:sp>
      <p:graphicFrame>
        <p:nvGraphicFramePr>
          <p:cNvPr id="12" name="Group 4"/>
          <p:cNvGraphicFramePr>
            <a:graphicFrameLocks noGrp="1"/>
          </p:cNvGraphicFramePr>
          <p:nvPr userDrawn="1"/>
        </p:nvGraphicFramePr>
        <p:xfrm>
          <a:off x="0" y="6030750"/>
          <a:ext cx="2222500" cy="407190"/>
        </p:xfrm>
        <a:graphic>
          <a:graphicData uri="http://schemas.openxmlformats.org/drawingml/2006/table">
            <a:tbl>
              <a:tblPr/>
              <a:tblGrid>
                <a:gridCol w="2222500"/>
              </a:tblGrid>
              <a:tr h="4071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2"/>
                        </a:solidFill>
                        <a:effectLst/>
                        <a:latin typeface="Arial" charset="0"/>
                        <a:ea typeface="Times New Roman" pitchFamily="18" charset="0"/>
                        <a:cs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3" name="Group 10"/>
          <p:cNvGraphicFramePr>
            <a:graphicFrameLocks noGrp="1"/>
          </p:cNvGraphicFramePr>
          <p:nvPr userDrawn="1"/>
        </p:nvGraphicFramePr>
        <p:xfrm>
          <a:off x="2425700" y="5986780"/>
          <a:ext cx="6718300" cy="393700"/>
        </p:xfrm>
        <a:graphic>
          <a:graphicData uri="http://schemas.openxmlformats.org/drawingml/2006/table">
            <a:tbl>
              <a:tblPr/>
              <a:tblGrid>
                <a:gridCol w="6718300"/>
              </a:tblGrid>
              <a:tr h="393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solidFill>
                        <a:effectLst/>
                        <a:latin typeface="Arial" charset="0"/>
                        <a:ea typeface="Times New Roman" pitchFamily="18" charset="0"/>
                        <a:cs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6750" y="142875"/>
            <a:ext cx="7410450" cy="561975"/>
          </a:xfrm>
        </p:spPr>
        <p:txBody>
          <a:bodyPr/>
          <a:lstStyle>
            <a:lvl1pPr>
              <a:defRPr>
                <a:latin typeface="+mn-lt"/>
              </a:defRPr>
            </a:lvl1p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Footer Placeholder 2"/>
          <p:cNvSpPr>
            <a:spLocks noGrp="1"/>
          </p:cNvSpPr>
          <p:nvPr>
            <p:ph type="ftr" sz="quarter" idx="3"/>
          </p:nvPr>
        </p:nvSpPr>
        <p:spPr>
          <a:xfrm>
            <a:off x="-1" y="6432698"/>
            <a:ext cx="8548577" cy="425302"/>
          </a:xfrm>
          <a:prstGeom prst="rect">
            <a:avLst/>
          </a:prstGeom>
        </p:spPr>
        <p:txBody>
          <a:bodyPr vert="horz" anchor="ctr"/>
          <a:lstStyle>
            <a:lvl1pPr algn="l" eaLnBrk="1" latinLnBrk="0" hangingPunct="1">
              <a:defRPr kumimoji="0" sz="1100">
                <a:solidFill>
                  <a:schemeClr val="bg1"/>
                </a:solidFill>
              </a:defRPr>
            </a:lvl1pPr>
          </a:lstStyle>
          <a:p>
            <a:r>
              <a:rPr lang="en-US" i="1" smtClean="0">
                <a:solidFill>
                  <a:prstClr val="white"/>
                </a:solidFill>
              </a:rPr>
              <a:t>Ball Aerospace &amp; Technologies Corp. and NASA Earth Science &amp; Technology Office OAWL 2012 Instrument Design Lab (IDL) Study Results  - Presented at the Working Group on Space-based Wind Lidar, 17 October 2012</a:t>
            </a:r>
            <a:endParaRPr lang="en-US" dirty="0" smtClean="0">
              <a:solidFill>
                <a:prstClr val="white"/>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userDrawn="1"/>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291771" y="1600200"/>
            <a:ext cx="7852229"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dirty="0" smtClean="0"/>
              <a:t>Click to edit Master title style</a:t>
            </a:r>
            <a:endParaRPr kumimoji="0" lang="en-US" dirty="0"/>
          </a:p>
        </p:txBody>
      </p:sp>
      <p:sp>
        <p:nvSpPr>
          <p:cNvPr id="11" name="Footer Placeholder 2"/>
          <p:cNvSpPr>
            <a:spLocks noGrp="1"/>
          </p:cNvSpPr>
          <p:nvPr>
            <p:ph type="ftr" sz="quarter" idx="3"/>
          </p:nvPr>
        </p:nvSpPr>
        <p:spPr>
          <a:xfrm>
            <a:off x="-1" y="6432698"/>
            <a:ext cx="8548577" cy="425302"/>
          </a:xfrm>
          <a:prstGeom prst="rect">
            <a:avLst/>
          </a:prstGeom>
        </p:spPr>
        <p:txBody>
          <a:bodyPr vert="horz" anchor="ctr"/>
          <a:lstStyle>
            <a:lvl1pPr algn="l" eaLnBrk="1" latinLnBrk="0" hangingPunct="1">
              <a:defRPr kumimoji="0" sz="1100" b="0">
                <a:solidFill>
                  <a:schemeClr val="tx1"/>
                </a:solidFill>
                <a:latin typeface="+mn-lt"/>
              </a:defRPr>
            </a:lvl1pPr>
          </a:lstStyle>
          <a:p>
            <a:r>
              <a:rPr lang="en-US" i="1" smtClean="0">
                <a:solidFill>
                  <a:prstClr val="black"/>
                </a:solidFill>
              </a:rPr>
              <a:t>Ball Aerospace &amp; Technologies Corp. and NASA Earth Science &amp; Technology Office OAWL 2012 Instrument Design Lab (IDL) Study Results  - Presented at the Working Group on Space-based Wind Lidar, 17 October 2012</a:t>
            </a:r>
            <a:endParaRPr lang="en-US" dirty="0" smtClean="0">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Footer Placeholder 2"/>
          <p:cNvSpPr>
            <a:spLocks noGrp="1"/>
          </p:cNvSpPr>
          <p:nvPr>
            <p:ph type="ftr" sz="quarter" idx="3"/>
          </p:nvPr>
        </p:nvSpPr>
        <p:spPr>
          <a:xfrm>
            <a:off x="-1" y="6432698"/>
            <a:ext cx="8548577" cy="425302"/>
          </a:xfrm>
          <a:prstGeom prst="rect">
            <a:avLst/>
          </a:prstGeom>
        </p:spPr>
        <p:txBody>
          <a:bodyPr vert="horz" anchor="ctr"/>
          <a:lstStyle>
            <a:lvl1pPr algn="l" eaLnBrk="1" latinLnBrk="0" hangingPunct="1">
              <a:defRPr kumimoji="0" sz="1100" b="0">
                <a:solidFill>
                  <a:schemeClr val="bg1"/>
                </a:solidFill>
                <a:latin typeface="+mn-lt"/>
              </a:defRPr>
            </a:lvl1pPr>
          </a:lstStyle>
          <a:p>
            <a:r>
              <a:rPr lang="en-US" i="1" smtClean="0"/>
              <a:t>Ball Aerospace &amp; Technologies Corp. and NASA Earth Science &amp; Technology Office OAWL 2012 Instrument Design Lab (IDL) Study Results  - Presented at the Working Group on Space-based Wind Lidar, 17 October 2012</a:t>
            </a:r>
            <a:endParaRPr lang="en-US" dirty="0" smtClean="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Footer Placeholder 2"/>
          <p:cNvSpPr>
            <a:spLocks noGrp="1"/>
          </p:cNvSpPr>
          <p:nvPr>
            <p:ph type="ftr" sz="quarter" idx="3"/>
          </p:nvPr>
        </p:nvSpPr>
        <p:spPr>
          <a:xfrm>
            <a:off x="-1" y="6432698"/>
            <a:ext cx="8548577" cy="425302"/>
          </a:xfrm>
          <a:prstGeom prst="rect">
            <a:avLst/>
          </a:prstGeom>
        </p:spPr>
        <p:txBody>
          <a:bodyPr vert="horz" anchor="ctr"/>
          <a:lstStyle>
            <a:lvl1pPr algn="l" eaLnBrk="1" latinLnBrk="0" hangingPunct="1">
              <a:defRPr kumimoji="0" sz="1100" b="0">
                <a:solidFill>
                  <a:schemeClr val="bg1"/>
                </a:solidFill>
                <a:latin typeface="+mn-lt"/>
              </a:defRPr>
            </a:lvl1pPr>
          </a:lstStyle>
          <a:p>
            <a:r>
              <a:rPr lang="en-US" i="1" smtClean="0">
                <a:solidFill>
                  <a:prstClr val="white"/>
                </a:solidFill>
              </a:rPr>
              <a:t>Ball Aerospace &amp; Technologies Corp. and NASA Earth Science &amp; Technology Office OAWL 2012 Instrument Design Lab (IDL) Study Results  - Presented at the Working Group on Space-based Wind Lidar, 17 October 2012</a:t>
            </a:r>
            <a:endParaRPr lang="en-US" dirty="0" smtClean="0">
              <a:solidFill>
                <a:prstClr val="white"/>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9125" y="114300"/>
            <a:ext cx="7467600" cy="60960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2" name="Footer Placeholder 2"/>
          <p:cNvSpPr>
            <a:spLocks noGrp="1"/>
          </p:cNvSpPr>
          <p:nvPr>
            <p:ph type="ftr" sz="quarter" idx="10"/>
          </p:nvPr>
        </p:nvSpPr>
        <p:spPr>
          <a:xfrm>
            <a:off x="-1" y="6432698"/>
            <a:ext cx="8548577" cy="425302"/>
          </a:xfrm>
          <a:prstGeom prst="rect">
            <a:avLst/>
          </a:prstGeom>
        </p:spPr>
        <p:txBody>
          <a:bodyPr vert="horz" anchor="ctr"/>
          <a:lstStyle>
            <a:lvl1pPr algn="l" eaLnBrk="1" latinLnBrk="0" hangingPunct="1">
              <a:defRPr kumimoji="0" sz="1100" b="0">
                <a:solidFill>
                  <a:schemeClr val="bg1"/>
                </a:solidFill>
                <a:latin typeface="+mn-lt"/>
              </a:defRPr>
            </a:lvl1pPr>
          </a:lstStyle>
          <a:p>
            <a:r>
              <a:rPr lang="en-US" i="1" smtClean="0">
                <a:solidFill>
                  <a:prstClr val="white"/>
                </a:solidFill>
              </a:rPr>
              <a:t>Ball Aerospace &amp; Technologies Corp. and NASA Earth Science &amp; Technology Office OAWL 2012 Instrument Design Lab (IDL) Study Results  - Presented at the Working Group on Space-based Wind Lidar, 17 October 2012</a:t>
            </a:r>
            <a:endParaRPr lang="en-US" dirty="0" smtClean="0">
              <a:solidFill>
                <a:prstClr val="white"/>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2"/>
          <p:cNvSpPr>
            <a:spLocks noGrp="1"/>
          </p:cNvSpPr>
          <p:nvPr>
            <p:ph type="ftr" sz="quarter" idx="3"/>
          </p:nvPr>
        </p:nvSpPr>
        <p:spPr>
          <a:xfrm>
            <a:off x="-1" y="6432698"/>
            <a:ext cx="8548577" cy="425302"/>
          </a:xfrm>
          <a:prstGeom prst="rect">
            <a:avLst/>
          </a:prstGeom>
        </p:spPr>
        <p:txBody>
          <a:bodyPr vert="horz" anchor="ctr"/>
          <a:lstStyle>
            <a:lvl1pPr algn="l" eaLnBrk="1" latinLnBrk="0" hangingPunct="1">
              <a:defRPr kumimoji="0" sz="1100" b="0">
                <a:solidFill>
                  <a:schemeClr val="bg1"/>
                </a:solidFill>
                <a:latin typeface="+mn-lt"/>
              </a:defRPr>
            </a:lvl1pPr>
          </a:lstStyle>
          <a:p>
            <a:r>
              <a:rPr lang="en-US" i="1" smtClean="0">
                <a:solidFill>
                  <a:prstClr val="white"/>
                </a:solidFill>
              </a:rPr>
              <a:t>Ball Aerospace &amp; Technologies Corp. and NASA Earth Science &amp; Technology Office OAWL 2012 Instrument Design Lab (IDL) Study Results  - Presented at the Working Group on Space-based Wind Lidar, 17 October 2012</a:t>
            </a:r>
            <a:endParaRPr lang="en-US" dirty="0" smtClean="0">
              <a:solidFill>
                <a:prstClr val="white"/>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Footer Placeholder 2"/>
          <p:cNvSpPr>
            <a:spLocks noGrp="1"/>
          </p:cNvSpPr>
          <p:nvPr>
            <p:ph type="ftr" sz="quarter" idx="3"/>
          </p:nvPr>
        </p:nvSpPr>
        <p:spPr>
          <a:xfrm>
            <a:off x="-1" y="6432698"/>
            <a:ext cx="8548577" cy="425302"/>
          </a:xfrm>
          <a:prstGeom prst="rect">
            <a:avLst/>
          </a:prstGeom>
        </p:spPr>
        <p:txBody>
          <a:bodyPr vert="horz" anchor="ctr"/>
          <a:lstStyle>
            <a:lvl1pPr algn="l" eaLnBrk="1" latinLnBrk="0" hangingPunct="1">
              <a:defRPr kumimoji="0" sz="1100" b="0">
                <a:solidFill>
                  <a:schemeClr val="bg1"/>
                </a:solidFill>
                <a:latin typeface="+mn-lt"/>
              </a:defRPr>
            </a:lvl1pPr>
          </a:lstStyle>
          <a:p>
            <a:r>
              <a:rPr lang="en-US" i="1" smtClean="0">
                <a:solidFill>
                  <a:prstClr val="white"/>
                </a:solidFill>
              </a:rPr>
              <a:t>Ball Aerospace &amp; Technologies Corp. and NASA Earth Science &amp; Technology Office OAWL 2012 Instrument Design Lab (IDL) Study Results  - Presented at the Working Group on Space-based Wind Lidar, 17 October 2012</a:t>
            </a:r>
            <a:endParaRPr lang="en-US" dirty="0" smtClean="0">
              <a:solidFill>
                <a:prstClr val="white"/>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9125" y="114300"/>
            <a:ext cx="7467600" cy="60960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2" name="Footer Placeholder 2"/>
          <p:cNvSpPr>
            <a:spLocks noGrp="1"/>
          </p:cNvSpPr>
          <p:nvPr>
            <p:ph type="ftr" sz="quarter" idx="10"/>
          </p:nvPr>
        </p:nvSpPr>
        <p:spPr>
          <a:xfrm>
            <a:off x="-1" y="6432698"/>
            <a:ext cx="8548577" cy="425302"/>
          </a:xfrm>
          <a:prstGeom prst="rect">
            <a:avLst/>
          </a:prstGeom>
        </p:spPr>
        <p:txBody>
          <a:bodyPr vert="horz" anchor="ctr"/>
          <a:lstStyle>
            <a:lvl1pPr algn="l" eaLnBrk="1" latinLnBrk="0" hangingPunct="1">
              <a:defRPr kumimoji="0" sz="1100" b="0">
                <a:solidFill>
                  <a:schemeClr val="bg1"/>
                </a:solidFill>
                <a:latin typeface="+mn-lt"/>
              </a:defRPr>
            </a:lvl1pPr>
          </a:lstStyle>
          <a:p>
            <a:r>
              <a:rPr lang="en-US" i="1" smtClean="0"/>
              <a:t>Ball Aerospace &amp; Technologies Corp. and NASA Earth Science &amp; Technology Office OAWL 2012 Instrument Design Lab (IDL) Study Results  - Presented at the Working Group on Space-based Wind Lidar, 17 October 2012</a:t>
            </a:r>
            <a:endParaRPr lang="en-US"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2"/>
          <p:cNvSpPr>
            <a:spLocks noGrp="1"/>
          </p:cNvSpPr>
          <p:nvPr>
            <p:ph type="ftr" sz="quarter" idx="3"/>
          </p:nvPr>
        </p:nvSpPr>
        <p:spPr>
          <a:xfrm>
            <a:off x="-1" y="6432698"/>
            <a:ext cx="8548577" cy="425302"/>
          </a:xfrm>
          <a:prstGeom prst="rect">
            <a:avLst/>
          </a:prstGeom>
        </p:spPr>
        <p:txBody>
          <a:bodyPr vert="horz" anchor="ctr"/>
          <a:lstStyle>
            <a:lvl1pPr algn="l" eaLnBrk="1" latinLnBrk="0" hangingPunct="1">
              <a:defRPr kumimoji="0" sz="1100" b="0">
                <a:solidFill>
                  <a:schemeClr val="bg1"/>
                </a:solidFill>
                <a:latin typeface="+mn-lt"/>
              </a:defRPr>
            </a:lvl1pPr>
          </a:lstStyle>
          <a:p>
            <a:r>
              <a:rPr lang="en-US" i="1" smtClean="0"/>
              <a:t>Ball Aerospace &amp; Technologies Corp. and NASA Earth Science &amp; Technology Office OAWL 2012 Instrument Design Lab (IDL) Study Results  - Presented at the Working Group on Space-based Wind Lidar, 17 October 2012</a:t>
            </a:r>
            <a:endParaRPr lang="en-US" dirty="0"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Footer Placeholder 2"/>
          <p:cNvSpPr>
            <a:spLocks noGrp="1"/>
          </p:cNvSpPr>
          <p:nvPr>
            <p:ph type="ftr" sz="quarter" idx="3"/>
          </p:nvPr>
        </p:nvSpPr>
        <p:spPr>
          <a:xfrm>
            <a:off x="-1" y="6432698"/>
            <a:ext cx="8548577" cy="425302"/>
          </a:xfrm>
          <a:prstGeom prst="rect">
            <a:avLst/>
          </a:prstGeom>
        </p:spPr>
        <p:txBody>
          <a:bodyPr vert="horz" anchor="ctr"/>
          <a:lstStyle>
            <a:lvl1pPr algn="l" eaLnBrk="1" latinLnBrk="0" hangingPunct="1">
              <a:defRPr kumimoji="0" sz="1100" b="0">
                <a:solidFill>
                  <a:schemeClr val="bg1"/>
                </a:solidFill>
                <a:latin typeface="+mn-lt"/>
              </a:defRPr>
            </a:lvl1pPr>
          </a:lstStyle>
          <a:p>
            <a:r>
              <a:rPr lang="en-US" i="1" smtClean="0"/>
              <a:t>Ball Aerospace &amp; Technologies Corp. and NASA Earth Science &amp; Technology Office OAWL 2012 Instrument Design Lab (IDL) Study Results  - Presented at the Working Group on Space-based Wind Lidar, 17 October 2012</a:t>
            </a:r>
            <a:endParaRPr lang="en-US" dirty="0"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1521" name="Picture 17" descr="ISAL MISSIONS:DISCO_2007Oct29:"/>
          <p:cNvPicPr>
            <a:picLocks noChangeAspect="1" noChangeArrowheads="1"/>
          </p:cNvPicPr>
          <p:nvPr/>
        </p:nvPicPr>
        <p:blipFill>
          <a:blip r:embed="rId2" r:link="rId3" cstate="print">
            <a:lum bright="30000" contrast="-8000"/>
          </a:blip>
          <a:srcRect/>
          <a:stretch>
            <a:fillRect/>
          </a:stretch>
        </p:blipFill>
        <p:spPr bwMode="auto">
          <a:xfrm>
            <a:off x="0" y="0"/>
            <a:ext cx="5151438" cy="6858000"/>
          </a:xfrm>
          <a:prstGeom prst="rect">
            <a:avLst/>
          </a:prstGeom>
          <a:noFill/>
          <a:ln w="9525">
            <a:noFill/>
            <a:miter lim="800000"/>
            <a:headEnd/>
            <a:tailEnd/>
          </a:ln>
        </p:spPr>
      </p:pic>
      <p:pic>
        <p:nvPicPr>
          <p:cNvPr id="21520" name="Picture 16" descr="ISAL MISSIONS:DISCO_2007Oct29:"/>
          <p:cNvPicPr>
            <a:picLocks noChangeAspect="1" noChangeArrowheads="1"/>
          </p:cNvPicPr>
          <p:nvPr/>
        </p:nvPicPr>
        <p:blipFill>
          <a:blip r:embed="rId4" r:link="rId3" cstate="print">
            <a:lum bright="2000"/>
          </a:blip>
          <a:srcRect/>
          <a:stretch>
            <a:fillRect/>
          </a:stretch>
        </p:blipFill>
        <p:spPr bwMode="auto">
          <a:xfrm>
            <a:off x="7966075" y="0"/>
            <a:ext cx="1177925" cy="6858000"/>
          </a:xfrm>
          <a:prstGeom prst="rect">
            <a:avLst/>
          </a:prstGeom>
          <a:noFill/>
          <a:ln w="9525">
            <a:noFill/>
            <a:miter lim="800000"/>
            <a:headEnd/>
            <a:tailEnd/>
          </a:ln>
        </p:spPr>
      </p:pic>
      <p:sp>
        <p:nvSpPr>
          <p:cNvPr id="21507" name="Rectangle 3"/>
          <p:cNvSpPr>
            <a:spLocks noGrp="1" noChangeArrowheads="1"/>
          </p:cNvSpPr>
          <p:nvPr>
            <p:ph type="subTitle" sz="quarter" idx="1"/>
          </p:nvPr>
        </p:nvSpPr>
        <p:spPr>
          <a:xfrm>
            <a:off x="1371600" y="2806700"/>
            <a:ext cx="6400800" cy="1752600"/>
          </a:xfrm>
        </p:spPr>
        <p:txBody>
          <a:bodyPr/>
          <a:lstStyle>
            <a:lvl1pPr marL="0" indent="0" algn="ctr">
              <a:buFontTx/>
              <a:buNone/>
              <a:defRPr sz="1800"/>
            </a:lvl1pPr>
          </a:lstStyle>
          <a:p>
            <a:r>
              <a:rPr lang="en-US" dirty="0"/>
              <a:t>Click to edit Master subtitle style</a:t>
            </a:r>
          </a:p>
        </p:txBody>
      </p:sp>
      <p:sp>
        <p:nvSpPr>
          <p:cNvPr id="21531" name="Text Box 27"/>
          <p:cNvSpPr txBox="1">
            <a:spLocks noChangeArrowheads="1"/>
          </p:cNvSpPr>
          <p:nvPr userDrawn="1"/>
        </p:nvSpPr>
        <p:spPr bwMode="auto">
          <a:xfrm>
            <a:off x="1123950" y="6464300"/>
            <a:ext cx="6902450" cy="274638"/>
          </a:xfrm>
          <a:prstGeom prst="rect">
            <a:avLst/>
          </a:prstGeom>
          <a:noFill/>
          <a:ln w="9525">
            <a:noFill/>
            <a:miter lim="800000"/>
            <a:headEnd/>
            <a:tailEnd/>
          </a:ln>
          <a:effectLst/>
        </p:spPr>
        <p:txBody>
          <a:bodyPr>
            <a:spAutoFit/>
          </a:bodyPr>
          <a:lstStyle/>
          <a:p>
            <a:pPr algn="ctr" eaLnBrk="0" hangingPunct="0"/>
            <a:r>
              <a:rPr lang="en-US" sz="1200" b="1">
                <a:solidFill>
                  <a:srgbClr val="0059DC"/>
                </a:solidFill>
                <a:latin typeface="Trebuchet MS" pitchFamily="-111" charset="0"/>
              </a:rPr>
              <a:t>N  A  S  A     G  O  D  D  A  R  D     S  P  A  C  E      F  L  I  G  H  T     C  E  N  T  E  R</a:t>
            </a:r>
            <a:endParaRPr lang="en-US" sz="1400">
              <a:solidFill>
                <a:srgbClr val="0059DC"/>
              </a:solidFill>
              <a:latin typeface="Trebuchet MS" pitchFamily="-111" charset="0"/>
            </a:endParaRPr>
          </a:p>
        </p:txBody>
      </p:sp>
      <p:pic>
        <p:nvPicPr>
          <p:cNvPr id="21532" name="Picture 28"/>
          <p:cNvPicPr>
            <a:picLocks noChangeAspect="1" noChangeArrowheads="1"/>
          </p:cNvPicPr>
          <p:nvPr userDrawn="1"/>
        </p:nvPicPr>
        <p:blipFill>
          <a:blip r:embed="rId5" cstate="print"/>
          <a:srcRect/>
          <a:stretch>
            <a:fillRect/>
          </a:stretch>
        </p:blipFill>
        <p:spPr bwMode="auto">
          <a:xfrm>
            <a:off x="163513" y="6221413"/>
            <a:ext cx="674687" cy="549275"/>
          </a:xfrm>
          <a:prstGeom prst="rect">
            <a:avLst/>
          </a:prstGeom>
          <a:noFill/>
        </p:spPr>
      </p:pic>
      <p:sp>
        <p:nvSpPr>
          <p:cNvPr id="21542" name="Text Box 38"/>
          <p:cNvSpPr txBox="1">
            <a:spLocks noChangeArrowheads="1"/>
          </p:cNvSpPr>
          <p:nvPr userDrawn="1"/>
        </p:nvSpPr>
        <p:spPr bwMode="auto">
          <a:xfrm>
            <a:off x="762000" y="636588"/>
            <a:ext cx="7402513" cy="244475"/>
          </a:xfrm>
          <a:prstGeom prst="rect">
            <a:avLst/>
          </a:prstGeom>
          <a:noFill/>
          <a:ln w="9525">
            <a:noFill/>
            <a:miter lim="800000"/>
            <a:headEnd/>
            <a:tailEnd/>
          </a:ln>
          <a:effectLst/>
        </p:spPr>
        <p:txBody>
          <a:bodyPr>
            <a:spAutoFit/>
          </a:bodyPr>
          <a:lstStyle/>
          <a:p>
            <a:pPr algn="ctr" eaLnBrk="0" hangingPunct="0"/>
            <a:r>
              <a:rPr lang="en-US" sz="1000" b="1">
                <a:solidFill>
                  <a:srgbClr val="009900"/>
                </a:solidFill>
                <a:latin typeface="Trebuchet MS" pitchFamily="-111" charset="0"/>
              </a:rPr>
              <a:t>I n t e g r a t e d   D e s i g n   C a p a b i l i t y   /   I n s t r u m e n t   D e s i g n   L a b o r a t o r y</a:t>
            </a:r>
          </a:p>
        </p:txBody>
      </p:sp>
      <p:sp>
        <p:nvSpPr>
          <p:cNvPr id="21534" name="Line 30"/>
          <p:cNvSpPr>
            <a:spLocks noChangeShapeType="1"/>
          </p:cNvSpPr>
          <p:nvPr userDrawn="1"/>
        </p:nvSpPr>
        <p:spPr bwMode="auto">
          <a:xfrm flipV="1">
            <a:off x="768350" y="661988"/>
            <a:ext cx="7388225" cy="0"/>
          </a:xfrm>
          <a:prstGeom prst="line">
            <a:avLst/>
          </a:prstGeom>
          <a:noFill/>
          <a:ln w="19050">
            <a:solidFill>
              <a:schemeClr val="accent2"/>
            </a:solidFill>
            <a:round/>
            <a:headEnd/>
            <a:tailEnd/>
          </a:ln>
          <a:effectLst/>
        </p:spPr>
        <p:txBody>
          <a:bodyPr wrap="none" anchor="ctr"/>
          <a:lstStyle/>
          <a:p>
            <a:pPr algn="ctr" eaLnBrk="0" hangingPunct="0"/>
            <a:endParaRPr lang="en-US" sz="2800" b="1">
              <a:solidFill>
                <a:srgbClr val="000000"/>
              </a:solidFill>
              <a:latin typeface="Book Antiqua" pitchFamily="18" charset="0"/>
            </a:endParaRPr>
          </a:p>
        </p:txBody>
      </p:sp>
      <p:sp>
        <p:nvSpPr>
          <p:cNvPr id="21543" name="Line 39"/>
          <p:cNvSpPr>
            <a:spLocks noChangeShapeType="1"/>
          </p:cNvSpPr>
          <p:nvPr userDrawn="1"/>
        </p:nvSpPr>
        <p:spPr bwMode="auto">
          <a:xfrm>
            <a:off x="1006475" y="6438900"/>
            <a:ext cx="7135813" cy="0"/>
          </a:xfrm>
          <a:prstGeom prst="line">
            <a:avLst/>
          </a:prstGeom>
          <a:noFill/>
          <a:ln w="19050">
            <a:solidFill>
              <a:srgbClr val="0059DC"/>
            </a:solidFill>
            <a:round/>
            <a:headEnd/>
            <a:tailEnd/>
          </a:ln>
          <a:effectLst/>
        </p:spPr>
        <p:txBody>
          <a:bodyPr wrap="none" anchor="ctr"/>
          <a:lstStyle/>
          <a:p>
            <a:pPr algn="ctr" eaLnBrk="0" hangingPunct="0"/>
            <a:endParaRPr lang="en-US" sz="2800" b="1">
              <a:solidFill>
                <a:srgbClr val="000000"/>
              </a:solidFill>
              <a:latin typeface="Book Antiqua" pitchFamily="18" charset="0"/>
            </a:endParaRPr>
          </a:p>
        </p:txBody>
      </p:sp>
      <p:pic>
        <p:nvPicPr>
          <p:cNvPr id="296970" name="Picture 10" descr="Logo-IDL-1"/>
          <p:cNvPicPr>
            <a:picLocks noChangeAspect="1" noChangeArrowheads="1"/>
          </p:cNvPicPr>
          <p:nvPr userDrawn="1"/>
        </p:nvPicPr>
        <p:blipFill>
          <a:blip r:embed="rId6" cstate="print">
            <a:clrChange>
              <a:clrFrom>
                <a:srgbClr val="FEFEFE"/>
              </a:clrFrom>
              <a:clrTo>
                <a:srgbClr val="FEFEFE">
                  <a:alpha val="0"/>
                </a:srgbClr>
              </a:clrTo>
            </a:clrChange>
          </a:blip>
          <a:srcRect/>
          <a:stretch>
            <a:fillRect/>
          </a:stretch>
        </p:blipFill>
        <p:spPr bwMode="auto">
          <a:xfrm>
            <a:off x="8058150" y="57150"/>
            <a:ext cx="1047750" cy="1004888"/>
          </a:xfrm>
          <a:prstGeom prst="rect">
            <a:avLst/>
          </a:prstGeom>
          <a:noFill/>
        </p:spPr>
      </p:pic>
      <p:sp>
        <p:nvSpPr>
          <p:cNvPr id="13" name="Rectangle 20"/>
          <p:cNvSpPr>
            <a:spLocks noChangeArrowheads="1"/>
          </p:cNvSpPr>
          <p:nvPr userDrawn="1"/>
        </p:nvSpPr>
        <p:spPr bwMode="auto">
          <a:xfrm>
            <a:off x="546100" y="5474635"/>
            <a:ext cx="8420919" cy="954107"/>
          </a:xfrm>
          <a:prstGeom prst="rect">
            <a:avLst/>
          </a:prstGeom>
          <a:noFill/>
          <a:ln w="12700">
            <a:noFill/>
            <a:miter lim="800000"/>
            <a:headEnd/>
            <a:tailEnd/>
          </a:ln>
          <a:effectLst/>
        </p:spPr>
        <p:txBody>
          <a:bodyPr wrap="square" anchor="ctr">
            <a:spAutoFit/>
          </a:bodyPr>
          <a:lstStyle/>
          <a:p>
            <a:pPr algn="ctr" eaLnBrk="0" hangingPunct="0"/>
            <a:r>
              <a:rPr lang="en-US" sz="1400" b="1" i="1" dirty="0" smtClean="0">
                <a:solidFill>
                  <a:srgbClr val="000000"/>
                </a:solidFill>
                <a:latin typeface="Trebuchet MS" pitchFamily="34" charset="0"/>
              </a:rPr>
              <a:t>The IDL Team shall not distribute this material without permission from the Scientific Point of Contact Sara Tucker (</a:t>
            </a:r>
            <a:r>
              <a:rPr lang="en-US" sz="1400" b="1" i="1" dirty="0" smtClean="0">
                <a:solidFill>
                  <a:srgbClr val="000000"/>
                </a:solidFill>
                <a:latin typeface="Trebuchet MS" pitchFamily="34" charset="0"/>
                <a:hlinkClick r:id="rId7"/>
              </a:rPr>
              <a:t>STucker@ball.com</a:t>
            </a:r>
            <a:r>
              <a:rPr lang="en-US" sz="1400" b="1" i="1" dirty="0" smtClean="0">
                <a:solidFill>
                  <a:srgbClr val="000000"/>
                </a:solidFill>
                <a:latin typeface="Trebuchet MS" pitchFamily="34" charset="0"/>
              </a:rPr>
              <a:t>) of Ball Aerospace &amp; Technologies Corp and the Programmatic Point of Contact Keith Murray (</a:t>
            </a:r>
            <a:r>
              <a:rPr lang="en-US" sz="1400" b="1" i="1" u="sng" dirty="0" err="1" smtClean="0">
                <a:solidFill>
                  <a:srgbClr val="0000FF"/>
                </a:solidFill>
                <a:latin typeface="Trebuchet MS" pitchFamily="34" charset="0"/>
              </a:rPr>
              <a:t>Keith.E.Murray@nasa.gov</a:t>
            </a:r>
            <a:r>
              <a:rPr lang="en-US" sz="1400" b="1" i="1" dirty="0" smtClean="0">
                <a:solidFill>
                  <a:srgbClr val="000000"/>
                </a:solidFill>
                <a:latin typeface="Trebuchet MS" pitchFamily="34" charset="0"/>
              </a:rPr>
              <a:t>)</a:t>
            </a:r>
          </a:p>
          <a:p>
            <a:pPr algn="ctr" eaLnBrk="0" hangingPunct="0">
              <a:defRPr/>
            </a:pPr>
            <a:r>
              <a:rPr lang="en-US" sz="1400" b="1" i="1" dirty="0" smtClean="0">
                <a:solidFill>
                  <a:srgbClr val="000000"/>
                </a:solidFill>
                <a:latin typeface="Trebuchet MS" pitchFamily="34" charset="0"/>
              </a:rPr>
              <a:t>This document contains sensitive information and is intended for NASA Official Use Only</a:t>
            </a:r>
            <a:endParaRPr lang="en-US" sz="1400" b="1" i="1" dirty="0">
              <a:solidFill>
                <a:srgbClr val="000000"/>
              </a:solidFill>
              <a:latin typeface="Trebuchet MS" pitchFamily="34" charset="0"/>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5.jpe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8.jpe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7.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8.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3.xml"/><Relationship Id="rId7"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6.png"/><Relationship Id="rId5" Type="http://schemas.openxmlformats.org/officeDocument/2006/relationships/slideLayout" Target="../slideLayouts/slideLayout35.xml"/><Relationship Id="rId10" Type="http://schemas.openxmlformats.org/officeDocument/2006/relationships/image" Target="../media/image5.jpeg"/><Relationship Id="rId4" Type="http://schemas.openxmlformats.org/officeDocument/2006/relationships/slideLayout" Target="../slideLayouts/slideLayout34.xml"/><Relationship Id="rId9"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6.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5.jpeg"/><Relationship Id="rId5" Type="http://schemas.openxmlformats.org/officeDocument/2006/relationships/slideLayout" Target="../slideLayouts/slideLayout41.xml"/><Relationship Id="rId10" Type="http://schemas.openxmlformats.org/officeDocument/2006/relationships/image" Target="../media/image4.png"/><Relationship Id="rId4" Type="http://schemas.openxmlformats.org/officeDocument/2006/relationships/slideLayout" Target="../slideLayouts/slideLayout40.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28650" y="123825"/>
            <a:ext cx="7467600" cy="581025"/>
          </a:xfrm>
          <a:prstGeom prst="rect">
            <a:avLst/>
          </a:prstGeom>
        </p:spPr>
        <p:txBody>
          <a:bodyPr vert="horz" anchor="ctr">
            <a:no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8" name="Rectangle 7"/>
          <p:cNvSpPr/>
          <p:nvPr/>
        </p:nvSpPr>
        <p:spPr>
          <a:xfrm>
            <a:off x="0" y="851535"/>
            <a:ext cx="590550" cy="2010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851535"/>
            <a:ext cx="8553450" cy="20116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553450" y="6422065"/>
            <a:ext cx="590550" cy="43593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0" y="6422065"/>
            <a:ext cx="8553450" cy="435935"/>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pic>
        <p:nvPicPr>
          <p:cNvPr id="14" name="Picture 2" descr="C:\Documents and Settings\cgrund\Desktop\Picture1.png"/>
          <p:cNvPicPr>
            <a:picLocks noChangeAspect="1" noChangeArrowheads="1"/>
          </p:cNvPicPr>
          <p:nvPr/>
        </p:nvPicPr>
        <p:blipFill>
          <a:blip r:embed="rId9" cstate="screen"/>
          <a:srcRect/>
          <a:stretch>
            <a:fillRect/>
          </a:stretch>
        </p:blipFill>
        <p:spPr bwMode="auto">
          <a:xfrm>
            <a:off x="8629413" y="87314"/>
            <a:ext cx="435211" cy="455612"/>
          </a:xfrm>
          <a:prstGeom prst="rect">
            <a:avLst/>
          </a:prstGeom>
          <a:noFill/>
        </p:spPr>
      </p:pic>
      <p:pic>
        <p:nvPicPr>
          <p:cNvPr id="15" name="Picture 5" descr="NASA-logo1"/>
          <p:cNvPicPr>
            <a:picLocks noChangeAspect="1" noChangeArrowheads="1"/>
          </p:cNvPicPr>
          <p:nvPr/>
        </p:nvPicPr>
        <p:blipFill>
          <a:blip r:embed="rId10" cstate="screen"/>
          <a:srcRect/>
          <a:stretch>
            <a:fillRect/>
          </a:stretch>
        </p:blipFill>
        <p:spPr bwMode="auto">
          <a:xfrm>
            <a:off x="8161403" y="123825"/>
            <a:ext cx="479044" cy="390525"/>
          </a:xfrm>
          <a:prstGeom prst="rect">
            <a:avLst/>
          </a:prstGeom>
          <a:noFill/>
        </p:spPr>
      </p:pic>
      <p:pic>
        <p:nvPicPr>
          <p:cNvPr id="16" name="Picture 9" descr="Ball frame"/>
          <p:cNvPicPr>
            <a:picLocks noChangeAspect="1" noChangeArrowheads="1"/>
          </p:cNvPicPr>
          <p:nvPr/>
        </p:nvPicPr>
        <p:blipFill>
          <a:blip r:embed="rId11" cstate="screen"/>
          <a:srcRect/>
          <a:stretch>
            <a:fillRect/>
          </a:stretch>
        </p:blipFill>
        <p:spPr bwMode="auto">
          <a:xfrm>
            <a:off x="60032" y="146685"/>
            <a:ext cx="503785" cy="516255"/>
          </a:xfrm>
          <a:prstGeom prst="rect">
            <a:avLst/>
          </a:prstGeom>
          <a:noFill/>
        </p:spPr>
      </p:pic>
      <p:sp>
        <p:nvSpPr>
          <p:cNvPr id="3" name="Footer Placeholder 2"/>
          <p:cNvSpPr>
            <a:spLocks noGrp="1"/>
          </p:cNvSpPr>
          <p:nvPr>
            <p:ph type="ftr" sz="quarter" idx="3"/>
          </p:nvPr>
        </p:nvSpPr>
        <p:spPr>
          <a:xfrm>
            <a:off x="-1" y="6432698"/>
            <a:ext cx="8548577" cy="425302"/>
          </a:xfrm>
          <a:prstGeom prst="rect">
            <a:avLst/>
          </a:prstGeom>
        </p:spPr>
        <p:txBody>
          <a:bodyPr vert="horz" anchor="ctr"/>
          <a:lstStyle>
            <a:lvl1pPr algn="l" eaLnBrk="1" latinLnBrk="0" hangingPunct="1">
              <a:defRPr kumimoji="0" sz="1100" b="0">
                <a:solidFill>
                  <a:schemeClr val="bg1"/>
                </a:solidFill>
                <a:latin typeface="+mn-lt"/>
              </a:defRPr>
            </a:lvl1pPr>
          </a:lstStyle>
          <a:p>
            <a:r>
              <a:rPr lang="en-US" i="1" dirty="0" smtClean="0"/>
              <a:t>Ball Aerospace &amp; Technologies Corp. and NASA Earth Science &amp; Technology Office</a:t>
            </a:r>
          </a:p>
          <a:p>
            <a:r>
              <a:rPr lang="en-US" i="1" dirty="0" smtClean="0"/>
              <a:t>OAWL 2012 Instrument Design Lab (IDL) Study Results  - </a:t>
            </a:r>
            <a:r>
              <a:rPr lang="en-US" dirty="0" smtClean="0"/>
              <a:t>Presented at the Working Group on Space-based Wind Lidar, 17 October 2012</a:t>
            </a:r>
          </a:p>
        </p:txBody>
      </p:sp>
      <p:sp>
        <p:nvSpPr>
          <p:cNvPr id="7" name="Rectangle 6"/>
          <p:cNvSpPr/>
          <p:nvPr/>
        </p:nvSpPr>
        <p:spPr bwMode="white">
          <a:xfrm>
            <a:off x="8558784" y="6479440"/>
            <a:ext cx="585216" cy="320040"/>
          </a:xfrm>
          <a:prstGeom prst="rect">
            <a:avLst/>
          </a:prstGeom>
          <a:no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fld id="{60D576CC-60D5-4403-A7A9-4259D392249F}" type="slidenum">
              <a:rPr kumimoji="0" lang="en-US" sz="1600" smtClean="0">
                <a:solidFill>
                  <a:schemeClr val="bg1"/>
                </a:solidFill>
              </a:rPr>
              <a:pPr algn="ctr" eaLnBrk="1" latinLnBrk="0" hangingPunct="1"/>
              <a:t>‹#›</a:t>
            </a:fld>
            <a:endParaRPr kumimoji="0" lang="en-US" sz="1600" dirty="0">
              <a:solidFill>
                <a:schemeClr val="bg1"/>
              </a:solidFill>
            </a:endParaRPr>
          </a:p>
        </p:txBody>
      </p:sp>
      <p:pic>
        <p:nvPicPr>
          <p:cNvPr id="17" name="Picture 102" descr="esto-logo"/>
          <p:cNvPicPr>
            <a:picLocks noChangeAspect="1" noChangeArrowheads="1"/>
          </p:cNvPicPr>
          <p:nvPr/>
        </p:nvPicPr>
        <p:blipFill>
          <a:blip r:embed="rId12" cstate="screen"/>
          <a:srcRect/>
          <a:stretch>
            <a:fillRect/>
          </a:stretch>
        </p:blipFill>
        <p:spPr bwMode="auto">
          <a:xfrm>
            <a:off x="8086725" y="438150"/>
            <a:ext cx="990600" cy="495300"/>
          </a:xfrm>
          <a:prstGeom prst="rect">
            <a:avLst/>
          </a:prstGeom>
          <a:noFill/>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73" r:id="rId7"/>
  </p:sldLayoutIdLst>
  <p:hf hdr="0" dt="0"/>
  <p:txStyles>
    <p:titleStyle>
      <a:lvl1pPr algn="l" rtl="0" eaLnBrk="1" latinLnBrk="0" hangingPunct="1">
        <a:spcBef>
          <a:spcPct val="0"/>
        </a:spcBef>
        <a:buNone/>
        <a:defRPr kumimoji="0" sz="3600" kern="1200">
          <a:solidFill>
            <a:schemeClr val="tx2"/>
          </a:solidFill>
          <a:latin typeface="+mn-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0" name="Rectangle 16"/>
          <p:cNvSpPr>
            <a:spLocks noGrp="1" noChangeArrowheads="1"/>
          </p:cNvSpPr>
          <p:nvPr>
            <p:ph type="body" idx="1"/>
          </p:nvPr>
        </p:nvSpPr>
        <p:spPr bwMode="auto">
          <a:xfrm>
            <a:off x="433388" y="1368425"/>
            <a:ext cx="8281987" cy="508635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5" name="Rectangle 21"/>
          <p:cNvSpPr>
            <a:spLocks noGrp="1" noChangeArrowheads="1"/>
          </p:cNvSpPr>
          <p:nvPr>
            <p:ph type="title"/>
          </p:nvPr>
        </p:nvSpPr>
        <p:spPr bwMode="auto">
          <a:xfrm>
            <a:off x="428625" y="179388"/>
            <a:ext cx="8293100" cy="798512"/>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77" name="Text Box 53"/>
          <p:cNvSpPr txBox="1">
            <a:spLocks noChangeArrowheads="1"/>
          </p:cNvSpPr>
          <p:nvPr/>
        </p:nvSpPr>
        <p:spPr bwMode="auto">
          <a:xfrm>
            <a:off x="1049338" y="958850"/>
            <a:ext cx="7050087" cy="274638"/>
          </a:xfrm>
          <a:prstGeom prst="rect">
            <a:avLst/>
          </a:prstGeom>
          <a:noFill/>
          <a:ln w="9525">
            <a:noFill/>
            <a:miter lim="800000"/>
            <a:headEnd/>
            <a:tailEnd/>
          </a:ln>
          <a:effectLst/>
        </p:spPr>
        <p:txBody>
          <a:bodyPr>
            <a:spAutoFit/>
          </a:bodyPr>
          <a:lstStyle/>
          <a:p>
            <a:pPr algn="ctr" eaLnBrk="0" hangingPunct="0"/>
            <a:r>
              <a:rPr lang="en-US" sz="1200" b="1">
                <a:solidFill>
                  <a:srgbClr val="009900"/>
                </a:solidFill>
                <a:latin typeface="Book Antiqua" pitchFamily="18" charset="0"/>
              </a:rPr>
              <a:t>I n t e g r a t e d   D e s i g n   C a p a b i l i t y   /   I n s t r u m e n t   D e s i g n   L a b o r a t o r y</a:t>
            </a:r>
          </a:p>
        </p:txBody>
      </p:sp>
      <p:pic>
        <p:nvPicPr>
          <p:cNvPr id="1082" name="Picture 58"/>
          <p:cNvPicPr>
            <a:picLocks noChangeAspect="1" noChangeArrowheads="1"/>
          </p:cNvPicPr>
          <p:nvPr/>
        </p:nvPicPr>
        <p:blipFill>
          <a:blip r:embed="rId14" cstate="print"/>
          <a:srcRect/>
          <a:stretch>
            <a:fillRect/>
          </a:stretch>
        </p:blipFill>
        <p:spPr bwMode="auto">
          <a:xfrm>
            <a:off x="163513" y="6221413"/>
            <a:ext cx="674687" cy="549275"/>
          </a:xfrm>
          <a:prstGeom prst="rect">
            <a:avLst/>
          </a:prstGeom>
          <a:noFill/>
        </p:spPr>
      </p:pic>
      <p:sp>
        <p:nvSpPr>
          <p:cNvPr id="1091" name="Line 67"/>
          <p:cNvSpPr>
            <a:spLocks noChangeShapeType="1"/>
          </p:cNvSpPr>
          <p:nvPr/>
        </p:nvSpPr>
        <p:spPr bwMode="auto">
          <a:xfrm>
            <a:off x="858838" y="6450013"/>
            <a:ext cx="7942262" cy="0"/>
          </a:xfrm>
          <a:prstGeom prst="line">
            <a:avLst/>
          </a:prstGeom>
          <a:noFill/>
          <a:ln w="19050">
            <a:solidFill>
              <a:srgbClr val="0059DC"/>
            </a:solidFill>
            <a:round/>
            <a:headEnd/>
            <a:tailEnd/>
          </a:ln>
          <a:effectLst/>
        </p:spPr>
        <p:txBody>
          <a:bodyPr wrap="none" anchor="ctr"/>
          <a:lstStyle/>
          <a:p>
            <a:pPr algn="ctr" eaLnBrk="0" hangingPunct="0"/>
            <a:endParaRPr lang="en-US" sz="2800" b="1">
              <a:solidFill>
                <a:srgbClr val="000000"/>
              </a:solidFill>
              <a:latin typeface="Book Antiqua" pitchFamily="18" charset="0"/>
            </a:endParaRPr>
          </a:p>
        </p:txBody>
      </p:sp>
      <p:sp>
        <p:nvSpPr>
          <p:cNvPr id="1092" name="Line 68"/>
          <p:cNvSpPr>
            <a:spLocks noChangeShapeType="1"/>
          </p:cNvSpPr>
          <p:nvPr/>
        </p:nvSpPr>
        <p:spPr bwMode="auto">
          <a:xfrm flipV="1">
            <a:off x="762000" y="984250"/>
            <a:ext cx="7659688" cy="0"/>
          </a:xfrm>
          <a:prstGeom prst="line">
            <a:avLst/>
          </a:prstGeom>
          <a:noFill/>
          <a:ln w="19050">
            <a:solidFill>
              <a:schemeClr val="accent2"/>
            </a:solidFill>
            <a:round/>
            <a:headEnd/>
            <a:tailEnd/>
          </a:ln>
          <a:effectLst/>
        </p:spPr>
        <p:txBody>
          <a:bodyPr wrap="none" anchor="ctr"/>
          <a:lstStyle/>
          <a:p>
            <a:pPr algn="ctr" eaLnBrk="0" hangingPunct="0"/>
            <a:endParaRPr lang="en-US" sz="2800" b="1">
              <a:solidFill>
                <a:srgbClr val="000000"/>
              </a:solidFill>
              <a:latin typeface="Book Antiqua" pitchFamily="18" charset="0"/>
            </a:endParaRPr>
          </a:p>
        </p:txBody>
      </p:sp>
      <p:pic>
        <p:nvPicPr>
          <p:cNvPr id="1094" name="Picture 70" descr="Logo-IDL-1"/>
          <p:cNvPicPr>
            <a:picLocks noChangeAspect="1" noChangeArrowheads="1"/>
          </p:cNvPicPr>
          <p:nvPr/>
        </p:nvPicPr>
        <p:blipFill>
          <a:blip r:embed="rId15" cstate="print">
            <a:clrChange>
              <a:clrFrom>
                <a:srgbClr val="FEFEFE"/>
              </a:clrFrom>
              <a:clrTo>
                <a:srgbClr val="FEFEFE">
                  <a:alpha val="0"/>
                </a:srgbClr>
              </a:clrTo>
            </a:clrChange>
          </a:blip>
          <a:srcRect/>
          <a:stretch>
            <a:fillRect/>
          </a:stretch>
        </p:blipFill>
        <p:spPr bwMode="auto">
          <a:xfrm>
            <a:off x="8058150" y="57150"/>
            <a:ext cx="1047750" cy="1004888"/>
          </a:xfrm>
          <a:prstGeom prst="rect">
            <a:avLst/>
          </a:prstGeom>
          <a:noFill/>
        </p:spPr>
      </p:pic>
      <p:sp>
        <p:nvSpPr>
          <p:cNvPr id="1095" name="Text Box 71"/>
          <p:cNvSpPr txBox="1">
            <a:spLocks noChangeArrowheads="1"/>
          </p:cNvSpPr>
          <p:nvPr/>
        </p:nvSpPr>
        <p:spPr bwMode="auto">
          <a:xfrm>
            <a:off x="3781425" y="6456363"/>
            <a:ext cx="2514600" cy="336550"/>
          </a:xfrm>
          <a:prstGeom prst="rect">
            <a:avLst/>
          </a:prstGeom>
          <a:noFill/>
          <a:ln w="12700">
            <a:noFill/>
            <a:miter lim="800000"/>
            <a:headEnd/>
            <a:tailEnd/>
          </a:ln>
          <a:effectLst/>
        </p:spPr>
        <p:txBody>
          <a:bodyPr>
            <a:spAutoFit/>
          </a:bodyPr>
          <a:lstStyle/>
          <a:p>
            <a:pPr algn="ctr" eaLnBrk="0" hangingPunct="0"/>
            <a:r>
              <a:rPr lang="en-US" sz="800" dirty="0">
                <a:solidFill>
                  <a:srgbClr val="0066FF"/>
                </a:solidFill>
                <a:latin typeface="Trebuchet MS" pitchFamily="-111" charset="0"/>
              </a:rPr>
              <a:t>Use or disclosure of this data is subject to the restriction on the title page of this document</a:t>
            </a:r>
          </a:p>
        </p:txBody>
      </p:sp>
      <p:sp>
        <p:nvSpPr>
          <p:cNvPr id="1098" name="Text Box 74"/>
          <p:cNvSpPr txBox="1">
            <a:spLocks noChangeArrowheads="1"/>
          </p:cNvSpPr>
          <p:nvPr/>
        </p:nvSpPr>
        <p:spPr bwMode="auto">
          <a:xfrm>
            <a:off x="811213" y="6462713"/>
            <a:ext cx="2162772" cy="507831"/>
          </a:xfrm>
          <a:prstGeom prst="rect">
            <a:avLst/>
          </a:prstGeom>
          <a:noFill/>
          <a:ln w="12700">
            <a:noFill/>
            <a:miter lim="800000"/>
            <a:headEnd/>
            <a:tailEnd/>
          </a:ln>
          <a:effectLst/>
        </p:spPr>
        <p:txBody>
          <a:bodyPr wrap="none">
            <a:spAutoFit/>
          </a:bodyPr>
          <a:lstStyle/>
          <a:p>
            <a:pPr algn="l" eaLnBrk="0" hangingPunct="0"/>
            <a:r>
              <a:rPr lang="en-US" sz="900" dirty="0" smtClean="0">
                <a:solidFill>
                  <a:srgbClr val="0059DC"/>
                </a:solidFill>
                <a:latin typeface="Trebuchet MS" pitchFamily="-111" charset="0"/>
              </a:rPr>
              <a:t>OAWL Study Week:  6/25 – 6/29/12</a:t>
            </a:r>
          </a:p>
          <a:p>
            <a:pPr algn="l" eaLnBrk="0" hangingPunct="0"/>
            <a:r>
              <a:rPr lang="en-US" sz="900" dirty="0" smtClean="0">
                <a:solidFill>
                  <a:srgbClr val="0059DC"/>
                </a:solidFill>
                <a:latin typeface="Trebuchet MS" pitchFamily="-111" charset="0"/>
              </a:rPr>
              <a:t>Presentation Delivered: June 29, 2012</a:t>
            </a:r>
            <a:endParaRPr lang="en-US" sz="900" dirty="0">
              <a:solidFill>
                <a:srgbClr val="0059DC"/>
              </a:solidFill>
              <a:latin typeface="Trebuchet MS" pitchFamily="-111" charset="0"/>
            </a:endParaRPr>
          </a:p>
          <a:p>
            <a:pPr algn="l" eaLnBrk="0" hangingPunct="0"/>
            <a:endParaRPr lang="en-US" sz="900" dirty="0">
              <a:solidFill>
                <a:srgbClr val="FF0000"/>
              </a:solidFill>
              <a:latin typeface="Trebuchet MS" pitchFamily="-111" charset="0"/>
            </a:endParaRPr>
          </a:p>
        </p:txBody>
      </p:sp>
      <p:sp>
        <p:nvSpPr>
          <p:cNvPr id="12" name="Text Box 60"/>
          <p:cNvSpPr txBox="1">
            <a:spLocks noChangeArrowheads="1"/>
          </p:cNvSpPr>
          <p:nvPr/>
        </p:nvSpPr>
        <p:spPr bwMode="auto">
          <a:xfrm>
            <a:off x="8030548" y="6464300"/>
            <a:ext cx="851515" cy="369332"/>
          </a:xfrm>
          <a:prstGeom prst="rect">
            <a:avLst/>
          </a:prstGeom>
          <a:noFill/>
          <a:ln w="12700">
            <a:noFill/>
            <a:miter lim="800000"/>
            <a:headEnd/>
            <a:tailEnd/>
          </a:ln>
          <a:effectLst/>
        </p:spPr>
        <p:txBody>
          <a:bodyPr wrap="none">
            <a:spAutoFit/>
          </a:bodyPr>
          <a:lstStyle/>
          <a:p>
            <a:pPr eaLnBrk="0" hangingPunct="0"/>
            <a:r>
              <a:rPr lang="en-US" sz="900" dirty="0" smtClean="0">
                <a:solidFill>
                  <a:srgbClr val="0059DC"/>
                </a:solidFill>
                <a:latin typeface="Trebuchet MS" pitchFamily="-111" charset="0"/>
              </a:rPr>
              <a:t>Laser,  </a:t>
            </a:r>
            <a:r>
              <a:rPr lang="en-US" sz="900" dirty="0">
                <a:solidFill>
                  <a:srgbClr val="0059DC"/>
                </a:solidFill>
                <a:latin typeface="Trebuchet MS" pitchFamily="-111" charset="0"/>
              </a:rPr>
              <a:t>p</a:t>
            </a:r>
            <a:fld id="{944E033B-11D5-4302-BAB9-AE66ED387F9B}" type="slidenum">
              <a:rPr lang="en-US" sz="900" smtClean="0">
                <a:solidFill>
                  <a:srgbClr val="0059DC"/>
                </a:solidFill>
                <a:latin typeface="Trebuchet MS" pitchFamily="-111" charset="0"/>
              </a:rPr>
              <a:pPr eaLnBrk="0" hangingPunct="0"/>
              <a:t>‹#›</a:t>
            </a:fld>
            <a:endParaRPr lang="en-US" sz="900" dirty="0" smtClean="0">
              <a:solidFill>
                <a:srgbClr val="0059DC"/>
              </a:solidFill>
              <a:latin typeface="Trebuchet MS" pitchFamily="-111" charset="0"/>
            </a:endParaRPr>
          </a:p>
          <a:p>
            <a:pPr eaLnBrk="0" hangingPunct="0"/>
            <a:r>
              <a:rPr lang="en-US" sz="900" dirty="0" smtClean="0">
                <a:solidFill>
                  <a:srgbClr val="0059DC"/>
                </a:solidFill>
                <a:latin typeface="Trebuchet MS" pitchFamily="-111" charset="0"/>
              </a:rPr>
              <a:t>Final Version</a:t>
            </a:r>
            <a:endParaRPr lang="en-US" sz="900" dirty="0">
              <a:solidFill>
                <a:srgbClr val="0059DC"/>
              </a:solidFill>
              <a:latin typeface="Trebuchet MS" pitchFamily="-111" charset="0"/>
            </a:endParaRPr>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Lst>
  <p:transition spd="med"/>
  <p:hf hdr="0" dt="0"/>
  <p:txStyles>
    <p:titleStyle>
      <a:lvl1pPr algn="ctr" rtl="0" eaLnBrk="0" fontAlgn="base" hangingPunct="0">
        <a:lnSpc>
          <a:spcPct val="85000"/>
        </a:lnSpc>
        <a:spcBef>
          <a:spcPct val="0"/>
        </a:spcBef>
        <a:spcAft>
          <a:spcPct val="0"/>
        </a:spcAft>
        <a:defRPr sz="3200" b="1">
          <a:solidFill>
            <a:srgbClr val="0059DC"/>
          </a:solidFill>
          <a:latin typeface="+mj-lt"/>
          <a:ea typeface="+mj-ea"/>
          <a:cs typeface="+mj-cs"/>
        </a:defRPr>
      </a:lvl1pPr>
      <a:lvl2pPr algn="ctr" rtl="0" eaLnBrk="0" fontAlgn="base" hangingPunct="0">
        <a:lnSpc>
          <a:spcPct val="85000"/>
        </a:lnSpc>
        <a:spcBef>
          <a:spcPct val="0"/>
        </a:spcBef>
        <a:spcAft>
          <a:spcPct val="0"/>
        </a:spcAft>
        <a:defRPr sz="3200" b="1">
          <a:solidFill>
            <a:srgbClr val="0059DC"/>
          </a:solidFill>
          <a:latin typeface="Trebuchet MS" pitchFamily="-111" charset="0"/>
        </a:defRPr>
      </a:lvl2pPr>
      <a:lvl3pPr algn="ctr" rtl="0" eaLnBrk="0" fontAlgn="base" hangingPunct="0">
        <a:lnSpc>
          <a:spcPct val="85000"/>
        </a:lnSpc>
        <a:spcBef>
          <a:spcPct val="0"/>
        </a:spcBef>
        <a:spcAft>
          <a:spcPct val="0"/>
        </a:spcAft>
        <a:defRPr sz="3200" b="1">
          <a:solidFill>
            <a:srgbClr val="0059DC"/>
          </a:solidFill>
          <a:latin typeface="Trebuchet MS" pitchFamily="-111" charset="0"/>
        </a:defRPr>
      </a:lvl3pPr>
      <a:lvl4pPr algn="ctr" rtl="0" eaLnBrk="0" fontAlgn="base" hangingPunct="0">
        <a:lnSpc>
          <a:spcPct val="85000"/>
        </a:lnSpc>
        <a:spcBef>
          <a:spcPct val="0"/>
        </a:spcBef>
        <a:spcAft>
          <a:spcPct val="0"/>
        </a:spcAft>
        <a:defRPr sz="3200" b="1">
          <a:solidFill>
            <a:srgbClr val="0059DC"/>
          </a:solidFill>
          <a:latin typeface="Trebuchet MS" pitchFamily="-111" charset="0"/>
        </a:defRPr>
      </a:lvl4pPr>
      <a:lvl5pPr algn="ctr" rtl="0" eaLnBrk="0" fontAlgn="base" hangingPunct="0">
        <a:lnSpc>
          <a:spcPct val="85000"/>
        </a:lnSpc>
        <a:spcBef>
          <a:spcPct val="0"/>
        </a:spcBef>
        <a:spcAft>
          <a:spcPct val="0"/>
        </a:spcAft>
        <a:defRPr sz="3200" b="1">
          <a:solidFill>
            <a:srgbClr val="0059DC"/>
          </a:solidFill>
          <a:latin typeface="Trebuchet MS" pitchFamily="-111" charset="0"/>
        </a:defRPr>
      </a:lvl5pPr>
      <a:lvl6pPr marL="457200" algn="ctr" rtl="0" eaLnBrk="0" fontAlgn="base" hangingPunct="0">
        <a:lnSpc>
          <a:spcPct val="85000"/>
        </a:lnSpc>
        <a:spcBef>
          <a:spcPct val="0"/>
        </a:spcBef>
        <a:spcAft>
          <a:spcPct val="0"/>
        </a:spcAft>
        <a:defRPr sz="3200" b="1">
          <a:solidFill>
            <a:srgbClr val="0059DC"/>
          </a:solidFill>
          <a:latin typeface="Trebuchet MS" pitchFamily="-111" charset="0"/>
        </a:defRPr>
      </a:lvl6pPr>
      <a:lvl7pPr marL="914400" algn="ctr" rtl="0" eaLnBrk="0" fontAlgn="base" hangingPunct="0">
        <a:lnSpc>
          <a:spcPct val="85000"/>
        </a:lnSpc>
        <a:spcBef>
          <a:spcPct val="0"/>
        </a:spcBef>
        <a:spcAft>
          <a:spcPct val="0"/>
        </a:spcAft>
        <a:defRPr sz="3200" b="1">
          <a:solidFill>
            <a:srgbClr val="0059DC"/>
          </a:solidFill>
          <a:latin typeface="Trebuchet MS" pitchFamily="-111" charset="0"/>
        </a:defRPr>
      </a:lvl7pPr>
      <a:lvl8pPr marL="1371600" algn="ctr" rtl="0" eaLnBrk="0" fontAlgn="base" hangingPunct="0">
        <a:lnSpc>
          <a:spcPct val="85000"/>
        </a:lnSpc>
        <a:spcBef>
          <a:spcPct val="0"/>
        </a:spcBef>
        <a:spcAft>
          <a:spcPct val="0"/>
        </a:spcAft>
        <a:defRPr sz="3200" b="1">
          <a:solidFill>
            <a:srgbClr val="0059DC"/>
          </a:solidFill>
          <a:latin typeface="Trebuchet MS" pitchFamily="-111" charset="0"/>
        </a:defRPr>
      </a:lvl8pPr>
      <a:lvl9pPr marL="1828800" algn="ctr" rtl="0" eaLnBrk="0" fontAlgn="base" hangingPunct="0">
        <a:lnSpc>
          <a:spcPct val="85000"/>
        </a:lnSpc>
        <a:spcBef>
          <a:spcPct val="0"/>
        </a:spcBef>
        <a:spcAft>
          <a:spcPct val="0"/>
        </a:spcAft>
        <a:defRPr sz="3200" b="1">
          <a:solidFill>
            <a:srgbClr val="0059DC"/>
          </a:solidFill>
          <a:latin typeface="Trebuchet MS" pitchFamily="-111" charset="0"/>
        </a:defRPr>
      </a:lvl9pPr>
    </p:titleStyle>
    <p:bodyStyle>
      <a:lvl1pPr marL="174625" indent="-174625" algn="l" rtl="0" eaLnBrk="0" fontAlgn="base" hangingPunct="0">
        <a:lnSpc>
          <a:spcPct val="85000"/>
        </a:lnSpc>
        <a:spcBef>
          <a:spcPct val="35000"/>
        </a:spcBef>
        <a:spcAft>
          <a:spcPct val="0"/>
        </a:spcAft>
        <a:buClr>
          <a:schemeClr val="hlink"/>
        </a:buClr>
        <a:buSzPct val="100000"/>
        <a:buChar char="•"/>
        <a:defRPr sz="1600" b="1">
          <a:solidFill>
            <a:schemeClr val="bg1"/>
          </a:solidFill>
          <a:latin typeface="+mn-lt"/>
          <a:ea typeface="+mn-ea"/>
          <a:cs typeface="+mn-cs"/>
        </a:defRPr>
      </a:lvl1pPr>
      <a:lvl2pPr marL="511175" indent="-222250" algn="l" rtl="0" eaLnBrk="0" fontAlgn="base" hangingPunct="0">
        <a:lnSpc>
          <a:spcPct val="85000"/>
        </a:lnSpc>
        <a:spcBef>
          <a:spcPct val="35000"/>
        </a:spcBef>
        <a:spcAft>
          <a:spcPct val="0"/>
        </a:spcAft>
        <a:buClr>
          <a:schemeClr val="hlink"/>
        </a:buClr>
        <a:buSzPct val="100000"/>
        <a:buChar char="–"/>
        <a:defRPr sz="1400">
          <a:solidFill>
            <a:schemeClr val="bg1"/>
          </a:solidFill>
          <a:latin typeface="+mn-lt"/>
        </a:defRPr>
      </a:lvl2pPr>
      <a:lvl3pPr marL="796925" indent="-171450" algn="l" rtl="0" eaLnBrk="0" fontAlgn="base" hangingPunct="0">
        <a:lnSpc>
          <a:spcPct val="85000"/>
        </a:lnSpc>
        <a:spcBef>
          <a:spcPct val="35000"/>
        </a:spcBef>
        <a:spcAft>
          <a:spcPct val="0"/>
        </a:spcAft>
        <a:buClr>
          <a:schemeClr val="hlink"/>
        </a:buClr>
        <a:buSzPct val="100000"/>
        <a:buChar char="•"/>
        <a:defRPr sz="1200">
          <a:solidFill>
            <a:schemeClr val="bg1"/>
          </a:solidFill>
          <a:latin typeface="+mn-lt"/>
        </a:defRPr>
      </a:lvl3pPr>
      <a:lvl4pPr marL="1146175" indent="-234950" algn="l" rtl="0" eaLnBrk="0" fontAlgn="base" hangingPunct="0">
        <a:lnSpc>
          <a:spcPct val="85000"/>
        </a:lnSpc>
        <a:spcBef>
          <a:spcPct val="35000"/>
        </a:spcBef>
        <a:spcAft>
          <a:spcPct val="0"/>
        </a:spcAft>
        <a:buClr>
          <a:schemeClr val="hlink"/>
        </a:buClr>
        <a:buSzPct val="100000"/>
        <a:buChar char="–"/>
        <a:defRPr sz="1200">
          <a:solidFill>
            <a:schemeClr val="bg1"/>
          </a:solidFill>
          <a:latin typeface="+mn-lt"/>
        </a:defRPr>
      </a:lvl4pPr>
      <a:lvl5pPr marL="1431925" indent="-171450" algn="l" rtl="0" eaLnBrk="0" fontAlgn="base" hangingPunct="0">
        <a:lnSpc>
          <a:spcPct val="85000"/>
        </a:lnSpc>
        <a:spcBef>
          <a:spcPct val="35000"/>
        </a:spcBef>
        <a:spcAft>
          <a:spcPct val="0"/>
        </a:spcAft>
        <a:buClr>
          <a:schemeClr val="hlink"/>
        </a:buClr>
        <a:buSzPct val="100000"/>
        <a:buChar char="•"/>
        <a:defRPr sz="1200">
          <a:solidFill>
            <a:schemeClr val="bg1"/>
          </a:solidFill>
          <a:latin typeface="+mn-lt"/>
        </a:defRPr>
      </a:lvl5pPr>
      <a:lvl6pPr marL="1889125" indent="-171450" algn="l" rtl="0" eaLnBrk="0" fontAlgn="base" hangingPunct="0">
        <a:lnSpc>
          <a:spcPct val="85000"/>
        </a:lnSpc>
        <a:spcBef>
          <a:spcPct val="35000"/>
        </a:spcBef>
        <a:spcAft>
          <a:spcPct val="0"/>
        </a:spcAft>
        <a:buClr>
          <a:schemeClr val="hlink"/>
        </a:buClr>
        <a:buSzPct val="100000"/>
        <a:buChar char="•"/>
        <a:defRPr sz="1200">
          <a:solidFill>
            <a:schemeClr val="bg1"/>
          </a:solidFill>
          <a:latin typeface="+mn-lt"/>
        </a:defRPr>
      </a:lvl6pPr>
      <a:lvl7pPr marL="2346325" indent="-171450" algn="l" rtl="0" eaLnBrk="0" fontAlgn="base" hangingPunct="0">
        <a:lnSpc>
          <a:spcPct val="85000"/>
        </a:lnSpc>
        <a:spcBef>
          <a:spcPct val="35000"/>
        </a:spcBef>
        <a:spcAft>
          <a:spcPct val="0"/>
        </a:spcAft>
        <a:buClr>
          <a:schemeClr val="hlink"/>
        </a:buClr>
        <a:buSzPct val="100000"/>
        <a:buChar char="•"/>
        <a:defRPr sz="1200">
          <a:solidFill>
            <a:schemeClr val="bg1"/>
          </a:solidFill>
          <a:latin typeface="+mn-lt"/>
        </a:defRPr>
      </a:lvl7pPr>
      <a:lvl8pPr marL="2803525" indent="-171450" algn="l" rtl="0" eaLnBrk="0" fontAlgn="base" hangingPunct="0">
        <a:lnSpc>
          <a:spcPct val="85000"/>
        </a:lnSpc>
        <a:spcBef>
          <a:spcPct val="35000"/>
        </a:spcBef>
        <a:spcAft>
          <a:spcPct val="0"/>
        </a:spcAft>
        <a:buClr>
          <a:schemeClr val="hlink"/>
        </a:buClr>
        <a:buSzPct val="100000"/>
        <a:buChar char="•"/>
        <a:defRPr sz="1200">
          <a:solidFill>
            <a:schemeClr val="bg1"/>
          </a:solidFill>
          <a:latin typeface="+mn-lt"/>
        </a:defRPr>
      </a:lvl8pPr>
      <a:lvl9pPr marL="3260725" indent="-171450" algn="l" rtl="0" eaLnBrk="0" fontAlgn="base" hangingPunct="0">
        <a:lnSpc>
          <a:spcPct val="85000"/>
        </a:lnSpc>
        <a:spcBef>
          <a:spcPct val="35000"/>
        </a:spcBef>
        <a:spcAft>
          <a:spcPct val="0"/>
        </a:spcAft>
        <a:buClr>
          <a:schemeClr val="hlink"/>
        </a:buClr>
        <a:buSzPct val="100000"/>
        <a:buChar char="•"/>
        <a:defRPr sz="1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0" name="Rectangle 16"/>
          <p:cNvSpPr>
            <a:spLocks noGrp="1" noChangeArrowheads="1"/>
          </p:cNvSpPr>
          <p:nvPr>
            <p:ph type="body" idx="1"/>
          </p:nvPr>
        </p:nvSpPr>
        <p:spPr bwMode="auto">
          <a:xfrm>
            <a:off x="433388" y="1368425"/>
            <a:ext cx="8281987" cy="508635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5" name="Rectangle 21"/>
          <p:cNvSpPr>
            <a:spLocks noGrp="1" noChangeArrowheads="1"/>
          </p:cNvSpPr>
          <p:nvPr>
            <p:ph type="title"/>
          </p:nvPr>
        </p:nvSpPr>
        <p:spPr bwMode="auto">
          <a:xfrm>
            <a:off x="428625" y="179388"/>
            <a:ext cx="8293100" cy="798512"/>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77" name="Text Box 53"/>
          <p:cNvSpPr txBox="1">
            <a:spLocks noChangeArrowheads="1"/>
          </p:cNvSpPr>
          <p:nvPr/>
        </p:nvSpPr>
        <p:spPr bwMode="auto">
          <a:xfrm>
            <a:off x="1049338" y="958850"/>
            <a:ext cx="7050087" cy="274638"/>
          </a:xfrm>
          <a:prstGeom prst="rect">
            <a:avLst/>
          </a:prstGeom>
          <a:noFill/>
          <a:ln w="9525">
            <a:noFill/>
            <a:miter lim="800000"/>
            <a:headEnd/>
            <a:tailEnd/>
          </a:ln>
          <a:effectLst/>
        </p:spPr>
        <p:txBody>
          <a:bodyPr>
            <a:spAutoFit/>
          </a:bodyPr>
          <a:lstStyle/>
          <a:p>
            <a:pPr algn="ctr" eaLnBrk="0" hangingPunct="0"/>
            <a:r>
              <a:rPr lang="en-US" sz="1200" b="1" dirty="0">
                <a:solidFill>
                  <a:srgbClr val="009900"/>
                </a:solidFill>
                <a:latin typeface="Book Antiqua" pitchFamily="18" charset="0"/>
              </a:rPr>
              <a:t>I n t e g r a t e d   </a:t>
            </a:r>
            <a:r>
              <a:rPr lang="en-US" sz="1200" b="1" dirty="0" err="1">
                <a:solidFill>
                  <a:srgbClr val="009900"/>
                </a:solidFill>
                <a:latin typeface="Book Antiqua" pitchFamily="18" charset="0"/>
              </a:rPr>
              <a:t>D</a:t>
            </a:r>
            <a:r>
              <a:rPr lang="en-US" sz="1200" b="1" dirty="0">
                <a:solidFill>
                  <a:srgbClr val="009900"/>
                </a:solidFill>
                <a:latin typeface="Book Antiqua" pitchFamily="18" charset="0"/>
              </a:rPr>
              <a:t> e s </a:t>
            </a:r>
            <a:r>
              <a:rPr lang="en-US" sz="1200" b="1" dirty="0" err="1">
                <a:solidFill>
                  <a:srgbClr val="009900"/>
                </a:solidFill>
                <a:latin typeface="Book Antiqua" pitchFamily="18" charset="0"/>
              </a:rPr>
              <a:t>i</a:t>
            </a:r>
            <a:r>
              <a:rPr lang="en-US" sz="1200" b="1" dirty="0">
                <a:solidFill>
                  <a:srgbClr val="009900"/>
                </a:solidFill>
                <a:latin typeface="Book Antiqua" pitchFamily="18" charset="0"/>
              </a:rPr>
              <a:t> g n   C a p a b </a:t>
            </a:r>
            <a:r>
              <a:rPr lang="en-US" sz="1200" b="1" dirty="0" err="1">
                <a:solidFill>
                  <a:srgbClr val="009900"/>
                </a:solidFill>
                <a:latin typeface="Book Antiqua" pitchFamily="18" charset="0"/>
              </a:rPr>
              <a:t>i</a:t>
            </a:r>
            <a:r>
              <a:rPr lang="en-US" sz="1200" b="1" dirty="0">
                <a:solidFill>
                  <a:srgbClr val="009900"/>
                </a:solidFill>
                <a:latin typeface="Book Antiqua" pitchFamily="18" charset="0"/>
              </a:rPr>
              <a:t> l </a:t>
            </a:r>
            <a:r>
              <a:rPr lang="en-US" sz="1200" b="1" dirty="0" err="1">
                <a:solidFill>
                  <a:srgbClr val="009900"/>
                </a:solidFill>
                <a:latin typeface="Book Antiqua" pitchFamily="18" charset="0"/>
              </a:rPr>
              <a:t>i</a:t>
            </a:r>
            <a:r>
              <a:rPr lang="en-US" sz="1200" b="1" dirty="0">
                <a:solidFill>
                  <a:srgbClr val="009900"/>
                </a:solidFill>
                <a:latin typeface="Book Antiqua" pitchFamily="18" charset="0"/>
              </a:rPr>
              <a:t> t y   /   I n s t r u m e n t   D e s </a:t>
            </a:r>
            <a:r>
              <a:rPr lang="en-US" sz="1200" b="1" dirty="0" err="1">
                <a:solidFill>
                  <a:srgbClr val="009900"/>
                </a:solidFill>
                <a:latin typeface="Book Antiqua" pitchFamily="18" charset="0"/>
              </a:rPr>
              <a:t>i</a:t>
            </a:r>
            <a:r>
              <a:rPr lang="en-US" sz="1200" b="1" dirty="0">
                <a:solidFill>
                  <a:srgbClr val="009900"/>
                </a:solidFill>
                <a:latin typeface="Book Antiqua" pitchFamily="18" charset="0"/>
              </a:rPr>
              <a:t> g n   L a b o r a t o r y</a:t>
            </a:r>
          </a:p>
        </p:txBody>
      </p:sp>
      <p:pic>
        <p:nvPicPr>
          <p:cNvPr id="1082" name="Picture 58"/>
          <p:cNvPicPr>
            <a:picLocks noChangeAspect="1" noChangeArrowheads="1"/>
          </p:cNvPicPr>
          <p:nvPr/>
        </p:nvPicPr>
        <p:blipFill>
          <a:blip r:embed="rId13" cstate="print"/>
          <a:srcRect/>
          <a:stretch>
            <a:fillRect/>
          </a:stretch>
        </p:blipFill>
        <p:spPr bwMode="auto">
          <a:xfrm>
            <a:off x="163513" y="6221413"/>
            <a:ext cx="674687" cy="549275"/>
          </a:xfrm>
          <a:prstGeom prst="rect">
            <a:avLst/>
          </a:prstGeom>
          <a:noFill/>
        </p:spPr>
      </p:pic>
      <p:sp>
        <p:nvSpPr>
          <p:cNvPr id="1091" name="Line 67"/>
          <p:cNvSpPr>
            <a:spLocks noChangeShapeType="1"/>
          </p:cNvSpPr>
          <p:nvPr/>
        </p:nvSpPr>
        <p:spPr bwMode="auto">
          <a:xfrm>
            <a:off x="858838" y="6450013"/>
            <a:ext cx="7942262" cy="0"/>
          </a:xfrm>
          <a:prstGeom prst="line">
            <a:avLst/>
          </a:prstGeom>
          <a:noFill/>
          <a:ln w="19050">
            <a:solidFill>
              <a:srgbClr val="0059DC"/>
            </a:solidFill>
            <a:round/>
            <a:headEnd/>
            <a:tailEnd/>
          </a:ln>
          <a:effectLst/>
        </p:spPr>
        <p:txBody>
          <a:bodyPr wrap="none" anchor="ctr"/>
          <a:lstStyle/>
          <a:p>
            <a:pPr algn="ctr" eaLnBrk="0" hangingPunct="0"/>
            <a:endParaRPr lang="en-US" sz="2800" b="1">
              <a:solidFill>
                <a:srgbClr val="000000"/>
              </a:solidFill>
              <a:latin typeface="Book Antiqua" pitchFamily="18" charset="0"/>
            </a:endParaRPr>
          </a:p>
        </p:txBody>
      </p:sp>
      <p:sp>
        <p:nvSpPr>
          <p:cNvPr id="1092" name="Line 68"/>
          <p:cNvSpPr>
            <a:spLocks noChangeShapeType="1"/>
          </p:cNvSpPr>
          <p:nvPr/>
        </p:nvSpPr>
        <p:spPr bwMode="auto">
          <a:xfrm flipV="1">
            <a:off x="762000" y="984250"/>
            <a:ext cx="7659688" cy="0"/>
          </a:xfrm>
          <a:prstGeom prst="line">
            <a:avLst/>
          </a:prstGeom>
          <a:noFill/>
          <a:ln w="19050">
            <a:solidFill>
              <a:schemeClr val="accent2"/>
            </a:solidFill>
            <a:round/>
            <a:headEnd/>
            <a:tailEnd/>
          </a:ln>
          <a:effectLst/>
        </p:spPr>
        <p:txBody>
          <a:bodyPr wrap="none" anchor="ctr"/>
          <a:lstStyle/>
          <a:p>
            <a:pPr algn="ctr" eaLnBrk="0" hangingPunct="0"/>
            <a:endParaRPr lang="en-US" sz="2800" b="1">
              <a:solidFill>
                <a:srgbClr val="000000"/>
              </a:solidFill>
              <a:latin typeface="Book Antiqua" pitchFamily="18" charset="0"/>
            </a:endParaRPr>
          </a:p>
        </p:txBody>
      </p:sp>
      <p:pic>
        <p:nvPicPr>
          <p:cNvPr id="1094" name="Picture 70" descr="Logo-IDL-1"/>
          <p:cNvPicPr>
            <a:picLocks noChangeAspect="1" noChangeArrowheads="1"/>
          </p:cNvPicPr>
          <p:nvPr/>
        </p:nvPicPr>
        <p:blipFill>
          <a:blip r:embed="rId14" cstate="print">
            <a:clrChange>
              <a:clrFrom>
                <a:srgbClr val="FEFEFE"/>
              </a:clrFrom>
              <a:clrTo>
                <a:srgbClr val="FEFEFE">
                  <a:alpha val="0"/>
                </a:srgbClr>
              </a:clrTo>
            </a:clrChange>
          </a:blip>
          <a:srcRect/>
          <a:stretch>
            <a:fillRect/>
          </a:stretch>
        </p:blipFill>
        <p:spPr bwMode="auto">
          <a:xfrm>
            <a:off x="8058150" y="57150"/>
            <a:ext cx="1047750" cy="1004888"/>
          </a:xfrm>
          <a:prstGeom prst="rect">
            <a:avLst/>
          </a:prstGeom>
          <a:noFill/>
        </p:spPr>
      </p:pic>
      <p:sp>
        <p:nvSpPr>
          <p:cNvPr id="1095" name="Text Box 71"/>
          <p:cNvSpPr txBox="1">
            <a:spLocks noChangeArrowheads="1"/>
          </p:cNvSpPr>
          <p:nvPr/>
        </p:nvSpPr>
        <p:spPr bwMode="auto">
          <a:xfrm>
            <a:off x="3781425" y="6456363"/>
            <a:ext cx="2514600" cy="336550"/>
          </a:xfrm>
          <a:prstGeom prst="rect">
            <a:avLst/>
          </a:prstGeom>
          <a:noFill/>
          <a:ln w="12700">
            <a:noFill/>
            <a:miter lim="800000"/>
            <a:headEnd/>
            <a:tailEnd/>
          </a:ln>
          <a:effectLst/>
        </p:spPr>
        <p:txBody>
          <a:bodyPr>
            <a:spAutoFit/>
          </a:bodyPr>
          <a:lstStyle/>
          <a:p>
            <a:pPr algn="ctr" eaLnBrk="0" hangingPunct="0"/>
            <a:r>
              <a:rPr lang="en-US" sz="800" dirty="0">
                <a:solidFill>
                  <a:srgbClr val="0066FF"/>
                </a:solidFill>
                <a:latin typeface="Trebuchet MS" pitchFamily="-111" charset="0"/>
              </a:rPr>
              <a:t>Use or disclosure of this data is subject to the restriction on the title page of this document</a:t>
            </a:r>
          </a:p>
        </p:txBody>
      </p:sp>
      <p:sp>
        <p:nvSpPr>
          <p:cNvPr id="1098" name="Text Box 74"/>
          <p:cNvSpPr txBox="1">
            <a:spLocks noChangeArrowheads="1"/>
          </p:cNvSpPr>
          <p:nvPr/>
        </p:nvSpPr>
        <p:spPr bwMode="auto">
          <a:xfrm>
            <a:off x="811213" y="6462713"/>
            <a:ext cx="2162772" cy="507831"/>
          </a:xfrm>
          <a:prstGeom prst="rect">
            <a:avLst/>
          </a:prstGeom>
          <a:noFill/>
          <a:ln w="12700">
            <a:noFill/>
            <a:miter lim="800000"/>
            <a:headEnd/>
            <a:tailEnd/>
          </a:ln>
          <a:effectLst/>
        </p:spPr>
        <p:txBody>
          <a:bodyPr wrap="none">
            <a:spAutoFit/>
          </a:bodyPr>
          <a:lstStyle/>
          <a:p>
            <a:pPr algn="l" eaLnBrk="0" hangingPunct="0"/>
            <a:r>
              <a:rPr lang="en-US" sz="900" dirty="0" smtClean="0">
                <a:solidFill>
                  <a:srgbClr val="0059DC"/>
                </a:solidFill>
                <a:latin typeface="Trebuchet MS" pitchFamily="-111" charset="0"/>
              </a:rPr>
              <a:t>OAWL Study </a:t>
            </a:r>
            <a:r>
              <a:rPr lang="en-US" sz="900" dirty="0">
                <a:solidFill>
                  <a:srgbClr val="0059DC"/>
                </a:solidFill>
                <a:latin typeface="Trebuchet MS" pitchFamily="-111" charset="0"/>
              </a:rPr>
              <a:t>Week:  </a:t>
            </a:r>
            <a:r>
              <a:rPr lang="en-US" sz="900" dirty="0" smtClean="0">
                <a:solidFill>
                  <a:srgbClr val="0059DC"/>
                </a:solidFill>
                <a:latin typeface="Trebuchet MS" pitchFamily="-111" charset="0"/>
              </a:rPr>
              <a:t>6/25 – 6/29/12</a:t>
            </a:r>
          </a:p>
          <a:p>
            <a:pPr algn="l" eaLnBrk="0" hangingPunct="0"/>
            <a:r>
              <a:rPr lang="en-US" sz="900" dirty="0" smtClean="0">
                <a:solidFill>
                  <a:srgbClr val="0059DC"/>
                </a:solidFill>
                <a:latin typeface="Trebuchet MS" pitchFamily="-111" charset="0"/>
              </a:rPr>
              <a:t>Presentation Delivered: June 29, 2012</a:t>
            </a:r>
            <a:endParaRPr lang="en-US" sz="900" dirty="0">
              <a:solidFill>
                <a:srgbClr val="0059DC"/>
              </a:solidFill>
              <a:latin typeface="Trebuchet MS" pitchFamily="-111" charset="0"/>
            </a:endParaRPr>
          </a:p>
          <a:p>
            <a:pPr algn="l" eaLnBrk="0" hangingPunct="0"/>
            <a:endParaRPr lang="en-US" sz="900" dirty="0">
              <a:solidFill>
                <a:srgbClr val="FF0000"/>
              </a:solidFill>
              <a:latin typeface="Trebuchet MS" pitchFamily="-111" charset="0"/>
            </a:endParaRPr>
          </a:p>
        </p:txBody>
      </p:sp>
      <p:sp>
        <p:nvSpPr>
          <p:cNvPr id="12" name="Text Box 60"/>
          <p:cNvSpPr txBox="1">
            <a:spLocks noChangeArrowheads="1"/>
          </p:cNvSpPr>
          <p:nvPr/>
        </p:nvSpPr>
        <p:spPr bwMode="auto">
          <a:xfrm>
            <a:off x="6640744" y="6464300"/>
            <a:ext cx="2241319" cy="369332"/>
          </a:xfrm>
          <a:prstGeom prst="rect">
            <a:avLst/>
          </a:prstGeom>
          <a:noFill/>
          <a:ln w="12700">
            <a:noFill/>
            <a:miter lim="800000"/>
            <a:headEnd/>
            <a:tailEnd/>
          </a:ln>
          <a:effectLst/>
        </p:spPr>
        <p:txBody>
          <a:bodyPr wrap="none">
            <a:spAutoFit/>
          </a:bodyPr>
          <a:lstStyle/>
          <a:p>
            <a:pPr eaLnBrk="0" hangingPunct="0"/>
            <a:r>
              <a:rPr lang="en-US" sz="900" dirty="0" smtClean="0">
                <a:solidFill>
                  <a:srgbClr val="0059DC"/>
                </a:solidFill>
                <a:latin typeface="Trebuchet MS" pitchFamily="-111" charset="0"/>
              </a:rPr>
              <a:t>Mechanical Systems,  </a:t>
            </a:r>
            <a:r>
              <a:rPr lang="en-US" sz="900" dirty="0">
                <a:solidFill>
                  <a:srgbClr val="0059DC"/>
                </a:solidFill>
                <a:latin typeface="Trebuchet MS" pitchFamily="-111" charset="0"/>
              </a:rPr>
              <a:t>p</a:t>
            </a:r>
            <a:fld id="{944E033B-11D5-4302-BAB9-AE66ED387F9B}" type="slidenum">
              <a:rPr lang="en-US" sz="900" smtClean="0">
                <a:solidFill>
                  <a:srgbClr val="0059DC"/>
                </a:solidFill>
                <a:latin typeface="Trebuchet MS" pitchFamily="-111" charset="0"/>
              </a:rPr>
              <a:pPr eaLnBrk="0" hangingPunct="0"/>
              <a:t>‹#›</a:t>
            </a:fld>
            <a:endParaRPr lang="en-US" sz="900" dirty="0" smtClean="0">
              <a:solidFill>
                <a:srgbClr val="0059DC"/>
              </a:solidFill>
              <a:latin typeface="Trebuchet MS" pitchFamily="-111" charset="0"/>
            </a:endParaRPr>
          </a:p>
          <a:p>
            <a:pPr eaLnBrk="0" hangingPunct="0"/>
            <a:r>
              <a:rPr lang="en-US" sz="900" dirty="0" smtClean="0">
                <a:solidFill>
                  <a:srgbClr val="0059DC"/>
                </a:solidFill>
                <a:latin typeface="Trebuchet MS" pitchFamily="-111" charset="0"/>
              </a:rPr>
              <a:t>Final Instrument Systems  Presentation</a:t>
            </a:r>
            <a:endParaRPr lang="en-US" sz="900" dirty="0">
              <a:solidFill>
                <a:srgbClr val="0059DC"/>
              </a:solidFill>
              <a:latin typeface="Trebuchet MS" pitchFamily="-111" charset="0"/>
            </a:endParaRPr>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ransition spd="med"/>
  <p:hf hdr="0" dt="0"/>
  <p:txStyles>
    <p:titleStyle>
      <a:lvl1pPr algn="ctr" rtl="0" eaLnBrk="0" fontAlgn="base" hangingPunct="0">
        <a:lnSpc>
          <a:spcPct val="85000"/>
        </a:lnSpc>
        <a:spcBef>
          <a:spcPct val="0"/>
        </a:spcBef>
        <a:spcAft>
          <a:spcPct val="0"/>
        </a:spcAft>
        <a:defRPr sz="3200" b="1">
          <a:solidFill>
            <a:srgbClr val="0059DC"/>
          </a:solidFill>
          <a:latin typeface="+mj-lt"/>
          <a:ea typeface="+mj-ea"/>
          <a:cs typeface="+mj-cs"/>
        </a:defRPr>
      </a:lvl1pPr>
      <a:lvl2pPr algn="ctr" rtl="0" eaLnBrk="0" fontAlgn="base" hangingPunct="0">
        <a:lnSpc>
          <a:spcPct val="85000"/>
        </a:lnSpc>
        <a:spcBef>
          <a:spcPct val="0"/>
        </a:spcBef>
        <a:spcAft>
          <a:spcPct val="0"/>
        </a:spcAft>
        <a:defRPr sz="3200" b="1">
          <a:solidFill>
            <a:srgbClr val="0059DC"/>
          </a:solidFill>
          <a:latin typeface="Trebuchet MS" pitchFamily="-111" charset="0"/>
        </a:defRPr>
      </a:lvl2pPr>
      <a:lvl3pPr algn="ctr" rtl="0" eaLnBrk="0" fontAlgn="base" hangingPunct="0">
        <a:lnSpc>
          <a:spcPct val="85000"/>
        </a:lnSpc>
        <a:spcBef>
          <a:spcPct val="0"/>
        </a:spcBef>
        <a:spcAft>
          <a:spcPct val="0"/>
        </a:spcAft>
        <a:defRPr sz="3200" b="1">
          <a:solidFill>
            <a:srgbClr val="0059DC"/>
          </a:solidFill>
          <a:latin typeface="Trebuchet MS" pitchFamily="-111" charset="0"/>
        </a:defRPr>
      </a:lvl3pPr>
      <a:lvl4pPr algn="ctr" rtl="0" eaLnBrk="0" fontAlgn="base" hangingPunct="0">
        <a:lnSpc>
          <a:spcPct val="85000"/>
        </a:lnSpc>
        <a:spcBef>
          <a:spcPct val="0"/>
        </a:spcBef>
        <a:spcAft>
          <a:spcPct val="0"/>
        </a:spcAft>
        <a:defRPr sz="3200" b="1">
          <a:solidFill>
            <a:srgbClr val="0059DC"/>
          </a:solidFill>
          <a:latin typeface="Trebuchet MS" pitchFamily="-111" charset="0"/>
        </a:defRPr>
      </a:lvl4pPr>
      <a:lvl5pPr algn="ctr" rtl="0" eaLnBrk="0" fontAlgn="base" hangingPunct="0">
        <a:lnSpc>
          <a:spcPct val="85000"/>
        </a:lnSpc>
        <a:spcBef>
          <a:spcPct val="0"/>
        </a:spcBef>
        <a:spcAft>
          <a:spcPct val="0"/>
        </a:spcAft>
        <a:defRPr sz="3200" b="1">
          <a:solidFill>
            <a:srgbClr val="0059DC"/>
          </a:solidFill>
          <a:latin typeface="Trebuchet MS" pitchFamily="-111" charset="0"/>
        </a:defRPr>
      </a:lvl5pPr>
      <a:lvl6pPr marL="457200" algn="ctr" rtl="0" eaLnBrk="0" fontAlgn="base" hangingPunct="0">
        <a:lnSpc>
          <a:spcPct val="85000"/>
        </a:lnSpc>
        <a:spcBef>
          <a:spcPct val="0"/>
        </a:spcBef>
        <a:spcAft>
          <a:spcPct val="0"/>
        </a:spcAft>
        <a:defRPr sz="3200" b="1">
          <a:solidFill>
            <a:srgbClr val="0059DC"/>
          </a:solidFill>
          <a:latin typeface="Trebuchet MS" pitchFamily="-111" charset="0"/>
        </a:defRPr>
      </a:lvl6pPr>
      <a:lvl7pPr marL="914400" algn="ctr" rtl="0" eaLnBrk="0" fontAlgn="base" hangingPunct="0">
        <a:lnSpc>
          <a:spcPct val="85000"/>
        </a:lnSpc>
        <a:spcBef>
          <a:spcPct val="0"/>
        </a:spcBef>
        <a:spcAft>
          <a:spcPct val="0"/>
        </a:spcAft>
        <a:defRPr sz="3200" b="1">
          <a:solidFill>
            <a:srgbClr val="0059DC"/>
          </a:solidFill>
          <a:latin typeface="Trebuchet MS" pitchFamily="-111" charset="0"/>
        </a:defRPr>
      </a:lvl7pPr>
      <a:lvl8pPr marL="1371600" algn="ctr" rtl="0" eaLnBrk="0" fontAlgn="base" hangingPunct="0">
        <a:lnSpc>
          <a:spcPct val="85000"/>
        </a:lnSpc>
        <a:spcBef>
          <a:spcPct val="0"/>
        </a:spcBef>
        <a:spcAft>
          <a:spcPct val="0"/>
        </a:spcAft>
        <a:defRPr sz="3200" b="1">
          <a:solidFill>
            <a:srgbClr val="0059DC"/>
          </a:solidFill>
          <a:latin typeface="Trebuchet MS" pitchFamily="-111" charset="0"/>
        </a:defRPr>
      </a:lvl8pPr>
      <a:lvl9pPr marL="1828800" algn="ctr" rtl="0" eaLnBrk="0" fontAlgn="base" hangingPunct="0">
        <a:lnSpc>
          <a:spcPct val="85000"/>
        </a:lnSpc>
        <a:spcBef>
          <a:spcPct val="0"/>
        </a:spcBef>
        <a:spcAft>
          <a:spcPct val="0"/>
        </a:spcAft>
        <a:defRPr sz="3200" b="1">
          <a:solidFill>
            <a:srgbClr val="0059DC"/>
          </a:solidFill>
          <a:latin typeface="Trebuchet MS" pitchFamily="-111" charset="0"/>
        </a:defRPr>
      </a:lvl9pPr>
    </p:titleStyle>
    <p:bodyStyle>
      <a:lvl1pPr marL="174625" indent="-174625" algn="l" rtl="0" eaLnBrk="0" fontAlgn="base" hangingPunct="0">
        <a:lnSpc>
          <a:spcPct val="85000"/>
        </a:lnSpc>
        <a:spcBef>
          <a:spcPct val="35000"/>
        </a:spcBef>
        <a:spcAft>
          <a:spcPct val="0"/>
        </a:spcAft>
        <a:buClr>
          <a:schemeClr val="hlink"/>
        </a:buClr>
        <a:buSzPct val="100000"/>
        <a:buChar char="•"/>
        <a:defRPr sz="1600" b="1">
          <a:solidFill>
            <a:schemeClr val="bg1"/>
          </a:solidFill>
          <a:latin typeface="+mn-lt"/>
          <a:ea typeface="+mn-ea"/>
          <a:cs typeface="+mn-cs"/>
        </a:defRPr>
      </a:lvl1pPr>
      <a:lvl2pPr marL="511175" indent="-222250" algn="l" rtl="0" eaLnBrk="0" fontAlgn="base" hangingPunct="0">
        <a:lnSpc>
          <a:spcPct val="85000"/>
        </a:lnSpc>
        <a:spcBef>
          <a:spcPct val="35000"/>
        </a:spcBef>
        <a:spcAft>
          <a:spcPct val="0"/>
        </a:spcAft>
        <a:buClr>
          <a:schemeClr val="hlink"/>
        </a:buClr>
        <a:buSzPct val="100000"/>
        <a:buChar char="–"/>
        <a:defRPr sz="1400">
          <a:solidFill>
            <a:schemeClr val="bg1"/>
          </a:solidFill>
          <a:latin typeface="+mn-lt"/>
        </a:defRPr>
      </a:lvl2pPr>
      <a:lvl3pPr marL="796925" indent="-171450" algn="l" rtl="0" eaLnBrk="0" fontAlgn="base" hangingPunct="0">
        <a:lnSpc>
          <a:spcPct val="85000"/>
        </a:lnSpc>
        <a:spcBef>
          <a:spcPct val="35000"/>
        </a:spcBef>
        <a:spcAft>
          <a:spcPct val="0"/>
        </a:spcAft>
        <a:buClr>
          <a:schemeClr val="hlink"/>
        </a:buClr>
        <a:buSzPct val="100000"/>
        <a:buChar char="•"/>
        <a:defRPr sz="1200">
          <a:solidFill>
            <a:schemeClr val="bg1"/>
          </a:solidFill>
          <a:latin typeface="+mn-lt"/>
        </a:defRPr>
      </a:lvl3pPr>
      <a:lvl4pPr marL="1146175" indent="-234950" algn="l" rtl="0" eaLnBrk="0" fontAlgn="base" hangingPunct="0">
        <a:lnSpc>
          <a:spcPct val="85000"/>
        </a:lnSpc>
        <a:spcBef>
          <a:spcPct val="35000"/>
        </a:spcBef>
        <a:spcAft>
          <a:spcPct val="0"/>
        </a:spcAft>
        <a:buClr>
          <a:schemeClr val="hlink"/>
        </a:buClr>
        <a:buSzPct val="100000"/>
        <a:buChar char="–"/>
        <a:defRPr sz="1200">
          <a:solidFill>
            <a:schemeClr val="bg1"/>
          </a:solidFill>
          <a:latin typeface="+mn-lt"/>
        </a:defRPr>
      </a:lvl4pPr>
      <a:lvl5pPr marL="1431925" indent="-171450" algn="l" rtl="0" eaLnBrk="0" fontAlgn="base" hangingPunct="0">
        <a:lnSpc>
          <a:spcPct val="85000"/>
        </a:lnSpc>
        <a:spcBef>
          <a:spcPct val="35000"/>
        </a:spcBef>
        <a:spcAft>
          <a:spcPct val="0"/>
        </a:spcAft>
        <a:buClr>
          <a:schemeClr val="hlink"/>
        </a:buClr>
        <a:buSzPct val="100000"/>
        <a:buChar char="•"/>
        <a:defRPr sz="1200">
          <a:solidFill>
            <a:schemeClr val="bg1"/>
          </a:solidFill>
          <a:latin typeface="+mn-lt"/>
        </a:defRPr>
      </a:lvl5pPr>
      <a:lvl6pPr marL="1889125" indent="-171450" algn="l" rtl="0" eaLnBrk="0" fontAlgn="base" hangingPunct="0">
        <a:lnSpc>
          <a:spcPct val="85000"/>
        </a:lnSpc>
        <a:spcBef>
          <a:spcPct val="35000"/>
        </a:spcBef>
        <a:spcAft>
          <a:spcPct val="0"/>
        </a:spcAft>
        <a:buClr>
          <a:schemeClr val="hlink"/>
        </a:buClr>
        <a:buSzPct val="100000"/>
        <a:buChar char="•"/>
        <a:defRPr sz="1200">
          <a:solidFill>
            <a:schemeClr val="bg1"/>
          </a:solidFill>
          <a:latin typeface="+mn-lt"/>
        </a:defRPr>
      </a:lvl6pPr>
      <a:lvl7pPr marL="2346325" indent="-171450" algn="l" rtl="0" eaLnBrk="0" fontAlgn="base" hangingPunct="0">
        <a:lnSpc>
          <a:spcPct val="85000"/>
        </a:lnSpc>
        <a:spcBef>
          <a:spcPct val="35000"/>
        </a:spcBef>
        <a:spcAft>
          <a:spcPct val="0"/>
        </a:spcAft>
        <a:buClr>
          <a:schemeClr val="hlink"/>
        </a:buClr>
        <a:buSzPct val="100000"/>
        <a:buChar char="•"/>
        <a:defRPr sz="1200">
          <a:solidFill>
            <a:schemeClr val="bg1"/>
          </a:solidFill>
          <a:latin typeface="+mn-lt"/>
        </a:defRPr>
      </a:lvl7pPr>
      <a:lvl8pPr marL="2803525" indent="-171450" algn="l" rtl="0" eaLnBrk="0" fontAlgn="base" hangingPunct="0">
        <a:lnSpc>
          <a:spcPct val="85000"/>
        </a:lnSpc>
        <a:spcBef>
          <a:spcPct val="35000"/>
        </a:spcBef>
        <a:spcAft>
          <a:spcPct val="0"/>
        </a:spcAft>
        <a:buClr>
          <a:schemeClr val="hlink"/>
        </a:buClr>
        <a:buSzPct val="100000"/>
        <a:buChar char="•"/>
        <a:defRPr sz="1200">
          <a:solidFill>
            <a:schemeClr val="bg1"/>
          </a:solidFill>
          <a:latin typeface="+mn-lt"/>
        </a:defRPr>
      </a:lvl8pPr>
      <a:lvl9pPr marL="3260725" indent="-171450" algn="l" rtl="0" eaLnBrk="0" fontAlgn="base" hangingPunct="0">
        <a:lnSpc>
          <a:spcPct val="85000"/>
        </a:lnSpc>
        <a:spcBef>
          <a:spcPct val="35000"/>
        </a:spcBef>
        <a:spcAft>
          <a:spcPct val="0"/>
        </a:spcAft>
        <a:buClr>
          <a:schemeClr val="hlink"/>
        </a:buClr>
        <a:buSzPct val="100000"/>
        <a:buChar char="•"/>
        <a:defRPr sz="1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28650" y="123825"/>
            <a:ext cx="7467600" cy="581025"/>
          </a:xfrm>
          <a:prstGeom prst="rect">
            <a:avLst/>
          </a:prstGeom>
        </p:spPr>
        <p:txBody>
          <a:bodyPr vert="horz" anchor="ctr">
            <a:no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8" name="Rectangle 7"/>
          <p:cNvSpPr/>
          <p:nvPr/>
        </p:nvSpPr>
        <p:spPr>
          <a:xfrm>
            <a:off x="0" y="851535"/>
            <a:ext cx="590550" cy="2010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851535"/>
            <a:ext cx="8553450" cy="20116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8553450" y="6422065"/>
            <a:ext cx="590550" cy="43593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0" y="6422065"/>
            <a:ext cx="8553450" cy="435935"/>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pic>
        <p:nvPicPr>
          <p:cNvPr id="14" name="Picture 2" descr="C:\Documents and Settings\cgrund\Desktop\Picture1.png"/>
          <p:cNvPicPr>
            <a:picLocks noChangeAspect="1" noChangeArrowheads="1"/>
          </p:cNvPicPr>
          <p:nvPr/>
        </p:nvPicPr>
        <p:blipFill>
          <a:blip r:embed="rId8" cstate="screen"/>
          <a:srcRect/>
          <a:stretch>
            <a:fillRect/>
          </a:stretch>
        </p:blipFill>
        <p:spPr bwMode="auto">
          <a:xfrm>
            <a:off x="8629413" y="87314"/>
            <a:ext cx="435211" cy="455612"/>
          </a:xfrm>
          <a:prstGeom prst="rect">
            <a:avLst/>
          </a:prstGeom>
          <a:noFill/>
        </p:spPr>
      </p:pic>
      <p:pic>
        <p:nvPicPr>
          <p:cNvPr id="15" name="Picture 5" descr="NASA-logo1"/>
          <p:cNvPicPr>
            <a:picLocks noChangeAspect="1" noChangeArrowheads="1"/>
          </p:cNvPicPr>
          <p:nvPr/>
        </p:nvPicPr>
        <p:blipFill>
          <a:blip r:embed="rId9" cstate="screen"/>
          <a:srcRect/>
          <a:stretch>
            <a:fillRect/>
          </a:stretch>
        </p:blipFill>
        <p:spPr bwMode="auto">
          <a:xfrm>
            <a:off x="8161403" y="123825"/>
            <a:ext cx="479044" cy="390525"/>
          </a:xfrm>
          <a:prstGeom prst="rect">
            <a:avLst/>
          </a:prstGeom>
          <a:noFill/>
        </p:spPr>
      </p:pic>
      <p:pic>
        <p:nvPicPr>
          <p:cNvPr id="16" name="Picture 9" descr="Ball frame"/>
          <p:cNvPicPr>
            <a:picLocks noChangeAspect="1" noChangeArrowheads="1"/>
          </p:cNvPicPr>
          <p:nvPr/>
        </p:nvPicPr>
        <p:blipFill>
          <a:blip r:embed="rId10" cstate="screen"/>
          <a:srcRect/>
          <a:stretch>
            <a:fillRect/>
          </a:stretch>
        </p:blipFill>
        <p:spPr bwMode="auto">
          <a:xfrm>
            <a:off x="60032" y="146685"/>
            <a:ext cx="503785" cy="516255"/>
          </a:xfrm>
          <a:prstGeom prst="rect">
            <a:avLst/>
          </a:prstGeom>
          <a:noFill/>
        </p:spPr>
      </p:pic>
      <p:sp>
        <p:nvSpPr>
          <p:cNvPr id="3" name="Footer Placeholder 2"/>
          <p:cNvSpPr>
            <a:spLocks noGrp="1"/>
          </p:cNvSpPr>
          <p:nvPr>
            <p:ph type="ftr" sz="quarter" idx="3"/>
          </p:nvPr>
        </p:nvSpPr>
        <p:spPr>
          <a:xfrm>
            <a:off x="-1" y="6432698"/>
            <a:ext cx="8548577" cy="425302"/>
          </a:xfrm>
          <a:prstGeom prst="rect">
            <a:avLst/>
          </a:prstGeom>
        </p:spPr>
        <p:txBody>
          <a:bodyPr vert="horz" anchor="ctr"/>
          <a:lstStyle>
            <a:lvl1pPr algn="l" eaLnBrk="1" latinLnBrk="0" hangingPunct="1">
              <a:defRPr kumimoji="0" sz="1100" b="0">
                <a:solidFill>
                  <a:schemeClr val="bg1"/>
                </a:solidFill>
                <a:latin typeface="+mn-lt"/>
              </a:defRPr>
            </a:lvl1pPr>
          </a:lstStyle>
          <a:p>
            <a:r>
              <a:rPr lang="en-US" i="1" smtClean="0">
                <a:solidFill>
                  <a:prstClr val="white"/>
                </a:solidFill>
              </a:rPr>
              <a:t>Ball Aerospace &amp; Technologies Corp. and NASA Earth Science &amp; Technology Office OAWL 2012 Instrument Design Lab (IDL) Study Results  - Presented at the Working Group on Space-based Wind Lidar, 17 October 2012</a:t>
            </a:r>
            <a:endParaRPr lang="en-US" dirty="0" smtClean="0">
              <a:solidFill>
                <a:prstClr val="white"/>
              </a:solidFill>
            </a:endParaRPr>
          </a:p>
        </p:txBody>
      </p:sp>
      <p:sp>
        <p:nvSpPr>
          <p:cNvPr id="7" name="Rectangle 6"/>
          <p:cNvSpPr/>
          <p:nvPr/>
        </p:nvSpPr>
        <p:spPr bwMode="white">
          <a:xfrm>
            <a:off x="8558784" y="6479440"/>
            <a:ext cx="585216" cy="320040"/>
          </a:xfrm>
          <a:prstGeom prst="rect">
            <a:avLst/>
          </a:prstGeom>
          <a:no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fld id="{60D576CC-60D5-4403-A7A9-4259D392249F}" type="slidenum">
              <a:rPr lang="en-US" sz="1600" smtClean="0">
                <a:solidFill>
                  <a:prstClr val="white"/>
                </a:solidFill>
              </a:rPr>
              <a:pPr algn="ctr"/>
              <a:t>‹#›</a:t>
            </a:fld>
            <a:endParaRPr lang="en-US" sz="1600" dirty="0">
              <a:solidFill>
                <a:prstClr val="white"/>
              </a:solidFill>
            </a:endParaRPr>
          </a:p>
        </p:txBody>
      </p:sp>
      <p:pic>
        <p:nvPicPr>
          <p:cNvPr id="17" name="Picture 102" descr="esto-logo"/>
          <p:cNvPicPr>
            <a:picLocks noChangeAspect="1" noChangeArrowheads="1"/>
          </p:cNvPicPr>
          <p:nvPr/>
        </p:nvPicPr>
        <p:blipFill>
          <a:blip r:embed="rId11" cstate="screen"/>
          <a:srcRect/>
          <a:stretch>
            <a:fillRect/>
          </a:stretch>
        </p:blipFill>
        <p:spPr bwMode="auto">
          <a:xfrm>
            <a:off x="8086725" y="438150"/>
            <a:ext cx="990600" cy="495300"/>
          </a:xfrm>
          <a:prstGeom prst="rect">
            <a:avLst/>
          </a:prstGeom>
          <a:noFill/>
        </p:spPr>
      </p:pic>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6" r:id="rId6"/>
  </p:sldLayoutIdLst>
  <p:hf hdr="0" dt="0"/>
  <p:txStyles>
    <p:titleStyle>
      <a:lvl1pPr algn="l" rtl="0" eaLnBrk="1" latinLnBrk="0" hangingPunct="1">
        <a:spcBef>
          <a:spcPct val="0"/>
        </a:spcBef>
        <a:buNone/>
        <a:defRPr kumimoji="0" sz="3600" kern="1200">
          <a:solidFill>
            <a:schemeClr val="tx2"/>
          </a:solidFill>
          <a:latin typeface="+mn-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28650" y="123825"/>
            <a:ext cx="7467600" cy="581025"/>
          </a:xfrm>
          <a:prstGeom prst="rect">
            <a:avLst/>
          </a:prstGeom>
        </p:spPr>
        <p:txBody>
          <a:bodyPr vert="horz" anchor="ctr">
            <a:no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8" name="Rectangle 7"/>
          <p:cNvSpPr/>
          <p:nvPr/>
        </p:nvSpPr>
        <p:spPr>
          <a:xfrm>
            <a:off x="0" y="851535"/>
            <a:ext cx="590550" cy="2010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851535"/>
            <a:ext cx="8553450" cy="20116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8553450" y="6422065"/>
            <a:ext cx="590550" cy="43593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0" y="6422065"/>
            <a:ext cx="8553450" cy="435935"/>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pic>
        <p:nvPicPr>
          <p:cNvPr id="14" name="Picture 2" descr="C:\Documents and Settings\cgrund\Desktop\Picture1.png"/>
          <p:cNvPicPr>
            <a:picLocks noChangeAspect="1" noChangeArrowheads="1"/>
          </p:cNvPicPr>
          <p:nvPr/>
        </p:nvPicPr>
        <p:blipFill>
          <a:blip r:embed="rId9" cstate="screen"/>
          <a:srcRect/>
          <a:stretch>
            <a:fillRect/>
          </a:stretch>
        </p:blipFill>
        <p:spPr bwMode="auto">
          <a:xfrm>
            <a:off x="8629413" y="87314"/>
            <a:ext cx="435211" cy="455612"/>
          </a:xfrm>
          <a:prstGeom prst="rect">
            <a:avLst/>
          </a:prstGeom>
          <a:noFill/>
        </p:spPr>
      </p:pic>
      <p:pic>
        <p:nvPicPr>
          <p:cNvPr id="15" name="Picture 5" descr="NASA-logo1"/>
          <p:cNvPicPr>
            <a:picLocks noChangeAspect="1" noChangeArrowheads="1"/>
          </p:cNvPicPr>
          <p:nvPr/>
        </p:nvPicPr>
        <p:blipFill>
          <a:blip r:embed="rId10" cstate="screen"/>
          <a:srcRect/>
          <a:stretch>
            <a:fillRect/>
          </a:stretch>
        </p:blipFill>
        <p:spPr bwMode="auto">
          <a:xfrm>
            <a:off x="8161403" y="123825"/>
            <a:ext cx="479044" cy="390525"/>
          </a:xfrm>
          <a:prstGeom prst="rect">
            <a:avLst/>
          </a:prstGeom>
          <a:noFill/>
        </p:spPr>
      </p:pic>
      <p:pic>
        <p:nvPicPr>
          <p:cNvPr id="16" name="Picture 9" descr="Ball frame"/>
          <p:cNvPicPr>
            <a:picLocks noChangeAspect="1" noChangeArrowheads="1"/>
          </p:cNvPicPr>
          <p:nvPr/>
        </p:nvPicPr>
        <p:blipFill>
          <a:blip r:embed="rId11" cstate="screen"/>
          <a:srcRect/>
          <a:stretch>
            <a:fillRect/>
          </a:stretch>
        </p:blipFill>
        <p:spPr bwMode="auto">
          <a:xfrm>
            <a:off x="60032" y="146685"/>
            <a:ext cx="503785" cy="516255"/>
          </a:xfrm>
          <a:prstGeom prst="rect">
            <a:avLst/>
          </a:prstGeom>
          <a:noFill/>
        </p:spPr>
      </p:pic>
      <p:sp>
        <p:nvSpPr>
          <p:cNvPr id="3" name="Footer Placeholder 2"/>
          <p:cNvSpPr>
            <a:spLocks noGrp="1"/>
          </p:cNvSpPr>
          <p:nvPr>
            <p:ph type="ftr" sz="quarter" idx="3"/>
          </p:nvPr>
        </p:nvSpPr>
        <p:spPr>
          <a:xfrm>
            <a:off x="-1" y="6432698"/>
            <a:ext cx="8548577" cy="425302"/>
          </a:xfrm>
          <a:prstGeom prst="rect">
            <a:avLst/>
          </a:prstGeom>
        </p:spPr>
        <p:txBody>
          <a:bodyPr vert="horz" anchor="ctr"/>
          <a:lstStyle>
            <a:lvl1pPr algn="l" eaLnBrk="1" latinLnBrk="0" hangingPunct="1">
              <a:defRPr kumimoji="0" sz="1100" b="0">
                <a:solidFill>
                  <a:schemeClr val="bg1"/>
                </a:solidFill>
                <a:latin typeface="+mn-lt"/>
              </a:defRPr>
            </a:lvl1pPr>
          </a:lstStyle>
          <a:p>
            <a:r>
              <a:rPr lang="en-US" i="1" smtClean="0">
                <a:solidFill>
                  <a:prstClr val="white"/>
                </a:solidFill>
              </a:rPr>
              <a:t>Ball Aerospace &amp; Technologies Corp. and NASA Earth Science &amp; Technology Office OAWL 2012 Instrument Design Lab (IDL) Study Results  - Presented at the Working Group on Space-based Wind Lidar, 17 October 2012</a:t>
            </a:r>
            <a:endParaRPr lang="en-US" dirty="0" smtClean="0">
              <a:solidFill>
                <a:prstClr val="white"/>
              </a:solidFill>
            </a:endParaRPr>
          </a:p>
        </p:txBody>
      </p:sp>
      <p:sp>
        <p:nvSpPr>
          <p:cNvPr id="7" name="Rectangle 6"/>
          <p:cNvSpPr/>
          <p:nvPr/>
        </p:nvSpPr>
        <p:spPr bwMode="white">
          <a:xfrm>
            <a:off x="8558784" y="6479440"/>
            <a:ext cx="585216" cy="320040"/>
          </a:xfrm>
          <a:prstGeom prst="rect">
            <a:avLst/>
          </a:prstGeom>
          <a:no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fld id="{60D576CC-60D5-4403-A7A9-4259D392249F}" type="slidenum">
              <a:rPr lang="en-US" sz="1600" smtClean="0">
                <a:solidFill>
                  <a:prstClr val="white"/>
                </a:solidFill>
              </a:rPr>
              <a:pPr algn="ctr"/>
              <a:t>‹#›</a:t>
            </a:fld>
            <a:endParaRPr lang="en-US" sz="1600" dirty="0">
              <a:solidFill>
                <a:prstClr val="white"/>
              </a:solidFill>
            </a:endParaRPr>
          </a:p>
        </p:txBody>
      </p:sp>
      <p:pic>
        <p:nvPicPr>
          <p:cNvPr id="17" name="Picture 102" descr="esto-logo"/>
          <p:cNvPicPr>
            <a:picLocks noChangeAspect="1" noChangeArrowheads="1"/>
          </p:cNvPicPr>
          <p:nvPr/>
        </p:nvPicPr>
        <p:blipFill>
          <a:blip r:embed="rId12" cstate="screen"/>
          <a:srcRect/>
          <a:stretch>
            <a:fillRect/>
          </a:stretch>
        </p:blipFill>
        <p:spPr bwMode="auto">
          <a:xfrm>
            <a:off x="8086725" y="438150"/>
            <a:ext cx="990600" cy="495300"/>
          </a:xfrm>
          <a:prstGeom prst="rect">
            <a:avLst/>
          </a:prstGeom>
          <a:noFill/>
        </p:spPr>
      </p:pic>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Lst>
  <p:hf hdr="0" dt="0"/>
  <p:txStyles>
    <p:titleStyle>
      <a:lvl1pPr algn="l" rtl="0" eaLnBrk="1" latinLnBrk="0" hangingPunct="1">
        <a:spcBef>
          <a:spcPct val="0"/>
        </a:spcBef>
        <a:buNone/>
        <a:defRPr kumimoji="0" sz="3600" kern="1200">
          <a:solidFill>
            <a:schemeClr val="tx2"/>
          </a:solidFill>
          <a:latin typeface="+mn-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40.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ChangeArrowheads="1"/>
          </p:cNvSpPr>
          <p:nvPr>
            <p:ph type="ctrTitle"/>
          </p:nvPr>
        </p:nvSpPr>
        <p:spPr>
          <a:xfrm>
            <a:off x="596900" y="1270001"/>
            <a:ext cx="7772400" cy="2057400"/>
          </a:xfrm>
          <a:effectLst>
            <a:outerShdw dist="28398" dir="1593903" algn="ctr" rotWithShape="0">
              <a:srgbClr val="777777">
                <a:alpha val="50000"/>
              </a:srgbClr>
            </a:outerShdw>
          </a:effectLst>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2800"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w Cen MT" pitchFamily="34" charset="0"/>
              </a:rPr>
              <a:t>Optical Autocovariance Wind Lidar (OAWL) Instrument Design Lab (IDL) Study:  25-29 June 2012</a:t>
            </a:r>
            <a:br>
              <a:rPr lang="en-US" sz="2800"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w Cen MT" pitchFamily="34" charset="0"/>
              </a:rPr>
            </a:br>
            <a:r>
              <a:rPr lang="en-US" sz="2800"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w Cen MT" pitchFamily="34" charset="0"/>
              </a:rPr>
              <a:t>Final Output Presentation</a:t>
            </a:r>
            <a:br>
              <a:rPr lang="en-US" sz="2800"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w Cen MT" pitchFamily="34" charset="0"/>
              </a:rPr>
            </a:br>
            <a:endParaRPr lang="en-US" sz="2000"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w Cen MT" pitchFamily="34" charset="0"/>
            </a:endParaRPr>
          </a:p>
        </p:txBody>
      </p:sp>
      <p:sp>
        <p:nvSpPr>
          <p:cNvPr id="100357" name="Rectangle 5"/>
          <p:cNvSpPr>
            <a:spLocks noGrp="1" noChangeArrowheads="1"/>
          </p:cNvSpPr>
          <p:nvPr>
            <p:ph type="subTitle" idx="4294967295"/>
          </p:nvPr>
        </p:nvSpPr>
        <p:spPr>
          <a:xfrm>
            <a:off x="596901" y="3504554"/>
            <a:ext cx="7451724" cy="1696096"/>
          </a:xfrm>
          <a:effectLst>
            <a:outerShdw dist="35921" dir="2700000" algn="ctr" rotWithShape="0">
              <a:srgbClr val="5F5F5F">
                <a:alpha val="50000"/>
              </a:srgbClr>
            </a:outerShdw>
          </a:effectLst>
        </p:spPr>
        <p:txBody>
          <a:bodyPr>
            <a:noAutofit/>
          </a:bodyPr>
          <a:lstStyle/>
          <a:p>
            <a:pPr marL="0" indent="1588">
              <a:buNone/>
              <a:defRPr/>
            </a:pPr>
            <a:r>
              <a:rPr lang="en-US" sz="1800" dirty="0" smtClean="0">
                <a:solidFill>
                  <a:schemeClr val="tx2"/>
                </a:solidFill>
                <a:latin typeface="Tw Cen MT" pitchFamily="34" charset="0"/>
              </a:rPr>
              <a:t>Sara Tucker, Carl Weimer, Tom Delker, </a:t>
            </a:r>
            <a:br>
              <a:rPr lang="en-US" sz="1800" dirty="0" smtClean="0">
                <a:solidFill>
                  <a:schemeClr val="tx2"/>
                </a:solidFill>
                <a:latin typeface="Tw Cen MT" pitchFamily="34" charset="0"/>
              </a:rPr>
            </a:br>
            <a:r>
              <a:rPr lang="en-US" sz="1800" dirty="0" smtClean="0">
                <a:solidFill>
                  <a:schemeClr val="tx2"/>
                </a:solidFill>
                <a:latin typeface="Tw Cen MT" pitchFamily="34" charset="0"/>
              </a:rPr>
              <a:t>Chris Seckar, Mike Adkins – Ball Aerospace &amp; Technologies Corp.</a:t>
            </a:r>
          </a:p>
          <a:p>
            <a:pPr marL="0" indent="1588">
              <a:buNone/>
              <a:defRPr/>
            </a:pPr>
            <a:r>
              <a:rPr lang="en-US" sz="1800" i="1" dirty="0" smtClean="0">
                <a:solidFill>
                  <a:schemeClr val="tx2"/>
                </a:solidFill>
              </a:rPr>
              <a:t>Funding provided by the NASA Earth Science Technology Office (ESTO)</a:t>
            </a:r>
            <a:r>
              <a:rPr lang="en-US" sz="1800" dirty="0" smtClean="0">
                <a:solidFill>
                  <a:schemeClr val="tx2"/>
                </a:solidFill>
                <a:latin typeface="Tw Cen MT" pitchFamily="34" charset="0"/>
              </a:rPr>
              <a:t/>
            </a:r>
            <a:br>
              <a:rPr lang="en-US" sz="1800" dirty="0" smtClean="0">
                <a:solidFill>
                  <a:schemeClr val="tx2"/>
                </a:solidFill>
                <a:latin typeface="Tw Cen MT" pitchFamily="34" charset="0"/>
              </a:rPr>
            </a:br>
            <a:r>
              <a:rPr lang="en-US" sz="1800" dirty="0" smtClean="0">
                <a:solidFill>
                  <a:schemeClr val="tx2"/>
                </a:solidFill>
                <a:latin typeface="Tw Cen MT" pitchFamily="34" charset="0"/>
              </a:rPr>
              <a:t>ESTO Representatives at the IDL:  Michael Pasciuto &amp; </a:t>
            </a:r>
            <a:r>
              <a:rPr lang="en-US" sz="1800" dirty="0" smtClean="0">
                <a:solidFill>
                  <a:schemeClr val="tx2"/>
                </a:solidFill>
              </a:rPr>
              <a:t>Keith Murray</a:t>
            </a:r>
            <a:endParaRPr lang="en-US" sz="1800" dirty="0" smtClean="0">
              <a:solidFill>
                <a:schemeClr val="tx2"/>
              </a:solidFill>
              <a:latin typeface="Tw Cen MT" pitchFamily="34" charset="0"/>
            </a:endParaRPr>
          </a:p>
        </p:txBody>
      </p:sp>
      <p:pic>
        <p:nvPicPr>
          <p:cNvPr id="5" name="Picture 70" descr="Logo-IDL-1"/>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8314829" y="5962650"/>
            <a:ext cx="791071" cy="758709"/>
          </a:xfrm>
          <a:prstGeom prst="rect">
            <a:avLst/>
          </a:prstGeom>
          <a:noFill/>
        </p:spPr>
      </p:pic>
      <p:pic>
        <p:nvPicPr>
          <p:cNvPr id="6" name="Picture 58"/>
          <p:cNvPicPr>
            <a:picLocks noChangeAspect="1" noChangeArrowheads="1"/>
          </p:cNvPicPr>
          <p:nvPr/>
        </p:nvPicPr>
        <p:blipFill>
          <a:blip r:embed="rId3" cstate="print"/>
          <a:srcRect/>
          <a:stretch>
            <a:fillRect/>
          </a:stretch>
        </p:blipFill>
        <p:spPr bwMode="auto">
          <a:xfrm>
            <a:off x="6535738" y="6059488"/>
            <a:ext cx="674687" cy="549275"/>
          </a:xfrm>
          <a:prstGeom prst="rect">
            <a:avLst/>
          </a:prstGeom>
          <a:noFill/>
        </p:spPr>
      </p:pic>
      <p:pic>
        <p:nvPicPr>
          <p:cNvPr id="7" name="Picture 9" descr="Ball frame"/>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2460332" y="6012673"/>
            <a:ext cx="663868" cy="651018"/>
          </a:xfrm>
          <a:prstGeom prst="rect">
            <a:avLst/>
          </a:prstGeom>
          <a:noFill/>
        </p:spPr>
      </p:pic>
      <p:pic>
        <p:nvPicPr>
          <p:cNvPr id="8" name="Picture 102" descr="esto-logo"/>
          <p:cNvPicPr>
            <a:picLocks noChangeAspect="1" noChangeArrowheads="1"/>
          </p:cNvPicPr>
          <p:nvPr/>
        </p:nvPicPr>
        <p:blipFill>
          <a:blip r:embed="rId5" cstate="screen"/>
          <a:srcRect/>
          <a:stretch>
            <a:fillRect/>
          </a:stretch>
        </p:blipFill>
        <p:spPr bwMode="auto">
          <a:xfrm>
            <a:off x="4086224" y="6072187"/>
            <a:ext cx="1514475" cy="757238"/>
          </a:xfrm>
          <a:prstGeom prst="rect">
            <a:avLst/>
          </a:prstGeom>
          <a:noFill/>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OAWL IDL: Fundamental Instrument limits(JEM-EF) </a:t>
            </a:r>
            <a:br>
              <a:rPr lang="en-US" sz="2400" dirty="0" smtClean="0"/>
            </a:br>
            <a:r>
              <a:rPr lang="en-US" sz="2400" dirty="0" smtClean="0"/>
              <a:t>	- </a:t>
            </a:r>
            <a:r>
              <a:rPr lang="en-US" sz="2400" dirty="0" smtClean="0"/>
              <a:t>and requirements for SNR</a:t>
            </a:r>
            <a:endParaRPr lang="en-US" sz="2400" dirty="0"/>
          </a:p>
        </p:txBody>
      </p:sp>
      <p:sp>
        <p:nvSpPr>
          <p:cNvPr id="6" name="Content Placeholder 5"/>
          <p:cNvSpPr>
            <a:spLocks noGrp="1"/>
          </p:cNvSpPr>
          <p:nvPr>
            <p:ph sz="quarter" idx="1"/>
          </p:nvPr>
        </p:nvSpPr>
        <p:spPr/>
        <p:txBody>
          <a:bodyPr/>
          <a:lstStyle/>
          <a:p>
            <a:endParaRPr lang="en-US"/>
          </a:p>
        </p:txBody>
      </p:sp>
      <p:graphicFrame>
        <p:nvGraphicFramePr>
          <p:cNvPr id="4" name="Table 3"/>
          <p:cNvGraphicFramePr>
            <a:graphicFrameLocks noGrp="1"/>
          </p:cNvGraphicFramePr>
          <p:nvPr/>
        </p:nvGraphicFramePr>
        <p:xfrm>
          <a:off x="415075" y="1298083"/>
          <a:ext cx="8441493" cy="4820920"/>
        </p:xfrm>
        <a:graphic>
          <a:graphicData uri="http://schemas.openxmlformats.org/drawingml/2006/table">
            <a:tbl>
              <a:tblPr firstRow="1" bandRow="1">
                <a:tableStyleId>{F5AB1C69-6EDB-4FF4-983F-18BD219EF322}</a:tableStyleId>
              </a:tblPr>
              <a:tblGrid>
                <a:gridCol w="2088617"/>
                <a:gridCol w="6352876"/>
              </a:tblGrid>
              <a:tr h="370840">
                <a:tc>
                  <a:txBody>
                    <a:bodyPr/>
                    <a:lstStyle/>
                    <a:p>
                      <a:r>
                        <a:rPr lang="en-US" sz="1800" dirty="0" smtClean="0"/>
                        <a:t>Item</a:t>
                      </a:r>
                      <a:endParaRPr lang="en-US" sz="1800" dirty="0"/>
                    </a:p>
                  </a:txBody>
                  <a:tcPr marL="45720" marR="45720"/>
                </a:tc>
                <a:tc>
                  <a:txBody>
                    <a:bodyPr/>
                    <a:lstStyle/>
                    <a:p>
                      <a:r>
                        <a:rPr lang="en-US" sz="1800" dirty="0" smtClean="0"/>
                        <a:t>Requirement</a:t>
                      </a:r>
                      <a:endParaRPr lang="en-US" sz="1800" dirty="0"/>
                    </a:p>
                  </a:txBody>
                  <a:tcPr marL="45720" marR="45720"/>
                </a:tc>
              </a:tr>
              <a:tr h="370840">
                <a:tc>
                  <a:txBody>
                    <a:bodyPr/>
                    <a:lstStyle/>
                    <a:p>
                      <a:r>
                        <a:rPr lang="en-US" sz="1600" baseline="0" dirty="0" smtClean="0"/>
                        <a:t>Mission Duration</a:t>
                      </a:r>
                      <a:endParaRPr lang="en-US" sz="1600" dirty="0"/>
                    </a:p>
                  </a:txBody>
                  <a:tcPr marL="45720" marR="45720"/>
                </a:tc>
                <a:tc>
                  <a:txBody>
                    <a:bodyPr/>
                    <a:lstStyle/>
                    <a:p>
                      <a:pPr lvl="0" algn="l">
                        <a:buFont typeface="Arial" pitchFamily="34" charset="0"/>
                        <a:buNone/>
                      </a:pPr>
                      <a:r>
                        <a:rPr lang="en-US" sz="1600" dirty="0" smtClean="0"/>
                        <a:t>1 year requirement, 2 year</a:t>
                      </a:r>
                      <a:r>
                        <a:rPr lang="en-US" sz="1600" baseline="0" dirty="0" smtClean="0"/>
                        <a:t> goal</a:t>
                      </a:r>
                      <a:endParaRPr lang="en-US" sz="1600" dirty="0"/>
                    </a:p>
                  </a:txBody>
                  <a:tcPr marL="45720" marR="45720"/>
                </a:tc>
              </a:tr>
              <a:tr h="370840">
                <a:tc>
                  <a:txBody>
                    <a:bodyPr/>
                    <a:lstStyle/>
                    <a:p>
                      <a:r>
                        <a:rPr lang="en-US" sz="1600" dirty="0" smtClean="0"/>
                        <a:t>Orbit*</a:t>
                      </a:r>
                      <a:r>
                        <a:rPr lang="en-US" sz="1600" baseline="0" dirty="0" smtClean="0"/>
                        <a:t> </a:t>
                      </a:r>
                      <a:endParaRPr lang="en-US" sz="1600" dirty="0"/>
                    </a:p>
                  </a:txBody>
                  <a:tcPr marL="45720" marR="45720"/>
                </a:tc>
                <a:tc>
                  <a:txBody>
                    <a:bodyPr/>
                    <a:lstStyle/>
                    <a:p>
                      <a:pPr algn="l">
                        <a:buFont typeface="Arial" pitchFamily="34" charset="0"/>
                        <a:buNone/>
                      </a:pPr>
                      <a:r>
                        <a:rPr lang="en-US" sz="1600" dirty="0" smtClean="0"/>
                        <a:t>ISS:  ~350 to 400</a:t>
                      </a:r>
                      <a:r>
                        <a:rPr lang="en-US" sz="1600" baseline="0" dirty="0" smtClean="0"/>
                        <a:t> km at 51.6</a:t>
                      </a:r>
                      <a:r>
                        <a:rPr lang="en-US" sz="1600" baseline="0" dirty="0" smtClean="0">
                          <a:sym typeface="Symbol"/>
                        </a:rPr>
                        <a:t></a:t>
                      </a:r>
                      <a:r>
                        <a:rPr lang="en-US" sz="1600" baseline="0" dirty="0" smtClean="0"/>
                        <a:t> inclination</a:t>
                      </a:r>
                      <a:endParaRPr lang="en-US" sz="1600" dirty="0"/>
                    </a:p>
                  </a:txBody>
                  <a:tcPr marL="45720" marR="45720"/>
                </a:tc>
              </a:tr>
              <a:tr h="370840">
                <a:tc>
                  <a:txBody>
                    <a:bodyPr/>
                    <a:lstStyle/>
                    <a:p>
                      <a:r>
                        <a:rPr lang="en-US" sz="1600" dirty="0" smtClean="0"/>
                        <a:t>Instrument Mass*</a:t>
                      </a:r>
                      <a:endParaRPr lang="en-US" sz="1600" dirty="0"/>
                    </a:p>
                  </a:txBody>
                  <a:tcPr marL="45720" marR="45720"/>
                </a:tc>
                <a:tc>
                  <a:txBody>
                    <a:bodyPr/>
                    <a:lstStyle/>
                    <a:p>
                      <a:r>
                        <a:rPr lang="en-US" sz="1600" dirty="0" smtClean="0"/>
                        <a:t>NTE  500 kg</a:t>
                      </a:r>
                      <a:endParaRPr lang="en-US" sz="1600" dirty="0"/>
                    </a:p>
                  </a:txBody>
                  <a:tcPr marL="45720" marR="45720"/>
                </a:tc>
              </a:tr>
              <a:tr h="370840">
                <a:tc>
                  <a:txBody>
                    <a:bodyPr/>
                    <a:lstStyle/>
                    <a:p>
                      <a:r>
                        <a:rPr lang="en-US" sz="1600" dirty="0" smtClean="0"/>
                        <a:t>Power*</a:t>
                      </a:r>
                      <a:endParaRPr lang="en-US" sz="1600" dirty="0"/>
                    </a:p>
                  </a:txBody>
                  <a:tcPr marL="45720" marR="45720"/>
                </a:tc>
                <a:tc>
                  <a:txBody>
                    <a:bodyPr/>
                    <a:lstStyle/>
                    <a:p>
                      <a:r>
                        <a:rPr lang="en-US" sz="1600" dirty="0" smtClean="0"/>
                        <a:t>NTE 3kW</a:t>
                      </a:r>
                      <a:endParaRPr lang="en-US" sz="1600" dirty="0"/>
                    </a:p>
                  </a:txBody>
                  <a:tcPr marL="45720" marR="45720"/>
                </a:tc>
              </a:tr>
              <a:tr h="370840">
                <a:tc>
                  <a:txBody>
                    <a:bodyPr/>
                    <a:lstStyle/>
                    <a:p>
                      <a:r>
                        <a:rPr lang="en-US" sz="1600" dirty="0" smtClean="0"/>
                        <a:t>Volume*</a:t>
                      </a:r>
                      <a:endParaRPr lang="en-US" sz="1600" dirty="0"/>
                    </a:p>
                  </a:txBody>
                  <a:tcPr marL="45720" marR="45720"/>
                </a:tc>
                <a:tc>
                  <a:txBody>
                    <a:bodyPr/>
                    <a:lstStyle/>
                    <a:p>
                      <a:pPr marL="342900" lvl="0" indent="-342900">
                        <a:buFontTx/>
                        <a:buNone/>
                      </a:pPr>
                      <a:r>
                        <a:rPr lang="en-US" sz="1600" baseline="0" dirty="0" smtClean="0"/>
                        <a:t>Envelope 1850x800x1000 mm </a:t>
                      </a:r>
                    </a:p>
                  </a:txBody>
                  <a:tcPr marL="45720" marR="45720"/>
                </a:tc>
              </a:tr>
              <a:tr h="370840">
                <a:tc>
                  <a:txBody>
                    <a:bodyPr/>
                    <a:lstStyle/>
                    <a:p>
                      <a:r>
                        <a:rPr lang="en-US" sz="1600" dirty="0" smtClean="0"/>
                        <a:t>Thermal Control*</a:t>
                      </a:r>
                      <a:endParaRPr lang="en-US" sz="1600" dirty="0"/>
                    </a:p>
                  </a:txBody>
                  <a:tcPr marL="45720" marR="45720"/>
                </a:tc>
                <a:tc>
                  <a:txBody>
                    <a:bodyPr/>
                    <a:lstStyle/>
                    <a:p>
                      <a:pPr marL="0" indent="4763">
                        <a:buNone/>
                      </a:pPr>
                      <a:r>
                        <a:rPr lang="en-US" sz="1600" baseline="0" dirty="0" smtClean="0"/>
                        <a:t>Interface to JEM-EF Cooling Loops; </a:t>
                      </a:r>
                      <a:r>
                        <a:rPr lang="en-US" sz="1600" dirty="0" smtClean="0"/>
                        <a:t>3 </a:t>
                      </a:r>
                      <a:r>
                        <a:rPr lang="en-US" sz="1600" dirty="0" err="1" smtClean="0"/>
                        <a:t>kWt</a:t>
                      </a:r>
                      <a:r>
                        <a:rPr lang="en-US" sz="1600" dirty="0" smtClean="0"/>
                        <a:t> minimum, negotiable up to 6 </a:t>
                      </a:r>
                      <a:r>
                        <a:rPr lang="en-US" sz="1600" dirty="0" err="1" smtClean="0"/>
                        <a:t>kWt</a:t>
                      </a:r>
                      <a:endParaRPr lang="en-US" sz="1600" baseline="0" dirty="0" smtClean="0">
                        <a:solidFill>
                          <a:srgbClr val="000000"/>
                        </a:solidFill>
                        <a:latin typeface="Arial" charset="0"/>
                      </a:endParaRPr>
                    </a:p>
                  </a:txBody>
                  <a:tcPr marL="45720" marR="45720"/>
                </a:tc>
              </a:tr>
              <a:tr h="370840">
                <a:tc>
                  <a:txBody>
                    <a:bodyPr/>
                    <a:lstStyle/>
                    <a:p>
                      <a:r>
                        <a:rPr lang="en-US" sz="1600" dirty="0" smtClean="0"/>
                        <a:t>Lasers</a:t>
                      </a:r>
                      <a:endParaRPr lang="en-US" sz="1600" dirty="0"/>
                    </a:p>
                  </a:txBody>
                  <a:tcPr marL="45720" marR="45720"/>
                </a:tc>
                <a:tc>
                  <a:txBody>
                    <a:bodyPr/>
                    <a:lstStyle/>
                    <a:p>
                      <a:pPr marL="342900" indent="-342900">
                        <a:buNone/>
                      </a:pPr>
                      <a:r>
                        <a:rPr lang="en-US" sz="1600" strike="noStrike" baseline="0" dirty="0" smtClean="0"/>
                        <a:t>355 nm; 550mJ/pulse; 50 Hz </a:t>
                      </a:r>
                      <a:r>
                        <a:rPr lang="en-US" sz="1600" strike="noStrike" baseline="0" smtClean="0"/>
                        <a:t>rep rate – each </a:t>
                      </a:r>
                      <a:r>
                        <a:rPr lang="en-US" sz="1600" strike="noStrike" baseline="0" dirty="0" smtClean="0"/>
                        <a:t>laser (interleaved)</a:t>
                      </a:r>
                    </a:p>
                  </a:txBody>
                  <a:tcPr marL="45720" marR="45720"/>
                </a:tc>
              </a:tr>
              <a:tr h="370840">
                <a:tc>
                  <a:txBody>
                    <a:bodyPr/>
                    <a:lstStyle/>
                    <a:p>
                      <a:r>
                        <a:rPr lang="en-US" sz="1600" dirty="0" smtClean="0"/>
                        <a:t>Detector</a:t>
                      </a:r>
                      <a:endParaRPr lang="en-US" sz="1600" dirty="0"/>
                    </a:p>
                  </a:txBody>
                  <a:tcPr marL="45720" marR="45720"/>
                </a:tc>
                <a:tc>
                  <a:txBody>
                    <a:bodyPr/>
                    <a:lstStyle/>
                    <a:p>
                      <a:pPr marL="342900" indent="-342900">
                        <a:buNone/>
                      </a:pPr>
                      <a:r>
                        <a:rPr lang="en-US" sz="1600" strike="noStrike" baseline="0" dirty="0" smtClean="0"/>
                        <a:t>PMTS (with space qualified heritage)</a:t>
                      </a:r>
                    </a:p>
                  </a:txBody>
                  <a:tcPr marL="45720" marR="45720"/>
                </a:tc>
              </a:tr>
              <a:tr h="370840">
                <a:tc>
                  <a:txBody>
                    <a:bodyPr/>
                    <a:lstStyle/>
                    <a:p>
                      <a:r>
                        <a:rPr lang="en-US" sz="1600" dirty="0" smtClean="0"/>
                        <a:t>Mechanisms</a:t>
                      </a:r>
                      <a:endParaRPr lang="en-US" sz="1600" dirty="0"/>
                    </a:p>
                  </a:txBody>
                  <a:tcPr marL="45720" marR="45720"/>
                </a:tc>
                <a:tc>
                  <a:txBody>
                    <a:bodyPr/>
                    <a:lstStyle/>
                    <a:p>
                      <a:pPr marL="228600" indent="-228600">
                        <a:buNone/>
                      </a:pPr>
                      <a:r>
                        <a:rPr lang="en-US" sz="1600" baseline="0" smtClean="0"/>
                        <a:t>2 – occasional-use</a:t>
                      </a:r>
                      <a:r>
                        <a:rPr lang="en-US" sz="1600" baseline="0" dirty="0" smtClean="0"/>
                        <a:t>, low-speed </a:t>
                      </a:r>
                      <a:r>
                        <a:rPr lang="en-US" sz="1600" baseline="0" dirty="0" err="1" smtClean="0"/>
                        <a:t>boresight</a:t>
                      </a:r>
                      <a:r>
                        <a:rPr lang="en-US" sz="1600" baseline="0" dirty="0" smtClean="0"/>
                        <a:t> mechanisms</a:t>
                      </a:r>
                    </a:p>
                  </a:txBody>
                  <a:tcPr marL="45720" marR="45720"/>
                </a:tc>
              </a:tr>
              <a:tr h="370840">
                <a:tc>
                  <a:txBody>
                    <a:bodyPr/>
                    <a:lstStyle/>
                    <a:p>
                      <a:r>
                        <a:rPr lang="en-US" sz="1600" dirty="0" smtClean="0"/>
                        <a:t>Pointing Knowledge</a:t>
                      </a:r>
                      <a:endParaRPr lang="en-US" sz="1600" dirty="0"/>
                    </a:p>
                  </a:txBody>
                  <a:tcPr marL="45720" marR="45720"/>
                </a:tc>
                <a:tc>
                  <a:txBody>
                    <a:bodyPr/>
                    <a:lstStyle/>
                    <a:p>
                      <a:pPr marL="228600" indent="-228600">
                        <a:buNone/>
                      </a:pPr>
                      <a:r>
                        <a:rPr lang="en-US" sz="1600" u="none" baseline="0" dirty="0" smtClean="0"/>
                        <a:t>~10 </a:t>
                      </a:r>
                      <a:r>
                        <a:rPr lang="en-US" sz="1600" u="none" baseline="0" dirty="0" err="1" smtClean="0"/>
                        <a:t>urad</a:t>
                      </a:r>
                      <a:r>
                        <a:rPr lang="en-US" sz="1600" u="none" baseline="0" dirty="0" smtClean="0"/>
                        <a:t> (30 cm/s </a:t>
                      </a:r>
                      <a:r>
                        <a:rPr lang="en-US" sz="1600" u="none" baseline="0" dirty="0" err="1" smtClean="0"/>
                        <a:t>rms</a:t>
                      </a:r>
                      <a:r>
                        <a:rPr lang="en-US" sz="1600" u="none" baseline="0" dirty="0" smtClean="0"/>
                        <a:t> error)</a:t>
                      </a:r>
                      <a:endParaRPr lang="en-US" sz="1600" u="none" baseline="0" dirty="0" smtClean="0">
                        <a:solidFill>
                          <a:srgbClr val="000000"/>
                        </a:solidFill>
                        <a:latin typeface="Arial" charset="0"/>
                      </a:endParaRPr>
                    </a:p>
                  </a:txBody>
                  <a:tcPr marL="45720" marR="45720"/>
                </a:tc>
              </a:tr>
              <a:tr h="370840">
                <a:tc>
                  <a:txBody>
                    <a:bodyPr/>
                    <a:lstStyle/>
                    <a:p>
                      <a:r>
                        <a:rPr lang="en-US" sz="1600" dirty="0" smtClean="0"/>
                        <a:t>Telescope</a:t>
                      </a:r>
                      <a:endParaRPr lang="en-US" sz="1600" dirty="0"/>
                    </a:p>
                  </a:txBody>
                  <a:tcPr marL="45720" marR="45720"/>
                </a:tc>
                <a:tc>
                  <a:txBody>
                    <a:bodyPr/>
                    <a:lstStyle/>
                    <a:p>
                      <a:pPr lvl="0" algn="l">
                        <a:buFont typeface="Arial" pitchFamily="34" charset="0"/>
                        <a:buNone/>
                      </a:pPr>
                      <a:r>
                        <a:rPr lang="en-US" sz="1600" dirty="0" smtClean="0"/>
                        <a:t>2x; 0.7m</a:t>
                      </a:r>
                      <a:r>
                        <a:rPr lang="en-US" sz="1600" baseline="0" dirty="0" smtClean="0"/>
                        <a:t> primary (Secondary obstruction OK).</a:t>
                      </a:r>
                      <a:endParaRPr lang="en-US" sz="1600" dirty="0"/>
                    </a:p>
                  </a:txBody>
                  <a:tcPr marL="45720" marR="45720"/>
                </a:tc>
              </a:tr>
              <a:tr h="370840">
                <a:tc>
                  <a:txBody>
                    <a:bodyPr/>
                    <a:lstStyle/>
                    <a:p>
                      <a:r>
                        <a:rPr lang="en-US" sz="1600" dirty="0" smtClean="0"/>
                        <a:t>Look Angle</a:t>
                      </a:r>
                      <a:endParaRPr lang="en-US" sz="1600" dirty="0"/>
                    </a:p>
                  </a:txBody>
                  <a:tcPr marL="45720" marR="45720"/>
                </a:tc>
                <a:tc>
                  <a:txBody>
                    <a:bodyPr/>
                    <a:lstStyle/>
                    <a:p>
                      <a:pPr algn="l">
                        <a:buFont typeface="Arial" pitchFamily="34" charset="0"/>
                        <a:buNone/>
                      </a:pPr>
                      <a:r>
                        <a:rPr lang="en-US" sz="1600" baseline="0" dirty="0" smtClean="0">
                          <a:sym typeface="Symbol"/>
                        </a:rPr>
                        <a:t>40</a:t>
                      </a:r>
                      <a:r>
                        <a:rPr lang="en-US" sz="1600" baseline="0" dirty="0" smtClean="0"/>
                        <a:t>off nadir; </a:t>
                      </a:r>
                      <a:r>
                        <a:rPr lang="en-US" sz="1600" dirty="0" smtClean="0"/>
                        <a:t>45</a:t>
                      </a:r>
                      <a:r>
                        <a:rPr lang="en-US" sz="1600" baseline="0" dirty="0" smtClean="0">
                          <a:sym typeface="Symbol"/>
                        </a:rPr>
                        <a:t> inboard </a:t>
                      </a:r>
                      <a:r>
                        <a:rPr lang="en-US" sz="1600" baseline="0" dirty="0" smtClean="0"/>
                        <a:t>from Ram and Wake</a:t>
                      </a:r>
                      <a:endParaRPr lang="en-US" sz="1600" dirty="0"/>
                    </a:p>
                  </a:txBody>
                  <a:tcPr marL="45720" marR="45720"/>
                </a:tc>
              </a:tr>
            </a:tbl>
          </a:graphicData>
        </a:graphic>
      </p:graphicFrame>
      <p:sp>
        <p:nvSpPr>
          <p:cNvPr id="7" name="Footer Placeholder 6"/>
          <p:cNvSpPr>
            <a:spLocks noGrp="1"/>
          </p:cNvSpPr>
          <p:nvPr>
            <p:ph type="ftr" sz="quarter" idx="3"/>
          </p:nvPr>
        </p:nvSpPr>
        <p:spPr/>
        <p:txBody>
          <a:bodyPr/>
          <a:lstStyle/>
          <a:p>
            <a:r>
              <a:rPr lang="en-US" i="1" dirty="0" smtClean="0"/>
              <a:t>Ball Aerospace &amp; Technologies Corp. and NASA Earth Science &amp; Technology Office </a:t>
            </a:r>
          </a:p>
          <a:p>
            <a:r>
              <a:rPr lang="en-US" i="1" dirty="0" smtClean="0"/>
              <a:t>OAWL 2012 Instrument Design Lab (IDL) Study Results  - Presented at the Working Group on Space-based Wind Lidar, 17 October 2012</a:t>
            </a:r>
            <a:endParaRPr lang="en-US" dirty="0" smtClean="0"/>
          </a:p>
        </p:txBody>
      </p:sp>
      <p:sp>
        <p:nvSpPr>
          <p:cNvPr id="8" name="TextBox 7"/>
          <p:cNvSpPr txBox="1"/>
          <p:nvPr/>
        </p:nvSpPr>
        <p:spPr>
          <a:xfrm>
            <a:off x="6803487" y="2638425"/>
            <a:ext cx="1913023" cy="276999"/>
          </a:xfrm>
          <a:prstGeom prst="rect">
            <a:avLst/>
          </a:prstGeom>
          <a:noFill/>
          <a:ln>
            <a:solidFill>
              <a:schemeClr val="tx1"/>
            </a:solidFill>
          </a:ln>
        </p:spPr>
        <p:txBody>
          <a:bodyPr wrap="none" rtlCol="0">
            <a:spAutoFit/>
          </a:bodyPr>
          <a:lstStyle/>
          <a:p>
            <a:pPr algn="ctr"/>
            <a:r>
              <a:rPr lang="en-US" sz="1200" dirty="0" smtClean="0">
                <a:latin typeface="+mn-lt"/>
              </a:rPr>
              <a:t>*limits set by JEM-EF module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OAWL IDL Block Diagram</a:t>
            </a:r>
            <a:endParaRPr lang="en-US" dirty="0"/>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8741" y="1278215"/>
            <a:ext cx="7310649" cy="5082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Multiply 6"/>
          <p:cNvSpPr/>
          <p:nvPr/>
        </p:nvSpPr>
        <p:spPr bwMode="auto">
          <a:xfrm>
            <a:off x="1129085" y="2830664"/>
            <a:ext cx="238539" cy="222637"/>
          </a:xfrm>
          <a:prstGeom prst="mathMultiply">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bg1"/>
              </a:solidFill>
              <a:effectLst/>
              <a:latin typeface="Book Antiqua" pitchFamily="18" charset="0"/>
            </a:endParaRPr>
          </a:p>
        </p:txBody>
      </p:sp>
      <p:sp>
        <p:nvSpPr>
          <p:cNvPr id="8" name="TextBox 7"/>
          <p:cNvSpPr txBox="1"/>
          <p:nvPr/>
        </p:nvSpPr>
        <p:spPr>
          <a:xfrm>
            <a:off x="113687" y="2075290"/>
            <a:ext cx="1197764" cy="230832"/>
          </a:xfrm>
          <a:prstGeom prst="rect">
            <a:avLst/>
          </a:prstGeom>
          <a:noFill/>
        </p:spPr>
        <p:txBody>
          <a:bodyPr wrap="none" rtlCol="0">
            <a:spAutoFit/>
          </a:bodyPr>
          <a:lstStyle/>
          <a:p>
            <a:r>
              <a:rPr lang="en-US" sz="900" dirty="0" smtClean="0"/>
              <a:t>Valve Actuator (x2)</a:t>
            </a:r>
            <a:endParaRPr lang="en-US" sz="900" dirty="0"/>
          </a:p>
        </p:txBody>
      </p:sp>
      <p:cxnSp>
        <p:nvCxnSpPr>
          <p:cNvPr id="9" name="Straight Arrow Connector 8"/>
          <p:cNvCxnSpPr>
            <a:stCxn id="8" idx="2"/>
          </p:cNvCxnSpPr>
          <p:nvPr/>
        </p:nvCxnSpPr>
        <p:spPr bwMode="auto">
          <a:xfrm>
            <a:off x="712569" y="2306122"/>
            <a:ext cx="400614" cy="532494"/>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pic>
        <p:nvPicPr>
          <p:cNvPr id="12" name="Picture 70" descr="Logo-IDL-1"/>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8096250" y="1076325"/>
            <a:ext cx="1047750" cy="1004888"/>
          </a:xfrm>
          <a:prstGeom prst="rect">
            <a:avLst/>
          </a:prstGeom>
          <a:noFill/>
        </p:spPr>
      </p:pic>
      <p:sp>
        <p:nvSpPr>
          <p:cNvPr id="13" name="Footer Placeholder 12"/>
          <p:cNvSpPr>
            <a:spLocks noGrp="1"/>
          </p:cNvSpPr>
          <p:nvPr>
            <p:ph type="ftr" sz="quarter" idx="3"/>
          </p:nvPr>
        </p:nvSpPr>
        <p:spPr/>
        <p:txBody>
          <a:bodyPr/>
          <a:lstStyle/>
          <a:p>
            <a:r>
              <a:rPr lang="en-US" i="1" dirty="0" smtClean="0"/>
              <a:t>Ball Aerospace &amp; Technologies Corp. and NASA Earth Science &amp; Technology Office </a:t>
            </a:r>
          </a:p>
          <a:p>
            <a:r>
              <a:rPr lang="en-US" i="1" dirty="0" smtClean="0"/>
              <a:t>OAWL 2012 Instrument Design Lab (IDL) Study Results  - Presented at the Working Group on Space-based Wind Lidar, 17 October 2012</a:t>
            </a:r>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Top Level Summary of Conceptual System (IDL Output)</a:t>
            </a:r>
            <a:endParaRPr lang="en-US" sz="2400" dirty="0"/>
          </a:p>
        </p:txBody>
      </p:sp>
      <p:sp>
        <p:nvSpPr>
          <p:cNvPr id="3" name="Footer Placeholder 2"/>
          <p:cNvSpPr>
            <a:spLocks noGrp="1"/>
          </p:cNvSpPr>
          <p:nvPr>
            <p:ph type="ftr" sz="quarter" idx="3"/>
          </p:nvPr>
        </p:nvSpPr>
        <p:spPr/>
        <p:txBody>
          <a:bodyPr/>
          <a:lstStyle/>
          <a:p>
            <a:r>
              <a:rPr lang="en-US" i="1" dirty="0" smtClean="0"/>
              <a:t>Ball Aerospace &amp; Technologies Corp. and NASA Earth Science &amp; Technology Office </a:t>
            </a:r>
          </a:p>
          <a:p>
            <a:r>
              <a:rPr lang="en-US" i="1" dirty="0" smtClean="0"/>
              <a:t>OAWL 2012 Instrument Design Lab (IDL) Study Results  - Presented at the Working Group on Space-based Wind Lidar, 17 October 2012</a:t>
            </a:r>
            <a:endParaRPr lang="en-US" dirty="0" smtClean="0"/>
          </a:p>
        </p:txBody>
      </p:sp>
      <p:graphicFrame>
        <p:nvGraphicFramePr>
          <p:cNvPr id="4" name="Group 21"/>
          <p:cNvGraphicFramePr>
            <a:graphicFrameLocks/>
          </p:cNvGraphicFramePr>
          <p:nvPr>
            <p:extLst>
              <p:ext uri="{D42A27DB-BD31-4B8C-83A1-F6EECF244321}">
                <p14:modId xmlns:p14="http://schemas.microsoft.com/office/powerpoint/2010/main" xmlns="" val="954136731"/>
              </p:ext>
            </p:extLst>
          </p:nvPr>
        </p:nvGraphicFramePr>
        <p:xfrm>
          <a:off x="642676" y="1309095"/>
          <a:ext cx="7929824" cy="4828000"/>
        </p:xfrm>
        <a:graphic>
          <a:graphicData uri="http://schemas.openxmlformats.org/drawingml/2006/table">
            <a:tbl>
              <a:tblPr/>
              <a:tblGrid>
                <a:gridCol w="2862524"/>
                <a:gridCol w="1676400"/>
                <a:gridCol w="1647825"/>
                <a:gridCol w="1743075"/>
              </a:tblGrid>
              <a:tr h="571185">
                <a:tc>
                  <a:txBody>
                    <a:bodyPr/>
                    <a:lstStyle/>
                    <a:p>
                      <a:pPr marL="0" marR="0" lvl="0" indent="0" algn="ctr" defTabSz="914400" rtl="0" eaLnBrk="0" fontAlgn="base" latinLnBrk="0" hangingPunct="0">
                        <a:lnSpc>
                          <a:spcPct val="85000"/>
                        </a:lnSpc>
                        <a:spcBef>
                          <a:spcPct val="35000"/>
                        </a:spcBef>
                        <a:spcAft>
                          <a:spcPct val="0"/>
                        </a:spcAft>
                        <a:buClr>
                          <a:schemeClr val="hlink"/>
                        </a:buClr>
                        <a:buSzPct val="100000"/>
                        <a:buFontTx/>
                        <a:buNone/>
                        <a:tabLst/>
                      </a:pPr>
                      <a:r>
                        <a:rPr kumimoji="0" lang="en-US" sz="1200" b="1" i="0" u="none" strike="noStrike" cap="none" normalizeH="0" baseline="0" dirty="0" smtClean="0">
                          <a:ln>
                            <a:noFill/>
                          </a:ln>
                          <a:solidFill>
                            <a:schemeClr val="bg1"/>
                          </a:solidFill>
                          <a:effectLst/>
                          <a:latin typeface="Trebuchet MS" pitchFamily="34" charset="0"/>
                          <a:ea typeface="ＭＳ Ｐゴシック" pitchFamily="34" charset="-128"/>
                        </a:rPr>
                        <a:t>OAWL</a:t>
                      </a: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85000"/>
                        </a:lnSpc>
                        <a:spcBef>
                          <a:spcPct val="35000"/>
                        </a:spcBef>
                        <a:spcAft>
                          <a:spcPct val="0"/>
                        </a:spcAft>
                        <a:buClr>
                          <a:schemeClr val="hlink"/>
                        </a:buClr>
                        <a:buSzPct val="100000"/>
                        <a:buFontTx/>
                        <a:buNone/>
                        <a:tabLst/>
                      </a:pPr>
                      <a:r>
                        <a:rPr kumimoji="0" lang="en-US" sz="1200" b="1" i="0" u="none" strike="noStrike" cap="none" normalizeH="0" baseline="0" dirty="0" smtClean="0">
                          <a:ln>
                            <a:noFill/>
                          </a:ln>
                          <a:solidFill>
                            <a:schemeClr val="bg1"/>
                          </a:solidFill>
                          <a:effectLst/>
                          <a:latin typeface="Trebuchet MS" pitchFamily="34" charset="0"/>
                          <a:ea typeface="ＭＳ Ｐゴシック" pitchFamily="34" charset="-128"/>
                        </a:rPr>
                        <a:t>Total Mass</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85000"/>
                        </a:lnSpc>
                        <a:spcBef>
                          <a:spcPct val="35000"/>
                        </a:spcBef>
                        <a:spcAft>
                          <a:spcPct val="0"/>
                        </a:spcAft>
                        <a:buClr>
                          <a:schemeClr val="hlink"/>
                        </a:buClr>
                        <a:buSzPct val="100000"/>
                        <a:buFontTx/>
                        <a:buNone/>
                        <a:tabLst/>
                      </a:pPr>
                      <a:r>
                        <a:rPr kumimoji="0" lang="en-US" sz="1200" b="1" i="0" u="none" strike="noStrike" cap="none" normalizeH="0" baseline="0" dirty="0" smtClean="0">
                          <a:ln>
                            <a:noFill/>
                          </a:ln>
                          <a:solidFill>
                            <a:schemeClr val="bg1"/>
                          </a:solidFill>
                          <a:effectLst/>
                          <a:latin typeface="Trebuchet MS" pitchFamily="34" charset="0"/>
                          <a:ea typeface="ＭＳ Ｐゴシック" pitchFamily="34" charset="-128"/>
                        </a:rPr>
                        <a:t>Total Operating Power</a:t>
                      </a:r>
                    </a:p>
                    <a:p>
                      <a:pPr marL="0" marR="0" lvl="0" indent="0" algn="ctr" defTabSz="914400" rtl="0" eaLnBrk="0" fontAlgn="base" latinLnBrk="0" hangingPunct="0">
                        <a:lnSpc>
                          <a:spcPct val="85000"/>
                        </a:lnSpc>
                        <a:spcBef>
                          <a:spcPct val="35000"/>
                        </a:spcBef>
                        <a:spcAft>
                          <a:spcPct val="0"/>
                        </a:spcAft>
                        <a:buClr>
                          <a:schemeClr val="hlink"/>
                        </a:buClr>
                        <a:buSzPct val="100000"/>
                        <a:buFontTx/>
                        <a:buNone/>
                        <a:tabLst/>
                      </a:pPr>
                      <a:r>
                        <a:rPr kumimoji="0" lang="en-US" sz="1200" b="1" i="0" u="none" strike="noStrike" cap="none" normalizeH="0" baseline="0" dirty="0" smtClean="0">
                          <a:ln>
                            <a:noFill/>
                          </a:ln>
                          <a:solidFill>
                            <a:schemeClr val="bg1"/>
                          </a:solidFill>
                          <a:effectLst/>
                          <a:latin typeface="Trebuchet MS" pitchFamily="34" charset="0"/>
                          <a:ea typeface="ＭＳ Ｐゴシック" pitchFamily="34" charset="-128"/>
                        </a:rPr>
                        <a:t>(Effective average)</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85000"/>
                        </a:lnSpc>
                        <a:spcBef>
                          <a:spcPct val="35000"/>
                        </a:spcBef>
                        <a:spcAft>
                          <a:spcPct val="0"/>
                        </a:spcAft>
                        <a:buClr>
                          <a:schemeClr val="hlink"/>
                        </a:buClr>
                        <a:buSzPct val="100000"/>
                        <a:buFontTx/>
                        <a:buNone/>
                        <a:tabLst/>
                      </a:pPr>
                      <a:r>
                        <a:rPr kumimoji="0" lang="en-US" sz="1200" b="1" i="0" u="none" strike="noStrike" cap="none" normalizeH="0" baseline="0" dirty="0" smtClean="0">
                          <a:ln>
                            <a:noFill/>
                          </a:ln>
                          <a:solidFill>
                            <a:schemeClr val="bg1"/>
                          </a:solidFill>
                          <a:effectLst/>
                          <a:latin typeface="Trebuchet MS" pitchFamily="34" charset="0"/>
                          <a:ea typeface="ＭＳ Ｐゴシック" pitchFamily="34" charset="-128"/>
                        </a:rPr>
                        <a:t>Total Data Rate</a:t>
                      </a:r>
                    </a:p>
                  </a:txBody>
                  <a:tcPr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386398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ea typeface="ＭＳ Ｐゴシック" pitchFamily="34" charset="-128"/>
                        </a:rPr>
                        <a:t>OAWL</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ea typeface="ＭＳ Ｐゴシック" pitchFamily="34" charset="-128"/>
                        </a:rPr>
                        <a:t>  Laser Assembly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ea typeface="ＭＳ Ｐゴシック" pitchFamily="34" charset="-128"/>
                        </a:rPr>
                        <a:t>      Laser Components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ea typeface="ＭＳ Ｐゴシック" pitchFamily="34" charset="-128"/>
                        </a:rPr>
                        <a:t>      Laser Optical / Drive Subassembly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ea typeface="ＭＳ Ｐゴシック" pitchFamily="34" charset="-128"/>
                        </a:rPr>
                        <a:t>      Laser Structure Subassembly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ea typeface="ＭＳ Ｐゴシック" pitchFamily="34" charset="-128"/>
                        </a:rPr>
                        <a:t>      Laser Control Electronics Box</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ea typeface="ＭＳ Ｐゴシック" pitchFamily="34"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ea typeface="ＭＳ Ｐゴシック" pitchFamily="34" charset="-128"/>
                        </a:rPr>
                        <a:t>  </a:t>
                      </a:r>
                      <a:r>
                        <a:rPr kumimoji="0" lang="en-US" sz="1000" b="1" i="0" u="none" strike="noStrike" cap="none" normalizeH="0" baseline="0" dirty="0" smtClean="0">
                          <a:ln>
                            <a:noFill/>
                          </a:ln>
                          <a:solidFill>
                            <a:srgbClr val="000000"/>
                          </a:solidFill>
                          <a:effectLst/>
                          <a:latin typeface="Arial" charset="0"/>
                          <a:ea typeface="ＭＳ Ｐゴシック" pitchFamily="34" charset="-128"/>
                        </a:rPr>
                        <a:t>Transmitter Assembly</a:t>
                      </a:r>
                      <a:endParaRPr kumimoji="0" lang="en-US" sz="1000" b="0" i="0" u="none" strike="noStrike" cap="none" normalizeH="0" baseline="0" dirty="0" smtClean="0">
                        <a:ln>
                          <a:noFill/>
                        </a:ln>
                        <a:solidFill>
                          <a:srgbClr val="000000"/>
                        </a:solidFill>
                        <a:effectLst/>
                        <a:latin typeface="Arial"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ea typeface="ＭＳ Ｐゴシック" pitchFamily="34" charset="-128"/>
                        </a:rPr>
                        <a:t>      </a:t>
                      </a:r>
                      <a:r>
                        <a:rPr kumimoji="0" lang="en-US" sz="1000" b="0" i="0" u="none" strike="noStrike" cap="none" normalizeH="0" baseline="0" dirty="0" err="1" smtClean="0">
                          <a:ln>
                            <a:noFill/>
                          </a:ln>
                          <a:solidFill>
                            <a:srgbClr val="000000"/>
                          </a:solidFill>
                          <a:effectLst/>
                          <a:latin typeface="Arial" charset="0"/>
                          <a:ea typeface="ＭＳ Ｐゴシック" pitchFamily="34" charset="-128"/>
                        </a:rPr>
                        <a:t>Boresight</a:t>
                      </a:r>
                      <a:r>
                        <a:rPr kumimoji="0" lang="en-US" sz="1000" b="0" i="0" u="none" strike="noStrike" cap="none" normalizeH="0" baseline="0" dirty="0" smtClean="0">
                          <a:ln>
                            <a:noFill/>
                          </a:ln>
                          <a:solidFill>
                            <a:srgbClr val="000000"/>
                          </a:solidFill>
                          <a:effectLst/>
                          <a:latin typeface="Arial" charset="0"/>
                          <a:ea typeface="ＭＳ Ｐゴシック" pitchFamily="34" charset="-128"/>
                        </a:rPr>
                        <a:t> Mechanism Assembly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ea typeface="ＭＳ Ｐゴシック" pitchFamily="34" charset="-128"/>
                        </a:rPr>
                        <a:t>      TO Turning Mirror Assembly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ea typeface="ＭＳ Ｐゴシック" pitchFamily="34"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ea typeface="ＭＳ Ｐゴシック" pitchFamily="34" charset="-128"/>
                        </a:rPr>
                        <a:t>   Telescope Assembly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ea typeface="ＭＳ Ｐゴシック" pitchFamily="34" charset="-128"/>
                        </a:rPr>
                        <a: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ea typeface="ＭＳ Ｐゴシック" pitchFamily="34" charset="-128"/>
                        </a:rPr>
                        <a:t>   Laser Channel Receiver Assembly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ea typeface="ＭＳ Ｐゴシック" pitchFamily="34" charset="-128"/>
                        </a:rPr>
                        <a:t>      Optical Assembly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ea typeface="ＭＳ Ｐゴシック" pitchFamily="34" charset="-128"/>
                        </a:rPr>
                        <a:t>      Etalon + Oven</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ea typeface="ＭＳ Ｐゴシック" pitchFamily="34" charset="-128"/>
                        </a:rPr>
                        <a:t>      Interferometer</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ea typeface="ＭＳ Ｐゴシック" pitchFamily="34" charset="-128"/>
                        </a:rPr>
                        <a:t>      Detector Assembly</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Arial"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ea typeface="ＭＳ Ｐゴシック" pitchFamily="34" charset="-128"/>
                        </a:rPr>
                        <a:t>  HVPS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ea typeface="ＭＳ Ｐゴシック" pitchFamily="34" charset="-128"/>
                        </a:rPr>
                        <a:t>  Structure Assembly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ea typeface="ＭＳ Ｐゴシック" pitchFamily="34" charset="-128"/>
                        </a:rPr>
                        <a:t>  Main Electronics Box</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ea typeface="ＭＳ Ｐゴシック" pitchFamily="34" charset="-128"/>
                        </a:rPr>
                        <a:t>  Contamination System</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ea typeface="ＭＳ Ｐゴシック" pitchFamily="34" charset="-128"/>
                        </a:rPr>
                        <a:t>  Harness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ea typeface="ＭＳ Ｐゴシック" pitchFamily="34" charset="-128"/>
                        </a:rPr>
                        <a:t>  </a:t>
                      </a:r>
                      <a:r>
                        <a:rPr kumimoji="0" lang="en-US" sz="1000" b="1" i="0" u="none" strike="noStrike" cap="none" normalizeH="0" baseline="0" dirty="0" err="1" smtClean="0">
                          <a:ln>
                            <a:noFill/>
                          </a:ln>
                          <a:solidFill>
                            <a:srgbClr val="000000"/>
                          </a:solidFill>
                          <a:effectLst/>
                          <a:latin typeface="Arial" charset="0"/>
                          <a:ea typeface="ＭＳ Ｐゴシック" pitchFamily="34" charset="-128"/>
                        </a:rPr>
                        <a:t>uASC</a:t>
                      </a:r>
                      <a:r>
                        <a:rPr kumimoji="0" lang="en-US" sz="1000" b="1" i="0" u="none" strike="noStrike" cap="none" normalizeH="0" baseline="0" dirty="0" smtClean="0">
                          <a:ln>
                            <a:noFill/>
                          </a:ln>
                          <a:solidFill>
                            <a:srgbClr val="000000"/>
                          </a:solidFill>
                          <a:effectLst/>
                          <a:latin typeface="Arial" charset="0"/>
                          <a:ea typeface="ＭＳ Ｐゴシック" pitchFamily="34" charset="-128"/>
                        </a:rPr>
                        <a:t> Assembly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ea typeface="ＭＳ Ｐゴシック" pitchFamily="34" charset="-128"/>
                        </a:rPr>
                        <a:t>  </a:t>
                      </a:r>
                      <a:r>
                        <a:rPr kumimoji="0" lang="en-US" sz="1000" b="1" i="0" u="none" strike="noStrike" cap="none" normalizeH="0" baseline="0" dirty="0" smtClean="0">
                          <a:ln>
                            <a:noFill/>
                          </a:ln>
                          <a:solidFill>
                            <a:srgbClr val="000000"/>
                          </a:solidFill>
                          <a:effectLst/>
                          <a:latin typeface="Arial" charset="0"/>
                          <a:ea typeface="ＭＳ Ｐゴシック" pitchFamily="34" charset="-128"/>
                        </a:rPr>
                        <a:t>Thermal Subsystem</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ea typeface="ＭＳ Ｐゴシック" pitchFamily="34" charset="-128"/>
                        </a:rPr>
                        <a:t>   5% misc Hardware</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175" marR="0" lvl="1" indent="0" algn="ctr" defTabSz="914400" rtl="0" eaLnBrk="0" fontAlgn="base" latinLnBrk="0" hangingPunct="0">
                        <a:lnSpc>
                          <a:spcPct val="85000"/>
                        </a:lnSpc>
                        <a:spcBef>
                          <a:spcPct val="35000"/>
                        </a:spcBef>
                        <a:spcAft>
                          <a:spcPct val="0"/>
                        </a:spcAft>
                        <a:buClr>
                          <a:schemeClr val="hlink"/>
                        </a:buClr>
                        <a:buSzPct val="100000"/>
                        <a:buFontTx/>
                        <a:buNone/>
                        <a:tabLst/>
                      </a:pPr>
                      <a:endParaRPr kumimoji="0" lang="en-US" sz="1400" b="0"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endParaRPr>
                    </a:p>
                    <a:p>
                      <a:pPr marL="3175" marR="0" lvl="1" indent="0" algn="ctr" defTabSz="914400" rtl="0" eaLnBrk="0" fontAlgn="base" latinLnBrk="0" hangingPunct="0">
                        <a:lnSpc>
                          <a:spcPct val="85000"/>
                        </a:lnSpc>
                        <a:spcBef>
                          <a:spcPct val="35000"/>
                        </a:spcBef>
                        <a:spcAft>
                          <a:spcPct val="0"/>
                        </a:spcAft>
                        <a:buClr>
                          <a:schemeClr val="hlink"/>
                        </a:buClr>
                        <a:buSzPct val="100000"/>
                        <a:buFontTx/>
                        <a:buNone/>
                        <a:tabLst/>
                      </a:pPr>
                      <a:endParaRPr kumimoji="0" lang="en-US" sz="1400" b="0"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endParaRPr>
                    </a:p>
                    <a:p>
                      <a:pPr marL="3175" marR="0" lvl="1" indent="0" algn="ctr" defTabSz="914400" rtl="0" eaLnBrk="0" fontAlgn="base" latinLnBrk="0" hangingPunct="0">
                        <a:lnSpc>
                          <a:spcPct val="85000"/>
                        </a:lnSpc>
                        <a:spcBef>
                          <a:spcPct val="35000"/>
                        </a:spcBef>
                        <a:spcAft>
                          <a:spcPct val="0"/>
                        </a:spcAft>
                        <a:buClr>
                          <a:schemeClr val="hlink"/>
                        </a:buClr>
                        <a:buSzPct val="100000"/>
                        <a:buFontTx/>
                        <a:buNone/>
                        <a:tabLst/>
                      </a:pPr>
                      <a:endParaRPr kumimoji="0" lang="en-US" sz="1400" b="0"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endParaRPr>
                    </a:p>
                    <a:p>
                      <a:pPr marL="3175" marR="0" lvl="1" indent="0" algn="ctr" defTabSz="914400" rtl="0" eaLnBrk="0" fontAlgn="base" latinLnBrk="0" hangingPunct="0">
                        <a:lnSpc>
                          <a:spcPct val="85000"/>
                        </a:lnSpc>
                        <a:spcBef>
                          <a:spcPct val="35000"/>
                        </a:spcBef>
                        <a:spcAft>
                          <a:spcPct val="0"/>
                        </a:spcAft>
                        <a:buClr>
                          <a:schemeClr val="hlink"/>
                        </a:buClr>
                        <a:buSzPct val="100000"/>
                        <a:buFontTx/>
                        <a:buNone/>
                        <a:tabLst/>
                      </a:pPr>
                      <a:endParaRPr kumimoji="0" lang="en-US" sz="1400" b="0"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endParaRPr>
                    </a:p>
                    <a:p>
                      <a:pPr marL="3175" marR="0" lvl="1" indent="0" algn="ctr" defTabSz="914400" rtl="0" eaLnBrk="0" fontAlgn="base" latinLnBrk="0" hangingPunct="0">
                        <a:lnSpc>
                          <a:spcPct val="85000"/>
                        </a:lnSpc>
                        <a:spcBef>
                          <a:spcPct val="35000"/>
                        </a:spcBef>
                        <a:spcAft>
                          <a:spcPct val="0"/>
                        </a:spcAft>
                        <a:buClr>
                          <a:schemeClr val="hlink"/>
                        </a:buClr>
                        <a:buSzPct val="100000"/>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344.3Kg</a:t>
                      </a:r>
                    </a:p>
                    <a:p>
                      <a:pPr marL="3175" marR="0" lvl="1" indent="0" algn="ctr" defTabSz="914400" rtl="0" eaLnBrk="0" fontAlgn="base" latinLnBrk="0" hangingPunct="0">
                        <a:lnSpc>
                          <a:spcPct val="85000"/>
                        </a:lnSpc>
                        <a:spcBef>
                          <a:spcPct val="35000"/>
                        </a:spcBef>
                        <a:spcAft>
                          <a:spcPct val="0"/>
                        </a:spcAft>
                        <a:buClr>
                          <a:schemeClr val="hlink"/>
                        </a:buClr>
                        <a:buSzPct val="100000"/>
                        <a:buFontTx/>
                        <a:buNone/>
                        <a:tabLst/>
                      </a:pPr>
                      <a:endParaRPr kumimoji="0" lang="en-US" sz="1400" b="0"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endParaRPr>
                    </a:p>
                    <a:p>
                      <a:pPr marL="3175" marR="0" lvl="1" indent="0" algn="ctr" defTabSz="914400" rtl="0" eaLnBrk="0" fontAlgn="base" latinLnBrk="0" hangingPunct="0">
                        <a:lnSpc>
                          <a:spcPct val="85000"/>
                        </a:lnSpc>
                        <a:spcBef>
                          <a:spcPct val="35000"/>
                        </a:spcBef>
                        <a:spcAft>
                          <a:spcPct val="0"/>
                        </a:spcAft>
                        <a:buClr>
                          <a:schemeClr val="hlink"/>
                        </a:buClr>
                        <a:buSzPct val="100000"/>
                        <a:buFontTx/>
                        <a:buNone/>
                        <a:tabLst/>
                      </a:pPr>
                      <a:r>
                        <a:rPr kumimoji="0" lang="en-US" sz="1400" b="0"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Approximate Overall Dimensions </a:t>
                      </a:r>
                    </a:p>
                    <a:p>
                      <a:pPr marL="3175" marR="0" lvl="1" indent="0" algn="ctr" defTabSz="914400" rtl="0" eaLnBrk="0" fontAlgn="base" latinLnBrk="0" hangingPunct="0">
                        <a:lnSpc>
                          <a:spcPct val="85000"/>
                        </a:lnSpc>
                        <a:spcBef>
                          <a:spcPct val="35000"/>
                        </a:spcBef>
                        <a:spcAft>
                          <a:spcPct val="0"/>
                        </a:spcAft>
                        <a:buClr>
                          <a:schemeClr val="hlink"/>
                        </a:buClr>
                        <a:buSzPct val="100000"/>
                        <a:buFontTx/>
                        <a:buNone/>
                        <a:tabLst/>
                      </a:pPr>
                      <a:r>
                        <a:rPr kumimoji="0" lang="en-US" sz="1400" b="0"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1855mm X 800 mm X 1000mm tall </a:t>
                      </a:r>
                      <a:br>
                        <a:rPr kumimoji="0" lang="en-US" sz="1400" b="0"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br>
                      <a:r>
                        <a:rPr kumimoji="0" lang="en-US" sz="1400" b="0"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[JEM-EF Module] </a:t>
                      </a:r>
                    </a:p>
                    <a:p>
                      <a:pPr marL="3175" marR="0" lvl="1" indent="0" algn="ctr" defTabSz="914400" rtl="0" eaLnBrk="0" fontAlgn="base" latinLnBrk="0" hangingPunct="0">
                        <a:lnSpc>
                          <a:spcPct val="85000"/>
                        </a:lnSpc>
                        <a:spcBef>
                          <a:spcPct val="35000"/>
                        </a:spcBef>
                        <a:spcAft>
                          <a:spcPct val="0"/>
                        </a:spcAft>
                        <a:buClr>
                          <a:schemeClr val="hlink"/>
                        </a:buClr>
                        <a:buSzPct val="100000"/>
                        <a:buFontTx/>
                        <a:buNone/>
                        <a:tabLst/>
                      </a:pPr>
                      <a:r>
                        <a:rPr kumimoji="0" lang="en-US" sz="1400" b="0"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 </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5000"/>
                        </a:lnSpc>
                        <a:spcBef>
                          <a:spcPct val="35000"/>
                        </a:spcBef>
                        <a:spcAft>
                          <a:spcPct val="0"/>
                        </a:spcAft>
                        <a:buClr>
                          <a:schemeClr val="hlink"/>
                        </a:buClr>
                        <a:buSzPct val="100000"/>
                        <a:buFontTx/>
                        <a:buNone/>
                        <a:tabLst/>
                      </a:pPr>
                      <a:endParaRPr kumimoji="0" lang="en-US" sz="1400" b="0"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endParaRPr>
                    </a:p>
                    <a:p>
                      <a:pPr marL="0" marR="0" lvl="0" indent="0" algn="ctr" defTabSz="914400" rtl="0" eaLnBrk="0" fontAlgn="base" latinLnBrk="0" hangingPunct="0">
                        <a:lnSpc>
                          <a:spcPct val="85000"/>
                        </a:lnSpc>
                        <a:spcBef>
                          <a:spcPct val="35000"/>
                        </a:spcBef>
                        <a:spcAft>
                          <a:spcPct val="0"/>
                        </a:spcAft>
                        <a:buClr>
                          <a:schemeClr val="hlink"/>
                        </a:buClr>
                        <a:buSzPct val="100000"/>
                        <a:buFontTx/>
                        <a:buNone/>
                        <a:tabLst/>
                      </a:pPr>
                      <a:endParaRPr kumimoji="0" lang="en-US" sz="1400" b="0"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endParaRPr>
                    </a:p>
                    <a:p>
                      <a:pPr marL="0" marR="0" lvl="0" indent="0" algn="ctr" defTabSz="914400" rtl="0" eaLnBrk="0" fontAlgn="base" latinLnBrk="0" hangingPunct="0">
                        <a:lnSpc>
                          <a:spcPct val="85000"/>
                        </a:lnSpc>
                        <a:spcBef>
                          <a:spcPct val="35000"/>
                        </a:spcBef>
                        <a:spcAft>
                          <a:spcPct val="0"/>
                        </a:spcAft>
                        <a:buClr>
                          <a:schemeClr val="hlink"/>
                        </a:buClr>
                        <a:buSzPct val="100000"/>
                        <a:buFontTx/>
                        <a:buNone/>
                        <a:tabLst/>
                      </a:pPr>
                      <a:endParaRPr kumimoji="0" lang="en-US" sz="1400" b="0"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endParaRPr>
                    </a:p>
                    <a:p>
                      <a:pPr marL="0" marR="0" lvl="0" indent="0" algn="ctr" defTabSz="914400" rtl="0" eaLnBrk="0" fontAlgn="base" latinLnBrk="0" hangingPunct="0">
                        <a:lnSpc>
                          <a:spcPct val="85000"/>
                        </a:lnSpc>
                        <a:spcBef>
                          <a:spcPct val="35000"/>
                        </a:spcBef>
                        <a:spcAft>
                          <a:spcPct val="0"/>
                        </a:spcAft>
                        <a:buClr>
                          <a:schemeClr val="hlink"/>
                        </a:buClr>
                        <a:buSzPct val="100000"/>
                        <a:buFontTx/>
                        <a:buNone/>
                        <a:tabLst/>
                      </a:pPr>
                      <a:endParaRPr kumimoji="0" lang="en-US" sz="1400" b="0"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endParaRPr>
                    </a:p>
                    <a:p>
                      <a:pPr marL="0" marR="0" lvl="0" indent="0" algn="ctr" defTabSz="914400" rtl="0" eaLnBrk="0" fontAlgn="base" latinLnBrk="0" hangingPunct="0">
                        <a:lnSpc>
                          <a:spcPct val="85000"/>
                        </a:lnSpc>
                        <a:spcBef>
                          <a:spcPct val="35000"/>
                        </a:spcBef>
                        <a:spcAft>
                          <a:spcPct val="0"/>
                        </a:spcAft>
                        <a:buClr>
                          <a:schemeClr val="hlink"/>
                        </a:buClr>
                        <a:buSzPct val="100000"/>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2403 W</a:t>
                      </a:r>
                    </a:p>
                    <a:p>
                      <a:pPr marL="0" marR="0" lvl="0" indent="0" algn="ctr" defTabSz="914400" rtl="0" eaLnBrk="0" fontAlgn="base" latinLnBrk="0" hangingPunct="0">
                        <a:lnSpc>
                          <a:spcPct val="85000"/>
                        </a:lnSpc>
                        <a:spcBef>
                          <a:spcPct val="35000"/>
                        </a:spcBef>
                        <a:spcAft>
                          <a:spcPct val="0"/>
                        </a:spcAft>
                        <a:buClr>
                          <a:schemeClr val="hlink"/>
                        </a:buClr>
                        <a:buSzPct val="100000"/>
                        <a:buFontTx/>
                        <a:buNone/>
                        <a:tabLst/>
                      </a:pPr>
                      <a:endParaRPr kumimoji="0" lang="en-US" sz="1400" b="0"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endParaRPr>
                    </a:p>
                    <a:p>
                      <a:pPr marL="0" marR="0" lvl="0" indent="0" algn="ctr" defTabSz="914400" rtl="0" eaLnBrk="0" fontAlgn="base" latinLnBrk="0" hangingPunct="0">
                        <a:lnSpc>
                          <a:spcPct val="85000"/>
                        </a:lnSpc>
                        <a:spcBef>
                          <a:spcPct val="35000"/>
                        </a:spcBef>
                        <a:spcAft>
                          <a:spcPct val="0"/>
                        </a:spcAft>
                        <a:buClr>
                          <a:schemeClr val="hlink"/>
                        </a:buClr>
                        <a:buSzPct val="100000"/>
                        <a:buFontTx/>
                        <a:buNone/>
                        <a:tabLst/>
                      </a:pPr>
                      <a:endParaRPr kumimoji="0" lang="en-US" sz="1400" b="0"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endParaRPr>
                    </a:p>
                    <a:p>
                      <a:pPr marL="0" marR="0" lvl="0" indent="0" algn="ctr" defTabSz="914400" rtl="0" eaLnBrk="0" fontAlgn="base" latinLnBrk="0" hangingPunct="0">
                        <a:lnSpc>
                          <a:spcPct val="85000"/>
                        </a:lnSpc>
                        <a:spcBef>
                          <a:spcPct val="35000"/>
                        </a:spcBef>
                        <a:spcAft>
                          <a:spcPct val="0"/>
                        </a:spcAft>
                        <a:buClr>
                          <a:schemeClr val="hlink"/>
                        </a:buClr>
                        <a:buSzPct val="100000"/>
                        <a:buFontTx/>
                        <a:buNone/>
                        <a:tabLst/>
                      </a:pPr>
                      <a:endParaRPr kumimoji="0" lang="en-US" sz="1400" b="0"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5000"/>
                        </a:lnSpc>
                        <a:spcBef>
                          <a:spcPct val="35000"/>
                        </a:spcBef>
                        <a:spcAft>
                          <a:spcPct val="0"/>
                        </a:spcAft>
                        <a:buClr>
                          <a:schemeClr val="hlink"/>
                        </a:buClr>
                        <a:buSzPct val="100000"/>
                        <a:buFont typeface="Symbol" pitchFamily="18" charset="2"/>
                        <a:buNone/>
                        <a:tabLst/>
                      </a:pPr>
                      <a:endParaRPr kumimoji="0" lang="en-US" sz="14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endParaRPr>
                    </a:p>
                    <a:p>
                      <a:pPr marL="0" marR="0" lvl="0" indent="0" algn="ctr" defTabSz="914400" rtl="0" eaLnBrk="0" fontAlgn="base" latinLnBrk="0" hangingPunct="0">
                        <a:lnSpc>
                          <a:spcPct val="85000"/>
                        </a:lnSpc>
                        <a:spcBef>
                          <a:spcPct val="35000"/>
                        </a:spcBef>
                        <a:spcAft>
                          <a:spcPct val="0"/>
                        </a:spcAft>
                        <a:buClr>
                          <a:schemeClr val="hlink"/>
                        </a:buClr>
                        <a:buSzPct val="100000"/>
                        <a:buFont typeface="Symbol" pitchFamily="18" charset="2"/>
                        <a:buNone/>
                        <a:tabLst/>
                      </a:pPr>
                      <a:endParaRPr kumimoji="0" lang="en-US" sz="14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endParaRPr>
                    </a:p>
                    <a:p>
                      <a:pPr marL="0" marR="0" lvl="0" indent="0" algn="ctr" defTabSz="914400" rtl="0" eaLnBrk="0" fontAlgn="base" latinLnBrk="0" hangingPunct="0">
                        <a:lnSpc>
                          <a:spcPct val="85000"/>
                        </a:lnSpc>
                        <a:spcBef>
                          <a:spcPct val="35000"/>
                        </a:spcBef>
                        <a:spcAft>
                          <a:spcPct val="0"/>
                        </a:spcAft>
                        <a:buClr>
                          <a:schemeClr val="hlink"/>
                        </a:buClr>
                        <a:buSzPct val="100000"/>
                        <a:buFont typeface="Symbol" pitchFamily="18" charset="2"/>
                        <a:buNone/>
                        <a:tabLst/>
                      </a:pPr>
                      <a:r>
                        <a:rPr kumimoji="0" lang="en-US" sz="1400" b="0"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Average Data Rates: </a:t>
                      </a:r>
                    </a:p>
                    <a:p>
                      <a:pPr marL="0" marR="0" lvl="0" indent="0" algn="ctr" defTabSz="914400" rtl="0" eaLnBrk="0" fontAlgn="base" latinLnBrk="0" hangingPunct="0">
                        <a:lnSpc>
                          <a:spcPct val="85000"/>
                        </a:lnSpc>
                        <a:spcBef>
                          <a:spcPct val="35000"/>
                        </a:spcBef>
                        <a:spcAft>
                          <a:spcPct val="0"/>
                        </a:spcAft>
                        <a:buClr>
                          <a:schemeClr val="hlink"/>
                        </a:buClr>
                        <a:buSzPct val="100000"/>
                        <a:buFont typeface="Symbol" pitchFamily="18" charset="2"/>
                        <a:buNone/>
                        <a:tabLst/>
                      </a:pPr>
                      <a:endParaRPr kumimoji="0" lang="en-US" sz="14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endParaRPr>
                    </a:p>
                    <a:p>
                      <a:pPr marL="0" marR="0" lvl="0" indent="0" algn="ctr" defTabSz="914400" rtl="0" eaLnBrk="0" fontAlgn="base" latinLnBrk="0" hangingPunct="0">
                        <a:lnSpc>
                          <a:spcPct val="85000"/>
                        </a:lnSpc>
                        <a:spcBef>
                          <a:spcPct val="35000"/>
                        </a:spcBef>
                        <a:spcAft>
                          <a:spcPct val="0"/>
                        </a:spcAft>
                        <a:buClr>
                          <a:schemeClr val="hlink"/>
                        </a:buClr>
                        <a:buSzPct val="100000"/>
                        <a:buFont typeface="Symbol" pitchFamily="18" charset="2"/>
                        <a:buNone/>
                        <a:tabLst/>
                      </a:pPr>
                      <a:r>
                        <a:rPr kumimoji="0" lang="en-US" sz="14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6.3 </a:t>
                      </a:r>
                      <a:r>
                        <a:rPr kumimoji="0" lang="en-US" sz="1400" b="1" i="0" u="none" strike="noStrike" cap="none" normalizeH="0" baseline="0" dirty="0" err="1" smtClean="0">
                          <a:ln>
                            <a:noFill/>
                          </a:ln>
                          <a:solidFill>
                            <a:schemeClr val="tx1"/>
                          </a:solidFill>
                          <a:effectLst/>
                          <a:latin typeface="Calibri" pitchFamily="34" charset="0"/>
                          <a:ea typeface="ＭＳ Ｐゴシック" pitchFamily="34" charset="-128"/>
                          <a:cs typeface="Calibri" pitchFamily="34" charset="0"/>
                        </a:rPr>
                        <a:t>Gbits</a:t>
                      </a:r>
                      <a:r>
                        <a:rPr kumimoji="0" lang="en-US" sz="1400" b="1"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rPr>
                        <a:t>/24hrs</a:t>
                      </a:r>
                    </a:p>
                    <a:p>
                      <a:pPr marL="0" marR="0" lvl="0" indent="0" algn="ctr" defTabSz="914400" rtl="0" eaLnBrk="0" fontAlgn="base" latinLnBrk="0" hangingPunct="0">
                        <a:lnSpc>
                          <a:spcPct val="85000"/>
                        </a:lnSpc>
                        <a:spcBef>
                          <a:spcPct val="35000"/>
                        </a:spcBef>
                        <a:spcAft>
                          <a:spcPct val="0"/>
                        </a:spcAft>
                        <a:buClr>
                          <a:schemeClr val="hlink"/>
                        </a:buClr>
                        <a:buSzPct val="100000"/>
                        <a:buFont typeface="Symbol" pitchFamily="18" charset="2"/>
                        <a:buNone/>
                        <a:tabLst/>
                      </a:pPr>
                      <a:endParaRPr kumimoji="0" lang="en-US" sz="1400" b="0"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endParaRPr>
                    </a:p>
                    <a:p>
                      <a:pPr marL="0" marR="0" lvl="0" indent="0" algn="ctr" defTabSz="914400" rtl="0" eaLnBrk="0" fontAlgn="base" latinLnBrk="0" hangingPunct="0">
                        <a:lnSpc>
                          <a:spcPct val="85000"/>
                        </a:lnSpc>
                        <a:spcBef>
                          <a:spcPct val="35000"/>
                        </a:spcBef>
                        <a:spcAft>
                          <a:spcPct val="0"/>
                        </a:spcAft>
                        <a:buClr>
                          <a:schemeClr val="hlink"/>
                        </a:buClr>
                        <a:buSzPct val="100000"/>
                        <a:buFont typeface="Symbol" pitchFamily="18" charset="2"/>
                        <a:buNone/>
                        <a:tabLst/>
                      </a:pPr>
                      <a:endParaRPr kumimoji="0" lang="en-US" sz="1400" b="0" i="0" u="none" strike="noStrike" cap="none" normalizeH="0" baseline="0" dirty="0" smtClean="0">
                        <a:ln>
                          <a:noFill/>
                        </a:ln>
                        <a:solidFill>
                          <a:schemeClr val="tx1"/>
                        </a:solidFill>
                        <a:effectLst/>
                        <a:latin typeface="Calibri" pitchFamily="34" charset="0"/>
                        <a:ea typeface="ＭＳ Ｐゴシック" pitchFamily="34" charset="-128"/>
                        <a:cs typeface="Calibri" pitchFamily="34"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Picture 70" descr="Logo-IDL-1"/>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7200900" y="3714750"/>
            <a:ext cx="1047750" cy="1004888"/>
          </a:xfrm>
          <a:prstGeom prst="rect">
            <a:avLst/>
          </a:prstGeom>
          <a:noFill/>
        </p:spPr>
      </p:pic>
      <p:sp>
        <p:nvSpPr>
          <p:cNvPr id="6" name="TextBox 5"/>
          <p:cNvSpPr txBox="1"/>
          <p:nvPr/>
        </p:nvSpPr>
        <p:spPr>
          <a:xfrm>
            <a:off x="3641864" y="4981575"/>
            <a:ext cx="4730611" cy="1015663"/>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dirty="0" smtClean="0">
                <a:latin typeface="+mn-lt"/>
              </a:rPr>
              <a:t>These parameters are for a conceptual ISS design only and do not reflect an optimized system for free-flyer or other platforms.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OAWL ISS - Design Decisions</a:t>
            </a:r>
            <a:endParaRPr lang="en-US" dirty="0"/>
          </a:p>
        </p:txBody>
      </p:sp>
      <p:sp>
        <p:nvSpPr>
          <p:cNvPr id="3" name="Content Placeholder 2"/>
          <p:cNvSpPr>
            <a:spLocks noGrp="1"/>
          </p:cNvSpPr>
          <p:nvPr>
            <p:ph sz="quarter" idx="1"/>
          </p:nvPr>
        </p:nvSpPr>
        <p:spPr>
          <a:xfrm>
            <a:off x="612648" y="1334530"/>
            <a:ext cx="8153400" cy="4761470"/>
          </a:xfrm>
        </p:spPr>
        <p:txBody>
          <a:bodyPr>
            <a:normAutofit fontScale="70000" lnSpcReduction="20000"/>
          </a:bodyPr>
          <a:lstStyle/>
          <a:p>
            <a:r>
              <a:rPr lang="en-US" dirty="0" smtClean="0"/>
              <a:t>Two </a:t>
            </a:r>
            <a:r>
              <a:rPr lang="en-US" dirty="0" smtClean="0"/>
              <a:t>lasers </a:t>
            </a:r>
            <a:r>
              <a:rPr lang="en-US" dirty="0" smtClean="0"/>
              <a:t>in the system- both operational</a:t>
            </a:r>
            <a:r>
              <a:rPr lang="en-US" dirty="0" smtClean="0"/>
              <a:t>, each pointing along a different line of sight.</a:t>
            </a:r>
          </a:p>
          <a:p>
            <a:pPr lvl="1"/>
            <a:r>
              <a:rPr lang="en-US" dirty="0" smtClean="0"/>
              <a:t>Eliminates high-speed high-use mechanisms (required to switch a single laser from one view to another) that are subject to poor overlap and/or misalignment and wear and tear.</a:t>
            </a:r>
          </a:p>
          <a:p>
            <a:pPr lvl="1"/>
            <a:r>
              <a:rPr lang="en-US" dirty="0" smtClean="0"/>
              <a:t>Mission requirement of 1 year (2 year goal) reduces the risk in this approach </a:t>
            </a:r>
            <a:r>
              <a:rPr lang="en-US" dirty="0" smtClean="0">
                <a:sym typeface="Wingdings" pitchFamily="2" charset="2"/>
              </a:rPr>
              <a:t> both lasers could run full time.</a:t>
            </a:r>
            <a:endParaRPr lang="en-US" dirty="0" smtClean="0"/>
          </a:p>
          <a:p>
            <a:r>
              <a:rPr lang="en-US" dirty="0" smtClean="0"/>
              <a:t>Loss of one laser on the OAWL design would result in the loss of one view – whereas loss of a high-speed mechanism (used on other designs, not OAWL) could result in the loss of </a:t>
            </a:r>
            <a:r>
              <a:rPr lang="en-US" b="1" i="1" dirty="0" smtClean="0"/>
              <a:t>at least </a:t>
            </a:r>
            <a:r>
              <a:rPr lang="en-US" dirty="0" smtClean="0"/>
              <a:t>one view (possibly both).</a:t>
            </a:r>
          </a:p>
          <a:p>
            <a:pPr marL="320040" lvl="1" indent="-320040">
              <a:spcBef>
                <a:spcPts val="700"/>
              </a:spcBef>
              <a:buClr>
                <a:schemeClr val="accent2"/>
              </a:buClr>
              <a:buSzPct val="60000"/>
              <a:buFont typeface="Wingdings"/>
              <a:buChar char=""/>
            </a:pPr>
            <a:r>
              <a:rPr lang="en-US" sz="2800" dirty="0" smtClean="0"/>
              <a:t>Pulses from the 50 Hz PRF lasers are </a:t>
            </a:r>
            <a:r>
              <a:rPr lang="en-US" sz="2800" dirty="0" smtClean="0"/>
              <a:t>interleaved, so system </a:t>
            </a:r>
            <a:r>
              <a:rPr lang="en-US" sz="2800" dirty="0" smtClean="0"/>
              <a:t>data acquisition </a:t>
            </a:r>
            <a:r>
              <a:rPr lang="en-US" sz="2800" dirty="0" smtClean="0"/>
              <a:t>repetition rate is 100 Hz. </a:t>
            </a:r>
          </a:p>
          <a:p>
            <a:pPr marL="320040" lvl="1" indent="-320040">
              <a:spcBef>
                <a:spcPts val="700"/>
              </a:spcBef>
              <a:buClr>
                <a:schemeClr val="accent2"/>
              </a:buClr>
              <a:buSzPct val="60000"/>
              <a:buFont typeface="Wingdings"/>
              <a:buChar char=""/>
            </a:pPr>
            <a:r>
              <a:rPr lang="en-US" sz="2800" dirty="0" smtClean="0"/>
              <a:t>No gaps in forward-aft beam </a:t>
            </a:r>
            <a:r>
              <a:rPr lang="en-US" sz="2800" dirty="0" smtClean="0"/>
              <a:t>overlap </a:t>
            </a:r>
            <a:r>
              <a:rPr lang="en-US" sz="2800" dirty="0" smtClean="0">
                <a:sym typeface="Wingdings" pitchFamily="2" charset="2"/>
              </a:rPr>
              <a:t></a:t>
            </a:r>
            <a:r>
              <a:rPr lang="en-US" sz="2800" dirty="0" smtClean="0"/>
              <a:t> can </a:t>
            </a:r>
            <a:r>
              <a:rPr lang="en-US" sz="2800" dirty="0" err="1" smtClean="0"/>
              <a:t>optmize</a:t>
            </a:r>
            <a:r>
              <a:rPr lang="en-US" sz="2800" dirty="0" smtClean="0"/>
              <a:t> profile calculations (i.e. in cloud free regions).</a:t>
            </a:r>
            <a:endParaRPr lang="en-US" sz="2800" dirty="0" smtClean="0"/>
          </a:p>
          <a:p>
            <a:pPr marL="320040" lvl="1" indent="-320040">
              <a:spcBef>
                <a:spcPts val="700"/>
              </a:spcBef>
              <a:buClr>
                <a:schemeClr val="accent2"/>
              </a:buClr>
              <a:buSzPct val="60000"/>
              <a:buFont typeface="Wingdings"/>
              <a:buChar char=""/>
            </a:pPr>
            <a:r>
              <a:rPr lang="en-US" sz="2800" dirty="0" smtClean="0"/>
              <a:t>Two </a:t>
            </a:r>
            <a:r>
              <a:rPr lang="en-US" sz="2800" i="1" dirty="0" smtClean="0"/>
              <a:t>low-speed, low-use </a:t>
            </a:r>
            <a:r>
              <a:rPr lang="en-US" sz="2800" dirty="0" smtClean="0"/>
              <a:t>mechanisms</a:t>
            </a:r>
            <a:r>
              <a:rPr lang="en-US" sz="2800" i="1" dirty="0" smtClean="0"/>
              <a:t> </a:t>
            </a:r>
            <a:r>
              <a:rPr lang="en-US" sz="2800" dirty="0" smtClean="0"/>
              <a:t>are added (one per laser) to perform occasional overlap alignment optimization (as done on CALIPSO once every ~6 months).</a:t>
            </a:r>
          </a:p>
          <a:p>
            <a:endParaRPr lang="en-US" dirty="0" smtClean="0"/>
          </a:p>
        </p:txBody>
      </p:sp>
      <p:sp>
        <p:nvSpPr>
          <p:cNvPr id="5" name="Footer Placeholder 4"/>
          <p:cNvSpPr>
            <a:spLocks noGrp="1"/>
          </p:cNvSpPr>
          <p:nvPr>
            <p:ph type="ftr" sz="quarter" idx="3"/>
          </p:nvPr>
        </p:nvSpPr>
        <p:spPr/>
        <p:txBody>
          <a:bodyPr/>
          <a:lstStyle/>
          <a:p>
            <a:r>
              <a:rPr lang="en-US" i="1" dirty="0" smtClean="0"/>
              <a:t>Ball Aerospace &amp; Technologies Corp. and NASA Earth Science &amp; Technology Office </a:t>
            </a:r>
          </a:p>
          <a:p>
            <a:r>
              <a:rPr lang="en-US" i="1" dirty="0" smtClean="0"/>
              <a:t>OAWL 2012 Instrument Design Lab (IDL) Study Results  - Presented at the Working Group on Space-based Wind Lidar, 17 October 2012</a:t>
            </a:r>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Lidar</a:t>
            </a:r>
            <a:r>
              <a:rPr lang="en-US" sz="3200" dirty="0" smtClean="0"/>
              <a:t> beam geometry from 400 km orbit</a:t>
            </a:r>
            <a:endParaRPr lang="en-US" sz="3200" dirty="0"/>
          </a:p>
        </p:txBody>
      </p:sp>
      <p:sp>
        <p:nvSpPr>
          <p:cNvPr id="3" name="Content Placeholder 2"/>
          <p:cNvSpPr>
            <a:spLocks noGrp="1"/>
          </p:cNvSpPr>
          <p:nvPr>
            <p:ph sz="quarter" idx="1"/>
          </p:nvPr>
        </p:nvSpPr>
        <p:spPr>
          <a:xfrm>
            <a:off x="238125" y="1733549"/>
            <a:ext cx="3590925" cy="4219575"/>
          </a:xfrm>
        </p:spPr>
        <p:txBody>
          <a:bodyPr>
            <a:normAutofit fontScale="62500" lnSpcReduction="20000"/>
          </a:bodyPr>
          <a:lstStyle/>
          <a:p>
            <a:pPr>
              <a:spcBef>
                <a:spcPts val="1800"/>
              </a:spcBef>
            </a:pPr>
            <a:r>
              <a:rPr lang="en-US" dirty="0" smtClean="0"/>
              <a:t>±45º (forward and aft) beams (40º off nadir).  1 beam per second per laser drawn here.</a:t>
            </a:r>
          </a:p>
          <a:p>
            <a:pPr>
              <a:spcBef>
                <a:spcPts val="1800"/>
              </a:spcBef>
            </a:pPr>
            <a:r>
              <a:rPr lang="en-US" b="1" dirty="0" smtClean="0"/>
              <a:t>Hybrid design</a:t>
            </a:r>
            <a:r>
              <a:rPr lang="en-US" dirty="0" smtClean="0"/>
              <a:t>:  Mechanism switches beams between forward &amp; aft telescopes (10 s period).  Resulting  overlap is periodic, with 72 km maximum overlap width at base.</a:t>
            </a:r>
          </a:p>
          <a:p>
            <a:pPr>
              <a:spcBef>
                <a:spcPts val="1800"/>
              </a:spcBef>
            </a:pPr>
            <a:r>
              <a:rPr lang="en-US" b="1" dirty="0" smtClean="0"/>
              <a:t>OAWL</a:t>
            </a:r>
            <a:r>
              <a:rPr lang="en-US" dirty="0" smtClean="0"/>
              <a:t>:  two lasers, one per telescope, each at 50 Hz PRF (interleaved for effective 100 Hz). Overlap is constant allowing for variable horizontal averaging.</a:t>
            </a:r>
            <a:endParaRPr lang="en-US" dirty="0"/>
          </a:p>
        </p:txBody>
      </p:sp>
      <p:pic>
        <p:nvPicPr>
          <p:cNvPr id="607238" name="Picture 6" descr="\\asdfiler2\css\Active Sensing Initiative\Optical Autocovariance\IDL 2012\post_IDL\Ball_final_reporting\images\beams.png"/>
          <p:cNvPicPr>
            <a:picLocks noChangeAspect="1" noChangeArrowheads="1"/>
          </p:cNvPicPr>
          <p:nvPr/>
        </p:nvPicPr>
        <p:blipFill>
          <a:blip r:embed="rId2" cstate="print">
            <a:clrChange>
              <a:clrFrom>
                <a:srgbClr val="FFFFFF"/>
              </a:clrFrom>
              <a:clrTo>
                <a:srgbClr val="FFFFFF">
                  <a:alpha val="0"/>
                </a:srgbClr>
              </a:clrTo>
            </a:clrChange>
          </a:blip>
          <a:srcRect l="10229" t="4718" r="14475" b="4353"/>
          <a:stretch>
            <a:fillRect/>
          </a:stretch>
        </p:blipFill>
        <p:spPr bwMode="auto">
          <a:xfrm>
            <a:off x="3790950" y="1047750"/>
            <a:ext cx="5153025" cy="5372100"/>
          </a:xfrm>
          <a:prstGeom prst="rect">
            <a:avLst/>
          </a:prstGeom>
          <a:noFill/>
        </p:spPr>
      </p:pic>
      <p:sp>
        <p:nvSpPr>
          <p:cNvPr id="15" name="Flowchart: Stored Data 14"/>
          <p:cNvSpPr/>
          <p:nvPr/>
        </p:nvSpPr>
        <p:spPr>
          <a:xfrm rot="5400000">
            <a:off x="6291261" y="-328612"/>
            <a:ext cx="685800" cy="4162425"/>
          </a:xfrm>
          <a:prstGeom prst="flowChartOnlineStorage">
            <a:avLst/>
          </a:prstGeom>
          <a:solidFill>
            <a:srgbClr val="FFFFFF">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Stored Data 15"/>
          <p:cNvSpPr/>
          <p:nvPr/>
        </p:nvSpPr>
        <p:spPr>
          <a:xfrm rot="5400000">
            <a:off x="6291261" y="242889"/>
            <a:ext cx="685800" cy="4162425"/>
          </a:xfrm>
          <a:prstGeom prst="flowChartOnlineStorage">
            <a:avLst/>
          </a:prstGeom>
          <a:solidFill>
            <a:srgbClr val="FFFFFF">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Stored Data 16"/>
          <p:cNvSpPr/>
          <p:nvPr/>
        </p:nvSpPr>
        <p:spPr>
          <a:xfrm rot="5400000">
            <a:off x="6291261" y="2471739"/>
            <a:ext cx="685800" cy="4162425"/>
          </a:xfrm>
          <a:prstGeom prst="flowChartOnlineStorage">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Stored Data 17"/>
          <p:cNvSpPr/>
          <p:nvPr/>
        </p:nvSpPr>
        <p:spPr>
          <a:xfrm rot="5400000">
            <a:off x="6291261" y="3043240"/>
            <a:ext cx="685800" cy="4162425"/>
          </a:xfrm>
          <a:prstGeom prst="flowChartOnlineStorage">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ooter Placeholder 18"/>
          <p:cNvSpPr>
            <a:spLocks noGrp="1"/>
          </p:cNvSpPr>
          <p:nvPr>
            <p:ph type="ftr" sz="quarter" idx="3"/>
          </p:nvPr>
        </p:nvSpPr>
        <p:spPr/>
        <p:txBody>
          <a:bodyPr/>
          <a:lstStyle/>
          <a:p>
            <a:r>
              <a:rPr lang="en-US" i="1" dirty="0" smtClean="0"/>
              <a:t>Ball Aerospace &amp; Technologies Corp. and NASA Earth Science &amp; Technology Office </a:t>
            </a:r>
          </a:p>
          <a:p>
            <a:r>
              <a:rPr lang="en-US" i="1" dirty="0" smtClean="0"/>
              <a:t>OAWL 2012 Instrument Design Lab (IDL) Study Results  - Presented at the Working Group on Space-based Wind Lidar, 17 October 2012</a:t>
            </a:r>
            <a:endParaRPr lang="en-US" dirty="0" smtClean="0"/>
          </a:p>
        </p:txBody>
      </p:sp>
      <p:sp>
        <p:nvSpPr>
          <p:cNvPr id="9" name="TextBox 8"/>
          <p:cNvSpPr txBox="1"/>
          <p:nvPr/>
        </p:nvSpPr>
        <p:spPr>
          <a:xfrm>
            <a:off x="4636311" y="4374550"/>
            <a:ext cx="867545" cy="400110"/>
          </a:xfrm>
          <a:prstGeom prst="rect">
            <a:avLst/>
          </a:prstGeom>
          <a:solidFill>
            <a:schemeClr val="bg1">
              <a:lumMod val="50000"/>
            </a:schemeClr>
          </a:solidFill>
        </p:spPr>
        <p:txBody>
          <a:bodyPr wrap="none" rtlCol="0">
            <a:spAutoFit/>
          </a:bodyPr>
          <a:lstStyle/>
          <a:p>
            <a:pPr algn="ctr"/>
            <a:r>
              <a:rPr lang="en-US" dirty="0" smtClean="0">
                <a:solidFill>
                  <a:schemeClr val="bg1"/>
                </a:solidFill>
                <a:latin typeface="+mn-lt"/>
              </a:rPr>
              <a:t>OAWL</a:t>
            </a:r>
          </a:p>
        </p:txBody>
      </p:sp>
      <p:sp>
        <p:nvSpPr>
          <p:cNvPr id="8" name="TextBox 7"/>
          <p:cNvSpPr txBox="1"/>
          <p:nvPr/>
        </p:nvSpPr>
        <p:spPr>
          <a:xfrm>
            <a:off x="4657750" y="1569824"/>
            <a:ext cx="891591" cy="400110"/>
          </a:xfrm>
          <a:prstGeom prst="rect">
            <a:avLst/>
          </a:prstGeom>
          <a:solidFill>
            <a:schemeClr val="bg1">
              <a:lumMod val="50000"/>
            </a:schemeClr>
          </a:solidFill>
        </p:spPr>
        <p:txBody>
          <a:bodyPr wrap="none" rtlCol="0">
            <a:spAutoFit/>
          </a:bodyPr>
          <a:lstStyle/>
          <a:p>
            <a:pPr algn="ctr"/>
            <a:r>
              <a:rPr lang="en-US" dirty="0" smtClean="0">
                <a:solidFill>
                  <a:schemeClr val="bg1"/>
                </a:solidFill>
                <a:latin typeface="+mn-lt"/>
              </a:rPr>
              <a:t>Hybrid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12546" y="2988945"/>
            <a:ext cx="4099560" cy="1673225"/>
          </a:xfrm>
        </p:spPr>
        <p:txBody>
          <a:bodyPr>
            <a:normAutofit fontScale="85000" lnSpcReduction="20000"/>
          </a:bodyPr>
          <a:lstStyle/>
          <a:p>
            <a:r>
              <a:rPr lang="en-US" dirty="0" smtClean="0"/>
              <a:t>Integrated Lidar Transmitter</a:t>
            </a:r>
          </a:p>
          <a:p>
            <a:r>
              <a:rPr lang="en-US" dirty="0" smtClean="0"/>
              <a:t>Integrated Lidar Receiver</a:t>
            </a:r>
          </a:p>
          <a:p>
            <a:r>
              <a:rPr lang="en-US" dirty="0" smtClean="0"/>
              <a:t>Payload Controller</a:t>
            </a:r>
          </a:p>
          <a:p>
            <a:r>
              <a:rPr lang="en-US" dirty="0" smtClean="0"/>
              <a:t>Payload (incl. JEM-EF Interface)</a:t>
            </a:r>
          </a:p>
          <a:p>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r>
              <a:rPr lang="en-US" sz="3200" dirty="0" smtClean="0">
                <a:solidFill>
                  <a:schemeClr val="tx2">
                    <a:lumMod val="50000"/>
                  </a:schemeClr>
                </a:solidFill>
              </a:rPr>
              <a:t>OAWL IDL Subsystems</a:t>
            </a:r>
          </a:p>
        </p:txBody>
      </p:sp>
      <p:sp>
        <p:nvSpPr>
          <p:cNvPr id="9" name="Footer Placeholder 8"/>
          <p:cNvSpPr>
            <a:spLocks noGrp="1"/>
          </p:cNvSpPr>
          <p:nvPr>
            <p:ph type="ftr" sz="quarter" idx="3"/>
          </p:nvPr>
        </p:nvSpPr>
        <p:spPr/>
        <p:txBody>
          <a:bodyPr/>
          <a:lstStyle/>
          <a:p>
            <a:r>
              <a:rPr lang="en-US" i="1" dirty="0" smtClean="0"/>
              <a:t>Ball Aerospace &amp; Technologies Corp. and NASA Earth Science &amp; Technology Office </a:t>
            </a:r>
          </a:p>
          <a:p>
            <a:r>
              <a:rPr lang="en-US" i="1" dirty="0" smtClean="0"/>
              <a:t>OAWL 2012 Instrument Design Lab (IDL) Study Results  - Presented at the Working Group on Space-based Wind Lidar, 17 October 2012</a:t>
            </a:r>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zh-TW" dirty="0" smtClean="0">
                <a:ea typeface="ＭＳ Ｐゴシック" pitchFamily="34" charset="-128"/>
              </a:rPr>
              <a:t>OAWL Laser Requirements-IDL</a:t>
            </a:r>
          </a:p>
        </p:txBody>
      </p:sp>
      <p:graphicFrame>
        <p:nvGraphicFramePr>
          <p:cNvPr id="7" name="Group 3"/>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 val="679679032"/>
              </p:ext>
            </p:extLst>
          </p:nvPr>
        </p:nvGraphicFramePr>
        <p:xfrm>
          <a:off x="637360" y="1636240"/>
          <a:ext cx="8015287" cy="4256786"/>
        </p:xfrm>
        <a:graphic>
          <a:graphicData uri="http://schemas.openxmlformats.org/drawingml/2006/table">
            <a:tbl>
              <a:tblPr/>
              <a:tblGrid>
                <a:gridCol w="2525712"/>
                <a:gridCol w="5489575"/>
              </a:tblGrid>
              <a:tr h="292100">
                <a:tc>
                  <a:txBody>
                    <a:bodyPr/>
                    <a:lstStyle/>
                    <a:p>
                      <a:pPr marL="0" marR="0" lvl="0" indent="0" algn="l" defTabSz="914400" rtl="0" eaLnBrk="0" fontAlgn="base" latinLnBrk="0" hangingPunct="0">
                        <a:lnSpc>
                          <a:spcPct val="85000"/>
                        </a:lnSpc>
                        <a:spcBef>
                          <a:spcPct val="35000"/>
                        </a:spcBef>
                        <a:spcAft>
                          <a:spcPct val="0"/>
                        </a:spcAft>
                        <a:buClr>
                          <a:schemeClr val="hlink"/>
                        </a:buClr>
                        <a:buSzPct val="100000"/>
                        <a:buFontTx/>
                        <a:buNone/>
                        <a:tabLst/>
                      </a:pPr>
                      <a:r>
                        <a:rPr kumimoji="0" lang="en-US" sz="1600" b="0" i="0" u="none" strike="noStrike" cap="none" normalizeH="0" baseline="0" dirty="0" smtClean="0">
                          <a:ln>
                            <a:noFill/>
                          </a:ln>
                          <a:solidFill>
                            <a:schemeClr val="bg1"/>
                          </a:solidFill>
                          <a:effectLst/>
                          <a:latin typeface="Trebuchet MS" charset="0"/>
                          <a:ea typeface="ＭＳ Ｐゴシック" charset="-128"/>
                        </a:rPr>
                        <a:t>Output power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35000"/>
                        </a:spcBef>
                        <a:spcAft>
                          <a:spcPct val="0"/>
                        </a:spcAft>
                        <a:buClr>
                          <a:schemeClr val="hlink"/>
                        </a:buClr>
                        <a:buSzPct val="100000"/>
                        <a:buFontTx/>
                        <a:buNone/>
                        <a:tabLst/>
                      </a:pPr>
                      <a:r>
                        <a:rPr kumimoji="0" lang="en-US" sz="1600" b="0" i="0" u="none" strike="noStrike" cap="none" normalizeH="0" baseline="0" dirty="0" smtClean="0">
                          <a:ln>
                            <a:noFill/>
                          </a:ln>
                          <a:solidFill>
                            <a:schemeClr val="bg1"/>
                          </a:solidFill>
                          <a:effectLst/>
                          <a:latin typeface="Trebuchet MS" charset="0"/>
                          <a:ea typeface="ＭＳ Ｐゴシック" charset="-128"/>
                        </a:rPr>
                        <a:t>555 </a:t>
                      </a:r>
                      <a:r>
                        <a:rPr kumimoji="0" lang="en-US" sz="1600" b="0" i="0" u="none" strike="noStrike" cap="none" normalizeH="0" baseline="0" dirty="0" smtClean="0">
                          <a:ln>
                            <a:noFill/>
                          </a:ln>
                          <a:solidFill>
                            <a:srgbClr val="FF0000"/>
                          </a:solidFill>
                          <a:effectLst/>
                          <a:latin typeface="Trebuchet MS" charset="0"/>
                          <a:ea typeface="ＭＳ Ｐゴシック" charset="-128"/>
                        </a:rPr>
                        <a:t>[500]</a:t>
                      </a:r>
                      <a:r>
                        <a:rPr kumimoji="0" lang="en-US" sz="1600" b="0" i="0" u="none" strike="noStrike" cap="none" normalizeH="0" baseline="0" dirty="0" smtClean="0">
                          <a:ln>
                            <a:noFill/>
                          </a:ln>
                          <a:solidFill>
                            <a:schemeClr val="bg1"/>
                          </a:solidFill>
                          <a:effectLst/>
                          <a:latin typeface="Trebuchet MS" charset="0"/>
                          <a:ea typeface="ＭＳ Ｐゴシック" charset="-128"/>
                        </a:rPr>
                        <a:t> mJ @ 355 nm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0" fontAlgn="base" latinLnBrk="0" hangingPunct="0">
                        <a:lnSpc>
                          <a:spcPct val="85000"/>
                        </a:lnSpc>
                        <a:spcBef>
                          <a:spcPct val="35000"/>
                        </a:spcBef>
                        <a:spcAft>
                          <a:spcPct val="0"/>
                        </a:spcAft>
                        <a:buClr>
                          <a:schemeClr val="hlink"/>
                        </a:buClr>
                        <a:buSzPct val="100000"/>
                        <a:buFontTx/>
                        <a:buNone/>
                        <a:tabLst/>
                      </a:pPr>
                      <a:r>
                        <a:rPr kumimoji="0" lang="en-US" sz="1600" b="0" i="0" u="none" strike="noStrike" cap="none" normalizeH="0" baseline="0" smtClean="0">
                          <a:ln>
                            <a:noFill/>
                          </a:ln>
                          <a:solidFill>
                            <a:schemeClr val="bg1"/>
                          </a:solidFill>
                          <a:effectLst/>
                          <a:latin typeface="Trebuchet MS" charset="0"/>
                          <a:ea typeface="ＭＳ Ｐゴシック" charset="-128"/>
                        </a:rPr>
                        <a:t>Pulse width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35000"/>
                        </a:spcBef>
                        <a:spcAft>
                          <a:spcPct val="0"/>
                        </a:spcAft>
                        <a:buClr>
                          <a:schemeClr val="hlink"/>
                        </a:buClr>
                        <a:buSzPct val="100000"/>
                        <a:buFontTx/>
                        <a:buNone/>
                        <a:tabLst/>
                      </a:pPr>
                      <a:r>
                        <a:rPr kumimoji="0" lang="en-US" sz="1600" b="0" i="0" u="none" strike="noStrike" cap="none" normalizeH="0" baseline="0" dirty="0" smtClean="0">
                          <a:ln>
                            <a:noFill/>
                          </a:ln>
                          <a:solidFill>
                            <a:schemeClr val="bg1"/>
                          </a:solidFill>
                          <a:effectLst/>
                          <a:latin typeface="Trebuchet MS" charset="0"/>
                          <a:ea typeface="ＭＳ Ｐゴシック" charset="-128"/>
                        </a:rPr>
                        <a:t>≥ 20 ns (FWHM)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l" defTabSz="914400" rtl="0" eaLnBrk="0" fontAlgn="base" latinLnBrk="0" hangingPunct="0">
                        <a:lnSpc>
                          <a:spcPct val="85000"/>
                        </a:lnSpc>
                        <a:spcBef>
                          <a:spcPct val="35000"/>
                        </a:spcBef>
                        <a:spcAft>
                          <a:spcPct val="0"/>
                        </a:spcAft>
                        <a:buClr>
                          <a:schemeClr val="hlink"/>
                        </a:buClr>
                        <a:buSzPct val="100000"/>
                        <a:buFontTx/>
                        <a:buNone/>
                        <a:tabLst/>
                      </a:pPr>
                      <a:r>
                        <a:rPr kumimoji="0" lang="en-US" sz="1600" b="0" i="0" u="none" strike="noStrike" cap="none" normalizeH="0" baseline="0" smtClean="0">
                          <a:ln>
                            <a:noFill/>
                          </a:ln>
                          <a:solidFill>
                            <a:schemeClr val="bg1"/>
                          </a:solidFill>
                          <a:effectLst/>
                          <a:latin typeface="Trebuchet MS" charset="0"/>
                          <a:ea typeface="ＭＳ Ｐゴシック" charset="-128"/>
                        </a:rPr>
                        <a:t>Pulse Repetition Freq.</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35000"/>
                        </a:spcBef>
                        <a:spcAft>
                          <a:spcPct val="0"/>
                        </a:spcAft>
                        <a:buClr>
                          <a:schemeClr val="hlink"/>
                        </a:buClr>
                        <a:buSzPct val="100000"/>
                        <a:buFontTx/>
                        <a:buNone/>
                        <a:tabLst/>
                      </a:pPr>
                      <a:r>
                        <a:rPr kumimoji="0" lang="en-US" sz="1600" b="0" i="0" u="none" strike="noStrike" cap="none" normalizeH="0" baseline="0" dirty="0" smtClean="0">
                          <a:ln>
                            <a:noFill/>
                          </a:ln>
                          <a:solidFill>
                            <a:schemeClr val="bg1"/>
                          </a:solidFill>
                          <a:effectLst/>
                          <a:latin typeface="Trebuchet MS" charset="0"/>
                          <a:ea typeface="ＭＳ Ｐゴシック" charset="-128"/>
                        </a:rPr>
                        <a:t>50 Hz</a:t>
                      </a:r>
                      <a:endParaRPr kumimoji="0" lang="en-US" sz="1200" b="0" i="0" u="none" strike="noStrike" cap="none" normalizeH="0" baseline="0" dirty="0" smtClean="0">
                        <a:ln>
                          <a:noFill/>
                        </a:ln>
                        <a:solidFill>
                          <a:schemeClr val="bg1"/>
                        </a:solidFill>
                        <a:effectLst/>
                        <a:latin typeface="Trebuchet MS"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0" fontAlgn="base" latinLnBrk="0" hangingPunct="0">
                        <a:lnSpc>
                          <a:spcPct val="85000"/>
                        </a:lnSpc>
                        <a:spcBef>
                          <a:spcPct val="35000"/>
                        </a:spcBef>
                        <a:spcAft>
                          <a:spcPct val="0"/>
                        </a:spcAft>
                        <a:buClr>
                          <a:schemeClr val="hlink"/>
                        </a:buClr>
                        <a:buSzPct val="100000"/>
                        <a:buFontTx/>
                        <a:buNone/>
                        <a:tabLst/>
                      </a:pPr>
                      <a:r>
                        <a:rPr kumimoji="0" lang="en-US" sz="1600" b="0" i="0" u="none" strike="noStrike" cap="none" normalizeH="0" baseline="0" dirty="0" err="1" smtClean="0">
                          <a:ln>
                            <a:noFill/>
                          </a:ln>
                          <a:solidFill>
                            <a:schemeClr val="bg1"/>
                          </a:solidFill>
                          <a:effectLst/>
                          <a:latin typeface="Symbol" charset="2"/>
                          <a:ea typeface="ＭＳ Ｐゴシック" charset="-128"/>
                        </a:rPr>
                        <a:t>D</a:t>
                      </a:r>
                      <a:r>
                        <a:rPr kumimoji="0" lang="en-US" sz="1600" b="0" i="0" u="none" strike="noStrike" cap="none" normalizeH="0" baseline="0" dirty="0" err="1" smtClean="0">
                          <a:ln>
                            <a:noFill/>
                          </a:ln>
                          <a:solidFill>
                            <a:schemeClr val="bg1"/>
                          </a:solidFill>
                          <a:effectLst/>
                          <a:latin typeface="Trebuchet MS" charset="0"/>
                          <a:ea typeface="ＭＳ Ｐゴシック" charset="-128"/>
                        </a:rPr>
                        <a:t>Temp</a:t>
                      </a:r>
                      <a:r>
                        <a:rPr kumimoji="0" lang="en-US" sz="1600" b="0" i="0" u="none" strike="noStrike" cap="none" normalizeH="0" baseline="0" dirty="0" smtClean="0">
                          <a:ln>
                            <a:noFill/>
                          </a:ln>
                          <a:solidFill>
                            <a:schemeClr val="bg1"/>
                          </a:solidFill>
                          <a:effectLst/>
                          <a:latin typeface="Trebuchet MS" charset="0"/>
                          <a:ea typeface="ＭＳ Ｐゴシック" charset="-128"/>
                        </a:rPr>
                        <a:t> range (Operating)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Trebuchet MS" charset="0"/>
                          <a:ea typeface="ＭＳ Ｐゴシック" charset="-128"/>
                        </a:rPr>
                        <a:t>35</a:t>
                      </a:r>
                      <a:r>
                        <a:rPr kumimoji="0" lang="en-US" sz="1600" b="0" i="0" u="none" strike="noStrike" cap="none" normalizeH="0" baseline="50000" dirty="0" smtClean="0">
                          <a:ln>
                            <a:noFill/>
                          </a:ln>
                          <a:solidFill>
                            <a:schemeClr val="bg1"/>
                          </a:solidFill>
                          <a:effectLst/>
                          <a:latin typeface="Trebuchet MS" charset="0"/>
                          <a:ea typeface="ＭＳ Ｐゴシック" charset="-128"/>
                        </a:rPr>
                        <a:t>o</a:t>
                      </a:r>
                      <a:r>
                        <a:rPr kumimoji="0" lang="en-US" sz="1600" b="0" i="0" u="none" strike="noStrike" cap="none" normalizeH="0" baseline="0" dirty="0" smtClean="0">
                          <a:ln>
                            <a:noFill/>
                          </a:ln>
                          <a:solidFill>
                            <a:schemeClr val="bg1"/>
                          </a:solidFill>
                          <a:effectLst/>
                          <a:latin typeface="Trebuchet MS" charset="0"/>
                          <a:ea typeface="ＭＳ Ｐゴシック" charset="-128"/>
                        </a:rPr>
                        <a:t>C +/- 1</a:t>
                      </a:r>
                      <a:r>
                        <a:rPr kumimoji="0" lang="en-US" sz="1600" b="0" i="0" u="none" strike="noStrike" cap="none" normalizeH="0" baseline="50000" dirty="0" smtClean="0">
                          <a:ln>
                            <a:noFill/>
                          </a:ln>
                          <a:solidFill>
                            <a:schemeClr val="bg1"/>
                          </a:solidFill>
                          <a:effectLst/>
                          <a:latin typeface="Trebuchet MS" charset="0"/>
                          <a:ea typeface="ＭＳ Ｐゴシック" charset="-128"/>
                        </a:rPr>
                        <a:t>o</a:t>
                      </a:r>
                      <a:r>
                        <a:rPr kumimoji="0" lang="en-US" sz="1600" b="0" i="0" u="none" strike="noStrike" cap="none" normalizeH="0" baseline="0" dirty="0" smtClean="0">
                          <a:ln>
                            <a:noFill/>
                          </a:ln>
                          <a:solidFill>
                            <a:schemeClr val="bg1"/>
                          </a:solidFill>
                          <a:effectLst/>
                          <a:latin typeface="Trebuchet MS" charset="0"/>
                          <a:ea typeface="ＭＳ Ｐゴシック" charset="-128"/>
                        </a:rPr>
                        <a:t>C  (likely can go broader range)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0" fontAlgn="base" latinLnBrk="0" hangingPunct="0">
                        <a:lnSpc>
                          <a:spcPct val="85000"/>
                        </a:lnSpc>
                        <a:spcBef>
                          <a:spcPct val="35000"/>
                        </a:spcBef>
                        <a:spcAft>
                          <a:spcPct val="0"/>
                        </a:spcAft>
                        <a:buClr>
                          <a:schemeClr val="hlink"/>
                        </a:buClr>
                        <a:buSzPct val="100000"/>
                        <a:buFontTx/>
                        <a:buNone/>
                        <a:tabLst/>
                        <a:defRPr/>
                      </a:pPr>
                      <a:r>
                        <a:rPr kumimoji="0" lang="en-US" sz="1600" b="0" i="0" u="none" strike="noStrike" cap="none" normalizeH="0" baseline="0" dirty="0" err="1" smtClean="0">
                          <a:ln>
                            <a:noFill/>
                          </a:ln>
                          <a:solidFill>
                            <a:schemeClr val="bg1"/>
                          </a:solidFill>
                          <a:effectLst/>
                          <a:latin typeface="Symbol" charset="2"/>
                          <a:ea typeface="ＭＳ Ｐゴシック" charset="-128"/>
                        </a:rPr>
                        <a:t>D</a:t>
                      </a:r>
                      <a:r>
                        <a:rPr kumimoji="0" lang="en-US" sz="1600" b="0" i="0" u="none" strike="noStrike" cap="none" normalizeH="0" baseline="0" dirty="0" err="1" smtClean="0">
                          <a:ln>
                            <a:noFill/>
                          </a:ln>
                          <a:solidFill>
                            <a:schemeClr val="bg1"/>
                          </a:solidFill>
                          <a:effectLst/>
                          <a:latin typeface="Trebuchet MS" charset="0"/>
                          <a:ea typeface="ＭＳ Ｐゴシック" charset="-128"/>
                        </a:rPr>
                        <a:t>Temp</a:t>
                      </a:r>
                      <a:r>
                        <a:rPr kumimoji="0" lang="en-US" sz="1600" b="0" i="0" u="none" strike="noStrike" cap="none" normalizeH="0" baseline="0" dirty="0" smtClean="0">
                          <a:ln>
                            <a:noFill/>
                          </a:ln>
                          <a:solidFill>
                            <a:schemeClr val="bg1"/>
                          </a:solidFill>
                          <a:effectLst/>
                          <a:latin typeface="Trebuchet MS" charset="0"/>
                          <a:ea typeface="ＭＳ Ｐゴシック" charset="-128"/>
                        </a:rPr>
                        <a:t> range (Survival)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bg1"/>
                          </a:solidFill>
                          <a:effectLst/>
                          <a:latin typeface="Trebuchet MS" charset="0"/>
                          <a:ea typeface="ＭＳ Ｐゴシック" charset="-128"/>
                        </a:rPr>
                        <a:t>-20</a:t>
                      </a:r>
                      <a:r>
                        <a:rPr kumimoji="0" lang="en-US" sz="1600" b="0" i="0" u="none" strike="noStrike" cap="none" normalizeH="0" baseline="50000" dirty="0" smtClean="0">
                          <a:ln>
                            <a:noFill/>
                          </a:ln>
                          <a:solidFill>
                            <a:schemeClr val="bg1"/>
                          </a:solidFill>
                          <a:effectLst/>
                          <a:latin typeface="Trebuchet MS" charset="0"/>
                          <a:ea typeface="ＭＳ Ｐゴシック" charset="-128"/>
                        </a:rPr>
                        <a:t>o</a:t>
                      </a:r>
                      <a:r>
                        <a:rPr kumimoji="0" lang="en-US" sz="1600" b="0" i="0" u="none" strike="noStrike" cap="none" normalizeH="0" baseline="0" dirty="0" smtClean="0">
                          <a:ln>
                            <a:noFill/>
                          </a:ln>
                          <a:solidFill>
                            <a:schemeClr val="bg1"/>
                          </a:solidFill>
                          <a:effectLst/>
                          <a:latin typeface="Trebuchet MS" charset="0"/>
                          <a:ea typeface="ＭＳ Ｐゴシック" charset="-128"/>
                        </a:rPr>
                        <a:t>C to 50</a:t>
                      </a:r>
                      <a:r>
                        <a:rPr kumimoji="0" lang="en-US" sz="1600" b="0" i="0" u="none" strike="noStrike" cap="none" normalizeH="0" baseline="50000" dirty="0" smtClean="0">
                          <a:ln>
                            <a:noFill/>
                          </a:ln>
                          <a:solidFill>
                            <a:schemeClr val="bg1"/>
                          </a:solidFill>
                          <a:effectLst/>
                          <a:latin typeface="Trebuchet MS" charset="0"/>
                          <a:ea typeface="ＭＳ Ｐゴシック" charset="-128"/>
                        </a:rPr>
                        <a:t>o</a:t>
                      </a:r>
                      <a:r>
                        <a:rPr kumimoji="0" lang="en-US" sz="1600" b="0" i="0" u="none" strike="noStrike" cap="none" normalizeH="0" baseline="0" dirty="0" smtClean="0">
                          <a:ln>
                            <a:noFill/>
                          </a:ln>
                          <a:solidFill>
                            <a:schemeClr val="bg1"/>
                          </a:solidFill>
                          <a:effectLst/>
                          <a:latin typeface="Trebuchet MS" charset="0"/>
                          <a:ea typeface="ＭＳ Ｐゴシック" charset="-128"/>
                        </a:rPr>
                        <a:t>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8150">
                <a:tc>
                  <a:txBody>
                    <a:bodyPr/>
                    <a:lstStyle/>
                    <a:p>
                      <a:pPr marL="0" marR="0" lvl="0" indent="0" algn="l" defTabSz="914400" rtl="0" eaLnBrk="0" fontAlgn="base" latinLnBrk="0" hangingPunct="0">
                        <a:lnSpc>
                          <a:spcPct val="85000"/>
                        </a:lnSpc>
                        <a:spcBef>
                          <a:spcPct val="35000"/>
                        </a:spcBef>
                        <a:spcAft>
                          <a:spcPct val="0"/>
                        </a:spcAft>
                        <a:buClr>
                          <a:schemeClr val="hlink"/>
                        </a:buClr>
                        <a:buSzPct val="100000"/>
                        <a:buFontTx/>
                        <a:buNone/>
                        <a:tabLst/>
                      </a:pPr>
                      <a:r>
                        <a:rPr kumimoji="0" lang="en-US" sz="1600" b="0" i="0" u="none" strike="noStrike" cap="none" normalizeH="0" baseline="0" dirty="0" smtClean="0">
                          <a:ln>
                            <a:noFill/>
                          </a:ln>
                          <a:solidFill>
                            <a:schemeClr val="bg1"/>
                          </a:solidFill>
                          <a:effectLst/>
                          <a:latin typeface="Trebuchet MS" charset="0"/>
                          <a:ea typeface="ＭＳ Ｐゴシック" charset="-128"/>
                        </a:rPr>
                        <a:t>Divergence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Trebuchet MS" charset="0"/>
                          <a:ea typeface="ＭＳ Ｐゴシック" charset="-128"/>
                        </a:rPr>
                        <a:t> ~100  </a:t>
                      </a:r>
                      <a:r>
                        <a:rPr kumimoji="0" lang="en-US" sz="1600" b="0" i="0" u="none" strike="noStrike" cap="none" normalizeH="0" baseline="0" dirty="0" err="1" smtClean="0">
                          <a:ln>
                            <a:noFill/>
                          </a:ln>
                          <a:solidFill>
                            <a:schemeClr val="bg1"/>
                          </a:solidFill>
                          <a:effectLst/>
                          <a:latin typeface="Times New Roman" pitchFamily="18" charset="0"/>
                          <a:ea typeface="ＭＳ Ｐゴシック" charset="-128"/>
                          <a:cs typeface="Times New Roman" pitchFamily="18" charset="0"/>
                        </a:rPr>
                        <a:t>uR</a:t>
                      </a:r>
                      <a:r>
                        <a:rPr kumimoji="0" lang="en-US" sz="1600" b="0" i="0" u="none" strike="noStrike" cap="none" normalizeH="0" baseline="0" dirty="0" smtClean="0">
                          <a:ln>
                            <a:noFill/>
                          </a:ln>
                          <a:solidFill>
                            <a:schemeClr val="bg1"/>
                          </a:solidFill>
                          <a:effectLst/>
                          <a:latin typeface="Trebuchet MS" charset="0"/>
                          <a:ea typeface="ＭＳ Ｐゴシック" charset="-128"/>
                        </a:rPr>
                        <a:t> ( 400 km altitude)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85000"/>
                        </a:lnSpc>
                        <a:spcBef>
                          <a:spcPct val="35000"/>
                        </a:spcBef>
                        <a:spcAft>
                          <a:spcPct val="0"/>
                        </a:spcAft>
                        <a:buClr>
                          <a:schemeClr val="hlink"/>
                        </a:buClr>
                        <a:buSzPct val="100000"/>
                        <a:buFontTx/>
                        <a:buNone/>
                        <a:tabLst/>
                      </a:pPr>
                      <a:r>
                        <a:rPr kumimoji="0" lang="en-US" sz="1600" b="0" i="0" u="none" strike="noStrike" cap="none" normalizeH="0" baseline="0" dirty="0" smtClean="0">
                          <a:ln>
                            <a:noFill/>
                          </a:ln>
                          <a:solidFill>
                            <a:schemeClr val="bg1"/>
                          </a:solidFill>
                          <a:effectLst/>
                          <a:latin typeface="Trebuchet MS" charset="0"/>
                          <a:ea typeface="ＭＳ Ｐゴシック" charset="-128"/>
                        </a:rPr>
                        <a:t>Mass (Optical head without Beam Exp)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Trebuchet MS" charset="0"/>
                          <a:ea typeface="ＭＳ Ｐゴシック" charset="-128"/>
                        </a:rPr>
                        <a:t>~20 kg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0" fontAlgn="base" latinLnBrk="0" hangingPunct="0">
                        <a:lnSpc>
                          <a:spcPct val="85000"/>
                        </a:lnSpc>
                        <a:spcBef>
                          <a:spcPct val="35000"/>
                        </a:spcBef>
                        <a:spcAft>
                          <a:spcPct val="0"/>
                        </a:spcAft>
                        <a:buClr>
                          <a:schemeClr val="hlink"/>
                        </a:buClr>
                        <a:buSzPct val="100000"/>
                        <a:buFontTx/>
                        <a:buNone/>
                        <a:tabLst/>
                      </a:pPr>
                      <a:r>
                        <a:rPr kumimoji="0" lang="en-US" sz="1600" b="0" i="0" u="none" strike="noStrike" cap="none" normalizeH="0" baseline="0" smtClean="0">
                          <a:ln>
                            <a:noFill/>
                          </a:ln>
                          <a:solidFill>
                            <a:schemeClr val="bg1"/>
                          </a:solidFill>
                          <a:effectLst/>
                          <a:latin typeface="Trebuchet MS" charset="0"/>
                          <a:ea typeface="ＭＳ Ｐゴシック" charset="-128"/>
                        </a:rPr>
                        <a:t>Size (Optical head without Beam Exp)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Trebuchet MS" charset="0"/>
                          <a:ea typeface="ＭＳ Ｐゴシック" charset="-128"/>
                        </a:rPr>
                        <a:t>~30 cm x 35 cm x 25 cm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0" fontAlgn="base" latinLnBrk="0" hangingPunct="0">
                        <a:lnSpc>
                          <a:spcPct val="85000"/>
                        </a:lnSpc>
                        <a:spcBef>
                          <a:spcPct val="35000"/>
                        </a:spcBef>
                        <a:spcAft>
                          <a:spcPct val="0"/>
                        </a:spcAft>
                        <a:buClr>
                          <a:schemeClr val="hlink"/>
                        </a:buClr>
                        <a:buSzPct val="100000"/>
                        <a:buFontTx/>
                        <a:buNone/>
                        <a:tabLst/>
                      </a:pPr>
                      <a:r>
                        <a:rPr kumimoji="0" lang="en-US" sz="1600" b="0" i="0" u="none" strike="noStrike" cap="none" normalizeH="0" baseline="0" smtClean="0">
                          <a:ln>
                            <a:noFill/>
                          </a:ln>
                          <a:solidFill>
                            <a:schemeClr val="bg1"/>
                          </a:solidFill>
                          <a:effectLst/>
                          <a:latin typeface="Trebuchet MS" charset="0"/>
                          <a:ea typeface="ＭＳ Ｐゴシック" charset="-128"/>
                        </a:rPr>
                        <a:t>Lifetime per Laser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5000"/>
                        </a:lnSpc>
                        <a:spcBef>
                          <a:spcPct val="35000"/>
                        </a:spcBef>
                        <a:spcAft>
                          <a:spcPct val="0"/>
                        </a:spcAft>
                        <a:buClr>
                          <a:schemeClr val="hlink"/>
                        </a:buClr>
                        <a:buSzPct val="100000"/>
                        <a:buFontTx/>
                        <a:buNone/>
                        <a:tabLst/>
                      </a:pPr>
                      <a:r>
                        <a:rPr kumimoji="0" lang="en-US" sz="1400" b="0" i="0" u="none" strike="noStrike" cap="none" normalizeH="0" baseline="0" dirty="0" smtClean="0">
                          <a:ln>
                            <a:noFill/>
                          </a:ln>
                          <a:solidFill>
                            <a:schemeClr val="bg1"/>
                          </a:solidFill>
                          <a:effectLst/>
                          <a:latin typeface="Trebuchet MS" charset="0"/>
                          <a:ea typeface="ＭＳ Ｐゴシック" charset="-128"/>
                        </a:rPr>
                        <a:t>Goal of 100% for 2 yrs:  3.16 Billion Shots</a:t>
                      </a:r>
                    </a:p>
                    <a:p>
                      <a:pPr marL="0" marR="0" lvl="0" indent="0" algn="l" defTabSz="914400" rtl="0" eaLnBrk="0" fontAlgn="base" latinLnBrk="0" hangingPunct="0">
                        <a:lnSpc>
                          <a:spcPct val="85000"/>
                        </a:lnSpc>
                        <a:spcBef>
                          <a:spcPct val="35000"/>
                        </a:spcBef>
                        <a:spcAft>
                          <a:spcPct val="0"/>
                        </a:spcAft>
                        <a:buClr>
                          <a:schemeClr val="hlink"/>
                        </a:buClr>
                        <a:buSzPct val="100000"/>
                        <a:buFontTx/>
                        <a:buNone/>
                        <a:tabLst/>
                      </a:pPr>
                      <a:r>
                        <a:rPr kumimoji="0" lang="en-US" sz="1400" b="0" i="0" u="none" strike="noStrike" cap="none" normalizeH="0" baseline="0" dirty="0" smtClean="0">
                          <a:ln>
                            <a:noFill/>
                          </a:ln>
                          <a:solidFill>
                            <a:schemeClr val="bg1"/>
                          </a:solidFill>
                          <a:effectLst/>
                          <a:latin typeface="Trebuchet MS" charset="0"/>
                          <a:ea typeface="ＭＳ Ｐゴシック" charset="-128"/>
                        </a:rPr>
                        <a:t>1 yr (1.6 B shots) requirement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375">
                <a:tc>
                  <a:txBody>
                    <a:bodyPr/>
                    <a:lstStyle/>
                    <a:p>
                      <a:pPr marL="0" marR="0" lvl="0" indent="0" algn="l" defTabSz="914400" rtl="0" eaLnBrk="0" fontAlgn="base" latinLnBrk="0" hangingPunct="0">
                        <a:lnSpc>
                          <a:spcPct val="85000"/>
                        </a:lnSpc>
                        <a:spcBef>
                          <a:spcPct val="35000"/>
                        </a:spcBef>
                        <a:spcAft>
                          <a:spcPct val="0"/>
                        </a:spcAft>
                        <a:buClr>
                          <a:schemeClr val="hlink"/>
                        </a:buClr>
                        <a:buSzPct val="100000"/>
                        <a:buFontTx/>
                        <a:buNone/>
                        <a:tabLst/>
                      </a:pPr>
                      <a:r>
                        <a:rPr kumimoji="0" lang="en-US" sz="1600" b="0" i="0" u="none" strike="noStrike" cap="none" normalizeH="0" baseline="0" dirty="0" smtClean="0">
                          <a:ln>
                            <a:noFill/>
                          </a:ln>
                          <a:solidFill>
                            <a:schemeClr val="bg1"/>
                          </a:solidFill>
                          <a:effectLst/>
                          <a:latin typeface="Trebuchet MS" charset="0"/>
                          <a:ea typeface="ＭＳ Ｐゴシック" charset="-128"/>
                        </a:rPr>
                        <a:t>Overall Electrical Optical Efficiency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Trebuchet MS" charset="0"/>
                          <a:ea typeface="ＭＳ Ｐゴシック" charset="-128"/>
                        </a:rPr>
                        <a:t>&gt;6% (BOL) and 5% (EOL)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Telescope for OAWL ISS Mission</a:t>
            </a:r>
            <a:endParaRPr lang="en-US" sz="3200" dirty="0"/>
          </a:p>
        </p:txBody>
      </p:sp>
      <p:sp>
        <p:nvSpPr>
          <p:cNvPr id="3" name="Content Placeholder 2"/>
          <p:cNvSpPr>
            <a:spLocks noGrp="1"/>
          </p:cNvSpPr>
          <p:nvPr>
            <p:ph sz="quarter" idx="1"/>
          </p:nvPr>
        </p:nvSpPr>
        <p:spPr>
          <a:xfrm>
            <a:off x="609600" y="1589567"/>
            <a:ext cx="3886200" cy="4477858"/>
          </a:xfrm>
        </p:spPr>
        <p:txBody>
          <a:bodyPr>
            <a:normAutofit fontScale="70000" lnSpcReduction="20000"/>
          </a:bodyPr>
          <a:lstStyle/>
          <a:p>
            <a:pPr lvl="0"/>
            <a:r>
              <a:rPr lang="en-US" dirty="0" smtClean="0"/>
              <a:t>Two look angles (two telescopes)</a:t>
            </a:r>
          </a:p>
          <a:p>
            <a:pPr lvl="1"/>
            <a:r>
              <a:rPr lang="en-US" dirty="0" smtClean="0"/>
              <a:t>Elevation of 40 degrees off nadir </a:t>
            </a:r>
          </a:p>
          <a:p>
            <a:pPr lvl="1"/>
            <a:r>
              <a:rPr lang="en-US" dirty="0" smtClean="0"/>
              <a:t>Azimuth angles of 45 degrees from the Ram and Wake directions</a:t>
            </a:r>
          </a:p>
          <a:p>
            <a:pPr lvl="0"/>
            <a:r>
              <a:rPr lang="en-US" dirty="0" smtClean="0"/>
              <a:t>70 cm diameter </a:t>
            </a:r>
          </a:p>
          <a:p>
            <a:pPr lvl="1"/>
            <a:r>
              <a:rPr lang="en-US" dirty="0" smtClean="0"/>
              <a:t>Secondary mirror optic and structure obscurations are acceptable since this is not coherent detection.</a:t>
            </a:r>
          </a:p>
          <a:p>
            <a:r>
              <a:rPr lang="en-US" dirty="0" err="1" smtClean="0"/>
              <a:t>Wavefront</a:t>
            </a:r>
            <a:r>
              <a:rPr lang="en-US" dirty="0" smtClean="0"/>
              <a:t> quality requirement: ~1-lambda at 632. </a:t>
            </a:r>
          </a:p>
          <a:p>
            <a:pPr lvl="0"/>
            <a:r>
              <a:rPr lang="en-US" dirty="0" smtClean="0"/>
              <a:t>Telescope mirrors have 98% reflectivity at 355 nm (per IDL)</a:t>
            </a:r>
          </a:p>
          <a:p>
            <a:pPr lvl="0"/>
            <a:r>
              <a:rPr lang="en-US" dirty="0" smtClean="0"/>
              <a:t>Weight &lt; 11kg each.</a:t>
            </a:r>
          </a:p>
          <a:p>
            <a:endParaRPr lang="en-US" dirty="0"/>
          </a:p>
        </p:txBody>
      </p:sp>
      <p:sp>
        <p:nvSpPr>
          <p:cNvPr id="22" name="Content Placeholder 21"/>
          <p:cNvSpPr>
            <a:spLocks noGrp="1"/>
          </p:cNvSpPr>
          <p:nvPr>
            <p:ph sz="quarter" idx="2"/>
          </p:nvPr>
        </p:nvSpPr>
        <p:spPr>
          <a:xfrm>
            <a:off x="4844901" y="1589567"/>
            <a:ext cx="3886200" cy="4477858"/>
          </a:xfrm>
        </p:spPr>
        <p:txBody>
          <a:bodyPr>
            <a:normAutofit fontScale="70000" lnSpcReduction="20000"/>
          </a:bodyPr>
          <a:lstStyle/>
          <a:p>
            <a:r>
              <a:rPr lang="en-US" dirty="0" smtClean="0"/>
              <a:t>Use scaled down version of the light-weighted </a:t>
            </a:r>
            <a:r>
              <a:rPr lang="en-US" dirty="0" err="1" smtClean="0"/>
              <a:t>Axsys</a:t>
            </a:r>
            <a:r>
              <a:rPr lang="en-US" dirty="0" smtClean="0"/>
              <a:t> telescopes in use on CALIPSO and MOLA (also GLAS, CATS-ISS, ATLAS).</a:t>
            </a:r>
          </a:p>
        </p:txBody>
      </p:sp>
      <p:pic>
        <p:nvPicPr>
          <p:cNvPr id="6" name="Picture 2"/>
          <p:cNvPicPr>
            <a:picLocks noChangeAspect="1" noChangeArrowheads="1"/>
          </p:cNvPicPr>
          <p:nvPr/>
        </p:nvPicPr>
        <p:blipFill>
          <a:blip r:embed="rId2" cstate="print"/>
          <a:srcRect/>
          <a:stretch>
            <a:fillRect/>
          </a:stretch>
        </p:blipFill>
        <p:spPr bwMode="auto">
          <a:xfrm>
            <a:off x="4799330" y="3027833"/>
            <a:ext cx="3983501" cy="3077692"/>
          </a:xfrm>
          <a:prstGeom prst="rect">
            <a:avLst/>
          </a:prstGeom>
          <a:noFill/>
          <a:ln w="9525">
            <a:noFill/>
            <a:miter lim="800000"/>
            <a:headEnd/>
            <a:tailEnd/>
          </a:ln>
        </p:spPr>
      </p:pic>
      <p:sp>
        <p:nvSpPr>
          <p:cNvPr id="7" name="Footer Placeholder 6"/>
          <p:cNvSpPr>
            <a:spLocks noGrp="1"/>
          </p:cNvSpPr>
          <p:nvPr>
            <p:ph type="ftr" sz="quarter" idx="3"/>
          </p:nvPr>
        </p:nvSpPr>
        <p:spPr/>
        <p:txBody>
          <a:bodyPr/>
          <a:lstStyle/>
          <a:p>
            <a:r>
              <a:rPr lang="en-US" i="1" dirty="0" smtClean="0"/>
              <a:t>Ball Aerospace &amp; Technologies Corp. and NASA Earth Science &amp; Technology Office </a:t>
            </a:r>
          </a:p>
          <a:p>
            <a:r>
              <a:rPr lang="en-US" i="1" dirty="0" smtClean="0"/>
              <a:t>OAWL 2012 Instrument Design Lab (IDL) Study Results  - Presented at the Working Group on Space-based Wind Lidar, 17 October 2012</a:t>
            </a: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OAWL baseline interferometer design</a:t>
            </a:r>
            <a:endParaRPr lang="en-US" dirty="0"/>
          </a:p>
        </p:txBody>
      </p:sp>
      <p:sp>
        <p:nvSpPr>
          <p:cNvPr id="6" name="Content Placeholder 5"/>
          <p:cNvSpPr>
            <a:spLocks noGrp="1"/>
          </p:cNvSpPr>
          <p:nvPr>
            <p:ph sz="quarter" idx="1"/>
          </p:nvPr>
        </p:nvSpPr>
        <p:spPr>
          <a:xfrm>
            <a:off x="508508" y="1582420"/>
            <a:ext cx="4021159" cy="3116580"/>
          </a:xfrm>
        </p:spPr>
        <p:txBody>
          <a:bodyPr>
            <a:normAutofit/>
          </a:bodyPr>
          <a:lstStyle/>
          <a:p>
            <a:r>
              <a:rPr lang="en-US" sz="2400" dirty="0" smtClean="0"/>
              <a:t>Smaller OPD version of the OAWL IIP system (TRL5)</a:t>
            </a:r>
          </a:p>
          <a:p>
            <a:endParaRPr lang="en-US" sz="2400" dirty="0" smtClean="0"/>
          </a:p>
          <a:p>
            <a:r>
              <a:rPr lang="en-US" sz="2400" dirty="0" smtClean="0"/>
              <a:t>OAWL Patents: US7929215(B1) and US8077294(B1).</a:t>
            </a:r>
          </a:p>
        </p:txBody>
      </p:sp>
      <p:sp>
        <p:nvSpPr>
          <p:cNvPr id="9" name="Footer Placeholder 8"/>
          <p:cNvSpPr>
            <a:spLocks noGrp="1"/>
          </p:cNvSpPr>
          <p:nvPr>
            <p:ph type="ftr" sz="quarter" idx="3"/>
          </p:nvPr>
        </p:nvSpPr>
        <p:spPr/>
        <p:txBody>
          <a:bodyPr/>
          <a:lstStyle/>
          <a:p>
            <a:r>
              <a:rPr lang="en-US" i="1" dirty="0" smtClean="0"/>
              <a:t>Ball Aerospace &amp; Technologies Corp. and NASA Earth Science &amp; Technology Office </a:t>
            </a:r>
          </a:p>
          <a:p>
            <a:r>
              <a:rPr lang="en-US" i="1" dirty="0" smtClean="0"/>
              <a:t>OAWL 2012 Instrument Design Lab (IDL) Study Results  - Presented at the Working Group on Space-based Wind Lidar, 17 October 2012</a:t>
            </a:r>
            <a:endParaRPr lang="en-US" dirty="0" smtClean="0"/>
          </a:p>
        </p:txBody>
      </p:sp>
      <p:pic>
        <p:nvPicPr>
          <p:cNvPr id="7" name="Content Placeholder 7" descr="OAWL IFO Optical Layout.png"/>
          <p:cNvPicPr>
            <a:picLocks noChangeAspect="1"/>
          </p:cNvPicPr>
          <p:nvPr/>
        </p:nvPicPr>
        <p:blipFill>
          <a:blip r:embed="rId2" cstate="screen"/>
          <a:stretch>
            <a:fillRect/>
          </a:stretch>
        </p:blipFill>
        <p:spPr>
          <a:xfrm>
            <a:off x="4728250" y="1629746"/>
            <a:ext cx="3931033" cy="407291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00075" y="50800"/>
            <a:ext cx="7118350" cy="763588"/>
          </a:xfrm>
        </p:spPr>
        <p:txBody>
          <a:bodyPr/>
          <a:lstStyle/>
          <a:p>
            <a:pPr eaLnBrk="1" hangingPunct="1"/>
            <a:r>
              <a:rPr lang="en-US" sz="3200" dirty="0" smtClean="0"/>
              <a:t>Detectors &amp; Data acquisition</a:t>
            </a:r>
          </a:p>
        </p:txBody>
      </p:sp>
      <p:sp>
        <p:nvSpPr>
          <p:cNvPr id="57347" name="Rectangle 3"/>
          <p:cNvSpPr>
            <a:spLocks noGrp="1" noChangeArrowheads="1"/>
          </p:cNvSpPr>
          <p:nvPr>
            <p:ph type="body" idx="1"/>
          </p:nvPr>
        </p:nvSpPr>
        <p:spPr>
          <a:xfrm>
            <a:off x="828675" y="1581149"/>
            <a:ext cx="7768478" cy="4437813"/>
          </a:xfrm>
        </p:spPr>
        <p:txBody>
          <a:bodyPr>
            <a:normAutofit lnSpcReduction="10000"/>
          </a:bodyPr>
          <a:lstStyle/>
          <a:p>
            <a:pPr marL="320040" lvl="2" indent="-320040">
              <a:lnSpc>
                <a:spcPct val="90000"/>
              </a:lnSpc>
              <a:spcBef>
                <a:spcPts val="700"/>
              </a:spcBef>
              <a:buSzPct val="60000"/>
              <a:buNone/>
            </a:pPr>
            <a:endParaRPr lang="en-US" sz="2000" dirty="0" smtClean="0"/>
          </a:p>
          <a:p>
            <a:pPr marL="320040" lvl="2" indent="-320040">
              <a:lnSpc>
                <a:spcPct val="90000"/>
              </a:lnSpc>
              <a:spcBef>
                <a:spcPts val="700"/>
              </a:spcBef>
              <a:buSzPct val="60000"/>
              <a:buFont typeface="Wingdings"/>
              <a:buChar char=""/>
            </a:pPr>
            <a:r>
              <a:rPr lang="en-US" sz="2000" dirty="0" smtClean="0"/>
              <a:t>Hamamatsu  R7600U-200 PMTs (TRL5) – Quantity 4</a:t>
            </a:r>
          </a:p>
          <a:p>
            <a:pPr marL="777240" lvl="3" indent="-320040">
              <a:lnSpc>
                <a:spcPct val="90000"/>
              </a:lnSpc>
              <a:spcBef>
                <a:spcPts val="700"/>
              </a:spcBef>
              <a:buSzPct val="60000"/>
              <a:buFont typeface="Wingdings"/>
              <a:buChar char=""/>
            </a:pPr>
            <a:r>
              <a:rPr lang="en-US" sz="1700" dirty="0" smtClean="0"/>
              <a:t>43% Quantum Efficiency with Ultra-</a:t>
            </a:r>
            <a:r>
              <a:rPr lang="en-US" sz="1700" dirty="0" err="1" smtClean="0"/>
              <a:t>Bialkali</a:t>
            </a:r>
            <a:endParaRPr lang="en-US" sz="1700" dirty="0" smtClean="0"/>
          </a:p>
          <a:p>
            <a:pPr marL="777240" lvl="3" indent="-320040">
              <a:lnSpc>
                <a:spcPct val="90000"/>
              </a:lnSpc>
              <a:spcBef>
                <a:spcPts val="700"/>
              </a:spcBef>
              <a:buSzPct val="60000"/>
              <a:buFont typeface="Wingdings"/>
              <a:buChar char=""/>
            </a:pPr>
            <a:r>
              <a:rPr lang="en-US" sz="1700" dirty="0" smtClean="0"/>
              <a:t>Low dark count &amp; dark current, operate in analog mode</a:t>
            </a:r>
          </a:p>
          <a:p>
            <a:pPr marL="777240" lvl="3" indent="-320040">
              <a:lnSpc>
                <a:spcPct val="90000"/>
              </a:lnSpc>
              <a:spcBef>
                <a:spcPts val="700"/>
              </a:spcBef>
              <a:buSzPct val="60000"/>
              <a:buFont typeface="Wingdings"/>
              <a:buChar char=""/>
            </a:pPr>
            <a:r>
              <a:rPr lang="en-US" sz="1700" dirty="0" smtClean="0"/>
              <a:t>Will have heritage in the ATLAS PMTS R7600U-300.</a:t>
            </a:r>
          </a:p>
          <a:p>
            <a:pPr marL="320040" lvl="2" indent="-320040">
              <a:lnSpc>
                <a:spcPct val="90000"/>
              </a:lnSpc>
              <a:spcBef>
                <a:spcPts val="700"/>
              </a:spcBef>
              <a:buSzPct val="60000"/>
              <a:buFont typeface="Wingdings"/>
              <a:buChar char=""/>
            </a:pPr>
            <a:r>
              <a:rPr lang="en-US" sz="2000" dirty="0" smtClean="0"/>
              <a:t>Thermal cycling and radiation effects are not an issue (IDL statement). </a:t>
            </a:r>
          </a:p>
          <a:p>
            <a:pPr marL="320040" lvl="2" indent="-320040">
              <a:lnSpc>
                <a:spcPct val="90000"/>
              </a:lnSpc>
              <a:spcBef>
                <a:spcPts val="700"/>
              </a:spcBef>
              <a:buSzPct val="60000"/>
              <a:buFont typeface="Wingdings"/>
              <a:buChar char=""/>
            </a:pPr>
            <a:r>
              <a:rPr lang="en-US" sz="2000" dirty="0" smtClean="0"/>
              <a:t>Detection bandwidth:  ~2 MHz </a:t>
            </a:r>
          </a:p>
          <a:p>
            <a:pPr marL="777240" lvl="3" indent="-320040">
              <a:lnSpc>
                <a:spcPct val="90000"/>
              </a:lnSpc>
              <a:spcBef>
                <a:spcPts val="700"/>
              </a:spcBef>
              <a:buSzPct val="60000"/>
              <a:buFont typeface="Wingdings"/>
              <a:buChar char=""/>
            </a:pPr>
            <a:r>
              <a:rPr lang="en-US" sz="1700" dirty="0" smtClean="0"/>
              <a:t>OAWL velocity range is NOT limited by detection bandwidth.  Reducing detection bandwidth improves SNR – but decreases sample range resolution.</a:t>
            </a:r>
            <a:endParaRPr lang="en-US" sz="2000" dirty="0" smtClean="0"/>
          </a:p>
          <a:p>
            <a:pPr marL="320040" lvl="2" indent="-320040">
              <a:lnSpc>
                <a:spcPct val="90000"/>
              </a:lnSpc>
              <a:spcBef>
                <a:spcPts val="700"/>
              </a:spcBef>
              <a:buSzPct val="60000"/>
              <a:buFont typeface="Wingdings"/>
              <a:buChar char=""/>
            </a:pPr>
            <a:r>
              <a:rPr lang="en-US" sz="2000" dirty="0" smtClean="0"/>
              <a:t>Processing &amp; Control:  Single Board Computer and FPGA (</a:t>
            </a:r>
            <a:r>
              <a:rPr lang="en-US" sz="1700" dirty="0" smtClean="0"/>
              <a:t>data acquisition &amp; real-time processing)</a:t>
            </a:r>
          </a:p>
          <a:p>
            <a:pPr marL="320040" lvl="2" indent="-320040">
              <a:lnSpc>
                <a:spcPct val="90000"/>
              </a:lnSpc>
              <a:spcBef>
                <a:spcPts val="700"/>
              </a:spcBef>
              <a:buSzPct val="60000"/>
              <a:buFont typeface="Wingdings"/>
              <a:buChar char=""/>
            </a:pPr>
            <a:r>
              <a:rPr lang="en-US" sz="2000" dirty="0" smtClean="0"/>
              <a:t>Processed and averaged raw data transmitted and/or stored if needed.</a:t>
            </a:r>
          </a:p>
          <a:p>
            <a:pPr marL="320040" lvl="2" indent="-320040">
              <a:lnSpc>
                <a:spcPct val="90000"/>
              </a:lnSpc>
              <a:spcBef>
                <a:spcPts val="700"/>
              </a:spcBef>
              <a:buSzPct val="60000"/>
              <a:buFont typeface="Wingdings"/>
              <a:buChar char=""/>
            </a:pPr>
            <a:r>
              <a:rPr lang="en-US" sz="2000" dirty="0" smtClean="0"/>
              <a:t>All data rates verified to be feasible by IDL</a:t>
            </a:r>
          </a:p>
          <a:p>
            <a:pPr marL="320040" lvl="2" indent="-320040">
              <a:lnSpc>
                <a:spcPct val="90000"/>
              </a:lnSpc>
              <a:spcBef>
                <a:spcPts val="700"/>
              </a:spcBef>
              <a:buSzPct val="60000"/>
              <a:buFont typeface="Wingdings"/>
              <a:buChar char=""/>
            </a:pPr>
            <a:endParaRPr lang="en-US" sz="2000" dirty="0" smtClean="0"/>
          </a:p>
          <a:p>
            <a:pPr marL="320040" lvl="2" indent="-320040">
              <a:lnSpc>
                <a:spcPct val="90000"/>
              </a:lnSpc>
              <a:spcBef>
                <a:spcPts val="700"/>
              </a:spcBef>
              <a:buSzPct val="60000"/>
              <a:buFont typeface="Wingdings"/>
              <a:buChar char=""/>
            </a:pPr>
            <a:endParaRPr lang="en-US" sz="1700" dirty="0" smtClean="0"/>
          </a:p>
        </p:txBody>
      </p:sp>
      <p:sp>
        <p:nvSpPr>
          <p:cNvPr id="6" name="Footer Placeholder 5"/>
          <p:cNvSpPr>
            <a:spLocks noGrp="1"/>
          </p:cNvSpPr>
          <p:nvPr>
            <p:ph type="ftr" sz="quarter" idx="3"/>
          </p:nvPr>
        </p:nvSpPr>
        <p:spPr/>
        <p:txBody>
          <a:bodyPr/>
          <a:lstStyle/>
          <a:p>
            <a:r>
              <a:rPr lang="en-US" i="1" dirty="0" smtClean="0"/>
              <a:t>Ball Aerospace &amp; Technologies Corp. and NASA Earth Science &amp; Technology Office </a:t>
            </a:r>
          </a:p>
          <a:p>
            <a:r>
              <a:rPr lang="en-US" i="1" dirty="0" smtClean="0"/>
              <a:t>OAWL 2012 Instrument Design Lab (IDL) Study Results  - Presented at the Working Group on Space-based Wind Lidar, 17 October 2012</a:t>
            </a: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
          </p:nvPr>
        </p:nvSpPr>
        <p:spPr>
          <a:xfrm>
            <a:off x="364998" y="1639330"/>
            <a:ext cx="7650418" cy="4463565"/>
          </a:xfrm>
        </p:spPr>
        <p:txBody>
          <a:bodyPr>
            <a:noAutofit/>
          </a:bodyPr>
          <a:lstStyle/>
          <a:p>
            <a:pPr>
              <a:spcBef>
                <a:spcPts val="1200"/>
              </a:spcBef>
            </a:pPr>
            <a:r>
              <a:rPr lang="en-US" sz="2000" dirty="0" smtClean="0"/>
              <a:t>This presentation contains information about the 2012 run of the Ball-Aerospace Optical </a:t>
            </a:r>
            <a:r>
              <a:rPr lang="en-US" sz="2000" dirty="0" err="1" smtClean="0"/>
              <a:t>Autocovariance</a:t>
            </a:r>
            <a:r>
              <a:rPr lang="en-US" sz="2000" dirty="0" smtClean="0"/>
              <a:t> Wind Lidar  (OAWL) Instrument design concept through the Goddard Instrument Design Lab (IDL)</a:t>
            </a:r>
          </a:p>
          <a:p>
            <a:pPr>
              <a:spcBef>
                <a:spcPts val="1800"/>
              </a:spcBef>
            </a:pPr>
            <a:r>
              <a:rPr lang="en-US" sz="2000" dirty="0" smtClean="0"/>
              <a:t>The OAWL IDL run, funded by ESTO, was performed as part of the effort to demonstrate that the OAWL Instrument can meet the requirements of the aerosol component of </a:t>
            </a:r>
            <a:r>
              <a:rPr lang="en-US" sz="2000" dirty="0" smtClean="0"/>
              <a:t>a wind lidar </a:t>
            </a:r>
            <a:r>
              <a:rPr lang="en-US" sz="2000" dirty="0" smtClean="0"/>
              <a:t>mission – using the same 355 nm </a:t>
            </a:r>
            <a:r>
              <a:rPr lang="en-US" sz="2000" dirty="0" smtClean="0"/>
              <a:t>wavelength proposed for molecular </a:t>
            </a:r>
            <a:r>
              <a:rPr lang="en-US" sz="2000" dirty="0" smtClean="0"/>
              <a:t>systems.</a:t>
            </a:r>
          </a:p>
          <a:p>
            <a:pPr>
              <a:spcBef>
                <a:spcPts val="1800"/>
              </a:spcBef>
            </a:pPr>
            <a:r>
              <a:rPr lang="en-US" sz="2000" dirty="0" smtClean="0"/>
              <a:t>The IDL concluded that the baseline OAWL system design is feasible with many components at high TRL, and that the system can fit within the volume, mass, power, and thermal budgets of a JEM-EF module on the ISS with &gt;80% reliability for a 1-year requirement, 2-year goal.  </a:t>
            </a:r>
            <a:endParaRPr lang="en-US" sz="2000" dirty="0"/>
          </a:p>
        </p:txBody>
      </p:sp>
      <p:sp>
        <p:nvSpPr>
          <p:cNvPr id="4" name="Footer Placeholder 3"/>
          <p:cNvSpPr>
            <a:spLocks noGrp="1"/>
          </p:cNvSpPr>
          <p:nvPr>
            <p:ph type="ftr" sz="quarter" idx="3"/>
          </p:nvPr>
        </p:nvSpPr>
        <p:spPr/>
        <p:txBody>
          <a:bodyPr/>
          <a:lstStyle/>
          <a:p>
            <a:r>
              <a:rPr lang="en-US" i="1" dirty="0" smtClean="0"/>
              <a:t>Ball Aerospace &amp; Technologies Corp. and NASA Earth Science &amp; Technology Office  </a:t>
            </a:r>
          </a:p>
          <a:p>
            <a:r>
              <a:rPr lang="en-US" i="1" dirty="0" smtClean="0"/>
              <a:t>OAWL 2012 Instrument Design Lab (IDL) Study Results  - Presented at the Working Group on Space-based Wind Lidar, 17 October 2012</a:t>
            </a:r>
            <a:endParaRPr lang="en-US" dirty="0" smtClean="0"/>
          </a:p>
        </p:txBody>
      </p:sp>
      <p:pic>
        <p:nvPicPr>
          <p:cNvPr id="5" name="Picture 70" descr="Logo-IDL-1"/>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7925174" y="1722443"/>
            <a:ext cx="790575" cy="75823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181776" y="2177463"/>
            <a:ext cx="6004559" cy="4415533"/>
          </a:xfrm>
          <a:prstGeom prst="rect">
            <a:avLst/>
          </a:prstGeom>
          <a:noFill/>
          <a:ln w="9525">
            <a:noFill/>
            <a:miter lim="800000"/>
            <a:headEnd/>
            <a:tailEnd/>
          </a:ln>
        </p:spPr>
      </p:pic>
      <p:sp>
        <p:nvSpPr>
          <p:cNvPr id="3" name="Title 2"/>
          <p:cNvSpPr>
            <a:spLocks noGrp="1"/>
          </p:cNvSpPr>
          <p:nvPr>
            <p:ph type="title"/>
          </p:nvPr>
        </p:nvSpPr>
        <p:spPr/>
        <p:txBody>
          <a:bodyPr/>
          <a:lstStyle/>
          <a:p>
            <a:r>
              <a:rPr lang="en-US" sz="3200" dirty="0" smtClean="0"/>
              <a:t>Input to IDL: Ball OAWL JEM-EF design</a:t>
            </a:r>
            <a:endParaRPr lang="en-US" sz="3200" dirty="0"/>
          </a:p>
        </p:txBody>
      </p:sp>
      <p:sp>
        <p:nvSpPr>
          <p:cNvPr id="4" name="Content Placeholder 3"/>
          <p:cNvSpPr>
            <a:spLocks noGrp="1"/>
          </p:cNvSpPr>
          <p:nvPr>
            <p:ph sz="quarter" idx="1"/>
          </p:nvPr>
        </p:nvSpPr>
        <p:spPr>
          <a:xfrm>
            <a:off x="284987" y="1127760"/>
            <a:ext cx="7992237" cy="3947160"/>
          </a:xfrm>
        </p:spPr>
        <p:txBody>
          <a:bodyPr>
            <a:noAutofit/>
          </a:bodyPr>
          <a:lstStyle/>
          <a:p>
            <a:r>
              <a:rPr lang="en-US" sz="2000" dirty="0" smtClean="0"/>
              <a:t>Various components reused from CALIPSO (including PMT box designs, etalons, telescope, optical mounts, etc).</a:t>
            </a:r>
          </a:p>
          <a:p>
            <a:r>
              <a:rPr lang="en-US" sz="2000" dirty="0" smtClean="0"/>
              <a:t>Input a baseline design concept shown at right (and next slide)</a:t>
            </a:r>
          </a:p>
          <a:p>
            <a:r>
              <a:rPr lang="en-US" sz="2000" dirty="0" smtClean="0"/>
              <a:t>Pointing is 35</a:t>
            </a:r>
            <a:r>
              <a:rPr lang="en-US" sz="2000" dirty="0" smtClean="0">
                <a:sym typeface="Symbol"/>
              </a:rPr>
              <a:t> off nadir, allowing the system to be put in </a:t>
            </a:r>
            <a:r>
              <a:rPr lang="en-US" sz="2000" i="1" dirty="0" smtClean="0">
                <a:sym typeface="Symbol"/>
              </a:rPr>
              <a:t>any</a:t>
            </a:r>
            <a:r>
              <a:rPr lang="en-US" sz="2000" dirty="0" smtClean="0">
                <a:sym typeface="Symbol"/>
              </a:rPr>
              <a:t> </a:t>
            </a:r>
            <a:br>
              <a:rPr lang="en-US" sz="2000" dirty="0" smtClean="0">
                <a:sym typeface="Symbol"/>
              </a:rPr>
            </a:br>
            <a:r>
              <a:rPr lang="en-US" sz="2000" dirty="0" smtClean="0">
                <a:sym typeface="Symbol"/>
              </a:rPr>
              <a:t>JEM-EF module.  40 achieved with IDL version. </a:t>
            </a:r>
            <a:br>
              <a:rPr lang="en-US" sz="2000" dirty="0" smtClean="0">
                <a:sym typeface="Symbol"/>
              </a:rPr>
            </a:br>
            <a:r>
              <a:rPr lang="en-US" sz="2000" dirty="0" smtClean="0">
                <a:sym typeface="Symbol"/>
              </a:rPr>
              <a:t>(restricts to modules 1 and 2)</a:t>
            </a:r>
          </a:p>
          <a:p>
            <a:r>
              <a:rPr lang="en-US" sz="2000" dirty="0" smtClean="0">
                <a:sym typeface="Symbol"/>
              </a:rPr>
              <a:t>Uses two 0.7m diameter </a:t>
            </a:r>
            <a:r>
              <a:rPr lang="en-US" sz="2000" dirty="0" err="1" smtClean="0">
                <a:sym typeface="Symbol"/>
              </a:rPr>
              <a:t>Axsys</a:t>
            </a:r>
            <a:r>
              <a:rPr lang="en-US" sz="2000" dirty="0" smtClean="0">
                <a:sym typeface="Symbol"/>
              </a:rPr>
              <a:t> </a:t>
            </a:r>
            <a:br>
              <a:rPr lang="en-US" sz="2000" dirty="0" smtClean="0">
                <a:sym typeface="Symbol"/>
              </a:rPr>
            </a:br>
            <a:r>
              <a:rPr lang="en-US" sz="2000" dirty="0" smtClean="0">
                <a:sym typeface="Symbol"/>
              </a:rPr>
              <a:t>telescopes (from CALIPSO </a:t>
            </a:r>
            <a:br>
              <a:rPr lang="en-US" sz="2000" dirty="0" smtClean="0">
                <a:sym typeface="Symbol"/>
              </a:rPr>
            </a:br>
            <a:r>
              <a:rPr lang="en-US" sz="2000" dirty="0" smtClean="0">
                <a:sym typeface="Symbol"/>
              </a:rPr>
              <a:t>and previous proposal </a:t>
            </a:r>
            <a:br>
              <a:rPr lang="en-US" sz="2000" dirty="0" smtClean="0">
                <a:sym typeface="Symbol"/>
              </a:rPr>
            </a:br>
            <a:r>
              <a:rPr lang="en-US" sz="2000" dirty="0" smtClean="0">
                <a:sym typeface="Symbol"/>
              </a:rPr>
              <a:t>models)</a:t>
            </a:r>
          </a:p>
        </p:txBody>
      </p:sp>
      <p:sp>
        <p:nvSpPr>
          <p:cNvPr id="6" name="Footer Placeholder 5"/>
          <p:cNvSpPr>
            <a:spLocks noGrp="1"/>
          </p:cNvSpPr>
          <p:nvPr>
            <p:ph type="ftr" sz="quarter" idx="3"/>
          </p:nvPr>
        </p:nvSpPr>
        <p:spPr/>
        <p:txBody>
          <a:bodyPr/>
          <a:lstStyle/>
          <a:p>
            <a:r>
              <a:rPr lang="en-US" i="1" dirty="0" smtClean="0"/>
              <a:t>Ball Aerospace &amp; Technologies Corp. and NASA Earth Science &amp; Technology Office </a:t>
            </a:r>
          </a:p>
          <a:p>
            <a:r>
              <a:rPr lang="en-US" i="1" dirty="0" smtClean="0"/>
              <a:t>OAWL 2012 Instrument Design Lab (IDL) Study Results  - Presented at the Working Group on Space-based Wind Lidar, 17 October 2012</a:t>
            </a:r>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46855" y="820569"/>
            <a:ext cx="4497145" cy="3218032"/>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9065" y="920115"/>
            <a:ext cx="4373880" cy="3063240"/>
          </a:xfrm>
          <a:prstGeom prst="rect">
            <a:avLst/>
          </a:prstGeom>
          <a:noFill/>
          <a:ln w="9525">
            <a:noFill/>
            <a:miter lim="800000"/>
            <a:headEnd/>
            <a:tailEnd/>
          </a:ln>
        </p:spPr>
      </p:pic>
      <p:sp>
        <p:nvSpPr>
          <p:cNvPr id="4" name="Title 2"/>
          <p:cNvSpPr txBox="1">
            <a:spLocks/>
          </p:cNvSpPr>
          <p:nvPr/>
        </p:nvSpPr>
        <p:spPr>
          <a:xfrm>
            <a:off x="628650" y="123825"/>
            <a:ext cx="7467600" cy="581025"/>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tx2"/>
                </a:solidFill>
                <a:effectLst/>
                <a:uLnTx/>
                <a:uFillTx/>
                <a:latin typeface="+mn-lt"/>
                <a:ea typeface="+mj-ea"/>
                <a:cs typeface="+mj-cs"/>
              </a:rPr>
              <a:t>Ball OAWL concept design</a:t>
            </a:r>
            <a:endParaRPr kumimoji="0" lang="en-US" sz="3600" b="0" i="0" u="none" strike="noStrike" kern="1200" cap="none" spc="0" normalizeH="0" baseline="0" noProof="0" dirty="0">
              <a:ln>
                <a:noFill/>
              </a:ln>
              <a:solidFill>
                <a:schemeClr val="tx2"/>
              </a:solidFill>
              <a:effectLst/>
              <a:uLnTx/>
              <a:uFillTx/>
              <a:latin typeface="+mn-lt"/>
              <a:ea typeface="+mj-ea"/>
              <a:cs typeface="+mj-cs"/>
            </a:endParaRPr>
          </a:p>
        </p:txBody>
      </p:sp>
      <p:sp>
        <p:nvSpPr>
          <p:cNvPr id="11" name="Footer Placeholder 10"/>
          <p:cNvSpPr>
            <a:spLocks noGrp="1"/>
          </p:cNvSpPr>
          <p:nvPr>
            <p:ph type="ftr" sz="quarter" idx="3"/>
          </p:nvPr>
        </p:nvSpPr>
        <p:spPr/>
        <p:txBody>
          <a:bodyPr/>
          <a:lstStyle/>
          <a:p>
            <a:r>
              <a:rPr lang="en-US" i="1" dirty="0" smtClean="0"/>
              <a:t>Ball Aerospace &amp; Technologies Corp. and NASA Earth Science &amp; Technology Office </a:t>
            </a:r>
          </a:p>
          <a:p>
            <a:r>
              <a:rPr lang="en-US" i="1" dirty="0" smtClean="0"/>
              <a:t>OAWL 2012 Instrument Design Lab (IDL) Study Results  - Presented at the Working Group on Space-based Wind Lidar, 17 October 2012</a:t>
            </a:r>
            <a:endParaRPr lang="en-US" dirty="0" smtClean="0"/>
          </a:p>
        </p:txBody>
      </p:sp>
      <p:sp>
        <p:nvSpPr>
          <p:cNvPr id="6" name="Content Placeholder 3"/>
          <p:cNvSpPr txBox="1">
            <a:spLocks/>
          </p:cNvSpPr>
          <p:nvPr/>
        </p:nvSpPr>
        <p:spPr>
          <a:xfrm>
            <a:off x="332613" y="4133850"/>
            <a:ext cx="6839712" cy="1931670"/>
          </a:xfrm>
          <a:prstGeom prst="rect">
            <a:avLst/>
          </a:prstGeom>
        </p:spPr>
        <p:txBody>
          <a:bodyPr>
            <a:no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There is actually a connector in the JEM-EF</a:t>
            </a:r>
            <a:r>
              <a:rPr kumimoji="0" lang="en-US" sz="2000" b="0" i="0" u="none" strike="noStrike" kern="1200" cap="none" spc="0" normalizeH="0" noProof="0" dirty="0" smtClean="0">
                <a:ln>
                  <a:noFill/>
                </a:ln>
                <a:solidFill>
                  <a:schemeClr val="tx1"/>
                </a:solidFill>
                <a:effectLst/>
                <a:uLnTx/>
                <a:uFillTx/>
                <a:latin typeface="+mn-lt"/>
                <a:ea typeface="+mn-ea"/>
                <a:cs typeface="+mn-cs"/>
              </a:rPr>
              <a:t> module here so a re-design was required – using the baseline concept as a starting point</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baseline="0" dirty="0" smtClean="0">
                <a:latin typeface="+mn-lt"/>
                <a:sym typeface="Symbol"/>
              </a:rPr>
              <a:t>IDL</a:t>
            </a:r>
            <a:r>
              <a:rPr lang="en-US" dirty="0" smtClean="0">
                <a:latin typeface="+mn-lt"/>
                <a:sym typeface="Symbol"/>
              </a:rPr>
              <a:t> Mechanical engineers re-arranged the layout/components and redesigned the bench to come up with the design described on the following slides.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sym typeface="Symbol"/>
            </a:endParaRPr>
          </a:p>
        </p:txBody>
      </p:sp>
      <p:cxnSp>
        <p:nvCxnSpPr>
          <p:cNvPr id="8" name="Straight Arrow Connector 7"/>
          <p:cNvCxnSpPr/>
          <p:nvPr/>
        </p:nvCxnSpPr>
        <p:spPr>
          <a:xfrm rot="5400000" flipH="1" flipV="1">
            <a:off x="7019926" y="3676652"/>
            <a:ext cx="733423" cy="600075"/>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7458075" y="3209925"/>
            <a:ext cx="876300" cy="4476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View and Dimensions</a:t>
            </a:r>
            <a:endParaRPr lang="en-US" dirty="0"/>
          </a:p>
        </p:txBody>
      </p:sp>
      <p:pic>
        <p:nvPicPr>
          <p:cNvPr id="2050" name="Picture 2" descr="C:\Users\jacrow\Desktop\instrument.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4787" t="9801" r="15056" b="16696"/>
          <a:stretch/>
        </p:blipFill>
        <p:spPr bwMode="auto">
          <a:xfrm>
            <a:off x="1499616" y="1887151"/>
            <a:ext cx="5833872" cy="407473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7" name="Straight Connector 6"/>
          <p:cNvCxnSpPr/>
          <p:nvPr/>
        </p:nvCxnSpPr>
        <p:spPr bwMode="auto">
          <a:xfrm>
            <a:off x="7187184" y="2962656"/>
            <a:ext cx="841248" cy="14249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6990588" y="5372100"/>
            <a:ext cx="1037844" cy="20116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 name="Straight Arrow Connector 10"/>
          <p:cNvCxnSpPr/>
          <p:nvPr/>
        </p:nvCxnSpPr>
        <p:spPr bwMode="auto">
          <a:xfrm>
            <a:off x="7854696" y="3105150"/>
            <a:ext cx="0" cy="2468118"/>
          </a:xfrm>
          <a:prstGeom prst="straightConnector1">
            <a:avLst/>
          </a:prstGeom>
          <a:solidFill>
            <a:schemeClr val="accent1"/>
          </a:solidFill>
          <a:ln w="12700" cap="flat" cmpd="sng" algn="ctr">
            <a:solidFill>
              <a:schemeClr val="tx1"/>
            </a:solidFill>
            <a:prstDash val="solid"/>
            <a:round/>
            <a:headEnd type="arrow" w="med" len="med"/>
            <a:tailEnd type="arrow"/>
          </a:ln>
          <a:effectLst/>
        </p:spPr>
      </p:cxnSp>
      <p:cxnSp>
        <p:nvCxnSpPr>
          <p:cNvPr id="24" name="Straight Connector 23"/>
          <p:cNvCxnSpPr/>
          <p:nvPr/>
        </p:nvCxnSpPr>
        <p:spPr bwMode="auto">
          <a:xfrm flipV="1">
            <a:off x="6839712" y="5285232"/>
            <a:ext cx="246888" cy="19202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flipV="1">
            <a:off x="2816352" y="1426464"/>
            <a:ext cx="0" cy="61264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48" name="Straight Connector 2047"/>
          <p:cNvCxnSpPr/>
          <p:nvPr/>
        </p:nvCxnSpPr>
        <p:spPr bwMode="auto">
          <a:xfrm flipV="1">
            <a:off x="7187184" y="2185416"/>
            <a:ext cx="0" cy="71323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52" name="Straight Arrow Connector 2051"/>
          <p:cNvCxnSpPr/>
          <p:nvPr/>
        </p:nvCxnSpPr>
        <p:spPr bwMode="auto">
          <a:xfrm>
            <a:off x="2816352" y="1536192"/>
            <a:ext cx="4370832" cy="813816"/>
          </a:xfrm>
          <a:prstGeom prst="straightConnector1">
            <a:avLst/>
          </a:prstGeom>
          <a:solidFill>
            <a:schemeClr val="accent1"/>
          </a:solidFill>
          <a:ln w="12700" cap="flat" cmpd="sng" algn="ctr">
            <a:solidFill>
              <a:schemeClr val="tx1"/>
            </a:solidFill>
            <a:prstDash val="solid"/>
            <a:round/>
            <a:headEnd type="arrow" w="med" len="med"/>
            <a:tailEnd type="arrow"/>
          </a:ln>
          <a:effectLst/>
        </p:spPr>
      </p:cxnSp>
      <p:cxnSp>
        <p:nvCxnSpPr>
          <p:cNvPr id="2055" name="Straight Connector 2054"/>
          <p:cNvCxnSpPr/>
          <p:nvPr/>
        </p:nvCxnSpPr>
        <p:spPr bwMode="auto">
          <a:xfrm flipH="1" flipV="1">
            <a:off x="1746504" y="1801368"/>
            <a:ext cx="978408" cy="23774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57" name="Straight Connector 2056"/>
          <p:cNvCxnSpPr/>
          <p:nvPr/>
        </p:nvCxnSpPr>
        <p:spPr bwMode="auto">
          <a:xfrm flipH="1" flipV="1">
            <a:off x="941832" y="2459736"/>
            <a:ext cx="1024128" cy="21945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59" name="Straight Arrow Connector 2058"/>
          <p:cNvCxnSpPr/>
          <p:nvPr/>
        </p:nvCxnSpPr>
        <p:spPr bwMode="auto">
          <a:xfrm flipV="1">
            <a:off x="1069848" y="1887151"/>
            <a:ext cx="896112" cy="572586"/>
          </a:xfrm>
          <a:prstGeom prst="straightConnector1">
            <a:avLst/>
          </a:prstGeom>
          <a:solidFill>
            <a:schemeClr val="accent1"/>
          </a:solidFill>
          <a:ln w="12700" cap="flat" cmpd="sng" algn="ctr">
            <a:solidFill>
              <a:schemeClr val="tx1"/>
            </a:solidFill>
            <a:prstDash val="solid"/>
            <a:round/>
            <a:headEnd type="arrow" w="med" len="med"/>
            <a:tailEnd type="arrow"/>
          </a:ln>
          <a:effectLst/>
        </p:spPr>
      </p:cxnSp>
      <p:sp>
        <p:nvSpPr>
          <p:cNvPr id="2063" name="TextBox 2062"/>
          <p:cNvSpPr txBox="1"/>
          <p:nvPr/>
        </p:nvSpPr>
        <p:spPr>
          <a:xfrm>
            <a:off x="4648528" y="1731335"/>
            <a:ext cx="543739" cy="307777"/>
          </a:xfrm>
          <a:prstGeom prst="rect">
            <a:avLst/>
          </a:prstGeom>
          <a:solidFill>
            <a:srgbClr val="FFFFFF"/>
          </a:solidFill>
        </p:spPr>
        <p:txBody>
          <a:bodyPr wrap="none" rtlCol="0">
            <a:spAutoFit/>
          </a:bodyPr>
          <a:lstStyle/>
          <a:p>
            <a:pPr algn="ctr" eaLnBrk="0" hangingPunct="0"/>
            <a:r>
              <a:rPr lang="en-US" sz="1400" b="1" dirty="0" smtClean="0">
                <a:solidFill>
                  <a:srgbClr val="000000"/>
                </a:solidFill>
                <a:latin typeface="Book Antiqua" pitchFamily="18" charset="0"/>
              </a:rPr>
              <a:t>1855</a:t>
            </a:r>
          </a:p>
        </p:txBody>
      </p:sp>
      <p:sp>
        <p:nvSpPr>
          <p:cNvPr id="48" name="TextBox 47"/>
          <p:cNvSpPr txBox="1"/>
          <p:nvPr/>
        </p:nvSpPr>
        <p:spPr>
          <a:xfrm>
            <a:off x="1290918" y="1930908"/>
            <a:ext cx="453970" cy="307777"/>
          </a:xfrm>
          <a:prstGeom prst="rect">
            <a:avLst/>
          </a:prstGeom>
          <a:solidFill>
            <a:srgbClr val="FFFFFF"/>
          </a:solidFill>
        </p:spPr>
        <p:txBody>
          <a:bodyPr wrap="none" rtlCol="0">
            <a:spAutoFit/>
          </a:bodyPr>
          <a:lstStyle/>
          <a:p>
            <a:pPr algn="ctr" eaLnBrk="0" hangingPunct="0"/>
            <a:r>
              <a:rPr lang="en-US" sz="1400" b="1" dirty="0" smtClean="0">
                <a:solidFill>
                  <a:srgbClr val="000000"/>
                </a:solidFill>
                <a:latin typeface="Book Antiqua" pitchFamily="18" charset="0"/>
              </a:rPr>
              <a:t>800</a:t>
            </a:r>
          </a:p>
        </p:txBody>
      </p:sp>
      <p:sp>
        <p:nvSpPr>
          <p:cNvPr id="49" name="TextBox 48"/>
          <p:cNvSpPr txBox="1"/>
          <p:nvPr/>
        </p:nvSpPr>
        <p:spPr>
          <a:xfrm>
            <a:off x="7509510" y="4185320"/>
            <a:ext cx="543740" cy="307777"/>
          </a:xfrm>
          <a:prstGeom prst="rect">
            <a:avLst/>
          </a:prstGeom>
          <a:solidFill>
            <a:srgbClr val="FFFFFF"/>
          </a:solidFill>
        </p:spPr>
        <p:txBody>
          <a:bodyPr wrap="none" rtlCol="0">
            <a:spAutoFit/>
          </a:bodyPr>
          <a:lstStyle/>
          <a:p>
            <a:pPr algn="ctr" eaLnBrk="0" hangingPunct="0"/>
            <a:r>
              <a:rPr lang="en-US" sz="1400" b="1" dirty="0" smtClean="0">
                <a:solidFill>
                  <a:srgbClr val="000000"/>
                </a:solidFill>
                <a:latin typeface="Book Antiqua" pitchFamily="18" charset="0"/>
              </a:rPr>
              <a:t>1000</a:t>
            </a:r>
          </a:p>
        </p:txBody>
      </p:sp>
      <p:sp>
        <p:nvSpPr>
          <p:cNvPr id="2064" name="TextBox 2063"/>
          <p:cNvSpPr txBox="1"/>
          <p:nvPr/>
        </p:nvSpPr>
        <p:spPr>
          <a:xfrm>
            <a:off x="742716" y="5400040"/>
            <a:ext cx="3910045" cy="338554"/>
          </a:xfrm>
          <a:prstGeom prst="rect">
            <a:avLst/>
          </a:prstGeom>
          <a:solidFill>
            <a:schemeClr val="accent2"/>
          </a:solidFill>
          <a:ln>
            <a:solidFill>
              <a:schemeClr val="accent1"/>
            </a:solidFill>
          </a:ln>
        </p:spPr>
        <p:txBody>
          <a:bodyPr wrap="none" rtlCol="0">
            <a:spAutoFit/>
          </a:bodyPr>
          <a:lstStyle/>
          <a:p>
            <a:pPr algn="ctr" eaLnBrk="0" hangingPunct="0"/>
            <a:r>
              <a:rPr lang="en-US" sz="1600" b="1" dirty="0" smtClean="0">
                <a:solidFill>
                  <a:srgbClr val="FFFFFF"/>
                </a:solidFill>
                <a:latin typeface="Book Antiqua" pitchFamily="18" charset="0"/>
              </a:rPr>
              <a:t>Dims in mm are for the JEM-EF module</a:t>
            </a:r>
            <a:endParaRPr lang="en-US" sz="1600" b="1" dirty="0">
              <a:solidFill>
                <a:srgbClr val="FFFFFF"/>
              </a:solidFill>
              <a:latin typeface="Book Antiqua" pitchFamily="18" charset="0"/>
            </a:endParaRPr>
          </a:p>
        </p:txBody>
      </p:sp>
    </p:spTree>
    <p:extLst>
      <p:ext uri="{BB962C8B-B14F-4D97-AF65-F5344CB8AC3E}">
        <p14:creationId xmlns:p14="http://schemas.microsoft.com/office/powerpoint/2010/main" xmlns="" val="316917867"/>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71600" y="1600200"/>
            <a:ext cx="7620000" cy="990600"/>
          </a:xfrm>
        </p:spPr>
        <p:txBody>
          <a:bodyPr/>
          <a:lstStyle/>
          <a:p>
            <a:r>
              <a:rPr lang="en-US" sz="3200" dirty="0" smtClean="0">
                <a:solidFill>
                  <a:schemeClr val="tx2">
                    <a:lumMod val="50000"/>
                  </a:schemeClr>
                </a:solidFill>
              </a:rPr>
              <a:t>Conclusions, Cost Analysis, &amp; Next Steps</a:t>
            </a:r>
            <a:endParaRPr lang="en-US" sz="3200" dirty="0">
              <a:solidFill>
                <a:schemeClr val="tx2">
                  <a:lumMod val="50000"/>
                </a:schemeClr>
              </a:solidFill>
            </a:endParaRPr>
          </a:p>
        </p:txBody>
      </p:sp>
      <p:sp>
        <p:nvSpPr>
          <p:cNvPr id="8" name="Footer Placeholder 7"/>
          <p:cNvSpPr>
            <a:spLocks noGrp="1"/>
          </p:cNvSpPr>
          <p:nvPr>
            <p:ph type="ftr" sz="quarter" idx="3"/>
          </p:nvPr>
        </p:nvSpPr>
        <p:spPr/>
        <p:txBody>
          <a:bodyPr/>
          <a:lstStyle/>
          <a:p>
            <a:r>
              <a:rPr lang="en-US" i="1" dirty="0" smtClean="0">
                <a:solidFill>
                  <a:prstClr val="black"/>
                </a:solidFill>
              </a:rPr>
              <a:t>Ball Aerospace &amp; Technologies Corp. and NASA Earth Science &amp; Technology Office </a:t>
            </a:r>
          </a:p>
          <a:p>
            <a:r>
              <a:rPr lang="en-US" i="1" dirty="0" smtClean="0">
                <a:solidFill>
                  <a:prstClr val="black"/>
                </a:solidFill>
              </a:rPr>
              <a:t>OAWL 2012 Instrument Design Lab (IDL) Study Results  - Presented at the Working Group on Space-based Wind Lidar, 17 October 2012</a:t>
            </a:r>
            <a:endParaRPr lang="en-US" dirty="0" smtClean="0">
              <a:solidFill>
                <a:prstClr val="black"/>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Autofit/>
          </a:bodyPr>
          <a:lstStyle/>
          <a:p>
            <a:pPr eaLnBrk="1" hangingPunct="1"/>
            <a:r>
              <a:rPr lang="en-US" sz="2800" dirty="0" smtClean="0"/>
              <a:t>OAWL IDL Study - Output Summaries</a:t>
            </a:r>
          </a:p>
        </p:txBody>
      </p:sp>
      <p:sp>
        <p:nvSpPr>
          <p:cNvPr id="6" name="Content Placeholder 5"/>
          <p:cNvSpPr>
            <a:spLocks noGrp="1"/>
          </p:cNvSpPr>
          <p:nvPr>
            <p:ph sz="quarter" idx="1"/>
          </p:nvPr>
        </p:nvSpPr>
        <p:spPr>
          <a:xfrm>
            <a:off x="247135" y="1228725"/>
            <a:ext cx="8649730" cy="5067299"/>
          </a:xfrm>
        </p:spPr>
        <p:txBody>
          <a:bodyPr>
            <a:normAutofit fontScale="62500" lnSpcReduction="20000"/>
          </a:bodyPr>
          <a:lstStyle/>
          <a:p>
            <a:r>
              <a:rPr lang="en-US" b="1" dirty="0" smtClean="0"/>
              <a:t>Laser</a:t>
            </a:r>
            <a:r>
              <a:rPr lang="en-US" dirty="0" smtClean="0"/>
              <a:t>: “TRL5 can be reached quickly by simply building a final form, fit, and function unit at Fibertek.  Then pursuit of TRL6 can begin with Flight Qual.”</a:t>
            </a:r>
          </a:p>
          <a:p>
            <a:r>
              <a:rPr lang="en-US" b="1" dirty="0" smtClean="0"/>
              <a:t>Electrical</a:t>
            </a:r>
            <a:r>
              <a:rPr lang="en-US" dirty="0" smtClean="0"/>
              <a:t>: “No electrical tall poles or low TRL concerns.”  “The OAWL Raw Data rate is well below the 100Mbps bandwidth of the ISS HRDL and poses no concern.”</a:t>
            </a:r>
          </a:p>
          <a:p>
            <a:pPr lvl="0"/>
            <a:r>
              <a:rPr lang="en-US" b="1" dirty="0" smtClean="0"/>
              <a:t>Flight Software</a:t>
            </a:r>
            <a:r>
              <a:rPr lang="en-US" dirty="0" smtClean="0"/>
              <a:t>: “Line Of Code estimation shows 79% code reuse for MEB.  High heritage based on Ball/GSFC approach. …No technical show-stoppers”</a:t>
            </a:r>
          </a:p>
          <a:p>
            <a:r>
              <a:rPr lang="en-US" b="1" dirty="0" smtClean="0"/>
              <a:t>Mechanical</a:t>
            </a:r>
            <a:r>
              <a:rPr lang="en-US" dirty="0" smtClean="0"/>
              <a:t>: “It fits!  Re-packaged the optics and telescopes to fit within the JEM attached payload envelope.”</a:t>
            </a:r>
          </a:p>
          <a:p>
            <a:r>
              <a:rPr lang="en-US" b="1" dirty="0" smtClean="0"/>
              <a:t>Optical</a:t>
            </a:r>
            <a:r>
              <a:rPr lang="en-US" dirty="0" smtClean="0"/>
              <a:t>: “Beryllium telescopes have a lot of flight heritage for this spaceflight application and should be considered high TRL. 355 nm operating wavelength poses minimal risk to design due to proven Ni plating technology and HR coatings.</a:t>
            </a:r>
          </a:p>
          <a:p>
            <a:r>
              <a:rPr lang="en-US" b="1" dirty="0" smtClean="0"/>
              <a:t>Detectors</a:t>
            </a:r>
            <a:r>
              <a:rPr lang="en-US" dirty="0" smtClean="0"/>
              <a:t>: “PMTs have flown on many space flight missions including the Compton gamma ray telescope…Thermal cycling and radiation effects are not an issue…TRL of these PMTs is TRL-5”</a:t>
            </a:r>
          </a:p>
          <a:p>
            <a:r>
              <a:rPr lang="en-US" b="1" dirty="0" smtClean="0"/>
              <a:t>Reliability</a:t>
            </a:r>
            <a:r>
              <a:rPr lang="en-US" dirty="0" smtClean="0"/>
              <a:t>:  “Instrument exceeds 80% Reliability at 1 year operation with lower confidence limit in excess of 70%. Degraded Science (one laser) Reliability exceeds 95% at 1 year operation.”</a:t>
            </a:r>
          </a:p>
          <a:p>
            <a:pPr algn="ctr">
              <a:spcBef>
                <a:spcPts val="1200"/>
              </a:spcBef>
              <a:buNone/>
            </a:pPr>
            <a:r>
              <a:rPr lang="en-US" sz="3200" b="1" dirty="0" smtClean="0">
                <a:solidFill>
                  <a:srgbClr val="D00000"/>
                </a:solidFill>
              </a:rPr>
              <a:t>Conclusion</a:t>
            </a:r>
            <a:r>
              <a:rPr lang="en-US" sz="3200" dirty="0" smtClean="0">
                <a:solidFill>
                  <a:srgbClr val="D00000"/>
                </a:solidFill>
              </a:rPr>
              <a:t>:  The OAWL IDL Baseline design is feasible and fits within the power, volume, mass, and thermal budgets of the ISS JEM-EF module.</a:t>
            </a:r>
          </a:p>
          <a:p>
            <a:endParaRPr lang="en-US" dirty="0" smtClean="0"/>
          </a:p>
        </p:txBody>
      </p:sp>
      <p:sp>
        <p:nvSpPr>
          <p:cNvPr id="5" name="Footer Placeholder 4"/>
          <p:cNvSpPr>
            <a:spLocks noGrp="1"/>
          </p:cNvSpPr>
          <p:nvPr>
            <p:ph type="ftr" sz="quarter" idx="3"/>
          </p:nvPr>
        </p:nvSpPr>
        <p:spPr/>
        <p:txBody>
          <a:bodyPr/>
          <a:lstStyle/>
          <a:p>
            <a:r>
              <a:rPr lang="en-US" i="1" dirty="0" smtClean="0">
                <a:solidFill>
                  <a:prstClr val="white"/>
                </a:solidFill>
              </a:rPr>
              <a:t>Ball Aerospace &amp; Technologies Corp. and NASA Earth Science &amp; Technology Office </a:t>
            </a:r>
          </a:p>
          <a:p>
            <a:r>
              <a:rPr lang="en-US" i="1" dirty="0" smtClean="0">
                <a:solidFill>
                  <a:prstClr val="white"/>
                </a:solidFill>
              </a:rPr>
              <a:t>OAWL 2012 Instrument Design Lab (IDL) Study Results  - Presented at the Working Group on Space-based Wind Lidar, 17 October 2012</a:t>
            </a:r>
            <a:endParaRPr lang="en-US" dirty="0" smtClean="0">
              <a:solidFill>
                <a:prstClr val="white"/>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Summary &amp; Analysis</a:t>
            </a:r>
            <a:endParaRPr lang="en-US" dirty="0"/>
          </a:p>
        </p:txBody>
      </p:sp>
      <p:sp>
        <p:nvSpPr>
          <p:cNvPr id="3" name="Content Placeholder 2"/>
          <p:cNvSpPr>
            <a:spLocks noGrp="1"/>
          </p:cNvSpPr>
          <p:nvPr>
            <p:ph sz="quarter" idx="1"/>
          </p:nvPr>
        </p:nvSpPr>
        <p:spPr>
          <a:xfrm>
            <a:off x="428625" y="1289384"/>
            <a:ext cx="8308848" cy="4962525"/>
          </a:xfrm>
        </p:spPr>
        <p:txBody>
          <a:bodyPr>
            <a:noAutofit/>
          </a:bodyPr>
          <a:lstStyle/>
          <a:p>
            <a:pPr>
              <a:spcBef>
                <a:spcPts val="600"/>
              </a:spcBef>
            </a:pPr>
            <a:r>
              <a:rPr lang="en-US" sz="2000" dirty="0" smtClean="0"/>
              <a:t>Costing done based on 5-year mission (EV-4 type schedule)</a:t>
            </a:r>
          </a:p>
          <a:p>
            <a:pPr>
              <a:spcBef>
                <a:spcPts val="600"/>
              </a:spcBef>
            </a:pPr>
            <a:r>
              <a:rPr lang="en-US" sz="2000" dirty="0" err="1" smtClean="0"/>
              <a:t>Costed</a:t>
            </a:r>
            <a:r>
              <a:rPr lang="en-US" sz="2000" dirty="0" smtClean="0"/>
              <a:t> as an unmanned mission, Class B Electronics.</a:t>
            </a:r>
          </a:p>
          <a:p>
            <a:pPr>
              <a:spcBef>
                <a:spcPts val="600"/>
              </a:spcBef>
            </a:pPr>
            <a:r>
              <a:rPr lang="en-US" sz="2000" dirty="0" smtClean="0"/>
              <a:t>Total IDL Cost Estimate for OAWL</a:t>
            </a:r>
            <a:r>
              <a:rPr lang="en-US" sz="2000" b="1" dirty="0" smtClean="0"/>
              <a:t> </a:t>
            </a:r>
            <a:r>
              <a:rPr lang="en-US" sz="2000" dirty="0" smtClean="0"/>
              <a:t>on the ISS:  &lt; $100M.  </a:t>
            </a:r>
          </a:p>
          <a:p>
            <a:pPr>
              <a:spcBef>
                <a:spcPts val="600"/>
              </a:spcBef>
              <a:buNone/>
            </a:pPr>
            <a:r>
              <a:rPr lang="en-US" sz="2000" dirty="0" smtClean="0"/>
              <a:t>	This includes</a:t>
            </a:r>
          </a:p>
          <a:p>
            <a:pPr lvl="1">
              <a:spcBef>
                <a:spcPts val="400"/>
              </a:spcBef>
            </a:pPr>
            <a:r>
              <a:rPr lang="en-US" sz="1600" dirty="0" smtClean="0"/>
              <a:t>Instrument (PRICE-H </a:t>
            </a:r>
            <a:r>
              <a:rPr lang="en-US" sz="1600" dirty="0" err="1" smtClean="0"/>
              <a:t>costed</a:t>
            </a:r>
            <a:r>
              <a:rPr lang="en-US" sz="1600" dirty="0" smtClean="0"/>
              <a:t>) including 5% misc. hardware and Integration &amp; Test</a:t>
            </a:r>
          </a:p>
          <a:p>
            <a:pPr lvl="1">
              <a:spcBef>
                <a:spcPts val="400"/>
              </a:spcBef>
            </a:pPr>
            <a:r>
              <a:rPr lang="en-US" sz="1600" dirty="0" smtClean="0"/>
              <a:t>software (SEER-SEM </a:t>
            </a:r>
            <a:r>
              <a:rPr lang="en-US" sz="1600" dirty="0" err="1" smtClean="0"/>
              <a:t>costed</a:t>
            </a:r>
            <a:r>
              <a:rPr lang="en-US" sz="1600" dirty="0" smtClean="0"/>
              <a:t>) &amp; software simulator</a:t>
            </a:r>
          </a:p>
          <a:p>
            <a:pPr lvl="1">
              <a:spcBef>
                <a:spcPts val="400"/>
              </a:spcBef>
            </a:pPr>
            <a:r>
              <a:rPr lang="en-US" sz="1600" dirty="0" smtClean="0"/>
              <a:t>extras (testing, flight spares, GSE etc.)</a:t>
            </a:r>
            <a:endParaRPr lang="en-US" sz="2000" dirty="0" smtClean="0"/>
          </a:p>
          <a:p>
            <a:pPr>
              <a:spcBef>
                <a:spcPts val="600"/>
              </a:spcBef>
            </a:pPr>
            <a:r>
              <a:rPr lang="en-US" sz="2000" dirty="0" smtClean="0"/>
              <a:t>This is in-scope with Ball Cost Estimates for similar systems.</a:t>
            </a:r>
          </a:p>
          <a:p>
            <a:pPr>
              <a:spcBef>
                <a:spcPts val="600"/>
              </a:spcBef>
            </a:pPr>
            <a:r>
              <a:rPr lang="en-US" sz="2000" dirty="0" smtClean="0"/>
              <a:t>Cost Variations</a:t>
            </a:r>
          </a:p>
          <a:p>
            <a:pPr lvl="1">
              <a:spcBef>
                <a:spcPts val="400"/>
              </a:spcBef>
            </a:pPr>
            <a:r>
              <a:rPr lang="en-US" sz="1600" dirty="0" smtClean="0"/>
              <a:t>IDL Laser costs were high (&gt;2X) compared to Fibertek ROM</a:t>
            </a:r>
          </a:p>
          <a:p>
            <a:pPr lvl="1">
              <a:spcBef>
                <a:spcPts val="400"/>
              </a:spcBef>
            </a:pPr>
            <a:r>
              <a:rPr lang="en-US" sz="1600" dirty="0" smtClean="0"/>
              <a:t>IDL telescope costs were ~2X higher than </a:t>
            </a:r>
            <a:r>
              <a:rPr lang="en-US" sz="1600" dirty="0" err="1" smtClean="0"/>
              <a:t>Axsys</a:t>
            </a:r>
            <a:r>
              <a:rPr lang="en-US" sz="1600" dirty="0" smtClean="0"/>
              <a:t> ROM.</a:t>
            </a:r>
          </a:p>
          <a:p>
            <a:pPr lvl="1">
              <a:spcBef>
                <a:spcPts val="400"/>
              </a:spcBef>
            </a:pPr>
            <a:r>
              <a:rPr lang="en-US" sz="1600" dirty="0" smtClean="0"/>
              <a:t>Some “manned mission” type requirements may add cost, but it was not specified where/how they would apply.</a:t>
            </a:r>
          </a:p>
          <a:p>
            <a:pPr lvl="1">
              <a:spcBef>
                <a:spcPts val="400"/>
              </a:spcBef>
            </a:pPr>
            <a:r>
              <a:rPr lang="en-US" sz="1600" dirty="0" smtClean="0"/>
              <a:t>No adjustments were made for a Class D mission or for ISS capabilities (i.e. to handle large masses, etc. - these are not “knobs” in their Price-H model)</a:t>
            </a:r>
          </a:p>
        </p:txBody>
      </p:sp>
      <p:sp>
        <p:nvSpPr>
          <p:cNvPr id="5" name="Footer Placeholder 4"/>
          <p:cNvSpPr>
            <a:spLocks noGrp="1"/>
          </p:cNvSpPr>
          <p:nvPr>
            <p:ph type="ftr" sz="quarter" idx="3"/>
          </p:nvPr>
        </p:nvSpPr>
        <p:spPr/>
        <p:txBody>
          <a:bodyPr/>
          <a:lstStyle/>
          <a:p>
            <a:r>
              <a:rPr lang="en-US" i="1" dirty="0" smtClean="0"/>
              <a:t>Ball Aerospace &amp; Technologies Corp. and NASA Earth Science &amp; Technology Office </a:t>
            </a:r>
          </a:p>
          <a:p>
            <a:r>
              <a:rPr lang="en-US" i="1" dirty="0" smtClean="0"/>
              <a:t>OAWL 2012 Instrument Design Lab (IDL) Study Results  - Presented at the Working Group on Space-based Wind Lidar, 17 October 2012</a:t>
            </a:r>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IDL Lessons </a:t>
            </a:r>
            <a:endParaRPr lang="en-US" dirty="0"/>
          </a:p>
        </p:txBody>
      </p:sp>
      <p:sp>
        <p:nvSpPr>
          <p:cNvPr id="3" name="Content Placeholder 2"/>
          <p:cNvSpPr>
            <a:spLocks noGrp="1"/>
          </p:cNvSpPr>
          <p:nvPr>
            <p:ph sz="quarter" idx="1"/>
          </p:nvPr>
        </p:nvSpPr>
        <p:spPr>
          <a:xfrm>
            <a:off x="339848" y="1328473"/>
            <a:ext cx="8355919" cy="4972049"/>
          </a:xfrm>
        </p:spPr>
        <p:txBody>
          <a:bodyPr>
            <a:noAutofit/>
          </a:bodyPr>
          <a:lstStyle/>
          <a:p>
            <a:pPr>
              <a:spcBef>
                <a:spcPts val="1200"/>
              </a:spcBef>
            </a:pPr>
            <a:r>
              <a:rPr lang="en-US" sz="1600" dirty="0" smtClean="0"/>
              <a:t>The IDL is an important step/gate for any instrument concept and the extra “eyes” on the system designs, and suggestions for alternative components are quite valuable.</a:t>
            </a:r>
          </a:p>
          <a:p>
            <a:pPr>
              <a:spcBef>
                <a:spcPts val="1200"/>
              </a:spcBef>
            </a:pPr>
            <a:r>
              <a:rPr lang="en-US" sz="1600" dirty="0" smtClean="0"/>
              <a:t>The IDL may be best suited for systems in the earlier stages of design:  Some of the extra Ball effort to help OAWL “catch-up” to the hybrid system IDL concept(s) was offset by the IDL process for an instruments’ “first time in.”</a:t>
            </a:r>
          </a:p>
          <a:p>
            <a:pPr>
              <a:spcBef>
                <a:spcPts val="1200"/>
              </a:spcBef>
            </a:pPr>
            <a:r>
              <a:rPr lang="en-US" sz="1600" dirty="0" smtClean="0"/>
              <a:t>Difficult to balance Ball Proprietary issues with need to share Ball designs with the Goddard IDL employees who may also work on competitive instruments.</a:t>
            </a:r>
          </a:p>
          <a:p>
            <a:pPr>
              <a:spcBef>
                <a:spcPts val="1200"/>
              </a:spcBef>
            </a:pPr>
            <a:r>
              <a:rPr lang="en-US" sz="1600" dirty="0" smtClean="0"/>
              <a:t>Costing information provided to Ball was incomplete due to “Goddard proprietary” algorithms.</a:t>
            </a:r>
          </a:p>
          <a:p>
            <a:pPr>
              <a:spcBef>
                <a:spcPts val="1200"/>
              </a:spcBef>
            </a:pPr>
            <a:r>
              <a:rPr lang="en-US" sz="1600" dirty="0" smtClean="0"/>
              <a:t>Uncertainties (in subsystem designs and/or gaps in the knowledge base of the IDL team) lead to higher costs.  Less experience on the IDL team with </a:t>
            </a:r>
            <a:r>
              <a:rPr lang="en-US" sz="1600" dirty="0" err="1" smtClean="0"/>
              <a:t>lidars</a:t>
            </a:r>
            <a:r>
              <a:rPr lang="en-US" sz="1600" dirty="0" smtClean="0"/>
              <a:t>, ISS system designs, and ISS costing likely lead to an overestimation of cost.</a:t>
            </a:r>
          </a:p>
          <a:p>
            <a:pPr>
              <a:spcBef>
                <a:spcPts val="1200"/>
              </a:spcBef>
            </a:pPr>
            <a:r>
              <a:rPr lang="en-US" sz="1600" dirty="0" smtClean="0"/>
              <a:t>Coming in with a mature design and experienced team help lead to a more realistic cost for OAWL.  The Ball OAWL team has a great deal of combined experience that includes building and flying CALIPSO, building &amp; demonstrating OAWL hardware, designing and performing trades for other </a:t>
            </a:r>
            <a:r>
              <a:rPr lang="en-US" sz="1600" dirty="0" err="1" smtClean="0"/>
              <a:t>lidars</a:t>
            </a:r>
            <a:r>
              <a:rPr lang="en-US" sz="1600" dirty="0" smtClean="0"/>
              <a:t> on the ISS, lidar radiometric modeling, space-flight hardware, etc.</a:t>
            </a:r>
          </a:p>
        </p:txBody>
      </p:sp>
      <p:sp>
        <p:nvSpPr>
          <p:cNvPr id="5" name="Footer Placeholder 4"/>
          <p:cNvSpPr>
            <a:spLocks noGrp="1"/>
          </p:cNvSpPr>
          <p:nvPr>
            <p:ph type="ftr" sz="quarter" idx="3"/>
          </p:nvPr>
        </p:nvSpPr>
        <p:spPr/>
        <p:txBody>
          <a:bodyPr/>
          <a:lstStyle/>
          <a:p>
            <a:r>
              <a:rPr lang="en-US" i="1" dirty="0" smtClean="0"/>
              <a:t>Ball Aerospace &amp; Technologies Corp. and NASA Earth Science &amp; Technology Office </a:t>
            </a:r>
          </a:p>
          <a:p>
            <a:r>
              <a:rPr lang="en-US" i="1" dirty="0" smtClean="0"/>
              <a:t>OAWL 2012 Instrument Design Lab (IDL) Study Results  - Presented at the Working Group on Space-based Wind Lidar, 17 October 2012</a:t>
            </a:r>
            <a:endParaRPr 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sz="quarter" idx="1"/>
          </p:nvPr>
        </p:nvSpPr>
        <p:spPr>
          <a:xfrm>
            <a:off x="447675" y="1194487"/>
            <a:ext cx="8308848" cy="5044388"/>
          </a:xfrm>
        </p:spPr>
        <p:txBody>
          <a:bodyPr>
            <a:noAutofit/>
          </a:bodyPr>
          <a:lstStyle/>
          <a:p>
            <a:r>
              <a:rPr lang="en-US" sz="2100" dirty="0" smtClean="0"/>
              <a:t>Where to focus the TRL development to reduce cost?</a:t>
            </a:r>
          </a:p>
          <a:p>
            <a:pPr lvl="1"/>
            <a:r>
              <a:rPr lang="en-US" sz="1800" dirty="0" smtClean="0"/>
              <a:t>Lifetime laser at 355 nm (to raise laser TRL to 6, according to Goddard laser-TRL definitions): </a:t>
            </a:r>
            <a:r>
              <a:rPr lang="en-US" sz="1400" dirty="0" smtClean="0"/>
              <a:t>Would benefit OAWL, </a:t>
            </a:r>
            <a:r>
              <a:rPr lang="en-US" sz="1400" dirty="0" err="1" smtClean="0"/>
              <a:t>TWiLiTE</a:t>
            </a:r>
            <a:r>
              <a:rPr lang="en-US" sz="1400" dirty="0" smtClean="0"/>
              <a:t>, FIDDL, and others</a:t>
            </a:r>
          </a:p>
          <a:p>
            <a:pPr lvl="1"/>
            <a:r>
              <a:rPr lang="en-US" sz="1800" dirty="0" smtClean="0"/>
              <a:t>PMT Detector space-qualification</a:t>
            </a:r>
          </a:p>
          <a:p>
            <a:pPr lvl="1"/>
            <a:r>
              <a:rPr lang="en-US" sz="1800" dirty="0" smtClean="0"/>
              <a:t>Space-qualified FPGA board design and data processing algorithm development</a:t>
            </a:r>
          </a:p>
          <a:p>
            <a:pPr lvl="1"/>
            <a:r>
              <a:rPr lang="en-US" sz="1800" dirty="0" smtClean="0"/>
              <a:t>Space-qualified thermal management systems for ISS-based laser systems</a:t>
            </a:r>
          </a:p>
          <a:p>
            <a:pPr lvl="1"/>
            <a:r>
              <a:rPr lang="en-US" sz="1800" dirty="0" smtClean="0"/>
              <a:t>OAWL EDU build and aircraft flight testing</a:t>
            </a:r>
          </a:p>
          <a:p>
            <a:pPr lvl="1"/>
            <a:endParaRPr lang="en-US" sz="1200" dirty="0" smtClean="0"/>
          </a:p>
          <a:p>
            <a:r>
              <a:rPr lang="en-US" sz="2100" dirty="0" smtClean="0"/>
              <a:t>Adding the Molecular Channel - Double Edge Etalon </a:t>
            </a:r>
          </a:p>
          <a:p>
            <a:pPr lvl="1"/>
            <a:r>
              <a:rPr lang="en-US" sz="1800" dirty="0" smtClean="0"/>
              <a:t>FIDDL (</a:t>
            </a:r>
            <a:r>
              <a:rPr lang="en-US" sz="1800" dirty="0" err="1" smtClean="0"/>
              <a:t>Fabry-perot</a:t>
            </a:r>
            <a:r>
              <a:rPr lang="en-US" sz="1800" dirty="0" smtClean="0"/>
              <a:t> for the Integrated Direct Detection Lidar) is currently under development at Ball to show the full atmospheric winds at 355 nm approach.</a:t>
            </a:r>
            <a:r>
              <a:rPr lang="en-US" sz="1800" b="1" dirty="0" smtClean="0"/>
              <a:t> </a:t>
            </a:r>
          </a:p>
          <a:p>
            <a:pPr lvl="1"/>
            <a:r>
              <a:rPr lang="en-US" sz="1800" dirty="0" smtClean="0"/>
              <a:t>Laser, telescope, power, data acquisition, cooling, etc. – all apply.  Need to add the Molecular Receiver:  etalon and controller, detectors, entrance/exit optics, etc. </a:t>
            </a:r>
          </a:p>
          <a:p>
            <a:pPr lvl="1" algn="ctr">
              <a:buNone/>
            </a:pPr>
            <a:endParaRPr lang="en-US" sz="1200" b="1" dirty="0" smtClean="0"/>
          </a:p>
          <a:p>
            <a:pPr lvl="1" algn="ctr">
              <a:buNone/>
            </a:pPr>
            <a:r>
              <a:rPr lang="en-US" sz="1800" b="1" dirty="0" smtClean="0"/>
              <a:t>Goal:  One system, one laser, global winds &amp; aerosols.</a:t>
            </a:r>
            <a:endParaRPr lang="en-US" sz="1800" dirty="0" smtClean="0"/>
          </a:p>
          <a:p>
            <a:pPr lvl="1"/>
            <a:endParaRPr lang="en-US" sz="1800" dirty="0" smtClean="0"/>
          </a:p>
        </p:txBody>
      </p:sp>
      <p:sp>
        <p:nvSpPr>
          <p:cNvPr id="5" name="Footer Placeholder 4"/>
          <p:cNvSpPr>
            <a:spLocks noGrp="1"/>
          </p:cNvSpPr>
          <p:nvPr>
            <p:ph type="ftr" sz="quarter" idx="3"/>
          </p:nvPr>
        </p:nvSpPr>
        <p:spPr/>
        <p:txBody>
          <a:bodyPr/>
          <a:lstStyle/>
          <a:p>
            <a:r>
              <a:rPr lang="en-US" i="1" dirty="0" smtClean="0"/>
              <a:t>Ball Aerospace &amp; Technologies Corp. and NASA Earth Science &amp; Technology Office </a:t>
            </a:r>
          </a:p>
          <a:p>
            <a:r>
              <a:rPr lang="en-US" i="1" dirty="0" smtClean="0"/>
              <a:t>OAWL 2012 Instrument Design Lab (IDL) Study Results  - Presented at the Working Group on Space-based Wind Lidar, 17 October 2012</a:t>
            </a:r>
            <a:endParaRPr 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6418" name="Rectangle 2"/>
          <p:cNvSpPr>
            <a:spLocks noGrp="1" noChangeArrowheads="1"/>
          </p:cNvSpPr>
          <p:nvPr>
            <p:ph type="title"/>
          </p:nvPr>
        </p:nvSpPr>
        <p:spPr/>
        <p:txBody>
          <a:bodyPr/>
          <a:lstStyle/>
          <a:p>
            <a:r>
              <a:rPr lang="en-US" sz="2800" dirty="0" smtClean="0"/>
              <a:t>OAWL Presentations &amp; Publications</a:t>
            </a:r>
            <a:endParaRPr lang="en-US" sz="2800" dirty="0"/>
          </a:p>
        </p:txBody>
      </p:sp>
      <p:sp>
        <p:nvSpPr>
          <p:cNvPr id="2876419" name="Rectangle 3"/>
          <p:cNvSpPr>
            <a:spLocks noGrp="1" noChangeArrowheads="1"/>
          </p:cNvSpPr>
          <p:nvPr>
            <p:ph type="body" idx="1"/>
          </p:nvPr>
        </p:nvSpPr>
        <p:spPr>
          <a:xfrm>
            <a:off x="162732" y="1170930"/>
            <a:ext cx="4417017" cy="5206623"/>
          </a:xfrm>
        </p:spPr>
        <p:txBody>
          <a:bodyPr>
            <a:noAutofit/>
          </a:bodyPr>
          <a:lstStyle/>
          <a:p>
            <a:pPr>
              <a:lnSpc>
                <a:spcPct val="90000"/>
              </a:lnSpc>
              <a:spcBef>
                <a:spcPts val="0"/>
              </a:spcBef>
              <a:buFont typeface="Wingdings" pitchFamily="2" charset="2"/>
              <a:buNone/>
            </a:pPr>
            <a:r>
              <a:rPr lang="en-US" sz="1200" u="sng" dirty="0" smtClean="0">
                <a:solidFill>
                  <a:schemeClr val="tx2">
                    <a:lumMod val="50000"/>
                  </a:schemeClr>
                </a:solidFill>
              </a:rPr>
              <a:t>Publications</a:t>
            </a:r>
            <a:endParaRPr lang="en-US" sz="1200" u="sng" dirty="0">
              <a:solidFill>
                <a:schemeClr val="tx2">
                  <a:lumMod val="50000"/>
                </a:schemeClr>
              </a:solidFill>
            </a:endParaRPr>
          </a:p>
          <a:p>
            <a:pPr marL="171450" indent="-171450">
              <a:lnSpc>
                <a:spcPct val="90000"/>
              </a:lnSpc>
              <a:spcBef>
                <a:spcPts val="300"/>
              </a:spcBef>
            </a:pPr>
            <a:r>
              <a:rPr lang="en-US" sz="1200" dirty="0" smtClean="0">
                <a:solidFill>
                  <a:schemeClr val="tx2">
                    <a:lumMod val="50000"/>
                  </a:schemeClr>
                </a:solidFill>
              </a:rPr>
              <a:t>2009 - SPIE </a:t>
            </a:r>
            <a:r>
              <a:rPr lang="en-US" sz="1200" dirty="0">
                <a:solidFill>
                  <a:schemeClr val="tx2">
                    <a:lumMod val="50000"/>
                  </a:schemeClr>
                </a:solidFill>
              </a:rPr>
              <a:t>Defense and Security Sensors Symposium, paper and talk: </a:t>
            </a:r>
            <a:r>
              <a:rPr lang="en-US" sz="1200" b="0" dirty="0">
                <a:solidFill>
                  <a:schemeClr val="tx2">
                    <a:lumMod val="50000"/>
                  </a:schemeClr>
                </a:solidFill>
              </a:rPr>
              <a:t>“Optical Autocovariance Direct Detection Lidar for Simultaneous Wind, Aerosol, and Chemistry Profiling from Ground, Air, and Space </a:t>
            </a:r>
            <a:r>
              <a:rPr lang="en-US" sz="1200" b="0" dirty="0" smtClean="0">
                <a:solidFill>
                  <a:schemeClr val="tx2">
                    <a:lumMod val="50000"/>
                  </a:schemeClr>
                </a:solidFill>
              </a:rPr>
              <a:t>Platforms”, </a:t>
            </a:r>
            <a:r>
              <a:rPr lang="en-US" sz="1200" b="0" dirty="0">
                <a:solidFill>
                  <a:schemeClr val="tx2">
                    <a:lumMod val="50000"/>
                  </a:schemeClr>
                </a:solidFill>
              </a:rPr>
              <a:t>Grund, Howell, Pierce, and </a:t>
            </a:r>
            <a:r>
              <a:rPr lang="en-US" sz="1200" b="0" dirty="0" smtClean="0">
                <a:solidFill>
                  <a:schemeClr val="tx2">
                    <a:lumMod val="50000"/>
                  </a:schemeClr>
                </a:solidFill>
              </a:rPr>
              <a:t>Stephens</a:t>
            </a:r>
          </a:p>
          <a:p>
            <a:pPr marL="171450" indent="-171450">
              <a:lnSpc>
                <a:spcPct val="90000"/>
              </a:lnSpc>
              <a:spcBef>
                <a:spcPts val="300"/>
              </a:spcBef>
            </a:pPr>
            <a:r>
              <a:rPr lang="en-US" sz="1200" dirty="0" smtClean="0">
                <a:solidFill>
                  <a:schemeClr val="tx2">
                    <a:lumMod val="50000"/>
                  </a:schemeClr>
                </a:solidFill>
              </a:rPr>
              <a:t>Jan 2011 - “Optical Autocovariance Wind Lidar (OAWL): A New Approach to Direct-Detection Doppler Wind Profiling “,Christian J. Grund, and Sara C. Tucker , talk and extended abstract:  5</a:t>
            </a:r>
            <a:r>
              <a:rPr lang="en-US" sz="1200" baseline="30000" dirty="0" smtClean="0">
                <a:solidFill>
                  <a:schemeClr val="tx2">
                    <a:lumMod val="50000"/>
                  </a:schemeClr>
                </a:solidFill>
              </a:rPr>
              <a:t>th</a:t>
            </a:r>
            <a:r>
              <a:rPr lang="en-US" sz="1200" dirty="0" smtClean="0">
                <a:solidFill>
                  <a:schemeClr val="tx2">
                    <a:lumMod val="50000"/>
                  </a:schemeClr>
                </a:solidFill>
              </a:rPr>
              <a:t> Symposium on Lidar Atmospheric Applications, AMS Annual Meeting, Seattle, WA.</a:t>
            </a:r>
            <a:endParaRPr lang="en-US" sz="1200" b="0" dirty="0" smtClean="0">
              <a:solidFill>
                <a:schemeClr val="tx2">
                  <a:lumMod val="50000"/>
                </a:schemeClr>
              </a:solidFill>
            </a:endParaRPr>
          </a:p>
          <a:p>
            <a:pPr marL="171450" indent="-171450">
              <a:lnSpc>
                <a:spcPct val="90000"/>
              </a:lnSpc>
              <a:spcBef>
                <a:spcPts val="300"/>
              </a:spcBef>
              <a:buFont typeface="Wingdings" pitchFamily="2" charset="2"/>
              <a:buNone/>
            </a:pPr>
            <a:endParaRPr lang="en-US" sz="1200" i="1" u="sng" dirty="0" smtClean="0">
              <a:solidFill>
                <a:schemeClr val="tx2">
                  <a:lumMod val="50000"/>
                </a:schemeClr>
              </a:solidFill>
            </a:endParaRPr>
          </a:p>
          <a:p>
            <a:pPr marL="171450" indent="-171450">
              <a:lnSpc>
                <a:spcPct val="90000"/>
              </a:lnSpc>
              <a:spcBef>
                <a:spcPts val="300"/>
              </a:spcBef>
              <a:buFont typeface="Wingdings" pitchFamily="2" charset="2"/>
              <a:buNone/>
            </a:pPr>
            <a:r>
              <a:rPr lang="en-US" sz="1200" u="sng" dirty="0" smtClean="0">
                <a:solidFill>
                  <a:schemeClr val="tx2">
                    <a:lumMod val="50000"/>
                  </a:schemeClr>
                </a:solidFill>
              </a:rPr>
              <a:t>Presentations &amp; Posters</a:t>
            </a:r>
          </a:p>
          <a:p>
            <a:pPr marL="171450" indent="-171450">
              <a:lnSpc>
                <a:spcPct val="90000"/>
              </a:lnSpc>
              <a:spcBef>
                <a:spcPts val="300"/>
              </a:spcBef>
            </a:pPr>
            <a:r>
              <a:rPr lang="en-US" sz="1200" dirty="0" smtClean="0">
                <a:solidFill>
                  <a:schemeClr val="tx2">
                    <a:lumMod val="50000"/>
                  </a:schemeClr>
                </a:solidFill>
              </a:rPr>
              <a:t>2008 - AGU fall meeting in December. Poster: “Enabling Characteristics of Optical Autocovariance Lidar for Global Wind and Aerosol Profiling”, Grund, Stephens, Lieber, and Weimer</a:t>
            </a:r>
          </a:p>
          <a:p>
            <a:pPr marL="171450" indent="-171450">
              <a:lnSpc>
                <a:spcPct val="90000"/>
              </a:lnSpc>
              <a:spcBef>
                <a:spcPts val="300"/>
              </a:spcBef>
            </a:pPr>
            <a:r>
              <a:rPr lang="en-US" sz="1200" dirty="0" smtClean="0">
                <a:solidFill>
                  <a:schemeClr val="tx2">
                    <a:lumMod val="50000"/>
                  </a:schemeClr>
                </a:solidFill>
              </a:rPr>
              <a:t>2009 - SPIE Defense and Security Sensors Symposium, paper and talk: “Optical Autocovariance Direct Detection Lidar for Simultaneous Wind, Aerosol, and Chemistry Profiling from Ground, Air, and Space Platforms”, Grund, Howell, Pierce, and Stephens</a:t>
            </a:r>
          </a:p>
          <a:p>
            <a:pPr marL="171450" indent="-171450">
              <a:lnSpc>
                <a:spcPct val="90000"/>
              </a:lnSpc>
              <a:spcBef>
                <a:spcPts val="300"/>
              </a:spcBef>
            </a:pPr>
            <a:r>
              <a:rPr lang="en-US" sz="1200" dirty="0" smtClean="0">
                <a:solidFill>
                  <a:schemeClr val="tx2">
                    <a:lumMod val="50000"/>
                  </a:schemeClr>
                </a:solidFill>
              </a:rPr>
              <a:t>Jan 2011 - “Optical Autocovariance Wind Lidar (OAWL): A New Approach to Direct-Detection Doppler Wind Profiling “,Christian J. Grund, and Sara C. Tucker , talk and extended abstract:  5</a:t>
            </a:r>
            <a:r>
              <a:rPr lang="en-US" sz="1200" baseline="30000" dirty="0" smtClean="0">
                <a:solidFill>
                  <a:schemeClr val="tx2">
                    <a:lumMod val="50000"/>
                  </a:schemeClr>
                </a:solidFill>
              </a:rPr>
              <a:t>th</a:t>
            </a:r>
            <a:r>
              <a:rPr lang="en-US" sz="1200" dirty="0" smtClean="0">
                <a:solidFill>
                  <a:schemeClr val="tx2">
                    <a:lumMod val="50000"/>
                  </a:schemeClr>
                </a:solidFill>
              </a:rPr>
              <a:t> Symposium on Lidar Atmospheric Applications, AMS Annual Meeting, Seattle, WA.</a:t>
            </a:r>
          </a:p>
          <a:p>
            <a:pPr marL="171450" indent="-171450">
              <a:lnSpc>
                <a:spcPct val="90000"/>
              </a:lnSpc>
              <a:spcBef>
                <a:spcPts val="300"/>
              </a:spcBef>
            </a:pPr>
            <a:r>
              <a:rPr lang="en-US" sz="1200" smtClean="0">
                <a:solidFill>
                  <a:schemeClr val="tx2">
                    <a:lumMod val="50000"/>
                  </a:schemeClr>
                </a:solidFill>
              </a:rPr>
              <a:t>Jan 2012 – “</a:t>
            </a:r>
            <a:r>
              <a:rPr lang="en-US" sz="1200" dirty="0" smtClean="0">
                <a:solidFill>
                  <a:schemeClr val="tx2">
                    <a:lumMod val="50000"/>
                  </a:schemeClr>
                </a:solidFill>
              </a:rPr>
              <a:t>Wind Profiling with the Optical Autocovariance Wind Lidar: Results of Validation Testing,” AND “Optical Autocovariance Wind Lidar for Atmospheric Research,” S. Tucker, C. Grund, T. Delker, M. Adkins, B. Good, P. Kaptchen, and D. Gleeson, 2012 AMS Annual Meeting, New Orleans, LA.</a:t>
            </a:r>
          </a:p>
        </p:txBody>
      </p:sp>
      <p:sp>
        <p:nvSpPr>
          <p:cNvPr id="7" name="Rectangle 3"/>
          <p:cNvSpPr txBox="1">
            <a:spLocks noChangeArrowheads="1"/>
          </p:cNvSpPr>
          <p:nvPr/>
        </p:nvSpPr>
        <p:spPr>
          <a:xfrm>
            <a:off x="4845857" y="1176096"/>
            <a:ext cx="4181906" cy="5201457"/>
          </a:xfrm>
          <a:prstGeom prst="rect">
            <a:avLst/>
          </a:prstGeom>
        </p:spPr>
        <p:txBody>
          <a:bodyPr vert="horz">
            <a:noAutofit/>
          </a:bodyPr>
          <a:lstStyle/>
          <a:p>
            <a:pPr marL="320040" marR="0" lvl="0" indent="-320040" algn="l" defTabSz="914400" rtl="0" eaLnBrk="1" fontAlgn="auto" latinLnBrk="0" hangingPunct="1">
              <a:lnSpc>
                <a:spcPct val="100000"/>
              </a:lnSpc>
              <a:spcBef>
                <a:spcPts val="300"/>
              </a:spcBef>
              <a:spcAft>
                <a:spcPts val="0"/>
              </a:spcAft>
              <a:buClr>
                <a:schemeClr val="accent2"/>
              </a:buClr>
              <a:buSzPct val="60000"/>
              <a:buFont typeface="Wingdings"/>
              <a:buNone/>
              <a:tabLst/>
              <a:defRPr/>
            </a:pPr>
            <a:r>
              <a:rPr kumimoji="0" lang="en-US" sz="1200" b="0" u="sng" strike="noStrike" kern="1200" cap="none" spc="0" normalizeH="0" baseline="0" noProof="0" dirty="0" smtClean="0">
                <a:ln>
                  <a:noFill/>
                </a:ln>
                <a:solidFill>
                  <a:schemeClr val="tx2">
                    <a:lumMod val="50000"/>
                  </a:schemeClr>
                </a:solidFill>
                <a:effectLst/>
                <a:uLnTx/>
                <a:uFillTx/>
                <a:latin typeface="+mn-lt"/>
                <a:ea typeface="+mn-ea"/>
                <a:cs typeface="+mn-cs"/>
              </a:rPr>
              <a:t>Wind Lidar Working</a:t>
            </a:r>
            <a:r>
              <a:rPr kumimoji="0" lang="en-US" sz="1200" b="0" u="sng" strike="noStrike" kern="1200" cap="none" spc="0" normalizeH="0" noProof="0" dirty="0" smtClean="0">
                <a:ln>
                  <a:noFill/>
                </a:ln>
                <a:solidFill>
                  <a:schemeClr val="tx2">
                    <a:lumMod val="50000"/>
                  </a:schemeClr>
                </a:solidFill>
                <a:effectLst/>
                <a:uLnTx/>
                <a:uFillTx/>
                <a:latin typeface="+mn-lt"/>
                <a:ea typeface="+mn-ea"/>
                <a:cs typeface="+mn-cs"/>
              </a:rPr>
              <a:t> Group Presentations</a:t>
            </a:r>
            <a:endParaRPr kumimoji="0" lang="en-US" sz="1200" b="0" u="none" strike="noStrike" kern="1200" cap="none" spc="0" normalizeH="0" baseline="0" noProof="0" dirty="0" smtClean="0">
              <a:ln>
                <a:noFill/>
              </a:ln>
              <a:solidFill>
                <a:schemeClr val="tx2">
                  <a:lumMod val="50000"/>
                </a:schemeClr>
              </a:solidFill>
              <a:effectLst/>
              <a:uLnTx/>
              <a:uFillTx/>
              <a:latin typeface="+mn-lt"/>
              <a:ea typeface="+mn-ea"/>
              <a:cs typeface="+mn-cs"/>
            </a:endParaRPr>
          </a:p>
          <a:p>
            <a:pPr marL="203200" lvl="0" indent="-203200" algn="l" fontAlgn="auto">
              <a:lnSpc>
                <a:spcPct val="90000"/>
              </a:lnSpc>
              <a:spcBef>
                <a:spcPts val="300"/>
              </a:spcBef>
              <a:spcAft>
                <a:spcPts val="0"/>
              </a:spcAft>
              <a:buClr>
                <a:schemeClr val="accent2"/>
              </a:buClr>
              <a:buSzPct val="60000"/>
              <a:buFont typeface="Wingdings"/>
              <a:buChar char=""/>
              <a:defRPr/>
            </a:pPr>
            <a:r>
              <a:rPr lang="en-US" sz="1200" dirty="0" smtClean="0">
                <a:solidFill>
                  <a:schemeClr val="tx2">
                    <a:lumMod val="50000"/>
                  </a:schemeClr>
                </a:solidFill>
                <a:latin typeface="+mn-lt"/>
              </a:rPr>
              <a:t>Jan </a:t>
            </a:r>
            <a:r>
              <a:rPr kumimoji="0" lang="en-US" sz="1200" b="0" i="0" u="none" strike="noStrike" kern="1200" cap="none" spc="0" normalizeH="0" baseline="0" noProof="0" dirty="0" smtClean="0">
                <a:ln>
                  <a:noFill/>
                </a:ln>
                <a:solidFill>
                  <a:schemeClr val="tx2">
                    <a:lumMod val="50000"/>
                  </a:schemeClr>
                </a:solidFill>
                <a:effectLst/>
                <a:uLnTx/>
                <a:uFillTx/>
                <a:latin typeface="+mn-lt"/>
                <a:ea typeface="+mn-ea"/>
                <a:cs typeface="+mn-cs"/>
              </a:rPr>
              <a:t>2009 (Destin, FL)- OAWL Progress and Plans: Grund, Pierce, Howell, Ostaszewski</a:t>
            </a:r>
          </a:p>
          <a:p>
            <a:pPr marL="203200" lvl="0" indent="-203200" algn="l" fontAlgn="auto">
              <a:lnSpc>
                <a:spcPct val="90000"/>
              </a:lnSpc>
              <a:spcBef>
                <a:spcPts val="300"/>
              </a:spcBef>
              <a:spcAft>
                <a:spcPts val="0"/>
              </a:spcAft>
              <a:buClr>
                <a:schemeClr val="accent2"/>
              </a:buClr>
              <a:buSzPct val="60000"/>
              <a:buFont typeface="Wingdings"/>
              <a:buChar char=""/>
              <a:defRPr/>
            </a:pPr>
            <a:r>
              <a:rPr lang="en-US" sz="1200" dirty="0" smtClean="0">
                <a:solidFill>
                  <a:schemeClr val="tx2">
                    <a:lumMod val="50000"/>
                  </a:schemeClr>
                </a:solidFill>
                <a:latin typeface="+mn-lt"/>
              </a:rPr>
              <a:t>Jun </a:t>
            </a:r>
            <a:r>
              <a:rPr kumimoji="0" lang="en-US" sz="1200" b="0" i="0" u="none" strike="noStrike" kern="1200" cap="none" spc="0" normalizeH="0" baseline="0" noProof="0" dirty="0" smtClean="0">
                <a:ln>
                  <a:noFill/>
                </a:ln>
                <a:solidFill>
                  <a:schemeClr val="tx2">
                    <a:lumMod val="50000"/>
                  </a:schemeClr>
                </a:solidFill>
                <a:effectLst/>
                <a:uLnTx/>
                <a:uFillTx/>
                <a:latin typeface="+mn-lt"/>
                <a:ea typeface="+mn-ea"/>
                <a:cs typeface="+mn-cs"/>
              </a:rPr>
              <a:t>2009 (Wintergreen, VA) -</a:t>
            </a:r>
            <a:r>
              <a:rPr kumimoji="0" lang="en-US" sz="1200" b="0" i="0" u="none" strike="noStrike" kern="1200" cap="none" spc="0" normalizeH="0" noProof="0" dirty="0" smtClean="0">
                <a:ln>
                  <a:noFill/>
                </a:ln>
                <a:solidFill>
                  <a:schemeClr val="tx2">
                    <a:lumMod val="50000"/>
                  </a:schemeClr>
                </a:solidFill>
                <a:effectLst/>
                <a:uLnTx/>
                <a:uFillTx/>
                <a:latin typeface="+mn-lt"/>
                <a:ea typeface="+mn-ea"/>
                <a:cs typeface="+mn-cs"/>
              </a:rPr>
              <a:t> </a:t>
            </a:r>
            <a:r>
              <a:rPr kumimoji="0" lang="en-US" sz="1200" b="0" i="0" u="none" strike="noStrike" kern="1200" cap="none" spc="0" normalizeH="0" baseline="0" noProof="0" dirty="0" smtClean="0">
                <a:ln>
                  <a:noFill/>
                </a:ln>
                <a:solidFill>
                  <a:schemeClr val="tx2">
                    <a:lumMod val="50000"/>
                  </a:schemeClr>
                </a:solidFill>
                <a:effectLst/>
                <a:uLnTx/>
                <a:uFillTx/>
                <a:latin typeface="+mn-lt"/>
                <a:ea typeface="+mn-ea"/>
                <a:cs typeface="+mn-cs"/>
              </a:rPr>
              <a:t>OAWL System Development Status : Grund, Pierce, Howell, Ostaszewski</a:t>
            </a:r>
          </a:p>
          <a:p>
            <a:pPr marL="203200" lvl="0" indent="-203200" algn="l" fontAlgn="auto">
              <a:lnSpc>
                <a:spcPct val="90000"/>
              </a:lnSpc>
              <a:spcBef>
                <a:spcPts val="300"/>
              </a:spcBef>
              <a:spcAft>
                <a:spcPts val="0"/>
              </a:spcAft>
              <a:buClr>
                <a:schemeClr val="accent2"/>
              </a:buClr>
              <a:buSzPct val="60000"/>
              <a:buFont typeface="Wingdings"/>
              <a:buChar char=""/>
              <a:defRPr/>
            </a:pPr>
            <a:r>
              <a:rPr lang="en-US" sz="1200" dirty="0" smtClean="0">
                <a:solidFill>
                  <a:schemeClr val="tx2">
                    <a:lumMod val="50000"/>
                  </a:schemeClr>
                </a:solidFill>
                <a:latin typeface="+mn-lt"/>
              </a:rPr>
              <a:t>Feb </a:t>
            </a:r>
            <a:r>
              <a:rPr kumimoji="0" lang="en-US" sz="1200" b="0" i="0" u="none" strike="noStrike" kern="1200" cap="none" spc="0" normalizeH="0" baseline="0" noProof="0" dirty="0" smtClean="0">
                <a:ln>
                  <a:noFill/>
                </a:ln>
                <a:solidFill>
                  <a:schemeClr val="tx2">
                    <a:lumMod val="50000"/>
                  </a:schemeClr>
                </a:solidFill>
                <a:effectLst/>
                <a:uLnTx/>
                <a:uFillTx/>
                <a:latin typeface="+mn-lt"/>
                <a:ea typeface="+mn-ea"/>
                <a:cs typeface="+mn-cs"/>
              </a:rPr>
              <a:t>2010 (Destin, FL) - OAWL IIP Development Status: Year 1.5: Grund, Howell, Ostaszewski, Pierce, Tucker</a:t>
            </a:r>
          </a:p>
          <a:p>
            <a:pPr marL="203200" indent="-203200" algn="l" fontAlgn="auto">
              <a:lnSpc>
                <a:spcPct val="90000"/>
              </a:lnSpc>
              <a:spcBef>
                <a:spcPts val="300"/>
              </a:spcBef>
              <a:spcAft>
                <a:spcPts val="0"/>
              </a:spcAft>
              <a:buClr>
                <a:schemeClr val="accent2"/>
              </a:buClr>
              <a:buSzPct val="60000"/>
              <a:buFont typeface="Wingdings"/>
              <a:buChar char=""/>
              <a:defRPr/>
            </a:pPr>
            <a:r>
              <a:rPr lang="en-US" sz="1200" dirty="0" smtClean="0">
                <a:solidFill>
                  <a:schemeClr val="tx2">
                    <a:lumMod val="50000"/>
                  </a:schemeClr>
                </a:solidFill>
                <a:latin typeface="+mn-lt"/>
              </a:rPr>
              <a:t>Aug 2010 (Bar Harbor, </a:t>
            </a:r>
            <a:r>
              <a:rPr lang="en-US" sz="1200" smtClean="0">
                <a:solidFill>
                  <a:schemeClr val="tx2">
                    <a:lumMod val="50000"/>
                  </a:schemeClr>
                </a:solidFill>
                <a:latin typeface="+mn-lt"/>
              </a:rPr>
              <a:t>ME) – OAWL </a:t>
            </a:r>
            <a:r>
              <a:rPr lang="en-US" sz="1200" dirty="0" smtClean="0">
                <a:solidFill>
                  <a:schemeClr val="tx2">
                    <a:lumMod val="50000"/>
                  </a:schemeClr>
                </a:solidFill>
                <a:latin typeface="+mn-lt"/>
              </a:rPr>
              <a:t>IIP Development Status: Year 2.0: Grund, Tucker, Howell, Ostaszewski, Pierce. </a:t>
            </a:r>
            <a:endParaRPr kumimoji="0" lang="en-US" sz="1200" b="0" i="0" u="none" strike="noStrike" kern="1200" cap="none" spc="0" normalizeH="0" baseline="0" noProof="0" dirty="0" smtClean="0">
              <a:ln>
                <a:noFill/>
              </a:ln>
              <a:solidFill>
                <a:schemeClr val="tx2">
                  <a:lumMod val="50000"/>
                </a:schemeClr>
              </a:solidFill>
              <a:effectLst/>
              <a:uLnTx/>
              <a:uFillTx/>
              <a:latin typeface="+mn-lt"/>
              <a:ea typeface="+mn-ea"/>
              <a:cs typeface="+mn-cs"/>
            </a:endParaRPr>
          </a:p>
          <a:p>
            <a:pPr marL="171450" indent="-171450" algn="l" fontAlgn="auto">
              <a:lnSpc>
                <a:spcPct val="90000"/>
              </a:lnSpc>
              <a:spcBef>
                <a:spcPts val="300"/>
              </a:spcBef>
              <a:spcAft>
                <a:spcPts val="0"/>
              </a:spcAft>
              <a:buClr>
                <a:srgbClr val="DD8047"/>
              </a:buClr>
              <a:buSzPct val="60000"/>
              <a:buFont typeface="Wingdings"/>
              <a:buChar char=""/>
            </a:pPr>
            <a:r>
              <a:rPr lang="en-US" sz="1200" dirty="0" smtClean="0">
                <a:solidFill>
                  <a:schemeClr val="tx2">
                    <a:lumMod val="50000"/>
                  </a:schemeClr>
                </a:solidFill>
                <a:latin typeface="Tw Cen MT"/>
              </a:rPr>
              <a:t>Feb 2011 (Coconut Grove, FL)- First Optical Autocovariance Wind Lidar Measurements and Status of the OAWL IIP: Grund and Tucker. </a:t>
            </a:r>
          </a:p>
          <a:p>
            <a:pPr marL="171450" indent="-171450" algn="l" fontAlgn="auto">
              <a:lnSpc>
                <a:spcPct val="90000"/>
              </a:lnSpc>
              <a:spcBef>
                <a:spcPts val="300"/>
              </a:spcBef>
              <a:spcAft>
                <a:spcPts val="0"/>
              </a:spcAft>
              <a:buClr>
                <a:srgbClr val="DD8047"/>
              </a:buClr>
              <a:buSzPct val="60000"/>
              <a:buFont typeface="Wingdings"/>
              <a:buChar char=""/>
            </a:pPr>
            <a:r>
              <a:rPr lang="en-US" sz="1200" dirty="0" smtClean="0">
                <a:solidFill>
                  <a:schemeClr val="tx2">
                    <a:lumMod val="50000"/>
                  </a:schemeClr>
                </a:solidFill>
                <a:latin typeface="Tw Cen MT"/>
              </a:rPr>
              <a:t>Aug 2011 (Boulder, </a:t>
            </a:r>
            <a:r>
              <a:rPr lang="en-US" sz="1200" smtClean="0">
                <a:solidFill>
                  <a:schemeClr val="tx2">
                    <a:lumMod val="50000"/>
                  </a:schemeClr>
                </a:solidFill>
                <a:latin typeface="Tw Cen MT"/>
              </a:rPr>
              <a:t>CO) – Results </a:t>
            </a:r>
            <a:r>
              <a:rPr lang="en-US" sz="1200" dirty="0" smtClean="0">
                <a:solidFill>
                  <a:schemeClr val="tx2">
                    <a:lumMod val="50000"/>
                  </a:schemeClr>
                </a:solidFill>
                <a:latin typeface="Tw Cen MT"/>
              </a:rPr>
              <a:t>from the OAWL IIP Ground Validation:  Tucker, T. Delker, and C. Grund.</a:t>
            </a:r>
          </a:p>
          <a:p>
            <a:pPr marL="171450" indent="-171450" algn="l" fontAlgn="auto">
              <a:lnSpc>
                <a:spcPct val="90000"/>
              </a:lnSpc>
              <a:spcBef>
                <a:spcPts val="300"/>
              </a:spcBef>
              <a:spcAft>
                <a:spcPts val="0"/>
              </a:spcAft>
              <a:buClr>
                <a:srgbClr val="DD8047"/>
              </a:buClr>
              <a:buSzPct val="60000"/>
              <a:buFont typeface="Wingdings"/>
              <a:buChar char=""/>
            </a:pPr>
            <a:r>
              <a:rPr lang="en-US" sz="1200" dirty="0" smtClean="0">
                <a:solidFill>
                  <a:schemeClr val="tx2">
                    <a:lumMod val="50000"/>
                  </a:schemeClr>
                </a:solidFill>
                <a:latin typeface="Tw Cen MT"/>
              </a:rPr>
              <a:t>May 2012 (Miami, FL) - Successes of the OAWL IIP and next steps (with a FIDDL):  S. Tucker, T. Delker, C. Weimer.</a:t>
            </a:r>
          </a:p>
          <a:p>
            <a:pPr marL="171450" indent="-171450" algn="l" fontAlgn="auto">
              <a:lnSpc>
                <a:spcPct val="90000"/>
              </a:lnSpc>
              <a:spcBef>
                <a:spcPts val="300"/>
              </a:spcBef>
              <a:spcAft>
                <a:spcPts val="0"/>
              </a:spcAft>
              <a:buClr>
                <a:srgbClr val="DD8047"/>
              </a:buClr>
              <a:buSzPct val="60000"/>
              <a:buFont typeface="Wingdings"/>
              <a:buChar char=""/>
            </a:pPr>
            <a:endParaRPr lang="en-US" sz="1200" dirty="0" smtClean="0">
              <a:solidFill>
                <a:schemeClr val="tx2">
                  <a:lumMod val="50000"/>
                </a:schemeClr>
              </a:solidFill>
              <a:latin typeface="Tw Cen MT"/>
            </a:endParaRPr>
          </a:p>
          <a:p>
            <a:pPr marL="203200" lvl="0" indent="-203200" algn="l" fontAlgn="auto">
              <a:lnSpc>
                <a:spcPct val="90000"/>
              </a:lnSpc>
              <a:spcBef>
                <a:spcPts val="300"/>
              </a:spcBef>
              <a:spcAft>
                <a:spcPts val="0"/>
              </a:spcAft>
              <a:buClr>
                <a:schemeClr val="accent2"/>
              </a:buClr>
              <a:buSzPct val="60000"/>
              <a:defRPr/>
            </a:pPr>
            <a:r>
              <a:rPr kumimoji="0" lang="en-US" sz="1200" b="0" i="0" u="sng" strike="noStrike" kern="1200" cap="none" spc="0" normalizeH="0" baseline="0" noProof="0" dirty="0" smtClean="0">
                <a:ln>
                  <a:noFill/>
                </a:ln>
                <a:solidFill>
                  <a:schemeClr val="tx2">
                    <a:lumMod val="50000"/>
                  </a:schemeClr>
                </a:solidFill>
                <a:effectLst/>
                <a:uLnTx/>
                <a:uFillTx/>
                <a:latin typeface="+mn-lt"/>
                <a:ea typeface="+mn-ea"/>
                <a:cs typeface="+mn-cs"/>
              </a:rPr>
              <a:t>ESTO  ESTF: </a:t>
            </a:r>
          </a:p>
          <a:p>
            <a:pPr marL="203200" lvl="0" indent="-203200" algn="l" fontAlgn="auto">
              <a:lnSpc>
                <a:spcPct val="90000"/>
              </a:lnSpc>
              <a:spcBef>
                <a:spcPts val="300"/>
              </a:spcBef>
              <a:spcAft>
                <a:spcPts val="0"/>
              </a:spcAft>
              <a:buClr>
                <a:schemeClr val="accent2"/>
              </a:buClr>
              <a:buSzPct val="60000"/>
              <a:buFont typeface="Wingdings"/>
              <a:buChar char=""/>
              <a:defRPr/>
            </a:pPr>
            <a:r>
              <a:rPr kumimoji="0" lang="en-US" sz="1200" b="0" i="0" u="none" strike="noStrike" kern="1200" cap="none" spc="0" normalizeH="0" baseline="0" noProof="0" dirty="0" smtClean="0">
                <a:ln>
                  <a:noFill/>
                </a:ln>
                <a:solidFill>
                  <a:schemeClr val="tx2">
                    <a:lumMod val="50000"/>
                  </a:schemeClr>
                </a:solidFill>
                <a:effectLst/>
                <a:uLnTx/>
                <a:uFillTx/>
                <a:latin typeface="+mn-lt"/>
                <a:ea typeface="+mn-ea"/>
                <a:cs typeface="+mn-cs"/>
              </a:rPr>
              <a:t>6/2010  Development and Demonstration of an Optical Autocovariance Direct Detection Wind Lidar:  Grund, Tucker, Pierce, </a:t>
            </a:r>
            <a:r>
              <a:rPr kumimoji="0" lang="en-US" sz="1200" b="0" i="0" u="none" strike="noStrike" kern="1200" cap="none" spc="0" normalizeH="0" baseline="0" noProof="0" dirty="0" err="1" smtClean="0">
                <a:ln>
                  <a:noFill/>
                </a:ln>
                <a:solidFill>
                  <a:schemeClr val="tx2">
                    <a:lumMod val="50000"/>
                  </a:schemeClr>
                </a:solidFill>
                <a:effectLst/>
                <a:uLnTx/>
                <a:uFillTx/>
                <a:latin typeface="+mn-lt"/>
                <a:ea typeface="+mn-ea"/>
                <a:cs typeface="+mn-cs"/>
              </a:rPr>
              <a:t>Ostasziewski</a:t>
            </a:r>
            <a:r>
              <a:rPr kumimoji="0" lang="en-US" sz="1200" b="0" i="0" u="none" strike="noStrike" kern="1200" cap="none" spc="0" normalizeH="0" baseline="0" noProof="0" dirty="0" smtClean="0">
                <a:ln>
                  <a:noFill/>
                </a:ln>
                <a:solidFill>
                  <a:schemeClr val="tx2">
                    <a:lumMod val="50000"/>
                  </a:schemeClr>
                </a:solidFill>
                <a:effectLst/>
                <a:uLnTx/>
                <a:uFillTx/>
                <a:latin typeface="+mn-lt"/>
                <a:ea typeface="+mn-ea"/>
                <a:cs typeface="+mn-cs"/>
              </a:rPr>
              <a:t>, Kanizay, Demara, Howell, ESTF2010</a:t>
            </a:r>
          </a:p>
          <a:p>
            <a:pPr marL="203200" lvl="0" indent="-203200" algn="l" fontAlgn="auto">
              <a:lnSpc>
                <a:spcPct val="90000"/>
              </a:lnSpc>
              <a:spcBef>
                <a:spcPts val="300"/>
              </a:spcBef>
              <a:spcAft>
                <a:spcPts val="0"/>
              </a:spcAft>
              <a:buClr>
                <a:schemeClr val="accent2"/>
              </a:buClr>
              <a:buSzPct val="60000"/>
              <a:buFont typeface="Wingdings"/>
              <a:buChar char=""/>
              <a:defRPr/>
            </a:pPr>
            <a:r>
              <a:rPr lang="en-US" sz="1200" dirty="0" smtClean="0">
                <a:solidFill>
                  <a:schemeClr val="tx2">
                    <a:lumMod val="50000"/>
                  </a:schemeClr>
                </a:solidFill>
                <a:latin typeface="+mn-lt"/>
              </a:rPr>
              <a:t>6/2011 - First Demonstration of an Optical Autocovariance Direct Detection Doppler Wind Lidar (OAWL): Grund, Tucker, and Delker, ESTF2011.</a:t>
            </a:r>
          </a:p>
        </p:txBody>
      </p:sp>
      <p:sp>
        <p:nvSpPr>
          <p:cNvPr id="9" name="Footer Placeholder 8"/>
          <p:cNvSpPr>
            <a:spLocks noGrp="1"/>
          </p:cNvSpPr>
          <p:nvPr>
            <p:ph type="ftr" sz="quarter" idx="3"/>
          </p:nvPr>
        </p:nvSpPr>
        <p:spPr/>
        <p:txBody>
          <a:bodyPr/>
          <a:lstStyle/>
          <a:p>
            <a:r>
              <a:rPr lang="en-US" i="1" dirty="0" smtClean="0"/>
              <a:t>Ball Aerospace &amp; Technologies Corp. and NASA Earth Science &amp; Technology Office </a:t>
            </a:r>
          </a:p>
          <a:p>
            <a:r>
              <a:rPr lang="en-US" i="1" dirty="0" smtClean="0"/>
              <a:t>OAWL 2012 Instrument Design Lab (IDL) Study Results  - Presented at the Working Group on Space-based Wind Lidar, 17 October 2012</a:t>
            </a: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Autofit/>
          </a:bodyPr>
          <a:lstStyle/>
          <a:p>
            <a:pPr eaLnBrk="1" hangingPunct="1"/>
            <a:r>
              <a:rPr lang="en-US" sz="2800" dirty="0" smtClean="0"/>
              <a:t>OAWL Instrument Design Lab (IDL)</a:t>
            </a:r>
          </a:p>
        </p:txBody>
      </p:sp>
      <p:sp>
        <p:nvSpPr>
          <p:cNvPr id="15363" name="Rectangle 3"/>
          <p:cNvSpPr>
            <a:spLocks noGrp="1" noChangeArrowheads="1"/>
          </p:cNvSpPr>
          <p:nvPr>
            <p:ph sz="quarter" idx="1"/>
          </p:nvPr>
        </p:nvSpPr>
        <p:spPr>
          <a:xfrm>
            <a:off x="233082" y="1246094"/>
            <a:ext cx="8564929" cy="5031138"/>
          </a:xfrm>
        </p:spPr>
        <p:txBody>
          <a:bodyPr>
            <a:normAutofit fontScale="85000" lnSpcReduction="10000"/>
          </a:bodyPr>
          <a:lstStyle/>
          <a:p>
            <a:pPr marL="0" indent="0" algn="ctr">
              <a:buNone/>
            </a:pPr>
            <a:r>
              <a:rPr lang="en-US" sz="2400" dirty="0" smtClean="0"/>
              <a:t>The </a:t>
            </a:r>
            <a:r>
              <a:rPr lang="en-US" sz="2400" b="1" dirty="0" smtClean="0">
                <a:solidFill>
                  <a:schemeClr val="accent2">
                    <a:lumMod val="75000"/>
                  </a:schemeClr>
                </a:solidFill>
              </a:rPr>
              <a:t>Optical </a:t>
            </a:r>
            <a:r>
              <a:rPr lang="en-US" sz="2400" b="1" dirty="0" err="1" smtClean="0">
                <a:solidFill>
                  <a:schemeClr val="accent2">
                    <a:lumMod val="75000"/>
                  </a:schemeClr>
                </a:solidFill>
              </a:rPr>
              <a:t>Autocovariance</a:t>
            </a:r>
            <a:r>
              <a:rPr lang="en-US" sz="2400" b="1" dirty="0" smtClean="0">
                <a:solidFill>
                  <a:schemeClr val="accent2">
                    <a:lumMod val="75000"/>
                  </a:schemeClr>
                </a:solidFill>
              </a:rPr>
              <a:t> Wind Lidar (OAWL) </a:t>
            </a:r>
            <a:r>
              <a:rPr lang="en-US" sz="2400" dirty="0" smtClean="0"/>
              <a:t>is a Doppler Wind lidar designed to measure winds from aerosol backscatter at 355 nm wavelength.*</a:t>
            </a:r>
          </a:p>
          <a:p>
            <a:pPr marL="0" indent="0" algn="ctr">
              <a:buNone/>
            </a:pPr>
            <a:r>
              <a:rPr lang="en-US" sz="1600" dirty="0" smtClean="0"/>
              <a:t>*Adding 532 nm is an option for High Spectral Resolution Lidar + 532 nm winds, but not used in this IDL </a:t>
            </a:r>
          </a:p>
          <a:p>
            <a:pPr>
              <a:spcBef>
                <a:spcPts val="1800"/>
              </a:spcBef>
              <a:buSzPct val="200000"/>
              <a:buNone/>
            </a:pPr>
            <a:r>
              <a:rPr lang="en-US" sz="2400" b="1" dirty="0" smtClean="0">
                <a:solidFill>
                  <a:schemeClr val="accent2">
                    <a:lumMod val="75000"/>
                  </a:schemeClr>
                </a:solidFill>
              </a:rPr>
              <a:t>	IDL Objective</a:t>
            </a:r>
            <a:r>
              <a:rPr lang="en-US" sz="2400" b="1" dirty="0" smtClean="0"/>
              <a:t> </a:t>
            </a:r>
            <a:br>
              <a:rPr lang="en-US" sz="2400" b="1" dirty="0" smtClean="0"/>
            </a:br>
            <a:r>
              <a:rPr lang="en-US" sz="2400" dirty="0" smtClean="0"/>
              <a:t>The Optical Autocovariance Wind Lidar (OAWL) IDL study objective is to generate a GSFC-IDL-vetted blueprint and cost scope (within an Earth-Venture- cost cap) for an OAWL mission on the ISS thereby maturing the optical, electrical, structural, thermal, and software designs for a space-based OAWL.</a:t>
            </a:r>
          </a:p>
          <a:p>
            <a:pPr>
              <a:spcBef>
                <a:spcPts val="1800"/>
              </a:spcBef>
              <a:buSzPct val="200000"/>
              <a:buNone/>
            </a:pPr>
            <a:r>
              <a:rPr lang="en-US" sz="2400" dirty="0" smtClean="0">
                <a:solidFill>
                  <a:schemeClr val="tx2">
                    <a:lumMod val="50000"/>
                  </a:schemeClr>
                </a:solidFill>
                <a:cs typeface="Arial" pitchFamily="34" charset="0"/>
              </a:rPr>
              <a:t>	</a:t>
            </a:r>
            <a:r>
              <a:rPr lang="en-US" sz="2400" b="1" dirty="0" smtClean="0">
                <a:solidFill>
                  <a:schemeClr val="accent2">
                    <a:lumMod val="75000"/>
                  </a:schemeClr>
                </a:solidFill>
                <a:cs typeface="Arial" pitchFamily="34" charset="0"/>
              </a:rPr>
              <a:t>IDL Funding</a:t>
            </a:r>
            <a:r>
              <a:rPr lang="en-US" sz="2400" dirty="0" smtClean="0">
                <a:solidFill>
                  <a:schemeClr val="tx2">
                    <a:lumMod val="50000"/>
                  </a:schemeClr>
                </a:solidFill>
                <a:cs typeface="Arial" pitchFamily="34" charset="0"/>
              </a:rPr>
              <a:t/>
            </a:r>
            <a:br>
              <a:rPr lang="en-US" sz="2400" dirty="0" smtClean="0">
                <a:solidFill>
                  <a:schemeClr val="tx2">
                    <a:lumMod val="50000"/>
                  </a:schemeClr>
                </a:solidFill>
                <a:cs typeface="Arial" pitchFamily="34" charset="0"/>
              </a:rPr>
            </a:br>
            <a:r>
              <a:rPr lang="en-US" sz="2400" dirty="0" smtClean="0">
                <a:solidFill>
                  <a:schemeClr val="tx2">
                    <a:lumMod val="50000"/>
                  </a:schemeClr>
                </a:solidFill>
                <a:cs typeface="Arial" pitchFamily="34" charset="0"/>
              </a:rPr>
              <a:t>The OAWL IDL was funded by the NASA Earth Science Technology Office (ESTO). Ball Aerospace internal investments were used to develop the JEM-EF lidar concepts (previous investment) and to develop the OAWL radiometric model used for trade studies.</a:t>
            </a:r>
          </a:p>
          <a:p>
            <a:pPr>
              <a:spcBef>
                <a:spcPts val="1800"/>
              </a:spcBef>
              <a:buSzPct val="200000"/>
              <a:buNone/>
            </a:pPr>
            <a:r>
              <a:rPr lang="en-US" sz="2400" dirty="0" smtClean="0">
                <a:solidFill>
                  <a:schemeClr val="tx2">
                    <a:lumMod val="50000"/>
                  </a:schemeClr>
                </a:solidFill>
                <a:cs typeface="Arial" pitchFamily="34" charset="0"/>
              </a:rPr>
              <a:t>	</a:t>
            </a:r>
            <a:r>
              <a:rPr lang="en-US" sz="2400" b="1" dirty="0" smtClean="0">
                <a:solidFill>
                  <a:schemeClr val="accent2">
                    <a:lumMod val="75000"/>
                  </a:schemeClr>
                </a:solidFill>
                <a:cs typeface="Arial" pitchFamily="34" charset="0"/>
              </a:rPr>
              <a:t>IDL Timeline</a:t>
            </a:r>
            <a:r>
              <a:rPr lang="en-US" sz="2400" dirty="0" smtClean="0">
                <a:solidFill>
                  <a:schemeClr val="tx2">
                    <a:lumMod val="50000"/>
                  </a:schemeClr>
                </a:solidFill>
                <a:cs typeface="Arial" pitchFamily="34" charset="0"/>
              </a:rPr>
              <a:t/>
            </a:r>
            <a:br>
              <a:rPr lang="en-US" sz="2400" dirty="0" smtClean="0">
                <a:solidFill>
                  <a:schemeClr val="tx2">
                    <a:lumMod val="50000"/>
                  </a:schemeClr>
                </a:solidFill>
                <a:cs typeface="Arial" pitchFamily="34" charset="0"/>
              </a:rPr>
            </a:br>
            <a:r>
              <a:rPr lang="en-US" sz="2400" dirty="0" smtClean="0">
                <a:solidFill>
                  <a:schemeClr val="tx2">
                    <a:lumMod val="50000"/>
                  </a:schemeClr>
                </a:solidFill>
                <a:cs typeface="Arial" pitchFamily="34" charset="0"/>
              </a:rPr>
              <a:t>The OAWL IDL (at Goddard) took place 25-29 June 2012.</a:t>
            </a:r>
          </a:p>
        </p:txBody>
      </p:sp>
      <p:sp>
        <p:nvSpPr>
          <p:cNvPr id="5" name="Footer Placeholder 4"/>
          <p:cNvSpPr>
            <a:spLocks noGrp="1"/>
          </p:cNvSpPr>
          <p:nvPr>
            <p:ph type="ftr" sz="quarter" idx="3"/>
          </p:nvPr>
        </p:nvSpPr>
        <p:spPr/>
        <p:txBody>
          <a:bodyPr/>
          <a:lstStyle/>
          <a:p>
            <a:r>
              <a:rPr lang="en-US" i="1" dirty="0" smtClean="0"/>
              <a:t>Ball Aerospace &amp; Technologies Corp. and NASA Earth Science &amp; Technology Office </a:t>
            </a:r>
          </a:p>
          <a:p>
            <a:r>
              <a:rPr lang="en-US" i="1" dirty="0" smtClean="0"/>
              <a:t>OAWL 2012 Instrument Design Lab (IDL) Study Results  - Presented at the Working Group on Space-based Wind Lidar, 17 October 2012</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OAWL IDL 2012 Study Participants</a:t>
            </a:r>
            <a:endParaRPr lang="en-US" sz="3200" dirty="0"/>
          </a:p>
        </p:txBody>
      </p:sp>
      <p:sp>
        <p:nvSpPr>
          <p:cNvPr id="3" name="Content Placeholder 2"/>
          <p:cNvSpPr>
            <a:spLocks noGrp="1"/>
          </p:cNvSpPr>
          <p:nvPr>
            <p:ph sz="quarter" idx="1"/>
          </p:nvPr>
        </p:nvSpPr>
        <p:spPr>
          <a:xfrm>
            <a:off x="342900" y="1371601"/>
            <a:ext cx="4333875" cy="4572000"/>
          </a:xfrm>
        </p:spPr>
        <p:txBody>
          <a:bodyPr>
            <a:normAutofit fontScale="70000" lnSpcReduction="20000"/>
          </a:bodyPr>
          <a:lstStyle/>
          <a:p>
            <a:r>
              <a:rPr lang="en-US" dirty="0" smtClean="0"/>
              <a:t>Study week: 25-29 June 2012</a:t>
            </a:r>
          </a:p>
          <a:p>
            <a:r>
              <a:rPr lang="en-US" dirty="0" smtClean="0"/>
              <a:t>Funded by NASA Earth Science Technology Office (ESTO)</a:t>
            </a:r>
          </a:p>
          <a:p>
            <a:endParaRPr lang="en-US" dirty="0" smtClean="0"/>
          </a:p>
          <a:p>
            <a:endParaRPr lang="en-US" dirty="0" smtClean="0"/>
          </a:p>
          <a:p>
            <a:pPr lvl="1"/>
            <a:r>
              <a:rPr lang="en-US" sz="2900" dirty="0" smtClean="0"/>
              <a:t>Ball team at the IDL:</a:t>
            </a:r>
          </a:p>
          <a:p>
            <a:pPr lvl="2"/>
            <a:r>
              <a:rPr lang="en-US" sz="2500" dirty="0" smtClean="0"/>
              <a:t>Sara Tucker (PI)</a:t>
            </a:r>
          </a:p>
          <a:p>
            <a:pPr lvl="2"/>
            <a:r>
              <a:rPr lang="en-US" sz="2500" dirty="0" smtClean="0"/>
              <a:t>Tom Delker</a:t>
            </a:r>
          </a:p>
          <a:p>
            <a:pPr lvl="2"/>
            <a:r>
              <a:rPr lang="en-US" sz="2500" dirty="0" smtClean="0"/>
              <a:t>Carl Weimer</a:t>
            </a:r>
          </a:p>
          <a:p>
            <a:pPr lvl="2"/>
            <a:endParaRPr lang="en-US" sz="2500" dirty="0" smtClean="0"/>
          </a:p>
          <a:p>
            <a:pPr lvl="1"/>
            <a:r>
              <a:rPr lang="en-US" sz="2800" dirty="0" smtClean="0"/>
              <a:t>ESTO </a:t>
            </a:r>
          </a:p>
          <a:p>
            <a:pPr lvl="2"/>
            <a:r>
              <a:rPr lang="en-US" sz="2500" dirty="0" smtClean="0"/>
              <a:t>Mike </a:t>
            </a:r>
            <a:r>
              <a:rPr lang="en-US" sz="2500" dirty="0" err="1" smtClean="0"/>
              <a:t>Pasciuto</a:t>
            </a:r>
            <a:endParaRPr lang="en-US" sz="2500" dirty="0" smtClean="0"/>
          </a:p>
          <a:p>
            <a:pPr lvl="2"/>
            <a:r>
              <a:rPr lang="en-US" sz="2500" dirty="0" smtClean="0"/>
              <a:t>Keith Murray</a:t>
            </a:r>
          </a:p>
          <a:p>
            <a:pPr lvl="2"/>
            <a:r>
              <a:rPr lang="en-US" sz="2500" dirty="0" smtClean="0"/>
              <a:t>ESTO visitors</a:t>
            </a:r>
          </a:p>
          <a:p>
            <a:pPr lvl="1"/>
            <a:endParaRPr lang="en-US" dirty="0" smtClean="0"/>
          </a:p>
        </p:txBody>
      </p:sp>
      <p:sp>
        <p:nvSpPr>
          <p:cNvPr id="5" name="Content Placeholder 4"/>
          <p:cNvSpPr>
            <a:spLocks noGrp="1"/>
          </p:cNvSpPr>
          <p:nvPr>
            <p:ph sz="quarter" idx="2"/>
          </p:nvPr>
        </p:nvSpPr>
        <p:spPr>
          <a:xfrm>
            <a:off x="4286250" y="1571625"/>
            <a:ext cx="4743450" cy="4343400"/>
          </a:xfrm>
        </p:spPr>
        <p:txBody>
          <a:bodyPr>
            <a:normAutofit fontScale="70000" lnSpcReduction="20000"/>
          </a:bodyPr>
          <a:lstStyle/>
          <a:p>
            <a:pPr lvl="1"/>
            <a:r>
              <a:rPr lang="en-US" dirty="0" smtClean="0"/>
              <a:t>IDL Team</a:t>
            </a:r>
          </a:p>
          <a:p>
            <a:pPr lvl="2"/>
            <a:r>
              <a:rPr lang="en-US" dirty="0" smtClean="0"/>
              <a:t>Team Lead:  Jennifer Bracken</a:t>
            </a:r>
          </a:p>
          <a:p>
            <a:pPr lvl="2"/>
            <a:r>
              <a:rPr lang="en-US" dirty="0" smtClean="0"/>
              <a:t>Attitude Determination: Kong Ha</a:t>
            </a:r>
          </a:p>
          <a:p>
            <a:pPr lvl="2"/>
            <a:r>
              <a:rPr lang="en-US" dirty="0" smtClean="0"/>
              <a:t>Contamination:  Tom Riley</a:t>
            </a:r>
          </a:p>
          <a:p>
            <a:pPr lvl="2"/>
            <a:r>
              <a:rPr lang="en-US" dirty="0" smtClean="0"/>
              <a:t>Costing: Sharon </a:t>
            </a:r>
            <a:r>
              <a:rPr lang="en-US" dirty="0" err="1" smtClean="0"/>
              <a:t>Seipel</a:t>
            </a:r>
            <a:r>
              <a:rPr lang="en-US" dirty="0" smtClean="0"/>
              <a:t>, Sanjay </a:t>
            </a:r>
            <a:r>
              <a:rPr lang="en-US" dirty="0" err="1" smtClean="0"/>
              <a:t>Verma</a:t>
            </a:r>
            <a:r>
              <a:rPr lang="en-US" dirty="0" smtClean="0"/>
              <a:t> </a:t>
            </a:r>
          </a:p>
          <a:p>
            <a:pPr lvl="2"/>
            <a:r>
              <a:rPr lang="en-US" dirty="0" smtClean="0"/>
              <a:t>Detectors: Carl </a:t>
            </a:r>
            <a:r>
              <a:rPr lang="en-US" dirty="0" err="1" smtClean="0"/>
              <a:t>Kotecki</a:t>
            </a:r>
            <a:r>
              <a:rPr lang="en-US" dirty="0" smtClean="0"/>
              <a:t> </a:t>
            </a:r>
          </a:p>
          <a:p>
            <a:pPr lvl="2"/>
            <a:r>
              <a:rPr lang="en-US" dirty="0" smtClean="0"/>
              <a:t>Electrical:  Paul Earle </a:t>
            </a:r>
          </a:p>
          <a:p>
            <a:pPr lvl="2"/>
            <a:r>
              <a:rPr lang="en-US" dirty="0" smtClean="0"/>
              <a:t>Flight Software: </a:t>
            </a:r>
            <a:r>
              <a:rPr lang="en-US" dirty="0" err="1" smtClean="0"/>
              <a:t>Kequan</a:t>
            </a:r>
            <a:r>
              <a:rPr lang="en-US" dirty="0" smtClean="0"/>
              <a:t> </a:t>
            </a:r>
            <a:r>
              <a:rPr lang="en-US" dirty="0" err="1" smtClean="0"/>
              <a:t>Luu</a:t>
            </a:r>
            <a:endParaRPr lang="en-US" dirty="0" smtClean="0"/>
          </a:p>
          <a:p>
            <a:pPr lvl="2"/>
            <a:r>
              <a:rPr lang="en-US" dirty="0" smtClean="0"/>
              <a:t>Lasers: Barry Coyle</a:t>
            </a:r>
          </a:p>
          <a:p>
            <a:pPr lvl="2"/>
            <a:r>
              <a:rPr lang="en-US" dirty="0" smtClean="0"/>
              <a:t>Mechanical Designer: Dave Palace</a:t>
            </a:r>
          </a:p>
          <a:p>
            <a:pPr lvl="2"/>
            <a:r>
              <a:rPr lang="en-US" dirty="0" smtClean="0"/>
              <a:t>Mechanical Systems: John Crow</a:t>
            </a:r>
          </a:p>
          <a:p>
            <a:pPr lvl="2"/>
            <a:r>
              <a:rPr lang="en-US" dirty="0" smtClean="0"/>
              <a:t>Mechanisms: Dick </a:t>
            </a:r>
            <a:r>
              <a:rPr lang="en-US" dirty="0" err="1" smtClean="0"/>
              <a:t>McBirney</a:t>
            </a:r>
            <a:endParaRPr lang="en-US" dirty="0" smtClean="0"/>
          </a:p>
          <a:p>
            <a:pPr lvl="2"/>
            <a:r>
              <a:rPr lang="en-US" dirty="0" smtClean="0"/>
              <a:t>Optics: Peter Hill, Bert Pasquale </a:t>
            </a:r>
          </a:p>
          <a:p>
            <a:pPr lvl="2"/>
            <a:r>
              <a:rPr lang="en-US" dirty="0" smtClean="0"/>
              <a:t>Reliability: </a:t>
            </a:r>
            <a:r>
              <a:rPr lang="en-US" dirty="0" err="1" smtClean="0"/>
              <a:t>Aron</a:t>
            </a:r>
            <a:r>
              <a:rPr lang="en-US" dirty="0" smtClean="0"/>
              <a:t> </a:t>
            </a:r>
            <a:r>
              <a:rPr lang="en-US" dirty="0" err="1" smtClean="0"/>
              <a:t>Brall</a:t>
            </a:r>
            <a:endParaRPr lang="en-US" dirty="0" smtClean="0"/>
          </a:p>
          <a:p>
            <a:pPr lvl="2"/>
            <a:r>
              <a:rPr lang="en-US" dirty="0" smtClean="0"/>
              <a:t>Structural (TBD): Jeff Bolognese</a:t>
            </a:r>
          </a:p>
          <a:p>
            <a:pPr lvl="2"/>
            <a:r>
              <a:rPr lang="en-US" dirty="0" smtClean="0"/>
              <a:t>Systems: Ed </a:t>
            </a:r>
            <a:r>
              <a:rPr lang="en-US" dirty="0" err="1" smtClean="0"/>
              <a:t>Aguayo</a:t>
            </a:r>
            <a:r>
              <a:rPr lang="en-US" dirty="0" smtClean="0"/>
              <a:t> &amp; Martha Chu</a:t>
            </a:r>
          </a:p>
          <a:p>
            <a:endParaRPr lang="en-US" dirty="0" smtClean="0"/>
          </a:p>
        </p:txBody>
      </p:sp>
      <p:pic>
        <p:nvPicPr>
          <p:cNvPr id="7" name="Picture 70" descr="Logo-IDL-1"/>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7610475" y="1390650"/>
            <a:ext cx="1047750" cy="1004888"/>
          </a:xfrm>
          <a:prstGeom prst="rect">
            <a:avLst/>
          </a:prstGeom>
          <a:noFill/>
        </p:spPr>
      </p:pic>
      <p:pic>
        <p:nvPicPr>
          <p:cNvPr id="8" name="Picture 58"/>
          <p:cNvPicPr>
            <a:picLocks noChangeAspect="1" noChangeArrowheads="1"/>
          </p:cNvPicPr>
          <p:nvPr/>
        </p:nvPicPr>
        <p:blipFill>
          <a:blip r:embed="rId3" cstate="print"/>
          <a:srcRect/>
          <a:stretch>
            <a:fillRect/>
          </a:stretch>
        </p:blipFill>
        <p:spPr bwMode="auto">
          <a:xfrm>
            <a:off x="2982913" y="4554538"/>
            <a:ext cx="674687" cy="549275"/>
          </a:xfrm>
          <a:prstGeom prst="rect">
            <a:avLst/>
          </a:prstGeom>
          <a:noFill/>
        </p:spPr>
      </p:pic>
      <p:pic>
        <p:nvPicPr>
          <p:cNvPr id="9" name="Picture 9" descr="Ball frame"/>
          <p:cNvPicPr>
            <a:picLocks noChangeAspect="1" noChangeArrowheads="1"/>
          </p:cNvPicPr>
          <p:nvPr/>
        </p:nvPicPr>
        <p:blipFill>
          <a:blip r:embed="rId4" cstate="screen"/>
          <a:srcRect/>
          <a:stretch>
            <a:fillRect/>
          </a:stretch>
        </p:blipFill>
        <p:spPr bwMode="auto">
          <a:xfrm>
            <a:off x="3022307" y="3461385"/>
            <a:ext cx="503785" cy="516255"/>
          </a:xfrm>
          <a:prstGeom prst="rect">
            <a:avLst/>
          </a:prstGeom>
          <a:noFill/>
        </p:spPr>
      </p:pic>
      <p:pic>
        <p:nvPicPr>
          <p:cNvPr id="10" name="Picture 102" descr="esto-logo"/>
          <p:cNvPicPr>
            <a:picLocks noChangeAspect="1" noChangeArrowheads="1"/>
          </p:cNvPicPr>
          <p:nvPr/>
        </p:nvPicPr>
        <p:blipFill>
          <a:blip r:embed="rId5" cstate="screen"/>
          <a:srcRect/>
          <a:stretch>
            <a:fillRect/>
          </a:stretch>
        </p:blipFill>
        <p:spPr bwMode="auto">
          <a:xfrm>
            <a:off x="2809875" y="5095875"/>
            <a:ext cx="990600" cy="495300"/>
          </a:xfrm>
          <a:prstGeom prst="rect">
            <a:avLst/>
          </a:prstGeom>
          <a:noFill/>
        </p:spPr>
      </p:pic>
      <p:pic>
        <p:nvPicPr>
          <p:cNvPr id="11" name="Picture 58"/>
          <p:cNvPicPr>
            <a:picLocks noChangeAspect="1" noChangeArrowheads="1"/>
          </p:cNvPicPr>
          <p:nvPr/>
        </p:nvPicPr>
        <p:blipFill>
          <a:blip r:embed="rId3" cstate="print"/>
          <a:srcRect/>
          <a:stretch>
            <a:fillRect/>
          </a:stretch>
        </p:blipFill>
        <p:spPr bwMode="auto">
          <a:xfrm>
            <a:off x="7935913" y="3021013"/>
            <a:ext cx="674687" cy="549275"/>
          </a:xfrm>
          <a:prstGeom prst="rect">
            <a:avLst/>
          </a:prstGeom>
          <a:noFill/>
        </p:spPr>
      </p:pic>
      <p:sp>
        <p:nvSpPr>
          <p:cNvPr id="12" name="Footer Placeholder 11"/>
          <p:cNvSpPr>
            <a:spLocks noGrp="1"/>
          </p:cNvSpPr>
          <p:nvPr>
            <p:ph type="ftr" sz="quarter" idx="3"/>
          </p:nvPr>
        </p:nvSpPr>
        <p:spPr/>
        <p:txBody>
          <a:bodyPr/>
          <a:lstStyle/>
          <a:p>
            <a:r>
              <a:rPr lang="en-US" i="1" dirty="0" smtClean="0">
                <a:solidFill>
                  <a:prstClr val="white"/>
                </a:solidFill>
              </a:rPr>
              <a:t>Ball Aerospace &amp; Technologies Corp. and NASA Earth Science &amp; Technology Office </a:t>
            </a:r>
          </a:p>
          <a:p>
            <a:r>
              <a:rPr lang="en-US" i="1" dirty="0" smtClean="0">
                <a:solidFill>
                  <a:prstClr val="white"/>
                </a:solidFill>
              </a:rPr>
              <a:t>OAWL 2012 Instrument Design Lab (IDL) Study Results  - Presented at the Working Group on Space-based Wind Lidar, 17 October 2012</a:t>
            </a:r>
            <a:endParaRPr lang="en-US" dirty="0" smtClean="0">
              <a:solidFill>
                <a:prstClr val="white"/>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OAWL IDL Study Summary</a:t>
            </a:r>
            <a:endParaRPr lang="en-US" dirty="0"/>
          </a:p>
        </p:txBody>
      </p:sp>
      <p:sp>
        <p:nvSpPr>
          <p:cNvPr id="3" name="Content Placeholder 2"/>
          <p:cNvSpPr>
            <a:spLocks noGrp="1"/>
          </p:cNvSpPr>
          <p:nvPr>
            <p:ph sz="quarter" idx="1"/>
          </p:nvPr>
        </p:nvSpPr>
        <p:spPr>
          <a:xfrm>
            <a:off x="511048" y="1422400"/>
            <a:ext cx="8153400" cy="4495800"/>
          </a:xfrm>
        </p:spPr>
        <p:txBody>
          <a:bodyPr>
            <a:normAutofit/>
          </a:bodyPr>
          <a:lstStyle/>
          <a:p>
            <a:pPr marL="320040" lvl="1" indent="-320040">
              <a:spcBef>
                <a:spcPts val="1800"/>
              </a:spcBef>
              <a:buClr>
                <a:schemeClr val="accent2"/>
              </a:buClr>
              <a:buSzPct val="60000"/>
              <a:buFont typeface="Wingdings"/>
              <a:buChar char=""/>
            </a:pPr>
            <a:r>
              <a:rPr lang="en-US" sz="2000" kern="0" dirty="0" smtClean="0">
                <a:solidFill>
                  <a:srgbClr val="000000"/>
                </a:solidFill>
              </a:rPr>
              <a:t>Ball Aerospace went into the study with a fairly mature design concept for the OAWL system in a JEM-EF module.</a:t>
            </a:r>
          </a:p>
          <a:p>
            <a:pPr marL="320040" lvl="1" indent="-320040">
              <a:spcBef>
                <a:spcPts val="1800"/>
              </a:spcBef>
              <a:buClr>
                <a:schemeClr val="accent2"/>
              </a:buClr>
              <a:buSzPct val="60000"/>
              <a:buFont typeface="Wingdings"/>
              <a:buChar char=""/>
            </a:pPr>
            <a:r>
              <a:rPr lang="en-US" sz="2000" kern="0" dirty="0" smtClean="0">
                <a:solidFill>
                  <a:srgbClr val="000000"/>
                </a:solidFill>
              </a:rPr>
              <a:t>The IDL engineering experts performed thorough reviews of this design (in their individual areas of expertise, and as a team) and vetted all of the components.  They found no tall poles in the component technology or design.</a:t>
            </a:r>
          </a:p>
          <a:p>
            <a:pPr marL="320040" lvl="1" indent="-320040">
              <a:spcBef>
                <a:spcPts val="1800"/>
              </a:spcBef>
              <a:buClr>
                <a:schemeClr val="accent2"/>
              </a:buClr>
              <a:buSzPct val="60000"/>
              <a:buFont typeface="Wingdings"/>
              <a:buChar char=""/>
            </a:pPr>
            <a:r>
              <a:rPr lang="en-US" sz="2000" kern="0" dirty="0" smtClean="0">
                <a:solidFill>
                  <a:srgbClr val="000000"/>
                </a:solidFill>
              </a:rPr>
              <a:t>The IDL then performed some repackaging of the Ball design, recommended alternatives for some minor components, and added an initial design concept for thermal control.</a:t>
            </a:r>
          </a:p>
          <a:p>
            <a:pPr marL="320040" lvl="1" indent="-320040">
              <a:spcBef>
                <a:spcPts val="1800"/>
              </a:spcBef>
              <a:buClr>
                <a:schemeClr val="accent2"/>
              </a:buClr>
              <a:buSzPct val="60000"/>
              <a:buFont typeface="Wingdings"/>
              <a:buChar char=""/>
            </a:pPr>
            <a:r>
              <a:rPr lang="en-US" sz="2000" kern="0" dirty="0" smtClean="0">
                <a:solidFill>
                  <a:srgbClr val="000000"/>
                </a:solidFill>
              </a:rPr>
              <a:t>Based on the IDL </a:t>
            </a:r>
            <a:r>
              <a:rPr lang="en-US" sz="2000" kern="0" smtClean="0">
                <a:solidFill>
                  <a:srgbClr val="000000"/>
                </a:solidFill>
              </a:rPr>
              <a:t>experts’ conclusions </a:t>
            </a:r>
            <a:r>
              <a:rPr lang="en-US" sz="2000" kern="0" dirty="0" smtClean="0">
                <a:solidFill>
                  <a:srgbClr val="000000"/>
                </a:solidFill>
              </a:rPr>
              <a:t>for component TRLs, the IDL then performed a parametric costing analysis using Price-H for hardware and SEER-SEM for software</a:t>
            </a:r>
            <a:endParaRPr lang="en-US" sz="2000" kern="0" dirty="0" smtClean="0">
              <a:solidFill>
                <a:srgbClr val="008A00">
                  <a:lumMod val="75000"/>
                </a:srgbClr>
              </a:solidFill>
            </a:endParaRPr>
          </a:p>
          <a:p>
            <a:pPr>
              <a:spcBef>
                <a:spcPts val="1800"/>
              </a:spcBef>
            </a:pPr>
            <a:endParaRPr lang="en-US" sz="2400" dirty="0"/>
          </a:p>
        </p:txBody>
      </p:sp>
      <p:sp>
        <p:nvSpPr>
          <p:cNvPr id="4" name="Footer Placeholder 3"/>
          <p:cNvSpPr>
            <a:spLocks noGrp="1"/>
          </p:cNvSpPr>
          <p:nvPr>
            <p:ph type="ftr" sz="quarter" idx="3"/>
          </p:nvPr>
        </p:nvSpPr>
        <p:spPr/>
        <p:txBody>
          <a:bodyPr/>
          <a:lstStyle/>
          <a:p>
            <a:r>
              <a:rPr lang="en-US" i="1" dirty="0" smtClean="0"/>
              <a:t>Ball Aerospace &amp; Technologies Corp. and NASA Earth Science &amp; Technology Office </a:t>
            </a:r>
          </a:p>
          <a:p>
            <a:r>
              <a:rPr lang="en-US" i="1" dirty="0" smtClean="0"/>
              <a:t>OAWL 2012 Instrument Design Lab (IDL) Study Results  - Presented at the Working Group on Space-based Wind Lidar, 17 October 2012</a:t>
            </a:r>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tx2">
                    <a:lumMod val="50000"/>
                  </a:schemeClr>
                </a:solidFill>
              </a:rPr>
              <a:t>Systems Overview &amp; Science Requirements</a:t>
            </a:r>
            <a:endParaRPr lang="en-US" sz="3200" dirty="0">
              <a:solidFill>
                <a:schemeClr val="tx2">
                  <a:lumMod val="50000"/>
                </a:schemeClr>
              </a:solidFill>
            </a:endParaRPr>
          </a:p>
        </p:txBody>
      </p:sp>
      <p:sp>
        <p:nvSpPr>
          <p:cNvPr id="7" name="Footer Placeholder 6"/>
          <p:cNvSpPr>
            <a:spLocks noGrp="1"/>
          </p:cNvSpPr>
          <p:nvPr>
            <p:ph type="ftr" sz="quarter" idx="3"/>
          </p:nvPr>
        </p:nvSpPr>
        <p:spPr/>
        <p:txBody>
          <a:bodyPr/>
          <a:lstStyle/>
          <a:p>
            <a:r>
              <a:rPr lang="en-US" i="1" dirty="0" smtClean="0"/>
              <a:t>Ball Aerospace &amp; Technologies Corp. and NASA Earth Science &amp; Technology Office </a:t>
            </a:r>
          </a:p>
          <a:p>
            <a:r>
              <a:rPr lang="en-US" i="1" dirty="0" smtClean="0"/>
              <a:t>OAWL 2012 Instrument Design Lab (IDL) Study Results  - Presented at the Working Group on Space-based Wind Lidar, 17 October 2012</a:t>
            </a:r>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Requirements</a:t>
            </a:r>
            <a:endParaRPr lang="en-US" dirty="0"/>
          </a:p>
        </p:txBody>
      </p:sp>
      <p:sp>
        <p:nvSpPr>
          <p:cNvPr id="9" name="Rectangle 8"/>
          <p:cNvSpPr/>
          <p:nvPr/>
        </p:nvSpPr>
        <p:spPr>
          <a:xfrm>
            <a:off x="695325" y="2210837"/>
            <a:ext cx="2552700" cy="707886"/>
          </a:xfrm>
          <a:prstGeom prst="rect">
            <a:avLst/>
          </a:prstGeom>
        </p:spPr>
        <p:txBody>
          <a:bodyPr wrap="square">
            <a:spAutoFit/>
          </a:bodyPr>
          <a:lstStyle/>
          <a:p>
            <a:pPr lvl="0">
              <a:tabLst>
                <a:tab pos="228600" algn="l"/>
                <a:tab pos="1200150" algn="l"/>
              </a:tabLst>
            </a:pPr>
            <a:r>
              <a:rPr lang="en-US" dirty="0" smtClean="0" bmk="">
                <a:latin typeface="+mn-lt"/>
                <a:ea typeface="Times New Roman" pitchFamily="18" charset="0"/>
                <a:cs typeface="Times New Roman" pitchFamily="18" charset="0"/>
              </a:rPr>
              <a:t>Latest 3D-Winds requirements</a:t>
            </a:r>
            <a:endParaRPr lang="en-US" sz="800" dirty="0" smtClean="0">
              <a:latin typeface="+mn-lt"/>
              <a:cs typeface="Arial" pitchFamily="34" charset="0"/>
            </a:endParaRPr>
          </a:p>
        </p:txBody>
      </p:sp>
      <p:sp>
        <p:nvSpPr>
          <p:cNvPr id="11" name="Rectangle 10"/>
          <p:cNvSpPr/>
          <p:nvPr/>
        </p:nvSpPr>
        <p:spPr>
          <a:xfrm>
            <a:off x="274320" y="1143082"/>
            <a:ext cx="8618221" cy="923330"/>
          </a:xfrm>
          <a:prstGeom prst="rect">
            <a:avLst/>
          </a:prstGeom>
        </p:spPr>
        <p:txBody>
          <a:bodyPr wrap="square">
            <a:spAutoFit/>
          </a:bodyPr>
          <a:lstStyle/>
          <a:p>
            <a:pPr lvl="0" algn="l">
              <a:tabLst>
                <a:tab pos="228600" algn="l"/>
                <a:tab pos="1200150" algn="l"/>
              </a:tabLst>
            </a:pPr>
            <a:r>
              <a:rPr lang="en-US" sz="1800" dirty="0" smtClean="0">
                <a:latin typeface="+mn-lt"/>
                <a:ea typeface="Times New Roman" pitchFamily="18" charset="0"/>
                <a:cs typeface="Times New Roman" pitchFamily="18" charset="0"/>
              </a:rPr>
              <a:t>The O</a:t>
            </a:r>
            <a:r>
              <a:rPr lang="en-US" sz="1800" dirty="0" smtClean="0" bmk="">
                <a:latin typeface="+mn-lt"/>
                <a:ea typeface="Times New Roman" pitchFamily="18" charset="0"/>
                <a:cs typeface="Times New Roman" pitchFamily="18" charset="0"/>
              </a:rPr>
              <a:t>AWL Science Requirements were designed to meet or exceed the aerosol portion of the 3D-Winds mission concept requirements (which are subject to change) – The OAWL 2012 IDL did not include a molecular channel.</a:t>
            </a:r>
            <a:endParaRPr lang="en-US" sz="700" dirty="0" smtClean="0">
              <a:latin typeface="+mn-lt"/>
              <a:cs typeface="Arial" pitchFamily="34" charset="0"/>
            </a:endParaRPr>
          </a:p>
        </p:txBody>
      </p:sp>
      <p:sp>
        <p:nvSpPr>
          <p:cNvPr id="12" name="Rectangle 11"/>
          <p:cNvSpPr/>
          <p:nvPr/>
        </p:nvSpPr>
        <p:spPr>
          <a:xfrm>
            <a:off x="571500" y="5895975"/>
            <a:ext cx="7911465" cy="485774"/>
          </a:xfrm>
          <a:prstGeom prst="rect">
            <a:avLst/>
          </a:prstGeom>
        </p:spPr>
        <p:txBody>
          <a:bodyPr wrap="square">
            <a:normAutofit fontScale="70000" lnSpcReduction="20000"/>
          </a:bodyPr>
          <a:lstStyle/>
          <a:p>
            <a:pPr lvl="0" algn="l">
              <a:tabLst>
                <a:tab pos="228600" algn="l"/>
                <a:tab pos="1200150" algn="l"/>
              </a:tabLst>
            </a:pPr>
            <a:r>
              <a:rPr lang="en-US" dirty="0" smtClean="0">
                <a:latin typeface="+mn-lt"/>
                <a:ea typeface="Times New Roman" pitchFamily="18" charset="0"/>
                <a:cs typeface="Times New Roman" pitchFamily="18" charset="0"/>
              </a:rPr>
              <a:t>NOTE:  OAWL maximum horizontal speed detection is based on etalon filter bandwidth constraints &amp; pointing/station-speed knowledge and NOT on detection bandwidth as seen in coherent systems.</a:t>
            </a:r>
            <a:endParaRPr lang="en-US" sz="800" dirty="0" smtClean="0">
              <a:latin typeface="+mn-lt"/>
              <a:cs typeface="Arial" pitchFamily="34" charset="0"/>
            </a:endParaRPr>
          </a:p>
        </p:txBody>
      </p:sp>
      <p:sp>
        <p:nvSpPr>
          <p:cNvPr id="14" name="Footer Placeholder 13"/>
          <p:cNvSpPr>
            <a:spLocks noGrp="1"/>
          </p:cNvSpPr>
          <p:nvPr>
            <p:ph type="ftr" sz="quarter" idx="3"/>
          </p:nvPr>
        </p:nvSpPr>
        <p:spPr/>
        <p:txBody>
          <a:bodyPr/>
          <a:lstStyle/>
          <a:p>
            <a:r>
              <a:rPr lang="en-US" i="1" dirty="0" smtClean="0"/>
              <a:t>Ball Aerospace &amp; Technologies Corp. and NASA Earth Science &amp; Technology Office </a:t>
            </a:r>
          </a:p>
          <a:p>
            <a:r>
              <a:rPr lang="en-US" i="1" dirty="0" smtClean="0"/>
              <a:t>OAWL 2012 Instrument Design Lab (IDL) Study Results  - Presented at the Working Group on Space-based Wind Lidar, 17 October 2012</a:t>
            </a:r>
            <a:endParaRPr lang="en-US" dirty="0" smtClean="0"/>
          </a:p>
        </p:txBody>
      </p:sp>
      <p:graphicFrame>
        <p:nvGraphicFramePr>
          <p:cNvPr id="10" name="Table 9"/>
          <p:cNvGraphicFramePr>
            <a:graphicFrameLocks noGrp="1"/>
          </p:cNvGraphicFramePr>
          <p:nvPr/>
        </p:nvGraphicFramePr>
        <p:xfrm>
          <a:off x="3616007" y="2209800"/>
          <a:ext cx="4223068" cy="3475990"/>
        </p:xfrm>
        <a:graphic>
          <a:graphicData uri="http://schemas.openxmlformats.org/drawingml/2006/table">
            <a:tbl>
              <a:tblPr/>
              <a:tblGrid>
                <a:gridCol w="3395781"/>
                <a:gridCol w="827287"/>
              </a:tblGrid>
              <a:tr h="207872">
                <a:tc>
                  <a:txBody>
                    <a:bodyPr/>
                    <a:lstStyle/>
                    <a:p>
                      <a:pPr marL="0" marR="0" algn="ctr">
                        <a:spcBef>
                          <a:spcPts val="0"/>
                        </a:spcBef>
                        <a:spcAft>
                          <a:spcPts val="0"/>
                        </a:spcAft>
                      </a:pPr>
                      <a:r>
                        <a:rPr lang="en-US" sz="1600" b="1" dirty="0">
                          <a:latin typeface="Calibri"/>
                          <a:ea typeface="Times New Roman"/>
                        </a:rPr>
                        <a:t>Attribute</a:t>
                      </a:r>
                      <a:endParaRPr lang="en-US" sz="2400" dirty="0">
                        <a:latin typeface="Times New Roman"/>
                        <a:ea typeface="Times New Roman"/>
                      </a:endParaRPr>
                    </a:p>
                  </a:txBody>
                  <a:tcPr marL="73025" marR="73025"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Calibri"/>
                          <a:ea typeface="Times New Roman"/>
                        </a:rPr>
                        <a:t>Goal</a:t>
                      </a:r>
                      <a:endParaRPr lang="en-US" sz="2400">
                        <a:latin typeface="Times New Roman"/>
                        <a:ea typeface="Times New Roman"/>
                      </a:endParaRPr>
                    </a:p>
                  </a:txBody>
                  <a:tcPr marL="73025" marR="73025"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706">
                <a:tc>
                  <a:txBody>
                    <a:bodyPr/>
                    <a:lstStyle/>
                    <a:p>
                      <a:pPr marL="0" marR="0">
                        <a:spcBef>
                          <a:spcPts val="0"/>
                        </a:spcBef>
                        <a:spcAft>
                          <a:spcPts val="0"/>
                        </a:spcAft>
                      </a:pPr>
                      <a:r>
                        <a:rPr lang="en-US" sz="1600" dirty="0">
                          <a:latin typeface="Calibri"/>
                          <a:ea typeface="Times New Roman"/>
                        </a:rPr>
                        <a:t>Vertical depth of regard (km) </a:t>
                      </a:r>
                      <a:endParaRPr lang="en-US" sz="2400" dirty="0">
                        <a:latin typeface="Times New Roman"/>
                        <a:ea typeface="Times New Roman"/>
                      </a:endParaRPr>
                    </a:p>
                  </a:txBody>
                  <a:tcPr marL="73025" marR="73025"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Times New Roman"/>
                        </a:rPr>
                        <a:t>25</a:t>
                      </a:r>
                      <a:endParaRPr lang="en-US" sz="2400">
                        <a:latin typeface="Times New Roman"/>
                        <a:ea typeface="Times New Roman"/>
                      </a:endParaRPr>
                    </a:p>
                  </a:txBody>
                  <a:tcPr marL="73025" marR="73025"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113">
                <a:tc>
                  <a:txBody>
                    <a:bodyPr/>
                    <a:lstStyle/>
                    <a:p>
                      <a:pPr marL="0" marR="0">
                        <a:spcBef>
                          <a:spcPts val="0"/>
                        </a:spcBef>
                        <a:spcAft>
                          <a:spcPts val="0"/>
                        </a:spcAft>
                      </a:pPr>
                      <a:r>
                        <a:rPr lang="en-US" sz="1600" dirty="0">
                          <a:latin typeface="Calibri"/>
                          <a:ea typeface="Times New Roman"/>
                        </a:rPr>
                        <a:t>Vertical resolution</a:t>
                      </a:r>
                      <a:endParaRPr lang="en-US" sz="2400" dirty="0">
                        <a:latin typeface="Times New Roman"/>
                        <a:ea typeface="Times New Roman"/>
                      </a:endParaRPr>
                    </a:p>
                    <a:p>
                      <a:pPr marL="0" marR="0">
                        <a:spcBef>
                          <a:spcPts val="0"/>
                        </a:spcBef>
                        <a:spcAft>
                          <a:spcPts val="0"/>
                        </a:spcAft>
                      </a:pPr>
                      <a:r>
                        <a:rPr lang="en-US" sz="1600" dirty="0">
                          <a:latin typeface="Calibri"/>
                          <a:ea typeface="Times New Roman"/>
                        </a:rPr>
                        <a:t>     </a:t>
                      </a:r>
                      <a:r>
                        <a:rPr lang="en-US" sz="1600" dirty="0" err="1">
                          <a:latin typeface="Calibri"/>
                          <a:ea typeface="Times New Roman"/>
                        </a:rPr>
                        <a:t>Tropopause</a:t>
                      </a:r>
                      <a:r>
                        <a:rPr lang="en-US" sz="1600" dirty="0">
                          <a:latin typeface="Calibri"/>
                          <a:ea typeface="Times New Roman"/>
                        </a:rPr>
                        <a:t> to 25 km</a:t>
                      </a:r>
                      <a:endParaRPr lang="en-US" sz="2400" dirty="0">
                        <a:latin typeface="Times New Roman"/>
                        <a:ea typeface="Times New Roman"/>
                      </a:endParaRPr>
                    </a:p>
                    <a:p>
                      <a:pPr marL="0" marR="0">
                        <a:spcBef>
                          <a:spcPts val="0"/>
                        </a:spcBef>
                        <a:spcAft>
                          <a:spcPts val="0"/>
                        </a:spcAft>
                      </a:pPr>
                      <a:r>
                        <a:rPr lang="en-US" sz="1600" dirty="0">
                          <a:latin typeface="Calibri"/>
                          <a:ea typeface="Times New Roman"/>
                        </a:rPr>
                        <a:t>     Top of BL to </a:t>
                      </a:r>
                      <a:r>
                        <a:rPr lang="en-US" sz="1600" dirty="0" err="1">
                          <a:latin typeface="Calibri"/>
                          <a:ea typeface="Times New Roman"/>
                        </a:rPr>
                        <a:t>tropopause</a:t>
                      </a:r>
                      <a:r>
                        <a:rPr lang="en-US" sz="1600" dirty="0">
                          <a:latin typeface="Calibri"/>
                          <a:ea typeface="Times New Roman"/>
                        </a:rPr>
                        <a:t> </a:t>
                      </a:r>
                      <a:endParaRPr lang="en-US" sz="2400" dirty="0">
                        <a:latin typeface="Times New Roman"/>
                        <a:ea typeface="Times New Roman"/>
                      </a:endParaRPr>
                    </a:p>
                    <a:p>
                      <a:pPr marL="0" marR="0">
                        <a:spcBef>
                          <a:spcPts val="0"/>
                        </a:spcBef>
                        <a:spcAft>
                          <a:spcPts val="0"/>
                        </a:spcAft>
                      </a:pPr>
                      <a:r>
                        <a:rPr lang="en-US" sz="1600" dirty="0">
                          <a:latin typeface="Calibri"/>
                          <a:ea typeface="Times New Roman"/>
                        </a:rPr>
                        <a:t>     Surface to top of BL</a:t>
                      </a:r>
                      <a:endParaRPr lang="en-US" sz="2400" dirty="0">
                        <a:latin typeface="Times New Roman"/>
                        <a:ea typeface="Times New Roman"/>
                      </a:endParaRPr>
                    </a:p>
                  </a:txBody>
                  <a:tcPr marL="73025" marR="73025"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a:latin typeface="Calibri"/>
                        <a:ea typeface="Times New Roman"/>
                      </a:endParaRPr>
                    </a:p>
                    <a:p>
                      <a:pPr marL="0" marR="0">
                        <a:spcBef>
                          <a:spcPts val="0"/>
                        </a:spcBef>
                        <a:spcAft>
                          <a:spcPts val="0"/>
                        </a:spcAft>
                      </a:pPr>
                      <a:r>
                        <a:rPr lang="en-US" sz="1600">
                          <a:latin typeface="Calibri"/>
                          <a:ea typeface="Times New Roman"/>
                        </a:rPr>
                        <a:t>4</a:t>
                      </a:r>
                      <a:endParaRPr lang="en-US" sz="2400">
                        <a:latin typeface="Times New Roman"/>
                        <a:ea typeface="Times New Roman"/>
                      </a:endParaRPr>
                    </a:p>
                    <a:p>
                      <a:pPr marL="0" marR="0">
                        <a:spcBef>
                          <a:spcPts val="0"/>
                        </a:spcBef>
                        <a:spcAft>
                          <a:spcPts val="0"/>
                        </a:spcAft>
                      </a:pPr>
                      <a:r>
                        <a:rPr lang="en-US" sz="1600">
                          <a:latin typeface="Calibri"/>
                          <a:ea typeface="Times New Roman"/>
                        </a:rPr>
                        <a:t>2</a:t>
                      </a:r>
                      <a:endParaRPr lang="en-US" sz="2400">
                        <a:latin typeface="Times New Roman"/>
                        <a:ea typeface="Times New Roman"/>
                      </a:endParaRPr>
                    </a:p>
                    <a:p>
                      <a:pPr marL="0" marR="0">
                        <a:spcBef>
                          <a:spcPts val="0"/>
                        </a:spcBef>
                        <a:spcAft>
                          <a:spcPts val="0"/>
                        </a:spcAft>
                      </a:pPr>
                      <a:r>
                        <a:rPr lang="en-US" sz="1600">
                          <a:latin typeface="Calibri"/>
                          <a:ea typeface="Times New Roman"/>
                        </a:rPr>
                        <a:t>1 (.25) </a:t>
                      </a:r>
                      <a:endParaRPr lang="en-US" sz="2400">
                        <a:latin typeface="Times New Roman"/>
                        <a:ea typeface="Times New Roman"/>
                      </a:endParaRPr>
                    </a:p>
                  </a:txBody>
                  <a:tcPr marL="73025" marR="73025"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872">
                <a:tc>
                  <a:txBody>
                    <a:bodyPr/>
                    <a:lstStyle/>
                    <a:p>
                      <a:pPr marL="0" marR="0">
                        <a:spcBef>
                          <a:spcPts val="0"/>
                        </a:spcBef>
                        <a:spcAft>
                          <a:spcPts val="0"/>
                        </a:spcAft>
                      </a:pPr>
                      <a:r>
                        <a:rPr lang="en-US" sz="1600">
                          <a:latin typeface="Calibri"/>
                          <a:ea typeface="Times New Roman"/>
                        </a:rPr>
                        <a:t>Horizontal resolution (km)</a:t>
                      </a:r>
                      <a:endParaRPr lang="en-US" sz="2400">
                        <a:latin typeface="Times New Roman"/>
                        <a:ea typeface="Times New Roman"/>
                      </a:endParaRPr>
                    </a:p>
                  </a:txBody>
                  <a:tcPr marL="73025" marR="73025"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Times New Roman"/>
                        </a:rPr>
                        <a:t>350 (35) </a:t>
                      </a:r>
                      <a:endParaRPr lang="en-US" sz="2400">
                        <a:latin typeface="Times New Roman"/>
                        <a:ea typeface="Times New Roman"/>
                      </a:endParaRPr>
                    </a:p>
                  </a:txBody>
                  <a:tcPr marL="73025" marR="73025"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706">
                <a:tc>
                  <a:txBody>
                    <a:bodyPr/>
                    <a:lstStyle/>
                    <a:p>
                      <a:pPr marL="0" marR="0">
                        <a:spcBef>
                          <a:spcPts val="0"/>
                        </a:spcBef>
                        <a:spcAft>
                          <a:spcPts val="0"/>
                        </a:spcAft>
                      </a:pPr>
                      <a:r>
                        <a:rPr lang="en-US" sz="1600">
                          <a:latin typeface="Calibri"/>
                          <a:ea typeface="Times New Roman"/>
                        </a:rPr>
                        <a:t># of tracks</a:t>
                      </a:r>
                      <a:endParaRPr lang="en-US" sz="2400">
                        <a:latin typeface="Times New Roman"/>
                        <a:ea typeface="Times New Roman"/>
                      </a:endParaRPr>
                    </a:p>
                  </a:txBody>
                  <a:tcPr marL="73025" marR="73025"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Times New Roman"/>
                        </a:rPr>
                        <a:t>1 </a:t>
                      </a:r>
                      <a:endParaRPr lang="en-US" sz="2400">
                        <a:latin typeface="Times New Roman"/>
                        <a:ea typeface="Times New Roman"/>
                      </a:endParaRPr>
                    </a:p>
                  </a:txBody>
                  <a:tcPr marL="73025" marR="73025"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428">
                <a:tc>
                  <a:txBody>
                    <a:bodyPr/>
                    <a:lstStyle/>
                    <a:p>
                      <a:pPr marL="0" marR="0">
                        <a:spcBef>
                          <a:spcPts val="0"/>
                        </a:spcBef>
                        <a:spcAft>
                          <a:spcPts val="0"/>
                        </a:spcAft>
                      </a:pPr>
                      <a:r>
                        <a:rPr lang="en-US" sz="1600">
                          <a:latin typeface="Calibri"/>
                          <a:ea typeface="Times New Roman"/>
                        </a:rPr>
                        <a:t># of perspectives within target volume</a:t>
                      </a:r>
                      <a:endParaRPr lang="en-US" sz="2400">
                        <a:latin typeface="Times New Roman"/>
                        <a:ea typeface="Times New Roman"/>
                      </a:endParaRPr>
                    </a:p>
                  </a:txBody>
                  <a:tcPr marL="73025" marR="73025"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latin typeface="Calibri"/>
                          <a:ea typeface="Times New Roman"/>
                        </a:rPr>
                        <a:t>2</a:t>
                      </a:r>
                      <a:endParaRPr lang="en-US" sz="2400">
                        <a:latin typeface="Times New Roman"/>
                        <a:ea typeface="Times New Roman"/>
                      </a:endParaRPr>
                    </a:p>
                  </a:txBody>
                  <a:tcPr marL="73025" marR="73025"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5224">
                <a:tc>
                  <a:txBody>
                    <a:bodyPr/>
                    <a:lstStyle/>
                    <a:p>
                      <a:pPr marL="0" marR="0">
                        <a:spcBef>
                          <a:spcPts val="0"/>
                        </a:spcBef>
                        <a:spcAft>
                          <a:spcPts val="0"/>
                        </a:spcAft>
                      </a:pPr>
                      <a:r>
                        <a:rPr lang="en-US" sz="1600" dirty="0">
                          <a:latin typeface="Calibri"/>
                          <a:ea typeface="Times New Roman"/>
                        </a:rPr>
                        <a:t>Horizontal component error (m/s)</a:t>
                      </a:r>
                      <a:endParaRPr lang="en-US" sz="2400" dirty="0">
                        <a:latin typeface="Times New Roman"/>
                        <a:ea typeface="Times New Roman"/>
                      </a:endParaRPr>
                    </a:p>
                    <a:p>
                      <a:pPr marL="0" marR="0">
                        <a:spcBef>
                          <a:spcPts val="0"/>
                        </a:spcBef>
                        <a:spcAft>
                          <a:spcPts val="0"/>
                        </a:spcAft>
                      </a:pPr>
                      <a:r>
                        <a:rPr lang="en-US" sz="1600" dirty="0">
                          <a:latin typeface="Calibri"/>
                          <a:ea typeface="Times New Roman"/>
                        </a:rPr>
                        <a:t>     Above </a:t>
                      </a:r>
                      <a:r>
                        <a:rPr lang="en-US" sz="1600" dirty="0" smtClean="0">
                          <a:latin typeface="Calibri"/>
                          <a:ea typeface="Times New Roman"/>
                        </a:rPr>
                        <a:t>BL to 10 km</a:t>
                      </a:r>
                      <a:endParaRPr lang="en-US" sz="2400" dirty="0">
                        <a:latin typeface="Times New Roman"/>
                        <a:ea typeface="Times New Roman"/>
                      </a:endParaRPr>
                    </a:p>
                    <a:p>
                      <a:pPr marL="0" marR="0">
                        <a:spcBef>
                          <a:spcPts val="0"/>
                        </a:spcBef>
                        <a:spcAft>
                          <a:spcPts val="0"/>
                        </a:spcAft>
                      </a:pPr>
                      <a:r>
                        <a:rPr lang="en-US" sz="1600" dirty="0">
                          <a:latin typeface="Calibri"/>
                          <a:ea typeface="Times New Roman"/>
                        </a:rPr>
                        <a:t>     Within BL</a:t>
                      </a:r>
                      <a:endParaRPr lang="en-US" sz="2400" dirty="0">
                        <a:latin typeface="Times New Roman"/>
                        <a:ea typeface="Times New Roman"/>
                      </a:endParaRPr>
                    </a:p>
                    <a:p>
                      <a:pPr marL="0" marR="0">
                        <a:spcBef>
                          <a:spcPts val="0"/>
                        </a:spcBef>
                        <a:spcAft>
                          <a:spcPts val="0"/>
                        </a:spcAft>
                      </a:pPr>
                      <a:r>
                        <a:rPr lang="en-US" sz="1600" dirty="0">
                          <a:latin typeface="Calibri"/>
                          <a:ea typeface="Times New Roman"/>
                        </a:rPr>
                        <a:t>  (includes sampling  RMSE) </a:t>
                      </a:r>
                      <a:endParaRPr lang="en-US" sz="2400" dirty="0">
                        <a:latin typeface="Times New Roman"/>
                        <a:ea typeface="Times New Roman"/>
                      </a:endParaRPr>
                    </a:p>
                  </a:txBody>
                  <a:tcPr marL="73025" marR="73025"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dirty="0">
                        <a:latin typeface="Calibri"/>
                        <a:ea typeface="Times New Roman"/>
                      </a:endParaRPr>
                    </a:p>
                    <a:p>
                      <a:pPr marL="0" marR="0">
                        <a:spcBef>
                          <a:spcPts val="0"/>
                        </a:spcBef>
                        <a:spcAft>
                          <a:spcPts val="0"/>
                        </a:spcAft>
                      </a:pPr>
                      <a:r>
                        <a:rPr lang="en-US" sz="1600" dirty="0">
                          <a:latin typeface="Calibri"/>
                          <a:ea typeface="Times New Roman"/>
                        </a:rPr>
                        <a:t>&lt; 3 </a:t>
                      </a:r>
                      <a:endParaRPr lang="en-US" sz="2400" dirty="0">
                        <a:latin typeface="Times New Roman"/>
                        <a:ea typeface="Times New Roman"/>
                      </a:endParaRPr>
                    </a:p>
                    <a:p>
                      <a:pPr marL="0" marR="0">
                        <a:spcBef>
                          <a:spcPts val="0"/>
                        </a:spcBef>
                        <a:spcAft>
                          <a:spcPts val="0"/>
                        </a:spcAft>
                      </a:pPr>
                      <a:r>
                        <a:rPr lang="en-US" sz="1600" dirty="0">
                          <a:latin typeface="Calibri"/>
                          <a:ea typeface="Times New Roman"/>
                        </a:rPr>
                        <a:t>2 (1)</a:t>
                      </a:r>
                      <a:endParaRPr lang="en-US" sz="2400" dirty="0">
                        <a:latin typeface="Times New Roman"/>
                        <a:ea typeface="Times New Roman"/>
                      </a:endParaRPr>
                    </a:p>
                  </a:txBody>
                  <a:tcPr marL="73025" marR="73025" marT="88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cstate="print"/>
          <a:srcRect l="12694"/>
          <a:stretch>
            <a:fillRect/>
          </a:stretch>
        </p:blipFill>
        <p:spPr bwMode="auto">
          <a:xfrm>
            <a:off x="5876925" y="4061460"/>
            <a:ext cx="3200400" cy="2303379"/>
          </a:xfrm>
          <a:prstGeom prst="rect">
            <a:avLst/>
          </a:prstGeom>
          <a:noFill/>
          <a:ln w="57150">
            <a:solidFill>
              <a:schemeClr val="bg1"/>
            </a:solidFill>
            <a:miter lim="800000"/>
            <a:headEnd/>
            <a:tailEnd/>
          </a:ln>
        </p:spPr>
      </p:pic>
      <p:sp>
        <p:nvSpPr>
          <p:cNvPr id="2" name="Title 1"/>
          <p:cNvSpPr>
            <a:spLocks noGrp="1"/>
          </p:cNvSpPr>
          <p:nvPr>
            <p:ph type="title"/>
          </p:nvPr>
        </p:nvSpPr>
        <p:spPr/>
        <p:txBody>
          <a:bodyPr/>
          <a:lstStyle/>
          <a:p>
            <a:r>
              <a:rPr lang="en-US" dirty="0" smtClean="0"/>
              <a:t>Pointing Angles for OAWL on JEM-EF</a:t>
            </a:r>
            <a:endParaRPr lang="en-US" dirty="0"/>
          </a:p>
        </p:txBody>
      </p:sp>
      <p:pic>
        <p:nvPicPr>
          <p:cNvPr id="7" name="Picture 6"/>
          <p:cNvPicPr/>
          <p:nvPr/>
        </p:nvPicPr>
        <p:blipFill>
          <a:blip r:embed="rId3" cstate="print"/>
          <a:srcRect/>
          <a:stretch>
            <a:fillRect/>
          </a:stretch>
        </p:blipFill>
        <p:spPr bwMode="auto">
          <a:xfrm>
            <a:off x="57150" y="3053480"/>
            <a:ext cx="5943600" cy="3311359"/>
          </a:xfrm>
          <a:prstGeom prst="rect">
            <a:avLst/>
          </a:prstGeom>
          <a:noFill/>
          <a:ln w="57150">
            <a:solidFill>
              <a:schemeClr val="bg1"/>
            </a:solidFill>
            <a:miter lim="800000"/>
            <a:headEnd/>
            <a:tailEnd/>
          </a:ln>
        </p:spPr>
      </p:pic>
      <p:sp>
        <p:nvSpPr>
          <p:cNvPr id="10" name="Content Placeholder 9"/>
          <p:cNvSpPr>
            <a:spLocks noGrp="1"/>
          </p:cNvSpPr>
          <p:nvPr>
            <p:ph sz="quarter" idx="1"/>
          </p:nvPr>
        </p:nvSpPr>
        <p:spPr>
          <a:xfrm>
            <a:off x="12352" y="1173480"/>
            <a:ext cx="3744102" cy="1844040"/>
          </a:xfrm>
        </p:spPr>
        <p:txBody>
          <a:bodyPr>
            <a:normAutofit fontScale="70000" lnSpcReduction="20000"/>
          </a:bodyPr>
          <a:lstStyle/>
          <a:p>
            <a:r>
              <a:rPr lang="en-US" dirty="0" smtClean="0"/>
              <a:t>JEM-EF chosen for mass/power, </a:t>
            </a:r>
            <a:r>
              <a:rPr lang="en-US" smtClean="0"/>
              <a:t>cooling availability</a:t>
            </a:r>
            <a:endParaRPr lang="en-US" dirty="0" smtClean="0"/>
          </a:p>
          <a:p>
            <a:r>
              <a:rPr lang="en-US" dirty="0" smtClean="0"/>
              <a:t>Beams point off-nadir 40º inboard</a:t>
            </a:r>
          </a:p>
          <a:p>
            <a:r>
              <a:rPr lang="en-US" dirty="0" smtClean="0"/>
              <a:t>Forward + Aft views separated by 90º  (±45º from cross-track)</a:t>
            </a:r>
            <a:endParaRPr lang="en-US" dirty="0"/>
          </a:p>
        </p:txBody>
      </p:sp>
      <p:pic>
        <p:nvPicPr>
          <p:cNvPr id="6" name="Picture 5"/>
          <p:cNvPicPr/>
          <p:nvPr/>
        </p:nvPicPr>
        <p:blipFill>
          <a:blip r:embed="rId4" cstate="print"/>
          <a:srcRect/>
          <a:stretch>
            <a:fillRect/>
          </a:stretch>
        </p:blipFill>
        <p:spPr bwMode="auto">
          <a:xfrm>
            <a:off x="3773805" y="1057041"/>
            <a:ext cx="5303520" cy="3065379"/>
          </a:xfrm>
          <a:prstGeom prst="rect">
            <a:avLst/>
          </a:prstGeom>
          <a:noFill/>
          <a:ln w="57150">
            <a:solidFill>
              <a:schemeClr val="bg1"/>
            </a:solidFill>
            <a:miter lim="800000"/>
            <a:headEnd/>
            <a:tailEnd/>
          </a:ln>
        </p:spPr>
      </p:pic>
      <p:sp>
        <p:nvSpPr>
          <p:cNvPr id="11" name="Footer Placeholder 10"/>
          <p:cNvSpPr>
            <a:spLocks noGrp="1"/>
          </p:cNvSpPr>
          <p:nvPr>
            <p:ph type="ftr" sz="quarter" idx="3"/>
          </p:nvPr>
        </p:nvSpPr>
        <p:spPr/>
        <p:txBody>
          <a:bodyPr/>
          <a:lstStyle/>
          <a:p>
            <a:r>
              <a:rPr lang="en-US" i="1" dirty="0" smtClean="0"/>
              <a:t>Ball Aerospace &amp; Technologies Corp. and NASA Earth Science &amp; Technology Office </a:t>
            </a:r>
          </a:p>
          <a:p>
            <a:r>
              <a:rPr lang="en-US" i="1" dirty="0" smtClean="0"/>
              <a:t>OAWL 2012 Instrument Design Lab (IDL) Study Results  - Presented at the Working Group on Space-based Wind Lidar, 17 October 2012</a:t>
            </a: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OAWL ISS Coverage (24 hours)</a:t>
            </a:r>
            <a:endParaRPr lang="en-US" dirty="0"/>
          </a:p>
        </p:txBody>
      </p:sp>
      <p:sp>
        <p:nvSpPr>
          <p:cNvPr id="3" name="Content Placeholder 2"/>
          <p:cNvSpPr>
            <a:spLocks noGrp="1"/>
          </p:cNvSpPr>
          <p:nvPr>
            <p:ph sz="quarter" idx="1"/>
          </p:nvPr>
        </p:nvSpPr>
        <p:spPr>
          <a:xfrm>
            <a:off x="612648" y="5402580"/>
            <a:ext cx="8153400" cy="944880"/>
          </a:xfrm>
        </p:spPr>
        <p:txBody>
          <a:bodyPr>
            <a:normAutofit/>
          </a:bodyPr>
          <a:lstStyle/>
          <a:p>
            <a:r>
              <a:rPr lang="en-US" sz="2400" dirty="0" smtClean="0"/>
              <a:t>Green = ground track</a:t>
            </a:r>
          </a:p>
          <a:p>
            <a:r>
              <a:rPr lang="en-US" sz="2400" dirty="0" smtClean="0"/>
              <a:t>Yellow = coverage (observation) swath</a:t>
            </a:r>
          </a:p>
          <a:p>
            <a:pPr>
              <a:buNone/>
            </a:pPr>
            <a:endParaRPr lang="en-US" sz="2400" dirty="0"/>
          </a:p>
        </p:txBody>
      </p:sp>
      <p:pic>
        <p:nvPicPr>
          <p:cNvPr id="5" name="Picture 4"/>
          <p:cNvPicPr/>
          <p:nvPr/>
        </p:nvPicPr>
        <p:blipFill>
          <a:blip r:embed="rId2" cstate="print"/>
          <a:srcRect/>
          <a:stretch>
            <a:fillRect/>
          </a:stretch>
        </p:blipFill>
        <p:spPr bwMode="auto">
          <a:xfrm>
            <a:off x="704332" y="1165886"/>
            <a:ext cx="7698259" cy="4135160"/>
          </a:xfrm>
          <a:prstGeom prst="rect">
            <a:avLst/>
          </a:prstGeom>
          <a:noFill/>
          <a:ln w="9525">
            <a:noFill/>
            <a:miter lim="800000"/>
            <a:headEnd/>
            <a:tailEnd/>
          </a:ln>
        </p:spPr>
      </p:pic>
      <p:sp>
        <p:nvSpPr>
          <p:cNvPr id="6" name="Footer Placeholder 5"/>
          <p:cNvSpPr>
            <a:spLocks noGrp="1"/>
          </p:cNvSpPr>
          <p:nvPr>
            <p:ph type="ftr" sz="quarter" idx="3"/>
          </p:nvPr>
        </p:nvSpPr>
        <p:spPr/>
        <p:txBody>
          <a:bodyPr/>
          <a:lstStyle/>
          <a:p>
            <a:r>
              <a:rPr lang="en-US" i="1" dirty="0" smtClean="0"/>
              <a:t>Ball Aerospace &amp; Technologies Corp. and NASA Earth Science &amp; Technology Office </a:t>
            </a:r>
          </a:p>
          <a:p>
            <a:r>
              <a:rPr lang="en-US" i="1" dirty="0" smtClean="0"/>
              <a:t>OAWL 2012 Instrument Design Lab (IDL) Study Results  - Presented at the Working Group on Space-based Wind Lidar, 17 October 2012</a:t>
            </a:r>
            <a:endParaRPr lang="en-US" dirty="0" smtClean="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txDef>
      <a:spPr>
        <a:noFill/>
      </a:spPr>
      <a:bodyPr wrap="none" rtlCol="0">
        <a:spAutoFit/>
      </a:bodyPr>
      <a:lstStyle>
        <a:defPPr algn="ctr">
          <a:defRPr dirty="0" smtClean="0">
            <a:latin typeface="+mn-lt"/>
          </a:defRPr>
        </a:defPPr>
      </a:lstStyle>
    </a:txDef>
  </a:objectDefaults>
  <a:extraClrSchemeLst/>
</a:theme>
</file>

<file path=ppt/theme/theme2.xml><?xml version="1.0" encoding="utf-8"?>
<a:theme xmlns:a="http://schemas.openxmlformats.org/drawingml/2006/main" name="3_Microsoft PowerPoint 4">
  <a:themeElements>
    <a:clrScheme name="">
      <a:dk1>
        <a:srgbClr val="000000"/>
      </a:dk1>
      <a:lt1>
        <a:srgbClr val="000000"/>
      </a:lt1>
      <a:dk2>
        <a:srgbClr val="0066FF"/>
      </a:dk2>
      <a:lt2>
        <a:srgbClr val="000066"/>
      </a:lt2>
      <a:accent1>
        <a:srgbClr val="6600FF"/>
      </a:accent1>
      <a:accent2>
        <a:srgbClr val="009900"/>
      </a:accent2>
      <a:accent3>
        <a:srgbClr val="AAAAAA"/>
      </a:accent3>
      <a:accent4>
        <a:srgbClr val="000000"/>
      </a:accent4>
      <a:accent5>
        <a:srgbClr val="B8AAFF"/>
      </a:accent5>
      <a:accent6>
        <a:srgbClr val="008A00"/>
      </a:accent6>
      <a:hlink>
        <a:srgbClr val="0066FF"/>
      </a:hlink>
      <a:folHlink>
        <a:srgbClr val="CECECE"/>
      </a:folHlink>
    </a:clrScheme>
    <a:fontScheme name="Microsoft PowerPoint 4">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Book Antiqua" pitchFamily="18" charset="0"/>
          </a:defRPr>
        </a:defPPr>
      </a:lstStyle>
    </a:lnDef>
  </a:objectDefaults>
  <a:extraClrSchemeLst>
    <a:extraClrScheme>
      <a:clrScheme name="Microsoft PowerPoint 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PowerPoint 4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PowerPoint 4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PowerPoint 4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PowerPoint 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PowerPoint 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PowerPoint 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Microsoft PowerPoint 4 8">
        <a:dk1>
          <a:srgbClr val="000066"/>
        </a:dk1>
        <a:lt1>
          <a:srgbClr val="FFFFFF"/>
        </a:lt1>
        <a:dk2>
          <a:srgbClr val="000000"/>
        </a:dk2>
        <a:lt2>
          <a:srgbClr val="FFFF00"/>
        </a:lt2>
        <a:accent1>
          <a:srgbClr val="6600FF"/>
        </a:accent1>
        <a:accent2>
          <a:srgbClr val="009900"/>
        </a:accent2>
        <a:accent3>
          <a:srgbClr val="AAAAAA"/>
        </a:accent3>
        <a:accent4>
          <a:srgbClr val="DADADA"/>
        </a:accent4>
        <a:accent5>
          <a:srgbClr val="B8AAFF"/>
        </a:accent5>
        <a:accent6>
          <a:srgbClr val="008A00"/>
        </a:accent6>
        <a:hlink>
          <a:srgbClr val="FF9900"/>
        </a:hlink>
        <a:folHlink>
          <a:srgbClr val="CECECE"/>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Microsoft PowerPoint 4">
  <a:themeElements>
    <a:clrScheme name="">
      <a:dk1>
        <a:srgbClr val="000000"/>
      </a:dk1>
      <a:lt1>
        <a:srgbClr val="000000"/>
      </a:lt1>
      <a:dk2>
        <a:srgbClr val="0066FF"/>
      </a:dk2>
      <a:lt2>
        <a:srgbClr val="000066"/>
      </a:lt2>
      <a:accent1>
        <a:srgbClr val="6600FF"/>
      </a:accent1>
      <a:accent2>
        <a:srgbClr val="009900"/>
      </a:accent2>
      <a:accent3>
        <a:srgbClr val="AAAAAA"/>
      </a:accent3>
      <a:accent4>
        <a:srgbClr val="000000"/>
      </a:accent4>
      <a:accent5>
        <a:srgbClr val="B8AAFF"/>
      </a:accent5>
      <a:accent6>
        <a:srgbClr val="008A00"/>
      </a:accent6>
      <a:hlink>
        <a:srgbClr val="0066FF"/>
      </a:hlink>
      <a:folHlink>
        <a:srgbClr val="CECECE"/>
      </a:folHlink>
    </a:clrScheme>
    <a:fontScheme name="Microsoft PowerPoint 4">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Book Antiqua" pitchFamily="18" charset="0"/>
          </a:defRPr>
        </a:defPPr>
      </a:lstStyle>
    </a:lnDef>
  </a:objectDefaults>
  <a:extraClrSchemeLst>
    <a:extraClrScheme>
      <a:clrScheme name="Microsoft PowerPoint 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PowerPoint 4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PowerPoint 4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PowerPoint 4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PowerPoint 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PowerPoint 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PowerPoint 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Microsoft PowerPoint 4 8">
        <a:dk1>
          <a:srgbClr val="000066"/>
        </a:dk1>
        <a:lt1>
          <a:srgbClr val="FFFFFF"/>
        </a:lt1>
        <a:dk2>
          <a:srgbClr val="000000"/>
        </a:dk2>
        <a:lt2>
          <a:srgbClr val="FFFF00"/>
        </a:lt2>
        <a:accent1>
          <a:srgbClr val="6600FF"/>
        </a:accent1>
        <a:accent2>
          <a:srgbClr val="009900"/>
        </a:accent2>
        <a:accent3>
          <a:srgbClr val="AAAAAA"/>
        </a:accent3>
        <a:accent4>
          <a:srgbClr val="DADADA"/>
        </a:accent4>
        <a:accent5>
          <a:srgbClr val="B8AAFF"/>
        </a:accent5>
        <a:accent6>
          <a:srgbClr val="008A00"/>
        </a:accent6>
        <a:hlink>
          <a:srgbClr val="FF9900"/>
        </a:hlink>
        <a:folHlink>
          <a:srgbClr val="CECECE"/>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txDef>
      <a:spPr>
        <a:noFill/>
      </a:spPr>
      <a:bodyPr wrap="none" rtlCol="0">
        <a:spAutoFit/>
      </a:bodyPr>
      <a:lstStyle>
        <a:defPPr algn="ctr">
          <a:defRPr dirty="0" smtClean="0">
            <a:latin typeface="+mn-lt"/>
          </a:defRPr>
        </a:defPPr>
      </a:lstStyle>
    </a:txDef>
  </a:objectDefaults>
  <a:extraClrSchemeLst/>
</a:theme>
</file>

<file path=ppt/theme/theme5.xml><?xml version="1.0" encoding="utf-8"?>
<a:theme xmlns:a="http://schemas.openxmlformats.org/drawingml/2006/main" name="3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txDef>
      <a:spPr>
        <a:noFill/>
      </a:spPr>
      <a:bodyPr wrap="none" rtlCol="0">
        <a:spAutoFit/>
      </a:bodyPr>
      <a:lstStyle>
        <a:defPPr algn="ctr">
          <a:defRPr dirty="0" smtClean="0">
            <a:latin typeface="+mn-lt"/>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43152</TotalTime>
  <Words>3886</Words>
  <Application>Microsoft Office PowerPoint</Application>
  <PresentationFormat>On-screen Show (4:3)</PresentationFormat>
  <Paragraphs>369</Paragraphs>
  <Slides>28</Slides>
  <Notes>5</Notes>
  <HiddenSlides>0</HiddenSlides>
  <MMClips>0</MMClips>
  <ScaleCrop>false</ScaleCrop>
  <HeadingPairs>
    <vt:vector size="4" baseType="variant">
      <vt:variant>
        <vt:lpstr>Theme</vt:lpstr>
      </vt:variant>
      <vt:variant>
        <vt:i4>5</vt:i4>
      </vt:variant>
      <vt:variant>
        <vt:lpstr>Slide Titles</vt:lpstr>
      </vt:variant>
      <vt:variant>
        <vt:i4>28</vt:i4>
      </vt:variant>
    </vt:vector>
  </HeadingPairs>
  <TitlesOfParts>
    <vt:vector size="33" baseType="lpstr">
      <vt:lpstr>Median</vt:lpstr>
      <vt:lpstr>3_Microsoft PowerPoint 4</vt:lpstr>
      <vt:lpstr>8_Microsoft PowerPoint 4</vt:lpstr>
      <vt:lpstr>2_Median</vt:lpstr>
      <vt:lpstr>3_Median</vt:lpstr>
      <vt:lpstr>Optical Autocovariance Wind Lidar (OAWL) Instrument Design Lab (IDL) Study:  25-29 June 2012 Final Output Presentation </vt:lpstr>
      <vt:lpstr>Summary</vt:lpstr>
      <vt:lpstr>OAWL Instrument Design Lab (IDL)</vt:lpstr>
      <vt:lpstr>OAWL IDL 2012 Study Participants</vt:lpstr>
      <vt:lpstr>OAWL IDL Study Summary</vt:lpstr>
      <vt:lpstr>Systems Overview &amp; Science Requirements</vt:lpstr>
      <vt:lpstr>Performance Requirements</vt:lpstr>
      <vt:lpstr>Pointing Angles for OAWL on JEM-EF</vt:lpstr>
      <vt:lpstr>OAWL ISS Coverage (24 hours)</vt:lpstr>
      <vt:lpstr>OAWL IDL: Fundamental Instrument limits(JEM-EF)   - and requirements for SNR</vt:lpstr>
      <vt:lpstr>OAWL IDL Block Diagram</vt:lpstr>
      <vt:lpstr>Top Level Summary of Conceptual System (IDL Output)</vt:lpstr>
      <vt:lpstr>OAWL ISS - Design Decisions</vt:lpstr>
      <vt:lpstr>Lidar beam geometry from 400 km orbit</vt:lpstr>
      <vt:lpstr>OAWL IDL Subsystems</vt:lpstr>
      <vt:lpstr>OAWL Laser Requirements-IDL</vt:lpstr>
      <vt:lpstr>Telescope for OAWL ISS Mission</vt:lpstr>
      <vt:lpstr>OAWL baseline interferometer design</vt:lpstr>
      <vt:lpstr>Detectors &amp; Data acquisition</vt:lpstr>
      <vt:lpstr>Input to IDL: Ball OAWL JEM-EF design</vt:lpstr>
      <vt:lpstr>Slide 21</vt:lpstr>
      <vt:lpstr>Overall View and Dimensions</vt:lpstr>
      <vt:lpstr>Conclusions, Cost Analysis, &amp; Next Steps</vt:lpstr>
      <vt:lpstr>OAWL IDL Study - Output Summaries</vt:lpstr>
      <vt:lpstr>Cost Summary &amp; Analysis</vt:lpstr>
      <vt:lpstr>IDL Lessons </vt:lpstr>
      <vt:lpstr>Next Steps</vt:lpstr>
      <vt:lpstr>OAWL Presentations &amp; Publications</vt:lpstr>
    </vt:vector>
  </TitlesOfParts>
  <Company>BATC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Ball Aerospace &amp; Technologies Corp.</dc:creator>
  <cp:lastModifiedBy>stucker</cp:lastModifiedBy>
  <cp:revision>2254</cp:revision>
  <dcterms:created xsi:type="dcterms:W3CDTF">2007-07-26T21:24:32Z</dcterms:created>
  <dcterms:modified xsi:type="dcterms:W3CDTF">2012-10-17T14:10:07Z</dcterms:modified>
</cp:coreProperties>
</file>