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9" r:id="rId1"/>
  </p:sldMasterIdLst>
  <p:notesMasterIdLst>
    <p:notesMasterId r:id="rId21"/>
  </p:notesMasterIdLst>
  <p:handoutMasterIdLst>
    <p:handoutMasterId r:id="rId22"/>
  </p:handoutMasterIdLst>
  <p:sldIdLst>
    <p:sldId id="256" r:id="rId2"/>
    <p:sldId id="341" r:id="rId3"/>
    <p:sldId id="323" r:id="rId4"/>
    <p:sldId id="328" r:id="rId5"/>
    <p:sldId id="324" r:id="rId6"/>
    <p:sldId id="325" r:id="rId7"/>
    <p:sldId id="326" r:id="rId8"/>
    <p:sldId id="329" r:id="rId9"/>
    <p:sldId id="330" r:id="rId10"/>
    <p:sldId id="331" r:id="rId11"/>
    <p:sldId id="334" r:id="rId12"/>
    <p:sldId id="335" r:id="rId13"/>
    <p:sldId id="336" r:id="rId14"/>
    <p:sldId id="337" r:id="rId15"/>
    <p:sldId id="338" r:id="rId16"/>
    <p:sldId id="339" r:id="rId17"/>
    <p:sldId id="313" r:id="rId18"/>
    <p:sldId id="342" r:id="rId19"/>
    <p:sldId id="343" r:id="rId20"/>
  </p:sldIdLst>
  <p:sldSz cx="9144000" cy="6858000" type="screen4x3"/>
  <p:notesSz cx="7010400" cy="92964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B8F19"/>
    <a:srgbClr val="66FF33"/>
    <a:srgbClr val="82C836"/>
    <a:srgbClr val="C3C72B"/>
    <a:srgbClr val="AFB92D"/>
    <a:srgbClr val="A9A93D"/>
    <a:srgbClr val="FFFFFF"/>
    <a:srgbClr val="FFFF00"/>
    <a:srgbClr val="3558BB"/>
    <a:srgbClr val="FFC1C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17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-2604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6A062-C3D0-4ECD-84CF-95076FDD4772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806C3-BE1D-4E7F-898B-F4110694C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820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36" y="0"/>
            <a:ext cx="3038372" cy="464820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r">
              <a:defRPr sz="1200"/>
            </a:lvl1pPr>
          </a:lstStyle>
          <a:p>
            <a:fld id="{22713D00-FE30-47FD-B336-D9CEEFFA4E87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3" tIns="45862" rIns="91723" bIns="458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723" tIns="45862" rIns="91723" bIns="458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89"/>
            <a:ext cx="3038372" cy="464820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36" y="8829989"/>
            <a:ext cx="3038372" cy="464820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r">
              <a:defRPr sz="1200"/>
            </a:lvl1pPr>
          </a:lstStyle>
          <a:p>
            <a:fld id="{88EAC6D1-1A0B-4E46-A23A-E1874FE802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142875"/>
            <a:ext cx="7410450" cy="561975"/>
          </a:xfrm>
        </p:spPr>
        <p:txBody>
          <a:bodyPr>
            <a:no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buClr>
                <a:schemeClr val="accent3">
                  <a:lumMod val="75000"/>
                </a:schemeClr>
              </a:buClr>
              <a:defRPr/>
            </a:lvl1pPr>
            <a:lvl3pPr>
              <a:buClr>
                <a:schemeClr val="accent3">
                  <a:lumMod val="75000"/>
                </a:schemeClr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536838" y="6551465"/>
            <a:ext cx="607162" cy="30653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0" y="6539789"/>
            <a:ext cx="8536838" cy="318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Working Group on Space-Based Wind Lidar, 16-18 October 2012 - Boulder, CO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Working Group on Space-Based Wind Lidar, 16-18 October 2012 - Boulder, CO</a:t>
            </a:r>
            <a:endParaRPr 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>
              <a:buClr>
                <a:schemeClr val="accent3">
                  <a:lumMod val="75000"/>
                </a:schemeClr>
              </a:buClr>
              <a:defRPr/>
            </a:lvl1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1pPr>
              <a:buClr>
                <a:schemeClr val="accent3">
                  <a:lumMod val="75000"/>
                </a:schemeClr>
              </a:buClr>
              <a:defRPr/>
            </a:lvl1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544154" y="6548847"/>
            <a:ext cx="599846" cy="309153"/>
          </a:xfrm>
        </p:spPr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0" y="6554419"/>
            <a:ext cx="8536838" cy="303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Working Group on Space-Based Wind Lidar, 16-18 October 2012 - Boulder, CO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114300"/>
            <a:ext cx="7467600" cy="6096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536838" y="6545580"/>
            <a:ext cx="607162" cy="312420"/>
          </a:xfrm>
        </p:spPr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0" y="6539789"/>
            <a:ext cx="8536838" cy="318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Working Group on Space-Based Wind Lidar, 16-18 October 2012 - Boulder, CO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65682" y="123825"/>
            <a:ext cx="7430567" cy="581025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851535"/>
            <a:ext cx="590550" cy="914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851535"/>
            <a:ext cx="855345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553450" y="6539788"/>
            <a:ext cx="590550" cy="3182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0" y="6539788"/>
            <a:ext cx="8553450" cy="318212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6" name="Picture 9" descr="Ball frame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1977" y="146685"/>
            <a:ext cx="503785" cy="516255"/>
          </a:xfrm>
          <a:prstGeom prst="rect">
            <a:avLst/>
          </a:prstGeom>
          <a:noFill/>
        </p:spPr>
      </p:pic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0" y="6539789"/>
            <a:ext cx="8536838" cy="318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Working Group on Space-Based Wind Lidar, 16-18 October 2012 - Boulder, CO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536838" y="6545627"/>
            <a:ext cx="607162" cy="312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pg </a:t>
            </a:r>
            <a:fld id="{AC4C1E33-9CF4-43C5-8D50-4A4F44087A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5" descr="NASA-logo1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446396" y="102414"/>
            <a:ext cx="492974" cy="401881"/>
          </a:xfrm>
          <a:prstGeom prst="rect">
            <a:avLst/>
          </a:prstGeom>
          <a:noFill/>
        </p:spPr>
      </p:pic>
      <p:pic>
        <p:nvPicPr>
          <p:cNvPr id="53250" name="Picture 2" descr="http://esto.nasa.gov/images/esto_LOGO_ORGPAGE.jpg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756" b="27044"/>
          <a:stretch>
            <a:fillRect/>
          </a:stretch>
        </p:blipFill>
        <p:spPr bwMode="auto">
          <a:xfrm>
            <a:off x="8193297" y="541325"/>
            <a:ext cx="936073" cy="29260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template 1c_5220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81025" y="400051"/>
            <a:ext cx="8029575" cy="1840229"/>
          </a:xfrm>
          <a:effectLst>
            <a:outerShdw dist="28398" dir="1593903" algn="ctr" rotWithShape="0">
              <a:srgbClr val="777777">
                <a:alpha val="50000"/>
              </a:srgbClr>
            </a:outerShdw>
          </a:effectLst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w Cen MT" pitchFamily="34" charset="0"/>
              </a:rPr>
              <a:t/>
            </a:r>
            <a:br>
              <a:rPr lang="en-US" sz="3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w Cen MT" pitchFamily="34" charset="0"/>
              </a:rPr>
            </a:br>
            <a:r>
              <a:rPr lang="en-US" sz="3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w Cen MT" pitchFamily="34" charset="0"/>
              </a:rPr>
              <a:t>Introduction to Combined HSRL and Optical </a:t>
            </a:r>
            <a:r>
              <a:rPr lang="en-US" sz="3600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w Cen MT" pitchFamily="34" charset="0"/>
              </a:rPr>
              <a:t>Autocovariance</a:t>
            </a:r>
            <a:r>
              <a:rPr lang="en-US" sz="3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w Cen MT" pitchFamily="34" charset="0"/>
              </a:rPr>
              <a:t> Wind </a:t>
            </a:r>
            <a:r>
              <a:rPr lang="en-US" sz="3600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w Cen MT" pitchFamily="34" charset="0"/>
              </a:rPr>
              <a:t>Lidar</a:t>
            </a:r>
            <a:r>
              <a:rPr lang="en-US" sz="3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w Cen MT" pitchFamily="34" charset="0"/>
              </a:rPr>
              <a:t> (HOAWL)</a:t>
            </a:r>
            <a:endParaRPr lang="en-US" sz="24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562225"/>
            <a:ext cx="7010977" cy="918882"/>
          </a:xfrm>
          <a:effectLst>
            <a:outerShdw dist="35921" dir="2700000" algn="ctr" rotWithShape="0">
              <a:srgbClr val="5F5F5F">
                <a:alpha val="50000"/>
              </a:srgb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1600" dirty="0" smtClean="0">
                <a:solidFill>
                  <a:schemeClr val="tx2"/>
                </a:solidFill>
                <a:latin typeface="Tw Cen MT" pitchFamily="34" charset="0"/>
              </a:rPr>
              <a:t>T. Delker, Ball Aerospace &amp; Technologies Corp.</a:t>
            </a:r>
          </a:p>
          <a:p>
            <a:pPr eaLnBrk="1" hangingPunct="1">
              <a:defRPr/>
            </a:pPr>
            <a:r>
              <a:rPr lang="en-US" sz="1600" dirty="0" smtClean="0">
                <a:solidFill>
                  <a:schemeClr val="tx2"/>
                </a:solidFill>
                <a:latin typeface="Tw Cen MT" pitchFamily="34" charset="0"/>
              </a:rPr>
              <a:t>Working Group on Space-Based Wind Lidar</a:t>
            </a:r>
          </a:p>
          <a:p>
            <a:pPr eaLnBrk="1" hangingPunct="1">
              <a:defRPr/>
            </a:pPr>
            <a:r>
              <a:rPr lang="en-US" sz="1600" dirty="0" smtClean="0">
                <a:solidFill>
                  <a:schemeClr val="tx2"/>
                </a:solidFill>
                <a:latin typeface="Tw Cen MT" pitchFamily="34" charset="0"/>
              </a:rPr>
              <a:t>17 October 2012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HSRL Data Products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Working Group on Space-Based Wind Lidar, 16-18 October 2012 - Boulder, CO</a:t>
            </a:r>
            <a:endParaRPr lang="en-US" dirty="0" smtClean="0"/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sz="quarter" idx="1"/>
          </p:nvPr>
        </p:nvGraphicFramePr>
        <p:xfrm>
          <a:off x="896112" y="2032001"/>
          <a:ext cx="5360670" cy="3713403"/>
        </p:xfrm>
        <a:graphic>
          <a:graphicData uri="http://schemas.openxmlformats.org/drawingml/2006/table">
            <a:tbl>
              <a:tblPr/>
              <a:tblGrid>
                <a:gridCol w="1632022"/>
                <a:gridCol w="3728648"/>
              </a:tblGrid>
              <a:tr h="5427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Measurement or retrieval</a:t>
                      </a:r>
                      <a:endParaRPr lang="en-US" sz="1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9" marR="72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Description (all a function of range)</a:t>
                      </a:r>
                      <a:endParaRPr lang="en-US" sz="1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9" marR="72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7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5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</a:t>
                      </a:r>
                      <a:r>
                        <a:rPr lang="en-US" sz="1500" i="1" baseline="-25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r>
                        <a:rPr lang="en-US" sz="15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=P</a:t>
                      </a:r>
                      <a:r>
                        <a:rPr lang="en-US" sz="1500" i="1" baseline="-25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r>
                        <a:rPr lang="en-US" sz="15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500" i="1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ǁ</a:t>
                      </a:r>
                      <a:endParaRPr lang="en-US" sz="1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9" marR="7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Return from molecular backscatter in the co-polarized OAWL receiver</a:t>
                      </a:r>
                      <a:endParaRPr lang="en-US" sz="1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9" marR="7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7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5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</a:t>
                      </a:r>
                      <a:r>
                        <a:rPr lang="en-US" sz="1500" i="1" baseline="-25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</a:t>
                      </a:r>
                      <a:r>
                        <a:rPr lang="en-US" sz="15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=P</a:t>
                      </a:r>
                      <a:r>
                        <a:rPr lang="en-US" sz="1500" i="1" baseline="-25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</a:t>
                      </a:r>
                      <a:r>
                        <a:rPr lang="en-US" sz="15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500" i="1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ǁ</a:t>
                      </a:r>
                      <a:endParaRPr lang="en-US" sz="1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9" marR="7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Return from aerosol backscatter in the co-polarized OAWL receiver</a:t>
                      </a:r>
                      <a:endParaRPr lang="en-US" sz="1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9" marR="7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500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δ</a:t>
                      </a:r>
                      <a:r>
                        <a:rPr lang="en-US" sz="1500" i="1" baseline="-25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</a:t>
                      </a:r>
                      <a:endParaRPr lang="en-US" sz="1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9" marR="7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Aerosol depolarization ratio:  </a:t>
                      </a:r>
                      <a:r>
                        <a:rPr lang="en-US" sz="1500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</a:t>
                      </a:r>
                      <a:r>
                        <a:rPr lang="en-US" sz="1500" i="1" baseline="-25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</a:t>
                      </a:r>
                      <a:r>
                        <a:rPr lang="en-US" sz="1500" i="1" baseline="30000"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</a:t>
                      </a:r>
                      <a:r>
                        <a:rPr lang="en-US" sz="1500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/P</a:t>
                      </a:r>
                      <a:r>
                        <a:rPr lang="en-US" sz="1500" i="1" baseline="-25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</a:t>
                      </a:r>
                      <a:r>
                        <a:rPr lang="en-US" sz="1500" i="1" baseline="30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ǁ</a:t>
                      </a:r>
                      <a:endParaRPr lang="en-US" sz="1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9" marR="7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500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α</a:t>
                      </a:r>
                      <a:r>
                        <a:rPr lang="en-US" sz="1500" i="1" baseline="-25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a+m</a:t>
                      </a:r>
                      <a:endParaRPr lang="en-US" sz="1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9" marR="7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extinction</a:t>
                      </a:r>
                      <a:endParaRPr lang="en-US" sz="1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9" marR="7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500" i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α</a:t>
                      </a:r>
                      <a:r>
                        <a:rPr lang="en-US" sz="1500" i="1" baseline="-25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</a:t>
                      </a:r>
                      <a:endParaRPr lang="en-US" sz="1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9" marR="7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Aerosol extinction coefficient</a:t>
                      </a:r>
                      <a:endParaRPr lang="en-US" sz="1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9" marR="7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500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en-US" sz="1500" i="1" baseline="-25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</a:t>
                      </a:r>
                      <a:endParaRPr lang="en-US" sz="1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9" marR="7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Aerosol optical depth</a:t>
                      </a:r>
                      <a:endParaRPr lang="en-US" sz="1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9" marR="7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500" i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β</a:t>
                      </a:r>
                      <a:r>
                        <a:rPr lang="en-US" sz="1500" i="1" baseline="-25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</a:t>
                      </a:r>
                      <a:endParaRPr lang="en-US" sz="1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9" marR="7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Aerosol backscatter</a:t>
                      </a:r>
                      <a:endParaRPr lang="en-US" sz="1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9" marR="7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500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</a:t>
                      </a:r>
                      <a:r>
                        <a:rPr lang="en-US" sz="1500" i="1" baseline="-25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</a:t>
                      </a:r>
                      <a:endParaRPr lang="en-US" sz="1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9" marR="7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Aerosol lidar ratio:  </a:t>
                      </a:r>
                      <a:r>
                        <a:rPr lang="en-US" sz="1500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α</a:t>
                      </a:r>
                      <a:r>
                        <a:rPr lang="en-US" sz="1500" i="1" baseline="-25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</a:t>
                      </a:r>
                      <a:r>
                        <a:rPr lang="en-US" sz="1500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/β</a:t>
                      </a:r>
                      <a:r>
                        <a:rPr lang="en-US" sz="1500" i="1" baseline="-25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</a:t>
                      </a:r>
                      <a:r>
                        <a:rPr lang="en-US" sz="15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n-US" sz="1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9" marR="7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500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</a:t>
                      </a:r>
                      <a:r>
                        <a:rPr lang="en-US" sz="1500" i="1" baseline="-25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am</a:t>
                      </a:r>
                      <a:endParaRPr lang="en-US" sz="1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9" marR="7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Aerosol to molecular backscatter ratio:  </a:t>
                      </a:r>
                      <a:r>
                        <a:rPr lang="en-US" sz="1500" i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β</a:t>
                      </a:r>
                      <a:r>
                        <a:rPr lang="en-US" sz="1500" i="1" baseline="-25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</a:t>
                      </a:r>
                      <a:r>
                        <a:rPr lang="en-US" sz="15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en-US" sz="1500" i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β</a:t>
                      </a:r>
                      <a:r>
                        <a:rPr lang="en-US" sz="1500" i="1" baseline="-25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endParaRPr lang="en-US" sz="1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9" marR="72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6578600" y="2560638"/>
          <a:ext cx="1900238" cy="728662"/>
        </p:xfrm>
        <a:graphic>
          <a:graphicData uri="http://schemas.openxmlformats.org/presentationml/2006/ole">
            <p:oleObj spid="_x0000_s63490" name="Equation" r:id="rId3" imgW="1206500" imgH="457200" progId="Equation.3">
              <p:embed/>
            </p:oleObj>
          </a:graphicData>
        </a:graphic>
      </p:graphicFrame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6915150" y="3819525"/>
          <a:ext cx="1255713" cy="1458913"/>
        </p:xfrm>
        <a:graphic>
          <a:graphicData uri="http://schemas.openxmlformats.org/presentationml/2006/ole">
            <p:oleObj spid="_x0000_s63491" name="Equation" r:id="rId4" imgW="80010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 descr="\\asdfiler2\css\Active Sensing Initiative\Optical Autocovariance\HOAWL\modeling &amp; algorithms\images\07_21_2011__ring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734" y="3390900"/>
            <a:ext cx="4116434" cy="30861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HSRL from Previous OAWL Data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0" y="940777"/>
            <a:ext cx="8858249" cy="2958363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Previous OAWL data used to test algorithm development</a:t>
            </a:r>
          </a:p>
          <a:p>
            <a:pPr lvl="1"/>
            <a:r>
              <a:rPr lang="en-US" sz="1400" dirty="0" smtClean="0">
                <a:latin typeface="Arial" pitchFamily="34" charset="0"/>
                <a:cs typeface="Arial" pitchFamily="34" charset="0"/>
              </a:rPr>
              <a:t>Ground validation data</a:t>
            </a:r>
          </a:p>
          <a:p>
            <a:pPr lvl="1"/>
            <a:r>
              <a:rPr lang="en-US" sz="1400" dirty="0" smtClean="0">
                <a:latin typeface="Arial" pitchFamily="34" charset="0"/>
                <a:cs typeface="Arial" pitchFamily="34" charset="0"/>
              </a:rPr>
              <a:t>Single Channel (355 nm)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Caveats</a:t>
            </a:r>
          </a:p>
          <a:p>
            <a:pPr lvl="1"/>
            <a:r>
              <a:rPr lang="en-US" sz="1400" dirty="0" smtClean="0">
                <a:latin typeface="Arial" pitchFamily="34" charset="0"/>
                <a:cs typeface="Arial" pitchFamily="34" charset="0"/>
              </a:rPr>
              <a:t>Overlap affects extinction estimate at the near ranges (common problem for all HSRL systems).</a:t>
            </a:r>
          </a:p>
          <a:p>
            <a:pPr lvl="1"/>
            <a:r>
              <a:rPr lang="en-US" sz="1400" dirty="0" smtClean="0">
                <a:latin typeface="Arial" pitchFamily="34" charset="0"/>
                <a:cs typeface="Arial" pitchFamily="34" charset="0"/>
              </a:rPr>
              <a:t>Horizontal view at low altitude 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lots of extinction 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SNR drops at farther ranges.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400" dirty="0" smtClean="0">
                <a:latin typeface="Arial" pitchFamily="34" charset="0"/>
                <a:cs typeface="Arial" pitchFamily="34" charset="0"/>
              </a:rPr>
              <a:t>“ringing” in noise floor (believed to be from Q-switch electronics) falsely affects 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extinction estimate.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646985"/>
            <a:ext cx="6019800" cy="2110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Working Group on Space-Based Wind Lidar, 16-18 October 2012 - Boulder, CO</a:t>
            </a:r>
            <a:endParaRPr lang="en-US" dirty="0" smtClean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0" y="3105510"/>
            <a:ext cx="4654678" cy="29035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0" lvl="1" indent="-274320" algn="l" fontAlgn="auto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To was not optimized (equal To and telescope path contrast not ensured).</a:t>
            </a:r>
          </a:p>
          <a:p>
            <a:pPr marL="640080" lvl="1" indent="-274320" algn="l" fontAlgn="auto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Don’t have actual depolarization measurements  aerosol backscatter may be too high/low</a:t>
            </a:r>
          </a:p>
          <a:p>
            <a:pPr marL="640080" lvl="1" indent="-274320" algn="l" fontAlgn="auto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No calibration has been performed.</a:t>
            </a:r>
          </a:p>
          <a:p>
            <a:pPr marL="640080" lvl="1" indent="-274320" algn="l" fontAlgn="auto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Don’t have actual depolarization measurements  aerosol backscatter may be too high/low</a:t>
            </a:r>
          </a:p>
          <a:p>
            <a:pPr marL="640080" lvl="1" indent="-274320" algn="l" fontAlgn="auto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Very difficult to validate with Denver data.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Successes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Output values are “reasonable” (i.e. within normal ranges) where SNR is strong and overlap issues are lessened.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Average of output (i.e. for aerosol backscatter, or aerosol extinction/AOD) is not affected by number of points used in the average (other than more points leads to smaller variance).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Data “generally” follow Denver air quality data (too many variables for good comparison)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646985"/>
            <a:ext cx="6019800" cy="2110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Working Group on Space-Based Wind Lidar, 16-18 October 2012 - Boulder, CO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Preliminary Results:  11 July 2011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162050"/>
            <a:ext cx="8153400" cy="10287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150 m range gates, 4 second averages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646985"/>
            <a:ext cx="6019800" cy="2110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Working Group on Space-Based Wind Lidar, 16-18 October 2012 - Boulder, CO</a:t>
            </a:r>
            <a:endParaRPr lang="en-US" dirty="0" smtClean="0"/>
          </a:p>
        </p:txBody>
      </p:sp>
      <p:pic>
        <p:nvPicPr>
          <p:cNvPr id="1028" name="Picture 4" descr="\\asdfiler2\css\Active Sensing Initiative\Optical Autocovariance\HOAWL\modeling &amp; algorithms\images\07_11_2011_contrast_betaa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02"/>
          <a:stretch>
            <a:fillRect/>
          </a:stretch>
        </p:blipFill>
        <p:spPr bwMode="auto">
          <a:xfrm>
            <a:off x="0" y="2038351"/>
            <a:ext cx="4924424" cy="4571623"/>
          </a:xfrm>
          <a:prstGeom prst="rect">
            <a:avLst/>
          </a:prstGeom>
          <a:noFill/>
        </p:spPr>
      </p:pic>
      <p:pic>
        <p:nvPicPr>
          <p:cNvPr id="1029" name="Picture 5" descr="\\asdfiler2\css\Active Sensing Initiative\Optical Autocovariance\HOAWL\modeling &amp; algorithms\images\07_11_2011_wind_and_AMR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19"/>
          <a:stretch>
            <a:fillRect/>
          </a:stretch>
        </p:blipFill>
        <p:spPr bwMode="auto">
          <a:xfrm>
            <a:off x="4341082" y="2076451"/>
            <a:ext cx="4774343" cy="4571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Results:  13 July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84073" y="1228724"/>
            <a:ext cx="8153400" cy="7905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37.5 m range gates, 1 sec. averaging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High aerosol backscatter &amp; extinction day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646985"/>
            <a:ext cx="6019800" cy="2110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Working Group on Space-Based Wind Lidar, 16-18 October 2012 - Boulder, CO</a:t>
            </a:r>
            <a:endParaRPr lang="en-US" dirty="0" smtClean="0"/>
          </a:p>
        </p:txBody>
      </p:sp>
      <p:pic>
        <p:nvPicPr>
          <p:cNvPr id="2050" name="Picture 2" descr="\\asdfiler2\css\Active Sensing Initiative\Optical Autocovariance\HOAWL\modeling &amp; algorithms\images\07_13_2011_contrast_betaa.png"/>
          <p:cNvPicPr>
            <a:picLocks noChangeAspect="1" noChangeArrowheads="1"/>
          </p:cNvPicPr>
          <p:nvPr/>
        </p:nvPicPr>
        <p:blipFill>
          <a:blip r:embed="rId2" cstate="print"/>
          <a:srcRect l="3888"/>
          <a:stretch>
            <a:fillRect/>
          </a:stretch>
        </p:blipFill>
        <p:spPr bwMode="auto">
          <a:xfrm>
            <a:off x="0" y="2028826"/>
            <a:ext cx="4945793" cy="4571623"/>
          </a:xfrm>
          <a:prstGeom prst="rect">
            <a:avLst/>
          </a:prstGeom>
          <a:noFill/>
        </p:spPr>
      </p:pic>
      <p:pic>
        <p:nvPicPr>
          <p:cNvPr id="2051" name="Picture 3" descr="\\asdfiler2\css\Active Sensing Initiative\Optical Autocovariance\HOAWL\modeling &amp; algorithms\images\07_13_2011_wind_and_AMR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34"/>
          <a:stretch>
            <a:fillRect/>
          </a:stretch>
        </p:blipFill>
        <p:spPr bwMode="auto">
          <a:xfrm>
            <a:off x="4360132" y="2038351"/>
            <a:ext cx="4783868" cy="4571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Results:  21 July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84073" y="1181100"/>
            <a:ext cx="8153400" cy="1158240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150 m range gates, 4 sec. averaging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Medium to low aerosol backscatter &amp; extinction – overlap effects are also present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Note different color scales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646985"/>
            <a:ext cx="6019800" cy="2110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Working Group on Space-Based Wind Lidar, 16-18 October 2012 - Boulder, CO</a:t>
            </a:r>
            <a:endParaRPr lang="en-US" dirty="0" smtClean="0"/>
          </a:p>
        </p:txBody>
      </p:sp>
      <p:pic>
        <p:nvPicPr>
          <p:cNvPr id="3074" name="Picture 2" descr="\\asdfiler2\css\Active Sensing Initiative\Optical Autocovariance\HOAWL\modeling &amp; algorithms\images\07_21_2011_contrast_betaa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17"/>
          <a:stretch>
            <a:fillRect/>
          </a:stretch>
        </p:blipFill>
        <p:spPr bwMode="auto">
          <a:xfrm>
            <a:off x="0" y="2162176"/>
            <a:ext cx="4944205" cy="4571623"/>
          </a:xfrm>
          <a:prstGeom prst="rect">
            <a:avLst/>
          </a:prstGeom>
          <a:noFill/>
        </p:spPr>
      </p:pic>
      <p:pic>
        <p:nvPicPr>
          <p:cNvPr id="3075" name="Picture 3" descr="\\asdfiler2\css\Active Sensing Initiative\Optical Autocovariance\HOAWL\modeling &amp; algorithms\images\07_21_2011_wind_and_AMR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08"/>
          <a:stretch>
            <a:fillRect/>
          </a:stretch>
        </p:blipFill>
        <p:spPr bwMode="auto">
          <a:xfrm>
            <a:off x="4312507" y="2171701"/>
            <a:ext cx="4831493" cy="4571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output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850" y="1171575"/>
            <a:ext cx="6705600" cy="2451519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Averages for full data set (2+ hrs)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150 m range gate on inputs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Not verified, but all within reasonable limits.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Biases (intensity &amp; extinction) likely present due to range-dependent offsets (from Q-switch noise) and …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…from possible changes in system setup (experiment was intended for winds, not HSRL – some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mods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were made)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646985"/>
            <a:ext cx="6019800" cy="2110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Working Group on Space-Based Wind Lidar, 16-18 October 2012 - Boulder, CO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7266564" y="1251520"/>
            <a:ext cx="1653702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 algn="l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</a:pPr>
            <a:r>
              <a:rPr lang="en-US" dirty="0" smtClean="0">
                <a:solidFill>
                  <a:srgbClr val="CC3399"/>
                </a:solidFill>
                <a:latin typeface="Arial" pitchFamily="34" charset="0"/>
                <a:cs typeface="Arial" pitchFamily="34" charset="0"/>
              </a:rPr>
              <a:t>11 July 2011</a:t>
            </a:r>
          </a:p>
          <a:p>
            <a:pPr marL="320040" lvl="0" indent="-320040" algn="l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 July 2011</a:t>
            </a:r>
          </a:p>
          <a:p>
            <a:pPr marL="320040" lvl="0" indent="-320040" algn="l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</a:pPr>
            <a:r>
              <a:rPr lang="en-US" dirty="0" smtClean="0">
                <a:solidFill>
                  <a:srgbClr val="005392"/>
                </a:solidFill>
                <a:latin typeface="Arial" pitchFamily="34" charset="0"/>
                <a:cs typeface="Arial" pitchFamily="34" charset="0"/>
              </a:rPr>
              <a:t>14 July 2011</a:t>
            </a:r>
          </a:p>
          <a:p>
            <a:pPr marL="320040" lvl="0" indent="-320040" algn="l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</a:pP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19 July 2011</a:t>
            </a:r>
          </a:p>
          <a:p>
            <a:pPr marL="320040" lvl="0" indent="-320040" algn="l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</a:pPr>
            <a:r>
              <a:rPr lang="en-US" dirty="0" smtClean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21 July 2011</a:t>
            </a:r>
            <a:endParaRPr lang="en-US" dirty="0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Ground_test_averages.png"/>
          <p:cNvPicPr>
            <a:picLocks noChangeAspect="1"/>
          </p:cNvPicPr>
          <p:nvPr/>
        </p:nvPicPr>
        <p:blipFill>
          <a:blip r:embed="rId2" cstate="print"/>
          <a:srcRect l="9032" r="7527"/>
          <a:stretch>
            <a:fillRect/>
          </a:stretch>
        </p:blipFill>
        <p:spPr>
          <a:xfrm>
            <a:off x="0" y="3867132"/>
            <a:ext cx="9123016" cy="2616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HOAWL ACT Summary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2178" y="1274885"/>
            <a:ext cx="7728438" cy="4976446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HOAWL ACT will demonstrate: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Two wavelength HSRL measurement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Two wavelength Aerosol wind measurement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Hardware upgrades underway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Initial hardware upgrades happening now</a:t>
            </a:r>
          </a:p>
          <a:p>
            <a:pPr lvl="2"/>
            <a:r>
              <a:rPr lang="en-US" sz="1600" dirty="0" smtClean="0">
                <a:latin typeface="Arial" pitchFamily="34" charset="0"/>
                <a:cs typeface="Arial" pitchFamily="34" charset="0"/>
              </a:rPr>
              <a:t>Rooftop demonstration by end of this year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Additional hardware upgrades following first dual wavelength retrievals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Final data sets and wrap up ACT in early 2014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For FIDDL hardware integration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Algorithms under development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Some preliminary HSRL results from existing wind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Working Group on Space-Based Wind Lidar, 16-18 October 2012 - Boulder, CO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HOAWL for LIDAR potion of ACE mission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84737"/>
            <a:ext cx="9144000" cy="5565531"/>
          </a:xfrm>
        </p:spPr>
        <p:txBody>
          <a:bodyPr>
            <a:no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HOAWL can deliver data for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lidar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portion of ACE baseline concept </a:t>
            </a:r>
          </a:p>
          <a:p>
            <a:pPr lvl="1"/>
            <a:r>
              <a:rPr lang="en-US" sz="1200" dirty="0" smtClean="0">
                <a:latin typeface="Arial" pitchFamily="34" charset="0"/>
                <a:cs typeface="Arial" pitchFamily="34" charset="0"/>
              </a:rPr>
              <a:t>HSRL 3</a:t>
            </a:r>
            <a:r>
              <a:rPr lang="el-GR" sz="12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+ 2</a:t>
            </a:r>
            <a:r>
              <a:rPr lang="el-GR" sz="12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+ 2</a:t>
            </a:r>
            <a:r>
              <a:rPr lang="el-GR" sz="1200" dirty="0" smtClean="0">
                <a:latin typeface="Arial" pitchFamily="34" charset="0"/>
                <a:cs typeface="Arial" pitchFamily="34" charset="0"/>
              </a:rPr>
              <a:t>δ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1100" dirty="0" smtClean="0">
                <a:latin typeface="Arial" pitchFamily="34" charset="0"/>
                <a:cs typeface="Arial" pitchFamily="34" charset="0"/>
              </a:rPr>
              <a:t>Backscatter at 355 nm, 532 nm, 1064 nm</a:t>
            </a:r>
          </a:p>
          <a:p>
            <a:pPr lvl="2"/>
            <a:r>
              <a:rPr lang="en-US" sz="1100" dirty="0" smtClean="0">
                <a:latin typeface="Arial" pitchFamily="34" charset="0"/>
                <a:cs typeface="Arial" pitchFamily="34" charset="0"/>
              </a:rPr>
              <a:t>Extinction at 355 nm and 532 nm</a:t>
            </a:r>
          </a:p>
          <a:p>
            <a:pPr lvl="2"/>
            <a:r>
              <a:rPr lang="en-US" sz="1100" dirty="0" smtClean="0">
                <a:latin typeface="Arial" pitchFamily="34" charset="0"/>
                <a:cs typeface="Arial" pitchFamily="34" charset="0"/>
              </a:rPr>
              <a:t>Depolarization at 355 nm and 532 nm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 addition - Aerosol wind at 355 nm and 532 nm</a:t>
            </a:r>
          </a:p>
          <a:p>
            <a:pPr lvl="1"/>
            <a:r>
              <a:rPr lang="en-US" sz="1200" dirty="0" smtClean="0">
                <a:latin typeface="Arial" pitchFamily="34" charset="0"/>
                <a:cs typeface="Arial" pitchFamily="34" charset="0"/>
              </a:rPr>
              <a:t>Add FIDDL for molecular if desired and fits in cost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Minor hardware changes add HSRL to OAWL</a:t>
            </a:r>
          </a:p>
          <a:p>
            <a:pPr lvl="1"/>
            <a:r>
              <a:rPr lang="en-US" sz="1200" dirty="0" smtClean="0">
                <a:latin typeface="Arial" pitchFamily="34" charset="0"/>
                <a:cs typeface="Arial" pitchFamily="34" charset="0"/>
              </a:rPr>
              <a:t>Photons already there</a:t>
            </a:r>
          </a:p>
          <a:p>
            <a:pPr lvl="2"/>
            <a:r>
              <a:rPr lang="en-US" sz="1100" dirty="0" smtClean="0">
                <a:latin typeface="Arial" pitchFamily="34" charset="0"/>
                <a:cs typeface="Arial" pitchFamily="34" charset="0"/>
              </a:rPr>
              <a:t>Emit existing 1064 nm and 532 nm light generated by laser</a:t>
            </a:r>
          </a:p>
          <a:p>
            <a:pPr lvl="3"/>
            <a:r>
              <a:rPr lang="en-US" sz="1100" dirty="0" smtClean="0">
                <a:latin typeface="Arial" pitchFamily="34" charset="0"/>
                <a:cs typeface="Arial" pitchFamily="34" charset="0"/>
              </a:rPr>
              <a:t>Byproduct of 355 nm light currently used by OAWL</a:t>
            </a:r>
          </a:p>
          <a:p>
            <a:pPr lvl="1"/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Multiwavelength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optical components</a:t>
            </a:r>
          </a:p>
          <a:p>
            <a:pPr lvl="1"/>
            <a:r>
              <a:rPr lang="en-US" sz="1200" dirty="0" smtClean="0">
                <a:latin typeface="Arial" pitchFamily="34" charset="0"/>
                <a:cs typeface="Arial" pitchFamily="34" charset="0"/>
              </a:rPr>
              <a:t>Add backscatter channel at 1064 nm</a:t>
            </a:r>
          </a:p>
          <a:p>
            <a:pPr lvl="2"/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Dichroic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with detector</a:t>
            </a:r>
          </a:p>
          <a:p>
            <a:pPr lvl="1"/>
            <a:r>
              <a:rPr lang="en-US" sz="1200" dirty="0" smtClean="0">
                <a:latin typeface="Arial" pitchFamily="34" charset="0"/>
                <a:cs typeface="Arial" pitchFamily="34" charset="0"/>
              </a:rPr>
              <a:t>Add depolarization channel</a:t>
            </a:r>
          </a:p>
          <a:p>
            <a:pPr lvl="2"/>
            <a:r>
              <a:rPr lang="en-US" sz="1100" dirty="0" smtClean="0">
                <a:latin typeface="Arial" pitchFamily="34" charset="0"/>
                <a:cs typeface="Arial" pitchFamily="34" charset="0"/>
              </a:rPr>
              <a:t>355 nm and 532 nm</a:t>
            </a:r>
          </a:p>
          <a:p>
            <a:pPr lvl="1"/>
            <a:r>
              <a:rPr lang="en-US" sz="1200" dirty="0" smtClean="0">
                <a:latin typeface="Arial" pitchFamily="34" charset="0"/>
                <a:cs typeface="Arial" pitchFamily="34" charset="0"/>
              </a:rPr>
              <a:t>Add 4 detectors at output interferometer</a:t>
            </a:r>
          </a:p>
          <a:p>
            <a:pPr lvl="2"/>
            <a:r>
              <a:rPr lang="en-US" sz="1100" dirty="0" smtClean="0">
                <a:latin typeface="Arial" pitchFamily="34" charset="0"/>
                <a:cs typeface="Arial" pitchFamily="34" charset="0"/>
              </a:rPr>
              <a:t>Already exist in current OAWL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It’s not free, but it’s not expensive</a:t>
            </a:r>
          </a:p>
          <a:p>
            <a:pPr lvl="1"/>
            <a:r>
              <a:rPr lang="en-US" sz="1200" dirty="0" smtClean="0">
                <a:latin typeface="Arial" pitchFamily="34" charset="0"/>
                <a:cs typeface="Arial" pitchFamily="34" charset="0"/>
              </a:rPr>
              <a:t>Could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descope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some parts</a:t>
            </a:r>
          </a:p>
          <a:p>
            <a:pPr lvl="2"/>
            <a:r>
              <a:rPr lang="en-US" sz="11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l-GR" sz="11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+ 1</a:t>
            </a:r>
            <a:r>
              <a:rPr lang="el-GR" sz="11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+ 1</a:t>
            </a:r>
            <a:r>
              <a:rPr lang="el-GR" sz="11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comes at the cost of just a single extra detector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Working Group on Space-Based Wind </a:t>
            </a:r>
            <a:r>
              <a:rPr lang="en-US" dirty="0" err="1" smtClean="0"/>
              <a:t>Lidar</a:t>
            </a:r>
            <a:r>
              <a:rPr lang="en-US" dirty="0" smtClean="0"/>
              <a:t>, 16-18 October 2012 - Boulder, 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3D Winds plus LIDAR potion of ACE mission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84737"/>
            <a:ext cx="9144000" cy="5565531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Makes mission more relevant to NASA</a:t>
            </a:r>
          </a:p>
          <a:p>
            <a:pPr lvl="1"/>
            <a:r>
              <a:rPr lang="en-US" sz="1400" dirty="0" smtClean="0">
                <a:latin typeface="Arial" pitchFamily="34" charset="0"/>
                <a:cs typeface="Arial" pitchFamily="34" charset="0"/>
              </a:rPr>
              <a:t>Decadal survey already ranks 3-D winds mission low</a:t>
            </a:r>
          </a:p>
          <a:p>
            <a:pPr lvl="2"/>
            <a:r>
              <a:rPr lang="en-US" sz="1200" dirty="0" smtClean="0">
                <a:latin typeface="Arial" pitchFamily="34" charset="0"/>
                <a:cs typeface="Arial" pitchFamily="34" charset="0"/>
              </a:rPr>
              <a:t>Especially when/if ADM-Aeolus flies</a:t>
            </a:r>
          </a:p>
          <a:p>
            <a:pPr lvl="1"/>
            <a:r>
              <a:rPr lang="en-US" sz="1400" dirty="0" smtClean="0">
                <a:latin typeface="Arial" pitchFamily="34" charset="0"/>
                <a:cs typeface="Arial" pitchFamily="34" charset="0"/>
              </a:rPr>
              <a:t>BUT, make sure cost increase is minor</a:t>
            </a:r>
          </a:p>
          <a:p>
            <a:pPr lvl="2"/>
            <a:r>
              <a:rPr lang="en-US" sz="1200" dirty="0" smtClean="0">
                <a:latin typeface="Arial" pitchFamily="34" charset="0"/>
                <a:cs typeface="Arial" pitchFamily="34" charset="0"/>
              </a:rPr>
              <a:t>Maximize science/cost ratio</a:t>
            </a:r>
          </a:p>
          <a:p>
            <a:pPr lvl="2"/>
            <a:r>
              <a:rPr lang="en-US" sz="1200" dirty="0" smtClean="0">
                <a:latin typeface="Arial" pitchFamily="34" charset="0"/>
                <a:cs typeface="Arial" pitchFamily="34" charset="0"/>
              </a:rPr>
              <a:t>CLARREO lesson – Don’t try to do too much</a:t>
            </a:r>
          </a:p>
          <a:p>
            <a:pPr lvl="3"/>
            <a:r>
              <a:rPr lang="en-US" sz="1100" dirty="0" smtClean="0">
                <a:latin typeface="Arial" pitchFamily="34" charset="0"/>
                <a:cs typeface="Arial" pitchFamily="34" charset="0"/>
              </a:rPr>
              <a:t>It’s too expensive</a:t>
            </a:r>
          </a:p>
          <a:p>
            <a:pPr lvl="2"/>
            <a:r>
              <a:rPr lang="en-US" sz="1200" dirty="0" smtClean="0">
                <a:latin typeface="Arial" pitchFamily="34" charset="0"/>
                <a:cs typeface="Arial" pitchFamily="34" charset="0"/>
              </a:rPr>
              <a:t>GEO-CAPE is taking the clue</a:t>
            </a:r>
          </a:p>
          <a:p>
            <a:pPr lvl="3"/>
            <a:r>
              <a:rPr lang="en-US" sz="1100" dirty="0" smtClean="0">
                <a:latin typeface="Arial" pitchFamily="34" charset="0"/>
                <a:cs typeface="Arial" pitchFamily="34" charset="0"/>
              </a:rPr>
              <a:t>Separating Ocean Color from Aerosol Mission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Is this an ACE Mission with 3-D winds for free?</a:t>
            </a:r>
          </a:p>
          <a:p>
            <a:pPr lvl="1"/>
            <a:r>
              <a:rPr lang="en-US" sz="1400" dirty="0" smtClean="0">
                <a:latin typeface="Arial" pitchFamily="34" charset="0"/>
                <a:cs typeface="Arial" pitchFamily="34" charset="0"/>
              </a:rPr>
              <a:t>Use ACE for higher decadal survey position</a:t>
            </a:r>
          </a:p>
          <a:p>
            <a:pPr lvl="1"/>
            <a:r>
              <a:rPr lang="en-US" sz="1400" dirty="0" smtClean="0">
                <a:latin typeface="Arial" pitchFamily="34" charset="0"/>
                <a:cs typeface="Arial" pitchFamily="34" charset="0"/>
              </a:rPr>
              <a:t>Get winds from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lidar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portion of ACE via HOAWL for free</a:t>
            </a:r>
          </a:p>
          <a:p>
            <a:pPr lvl="2"/>
            <a:r>
              <a:rPr lang="en-US" sz="1200" dirty="0" smtClean="0">
                <a:latin typeface="Arial" pitchFamily="34" charset="0"/>
                <a:cs typeface="Arial" pitchFamily="34" charset="0"/>
              </a:rPr>
              <a:t>It costs to add HSRL to 3-D winds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Need to verify</a:t>
            </a:r>
          </a:p>
          <a:p>
            <a:pPr lvl="1"/>
            <a:r>
              <a:rPr lang="en-US" sz="1400" dirty="0" smtClean="0">
                <a:latin typeface="Arial" pitchFamily="34" charset="0"/>
                <a:cs typeface="Arial" pitchFamily="34" charset="0"/>
              </a:rPr>
              <a:t>Do ACE mission and 3-D winds mission orbits overlap?</a:t>
            </a:r>
          </a:p>
          <a:p>
            <a:pPr lvl="1"/>
            <a:r>
              <a:rPr lang="en-US" sz="1400" dirty="0" smtClean="0">
                <a:latin typeface="Arial" pitchFamily="34" charset="0"/>
                <a:cs typeface="Arial" pitchFamily="34" charset="0"/>
              </a:rPr>
              <a:t>Do viewing and pointing requirements overlap?</a:t>
            </a:r>
          </a:p>
          <a:p>
            <a:pPr lvl="1"/>
            <a:r>
              <a:rPr lang="en-US" sz="1400" dirty="0" smtClean="0">
                <a:latin typeface="Arial" pitchFamily="34" charset="0"/>
                <a:cs typeface="Arial" pitchFamily="34" charset="0"/>
              </a:rPr>
              <a:t>Does HOAWL meet ACE HSRL measurement accuracy and precision?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Need to engage ACE mission scientists</a:t>
            </a:r>
          </a:p>
          <a:p>
            <a:pPr lvl="1">
              <a:buNone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			Goal:  One system, one laser, global winds &amp; aerosols.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Working Group on Space-Based Wind </a:t>
            </a:r>
            <a:r>
              <a:rPr lang="en-US" dirty="0" err="1" smtClean="0"/>
              <a:t>Lidar</a:t>
            </a:r>
            <a:r>
              <a:rPr lang="en-US" dirty="0" smtClean="0"/>
              <a:t>, 16-18 October 2012 - Boulder, 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HOAWL relevance to Working Group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Working Group on Space-Based Wind Lidar, 16-18 October 2012 - Boulder, CO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949569"/>
            <a:ext cx="9029699" cy="558311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Openings meeting goals by Mike Hardesty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“Can we combine a wind mission with another decadal survey mission to move up the priority list?”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Action Item List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“5. Continue to explore design modifications to a DWL mission for additional earth science measurement capabilities”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HOAWL combines Winds and HSRL in same instrument</a:t>
            </a:r>
          </a:p>
          <a:p>
            <a:pPr lvl="2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lvl="2" algn="ctr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Opportunity: Combine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lidar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portion of ACE mission with 3D-Winds 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HOAWL Executive Summary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Working Group on Space-Based Wind Lidar, 16-18 October 2012 - Boulder, CO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949570"/>
            <a:ext cx="9029699" cy="2136530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HOAWL funded under NASA’s ESTO 2011 ACT Program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Will result in measurements of both HSRL and wind in one instrument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Reuses much of OAWL Hardware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Upgrades hardware to allow two wavelength measurements</a:t>
            </a:r>
          </a:p>
          <a:p>
            <a:pPr lvl="2"/>
            <a:r>
              <a:rPr lang="en-US" sz="1400" dirty="0" smtClean="0">
                <a:latin typeface="Arial" pitchFamily="34" charset="0"/>
                <a:cs typeface="Arial" pitchFamily="34" charset="0"/>
              </a:rPr>
              <a:t>Much of initial engineering and hardware already in place from IIP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Develop and measure HOAWL calibration factors for HSRL products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Develop algorithms</a:t>
            </a:r>
          </a:p>
        </p:txBody>
      </p:sp>
      <p:pic>
        <p:nvPicPr>
          <p:cNvPr id="7" name="Picture 6" descr="HOAWL Optical Layout for Qu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0100" y="3529934"/>
            <a:ext cx="4533900" cy="298094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" y="2907102"/>
            <a:ext cx="4466492" cy="364610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/>
              <a:buChar char="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 impact on winds measurement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Wind measurement achieved through measuring phase of fitted sine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HSRL backscatter achieved by measuring amplitude and offset of fitted sine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/>
              <a:buChar char="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Calibration need to turn amplitude and offset in to HSRL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Any improvements to the instrument that increase SNR of HSRL will also increase wind measurement SNR</a:t>
            </a:r>
          </a:p>
          <a:p>
            <a:pPr marL="182880" indent="-274320" algn="l" fontAlgn="auto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Allows off-nadir HSRL measurements</a:t>
            </a:r>
          </a:p>
          <a:p>
            <a:pPr marL="640080" lvl="1" indent="-274320" algn="l" fontAlgn="auto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Doppler-shift does not effect HOAWL-HSRL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retrievals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HOAWL team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17633" y="1881554"/>
            <a:ext cx="6608767" cy="4010288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Electrical……………………… Mike Adkins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Optical……………………….. Shaun Ashby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			Harlan Kortmeyer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PI, PM, Optical……………….. Tom Delker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Software……………………… Dave Gleeson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CO-I …………………………. Christian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Grund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Mechanical…………………… Miro Ostaszewski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CO-I/Modeling/Algorithms…... Sara Tucker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Management Support…………Carl Weimer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				Ray Demara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Working Group on Space-Based Wind Lidar, 16-18 October 2012 - Boulder, CO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HOAWL Introduction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Working Group on Space-Based Wind Lidar, 16-18 October 2012 - Boulder, CO</a:t>
            </a: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946648"/>
            <a:ext cx="9144000" cy="166466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ACT will add HSRL retrievals to OAWL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Delivers both winds from aerosols and atmospheric composition measurements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OAWL works as a system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Successfully showed wind retrievals from ground with collocated coherent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doppler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wind lidar</a:t>
            </a:r>
            <a:r>
              <a:rPr kumimoji="0" lang="en-US" sz="1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Successfully showed wind retrievals and Doppler-shifted ground returns from air platform (WB-57)</a:t>
            </a:r>
            <a:r>
              <a:rPr kumimoji="0" lang="en-US" sz="1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/>
              <a:buChar char="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0" y="2488222"/>
            <a:ext cx="2848708" cy="3754315"/>
          </a:xfrm>
        </p:spPr>
        <p:txBody>
          <a:bodyPr>
            <a:no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HSRL hardware upgrades</a:t>
            </a:r>
          </a:p>
          <a:p>
            <a:pPr lvl="1"/>
            <a:r>
              <a:rPr lang="en-US" sz="1200" dirty="0" smtClean="0">
                <a:latin typeface="Arial" pitchFamily="34" charset="0"/>
                <a:cs typeface="Arial" pitchFamily="34" charset="0"/>
              </a:rPr>
              <a:t>Current OAWL only working for 355 nm</a:t>
            </a:r>
          </a:p>
          <a:p>
            <a:pPr lvl="1"/>
            <a:r>
              <a:rPr lang="en-US" sz="1200" dirty="0" smtClean="0">
                <a:latin typeface="Arial" pitchFamily="34" charset="0"/>
                <a:cs typeface="Arial" pitchFamily="34" charset="0"/>
              </a:rPr>
              <a:t>Add 2nd wavelength channel (532  nm)</a:t>
            </a:r>
          </a:p>
          <a:p>
            <a:pPr lvl="2"/>
            <a:r>
              <a:rPr lang="en-US" sz="1200" dirty="0" smtClean="0">
                <a:latin typeface="Arial" pitchFamily="34" charset="0"/>
                <a:cs typeface="Arial" pitchFamily="34" charset="0"/>
              </a:rPr>
              <a:t>New collimator</a:t>
            </a:r>
          </a:p>
          <a:p>
            <a:pPr lvl="2"/>
            <a:r>
              <a:rPr lang="en-US" sz="1200" dirty="0" smtClean="0">
                <a:latin typeface="Arial" pitchFamily="34" charset="0"/>
                <a:cs typeface="Arial" pitchFamily="34" charset="0"/>
              </a:rPr>
              <a:t>New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waveplates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1200" dirty="0" smtClean="0">
                <a:latin typeface="Arial" pitchFamily="34" charset="0"/>
                <a:cs typeface="Arial" pitchFamily="34" charset="0"/>
              </a:rPr>
              <a:t>Add signal acquisition card to data system</a:t>
            </a:r>
          </a:p>
          <a:p>
            <a:pPr lvl="2"/>
            <a:r>
              <a:rPr lang="en-US" sz="1200" dirty="0" smtClean="0">
                <a:latin typeface="Arial" pitchFamily="34" charset="0"/>
                <a:cs typeface="Arial" pitchFamily="34" charset="0"/>
              </a:rPr>
              <a:t>Rework detectors</a:t>
            </a:r>
          </a:p>
          <a:p>
            <a:pPr lvl="1"/>
            <a:r>
              <a:rPr lang="en-US" sz="1200" dirty="0" smtClean="0">
                <a:latin typeface="Arial" pitchFamily="34" charset="0"/>
                <a:cs typeface="Arial" pitchFamily="34" charset="0"/>
              </a:rPr>
              <a:t>New Depolarization channel</a:t>
            </a:r>
          </a:p>
          <a:p>
            <a:pPr lvl="1"/>
            <a:r>
              <a:rPr lang="en-US" sz="1200" dirty="0" smtClean="0">
                <a:latin typeface="Arial" pitchFamily="34" charset="0"/>
                <a:cs typeface="Arial" pitchFamily="34" charset="0"/>
              </a:rPr>
              <a:t>Optical system realignment</a:t>
            </a:r>
          </a:p>
          <a:p>
            <a:pPr lvl="1"/>
            <a:r>
              <a:rPr lang="en-US" sz="1200" dirty="0" smtClean="0">
                <a:latin typeface="Arial" pitchFamily="34" charset="0"/>
                <a:cs typeface="Arial" pitchFamily="34" charset="0"/>
              </a:rPr>
              <a:t>System characterization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6180992"/>
            <a:ext cx="9144000" cy="6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704850" lvl="1" indent="-266700" algn="l" defTabSz="966788" eaLnBrk="0" hangingPunct="0">
              <a:spcBef>
                <a:spcPct val="20000"/>
              </a:spcBef>
              <a:buClr>
                <a:srgbClr val="015385"/>
              </a:buClr>
            </a:pPr>
            <a:r>
              <a:rPr lang="en-US" sz="800" b="1" kern="0" dirty="0" smtClean="0">
                <a:latin typeface="Arial" pitchFamily="34" charset="0"/>
                <a:cs typeface="Arial" pitchFamily="34" charset="0"/>
              </a:rPr>
              <a:t>1) Tucker et al, (2012): Wind Profiling with the Optical </a:t>
            </a:r>
            <a:r>
              <a:rPr lang="en-US" sz="800" b="1" kern="0" dirty="0" err="1" smtClean="0">
                <a:latin typeface="Arial" pitchFamily="34" charset="0"/>
                <a:cs typeface="Arial" pitchFamily="34" charset="0"/>
              </a:rPr>
              <a:t>Autocovariance</a:t>
            </a:r>
            <a:r>
              <a:rPr lang="en-US" sz="800" b="1" kern="0" dirty="0" smtClean="0">
                <a:latin typeface="Arial" pitchFamily="34" charset="0"/>
                <a:cs typeface="Arial" pitchFamily="34" charset="0"/>
              </a:rPr>
              <a:t> Wind </a:t>
            </a:r>
            <a:r>
              <a:rPr lang="en-US" sz="800" b="1" kern="0" dirty="0" err="1" smtClean="0">
                <a:latin typeface="Arial" pitchFamily="34" charset="0"/>
                <a:cs typeface="Arial" pitchFamily="34" charset="0"/>
              </a:rPr>
              <a:t>Lidar</a:t>
            </a:r>
            <a:r>
              <a:rPr lang="en-US" sz="800" b="1" kern="0" dirty="0" smtClean="0">
                <a:latin typeface="Arial" pitchFamily="34" charset="0"/>
                <a:cs typeface="Arial" pitchFamily="34" charset="0"/>
              </a:rPr>
              <a:t>:  Results of Validation Testing, AMS 92nd Annual Meeting, 22-26 January, 2012 – New Orleans, LA</a:t>
            </a:r>
          </a:p>
          <a:p>
            <a:pPr marL="704850" lvl="1" indent="-266700" algn="l" defTabSz="966788" eaLnBrk="0" hangingPunct="0">
              <a:spcBef>
                <a:spcPct val="20000"/>
              </a:spcBef>
              <a:buClr>
                <a:srgbClr val="015385"/>
              </a:buClr>
            </a:pPr>
            <a:r>
              <a:rPr kumimoji="0" lang="en-US" sz="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2) </a:t>
            </a:r>
            <a:r>
              <a:rPr lang="en-US" sz="800" b="1" kern="0" dirty="0" smtClean="0">
                <a:latin typeface="Arial" pitchFamily="34" charset="0"/>
                <a:cs typeface="Arial" pitchFamily="34" charset="0"/>
              </a:rPr>
              <a:t>Tucker et al, (2012): Successes of the OAWL IIP and next steps (with a FIDDL), Working Group on Space-based Wind </a:t>
            </a:r>
            <a:r>
              <a:rPr lang="en-US" sz="800" b="1" kern="0" dirty="0" err="1" smtClean="0">
                <a:latin typeface="Arial" pitchFamily="34" charset="0"/>
                <a:cs typeface="Arial" pitchFamily="34" charset="0"/>
              </a:rPr>
              <a:t>Lidar</a:t>
            </a:r>
            <a:r>
              <a:rPr lang="en-US" sz="800" b="1" kern="0" dirty="0" smtClean="0">
                <a:latin typeface="Arial" pitchFamily="34" charset="0"/>
                <a:cs typeface="Arial" pitchFamily="34" charset="0"/>
              </a:rPr>
              <a:t>, 1-2 May 2012 - Miami, FL</a:t>
            </a:r>
          </a:p>
          <a:p>
            <a:pPr marL="704850" lvl="1" indent="-266700" defTabSz="966788" eaLnBrk="0" hangingPunct="0">
              <a:spcBef>
                <a:spcPct val="20000"/>
              </a:spcBef>
              <a:buClr>
                <a:srgbClr val="015385"/>
              </a:buClr>
            </a:pPr>
            <a:endParaRPr lang="en-US" sz="1000" b="1" kern="0" dirty="0" smtClean="0">
              <a:latin typeface="Arial" pitchFamily="34" charset="0"/>
              <a:cs typeface="Arial" pitchFamily="34" charset="0"/>
            </a:endParaRPr>
          </a:p>
          <a:p>
            <a:pPr marL="704850" lvl="1" indent="-266700" defTabSz="966788" eaLnBrk="0" hangingPunct="0">
              <a:spcBef>
                <a:spcPct val="20000"/>
              </a:spcBef>
              <a:buClr>
                <a:srgbClr val="015385"/>
              </a:buClr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\\aerodata\USERS1$\tdelker\My Documents\LADAR\RFI and Proposal Responses\ACT\2011\Proposal\Images\OAWLImageResized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557955"/>
            <a:ext cx="6400800" cy="3586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Why HSRL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Working Group on Space-Based Wind Lidar, 16-18 October 2012 - Boulder, CO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9170" y="982907"/>
            <a:ext cx="8728075" cy="5451475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Goal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Measure atmospheric aerosol scattering and extinction profiles</a:t>
            </a:r>
          </a:p>
          <a:p>
            <a:pPr lvl="2"/>
            <a:r>
              <a:rPr lang="en-US" sz="1400" dirty="0" smtClean="0">
                <a:latin typeface="Arial" pitchFamily="34" charset="0"/>
                <a:cs typeface="Arial" pitchFamily="34" charset="0"/>
              </a:rPr>
              <a:t>Supports ACE, GACM and GEO-CAPE missions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High Spectral Resolution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Lidar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Lidar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range resolved measurements</a:t>
            </a:r>
          </a:p>
          <a:p>
            <a:pPr lvl="2"/>
            <a:r>
              <a:rPr lang="en-US" sz="1400" dirty="0" smtClean="0">
                <a:latin typeface="Arial" pitchFamily="34" charset="0"/>
                <a:cs typeface="Arial" pitchFamily="34" charset="0"/>
              </a:rPr>
              <a:t>Something passive instruments can’t do and need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High spectral resolution</a:t>
            </a:r>
          </a:p>
          <a:p>
            <a:pPr lvl="2"/>
            <a:r>
              <a:rPr lang="en-US" sz="1400" dirty="0" smtClean="0">
                <a:latin typeface="Arial" pitchFamily="34" charset="0"/>
                <a:cs typeface="Arial" pitchFamily="34" charset="0"/>
              </a:rPr>
              <a:t>=&gt; Can see effect of line broadening of laser light caused by molecular backscatter</a:t>
            </a:r>
          </a:p>
          <a:p>
            <a:pPr lvl="2"/>
            <a:r>
              <a:rPr lang="en-US" sz="1400" dirty="0" smtClean="0">
                <a:latin typeface="Arial" pitchFamily="34" charset="0"/>
                <a:cs typeface="Arial" pitchFamily="34" charset="0"/>
              </a:rPr>
              <a:t>Allows separating aerosol from molecular backscatter</a:t>
            </a:r>
          </a:p>
          <a:p>
            <a:pPr lvl="2"/>
            <a:r>
              <a:rPr lang="en-US" sz="1400" dirty="0" smtClean="0">
                <a:latin typeface="Arial" pitchFamily="34" charset="0"/>
                <a:cs typeface="Arial" pitchFamily="34" charset="0"/>
              </a:rPr>
              <a:t>Single wavelength insufficient to provide needed information for aerosol characterization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HRSL retrievals 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Backscatter (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2"/>
            <a:r>
              <a:rPr lang="en-US" sz="1400" dirty="0" smtClean="0">
                <a:latin typeface="Arial" pitchFamily="34" charset="0"/>
                <a:cs typeface="Arial" pitchFamily="34" charset="0"/>
              </a:rPr>
              <a:t>Three wavelengths preferred</a:t>
            </a:r>
          </a:p>
          <a:p>
            <a:pPr lvl="2"/>
            <a:r>
              <a:rPr lang="en-US" sz="1400" dirty="0" smtClean="0">
                <a:latin typeface="Arial" pitchFamily="34" charset="0"/>
                <a:cs typeface="Arial" pitchFamily="34" charset="0"/>
              </a:rPr>
              <a:t>OAWL currently configured for 2 wavelengths, could support three (355nm, 532, 1064 nm)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Extinction (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– for attenuation)</a:t>
            </a:r>
          </a:p>
          <a:p>
            <a:pPr lvl="2"/>
            <a:r>
              <a:rPr lang="en-US" sz="1400" dirty="0" smtClean="0">
                <a:latin typeface="Arial" pitchFamily="34" charset="0"/>
                <a:cs typeface="Arial" pitchFamily="34" charset="0"/>
              </a:rPr>
              <a:t>Two wavelengths (355 nm, 532 nm)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Depolarization (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2"/>
            <a:r>
              <a:rPr lang="en-US" sz="1400" dirty="0" smtClean="0">
                <a:latin typeface="Arial" pitchFamily="34" charset="0"/>
                <a:cs typeface="Arial" pitchFamily="34" charset="0"/>
              </a:rPr>
              <a:t>Two wavelengths (355 nm, 532 nm)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Aerosol vs. Molecular Coherence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Working Group on Space-Based Wind Lidar, 16-18 October 2012 - Boulder, CO</a:t>
            </a: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2890" y="1007855"/>
            <a:ext cx="8881110" cy="518263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As a result….</a:t>
            </a:r>
          </a:p>
          <a:p>
            <a:pPr marL="320040" indent="-320040" algn="l" fontAlgn="auto">
              <a:spcBef>
                <a:spcPts val="7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/>
              <a:buChar char=""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Aerosol return has approximately the same narrow bandwidth &amp;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temporal coherence length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as the outgoing laser pulse.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Molecular return has a wide bandwidth due to all the Doppler shifts from the molecular vibrations (Doppler broadening)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shorter temporal coherence length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center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of both returns is Doppler shifted by the line-of-sight wind speed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 according to: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/>
              <a:buChar char="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/>
              <a:buChar char="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Where 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</a:t>
            </a:r>
            <a:r>
              <a:rPr kumimoji="0" lang="en-US" sz="1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is the outgoing laser pulse 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frequency = c/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λ</a:t>
            </a:r>
            <a:r>
              <a:rPr kumimoji="0" lang="en-US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 is the speed of light</a:t>
            </a:r>
            <a:endParaRPr kumimoji="0" lang="en-US" sz="16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1673347" y="3566257"/>
          <a:ext cx="2163762" cy="855663"/>
        </p:xfrm>
        <a:graphic>
          <a:graphicData uri="http://schemas.openxmlformats.org/presentationml/2006/ole">
            <p:oleObj spid="_x0000_s60418" name="Equation" r:id="rId3" imgW="1002960" imgH="393480" progId="Equation.3">
              <p:embed/>
            </p:oleObj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144695" y="3301931"/>
            <a:ext cx="4629731" cy="2977958"/>
            <a:chOff x="4684713" y="1262063"/>
            <a:chExt cx="4378325" cy="2470150"/>
          </a:xfrm>
        </p:grpSpPr>
        <p:sp>
          <p:nvSpPr>
            <p:cNvPr id="9" name="Line 211"/>
            <p:cNvSpPr>
              <a:spLocks noChangeShapeType="1"/>
            </p:cNvSpPr>
            <p:nvPr/>
          </p:nvSpPr>
          <p:spPr bwMode="auto">
            <a:xfrm>
              <a:off x="7027863" y="1371600"/>
              <a:ext cx="0" cy="2057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212"/>
            <p:cNvSpPr txBox="1">
              <a:spLocks noChangeArrowheads="1"/>
            </p:cNvSpPr>
            <p:nvPr/>
          </p:nvSpPr>
          <p:spPr bwMode="auto">
            <a:xfrm>
              <a:off x="5607050" y="1481138"/>
              <a:ext cx="1087244" cy="408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 dirty="0"/>
                <a:t>Doppler Shift</a:t>
              </a:r>
            </a:p>
            <a:p>
              <a:r>
                <a:rPr lang="en-US" sz="1300" dirty="0"/>
                <a:t>Due to wind</a:t>
              </a:r>
            </a:p>
          </p:txBody>
        </p:sp>
        <p:sp>
          <p:nvSpPr>
            <p:cNvPr id="11" name="Line 213"/>
            <p:cNvSpPr>
              <a:spLocks noChangeShapeType="1"/>
            </p:cNvSpPr>
            <p:nvPr/>
          </p:nvSpPr>
          <p:spPr bwMode="auto">
            <a:xfrm>
              <a:off x="6651625" y="1562100"/>
              <a:ext cx="3524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214"/>
            <p:cNvSpPr>
              <a:spLocks noChangeShapeType="1"/>
            </p:cNvSpPr>
            <p:nvPr/>
          </p:nvSpPr>
          <p:spPr bwMode="auto">
            <a:xfrm>
              <a:off x="7423150" y="1552575"/>
              <a:ext cx="4000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215"/>
            <p:cNvGrpSpPr>
              <a:grpSpLocks/>
            </p:cNvGrpSpPr>
            <p:nvPr/>
          </p:nvGrpSpPr>
          <p:grpSpPr bwMode="auto">
            <a:xfrm>
              <a:off x="7404126" y="2576512"/>
              <a:ext cx="1357318" cy="871538"/>
              <a:chOff x="4472" y="1623"/>
              <a:chExt cx="855" cy="549"/>
            </a:xfrm>
          </p:grpSpPr>
          <p:sp>
            <p:nvSpPr>
              <p:cNvPr id="269" name="Text Box 216"/>
              <p:cNvSpPr txBox="1">
                <a:spLocks noChangeArrowheads="1"/>
              </p:cNvSpPr>
              <p:nvPr/>
            </p:nvSpPr>
            <p:spPr bwMode="auto">
              <a:xfrm>
                <a:off x="4472" y="1773"/>
                <a:ext cx="176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300" dirty="0">
                    <a:solidFill>
                      <a:schemeClr val="hlink"/>
                    </a:solidFill>
                  </a:rPr>
                  <a:t>A</a:t>
                </a:r>
              </a:p>
            </p:txBody>
          </p:sp>
          <p:sp>
            <p:nvSpPr>
              <p:cNvPr id="270" name="Text Box 217"/>
              <p:cNvSpPr txBox="1">
                <a:spLocks noChangeArrowheads="1"/>
              </p:cNvSpPr>
              <p:nvPr/>
            </p:nvSpPr>
            <p:spPr bwMode="auto">
              <a:xfrm>
                <a:off x="4688" y="1851"/>
                <a:ext cx="193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300" dirty="0">
                    <a:solidFill>
                      <a:srgbClr val="00FF00"/>
                    </a:solidFill>
                  </a:rPr>
                  <a:t>M</a:t>
                </a:r>
              </a:p>
            </p:txBody>
          </p:sp>
          <p:sp>
            <p:nvSpPr>
              <p:cNvPr id="271" name="Text Box 218"/>
              <p:cNvSpPr txBox="1">
                <a:spLocks noChangeArrowheads="1"/>
              </p:cNvSpPr>
              <p:nvPr/>
            </p:nvSpPr>
            <p:spPr bwMode="auto">
              <a:xfrm>
                <a:off x="4808" y="1623"/>
                <a:ext cx="519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300" dirty="0">
                    <a:solidFill>
                      <a:schemeClr val="hlink"/>
                    </a:solidFill>
                  </a:rPr>
                  <a:t>A</a:t>
                </a:r>
                <a:r>
                  <a:rPr lang="en-US" sz="1300" dirty="0"/>
                  <a:t>+</a:t>
                </a:r>
                <a:r>
                  <a:rPr lang="en-US" sz="1300" dirty="0">
                    <a:solidFill>
                      <a:srgbClr val="00FF00"/>
                    </a:solidFill>
                  </a:rPr>
                  <a:t>M</a:t>
                </a:r>
                <a:r>
                  <a:rPr lang="en-US" sz="1300" dirty="0"/>
                  <a:t>+</a:t>
                </a:r>
                <a:r>
                  <a:rPr lang="en-US" sz="1300" dirty="0">
                    <a:solidFill>
                      <a:srgbClr val="CC3399"/>
                    </a:solidFill>
                  </a:rPr>
                  <a:t>BG</a:t>
                </a:r>
              </a:p>
            </p:txBody>
          </p:sp>
          <p:sp>
            <p:nvSpPr>
              <p:cNvPr id="272" name="Text Box 219"/>
              <p:cNvSpPr txBox="1">
                <a:spLocks noChangeArrowheads="1"/>
              </p:cNvSpPr>
              <p:nvPr/>
            </p:nvSpPr>
            <p:spPr bwMode="auto">
              <a:xfrm>
                <a:off x="4700" y="2019"/>
                <a:ext cx="253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300" dirty="0">
                    <a:solidFill>
                      <a:srgbClr val="CC3399"/>
                    </a:solidFill>
                  </a:rPr>
                  <a:t>BG</a:t>
                </a:r>
              </a:p>
            </p:txBody>
          </p:sp>
        </p:grpSp>
        <p:sp>
          <p:nvSpPr>
            <p:cNvPr id="14" name="Line 220"/>
            <p:cNvSpPr>
              <a:spLocks noChangeShapeType="1"/>
            </p:cNvSpPr>
            <p:nvPr/>
          </p:nvSpPr>
          <p:spPr bwMode="auto">
            <a:xfrm flipV="1">
              <a:off x="7394575" y="1495425"/>
              <a:ext cx="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221"/>
            <p:cNvSpPr txBox="1">
              <a:spLocks noChangeArrowheads="1"/>
            </p:cNvSpPr>
            <p:nvPr/>
          </p:nvSpPr>
          <p:spPr bwMode="auto">
            <a:xfrm>
              <a:off x="5197475" y="2224088"/>
              <a:ext cx="1836126" cy="408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 dirty="0">
                  <a:solidFill>
                    <a:schemeClr val="accent2"/>
                  </a:solidFill>
                </a:rPr>
                <a:t>Return spectrum from a</a:t>
              </a:r>
            </a:p>
            <a:p>
              <a:r>
                <a:rPr lang="en-US" sz="1300" dirty="0">
                  <a:solidFill>
                    <a:schemeClr val="accent2"/>
                  </a:solidFill>
                </a:rPr>
                <a:t>Monochromatic source</a:t>
              </a:r>
            </a:p>
          </p:txBody>
        </p:sp>
        <p:sp>
          <p:nvSpPr>
            <p:cNvPr id="16" name="Line 222"/>
            <p:cNvSpPr>
              <a:spLocks noChangeShapeType="1"/>
            </p:cNvSpPr>
            <p:nvPr/>
          </p:nvSpPr>
          <p:spPr bwMode="auto">
            <a:xfrm>
              <a:off x="6365875" y="2647950"/>
              <a:ext cx="361950" cy="17462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483"/>
            <p:cNvGrpSpPr>
              <a:grpSpLocks noChangeAspect="1"/>
            </p:cNvGrpSpPr>
            <p:nvPr/>
          </p:nvGrpSpPr>
          <p:grpSpPr bwMode="auto">
            <a:xfrm>
              <a:off x="4684713" y="1262063"/>
              <a:ext cx="4378325" cy="2470151"/>
              <a:chOff x="2951" y="795"/>
              <a:chExt cx="2758" cy="1556"/>
            </a:xfrm>
          </p:grpSpPr>
          <p:sp>
            <p:nvSpPr>
              <p:cNvPr id="18" name="AutoShape 482"/>
              <p:cNvSpPr>
                <a:spLocks noChangeAspect="1" noChangeArrowheads="1" noTextEdit="1"/>
              </p:cNvSpPr>
              <p:nvPr/>
            </p:nvSpPr>
            <p:spPr bwMode="auto">
              <a:xfrm>
                <a:off x="2951" y="795"/>
                <a:ext cx="275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" name="Group 684"/>
              <p:cNvGrpSpPr>
                <a:grpSpLocks/>
              </p:cNvGrpSpPr>
              <p:nvPr/>
            </p:nvGrpSpPr>
            <p:grpSpPr bwMode="auto">
              <a:xfrm>
                <a:off x="3173" y="845"/>
                <a:ext cx="2471" cy="1374"/>
                <a:chOff x="3173" y="845"/>
                <a:chExt cx="2471" cy="1374"/>
              </a:xfrm>
            </p:grpSpPr>
            <p:sp>
              <p:nvSpPr>
                <p:cNvPr id="69" name="Line 484"/>
                <p:cNvSpPr>
                  <a:spLocks noChangeShapeType="1"/>
                </p:cNvSpPr>
                <p:nvPr/>
              </p:nvSpPr>
              <p:spPr bwMode="auto">
                <a:xfrm>
                  <a:off x="3291" y="877"/>
                  <a:ext cx="1" cy="36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485"/>
                <p:cNvSpPr>
                  <a:spLocks noChangeShapeType="1"/>
                </p:cNvSpPr>
                <p:nvPr/>
              </p:nvSpPr>
              <p:spPr bwMode="auto">
                <a:xfrm>
                  <a:off x="3291" y="2110"/>
                  <a:ext cx="1" cy="36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486"/>
                <p:cNvSpPr>
                  <a:spLocks noChangeShapeType="1"/>
                </p:cNvSpPr>
                <p:nvPr/>
              </p:nvSpPr>
              <p:spPr bwMode="auto">
                <a:xfrm>
                  <a:off x="3518" y="877"/>
                  <a:ext cx="1" cy="36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487"/>
                <p:cNvSpPr>
                  <a:spLocks noChangeShapeType="1"/>
                </p:cNvSpPr>
                <p:nvPr/>
              </p:nvSpPr>
              <p:spPr bwMode="auto">
                <a:xfrm>
                  <a:off x="3518" y="2110"/>
                  <a:ext cx="1" cy="36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488"/>
                <p:cNvSpPr>
                  <a:spLocks noChangeShapeType="1"/>
                </p:cNvSpPr>
                <p:nvPr/>
              </p:nvSpPr>
              <p:spPr bwMode="auto">
                <a:xfrm>
                  <a:off x="3745" y="877"/>
                  <a:ext cx="1" cy="36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489"/>
                <p:cNvSpPr>
                  <a:spLocks noChangeShapeType="1"/>
                </p:cNvSpPr>
                <p:nvPr/>
              </p:nvSpPr>
              <p:spPr bwMode="auto">
                <a:xfrm>
                  <a:off x="3745" y="2110"/>
                  <a:ext cx="1" cy="36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490"/>
                <p:cNvSpPr>
                  <a:spLocks noChangeShapeType="1"/>
                </p:cNvSpPr>
                <p:nvPr/>
              </p:nvSpPr>
              <p:spPr bwMode="auto">
                <a:xfrm>
                  <a:off x="3972" y="877"/>
                  <a:ext cx="1" cy="36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491"/>
                <p:cNvSpPr>
                  <a:spLocks noChangeShapeType="1"/>
                </p:cNvSpPr>
                <p:nvPr/>
              </p:nvSpPr>
              <p:spPr bwMode="auto">
                <a:xfrm>
                  <a:off x="3972" y="2110"/>
                  <a:ext cx="1" cy="36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492"/>
                <p:cNvSpPr>
                  <a:spLocks noChangeShapeType="1"/>
                </p:cNvSpPr>
                <p:nvPr/>
              </p:nvSpPr>
              <p:spPr bwMode="auto">
                <a:xfrm>
                  <a:off x="4198" y="877"/>
                  <a:ext cx="1" cy="36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493"/>
                <p:cNvSpPr>
                  <a:spLocks noChangeShapeType="1"/>
                </p:cNvSpPr>
                <p:nvPr/>
              </p:nvSpPr>
              <p:spPr bwMode="auto">
                <a:xfrm>
                  <a:off x="4198" y="2110"/>
                  <a:ext cx="1" cy="36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494"/>
                <p:cNvSpPr>
                  <a:spLocks noChangeShapeType="1"/>
                </p:cNvSpPr>
                <p:nvPr/>
              </p:nvSpPr>
              <p:spPr bwMode="auto">
                <a:xfrm>
                  <a:off x="4425" y="877"/>
                  <a:ext cx="1" cy="36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495"/>
                <p:cNvSpPr>
                  <a:spLocks noChangeShapeType="1"/>
                </p:cNvSpPr>
                <p:nvPr/>
              </p:nvSpPr>
              <p:spPr bwMode="auto">
                <a:xfrm>
                  <a:off x="4425" y="2110"/>
                  <a:ext cx="1" cy="36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496"/>
                <p:cNvSpPr>
                  <a:spLocks noChangeShapeType="1"/>
                </p:cNvSpPr>
                <p:nvPr/>
              </p:nvSpPr>
              <p:spPr bwMode="auto">
                <a:xfrm>
                  <a:off x="4657" y="877"/>
                  <a:ext cx="1" cy="36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Line 497"/>
                <p:cNvSpPr>
                  <a:spLocks noChangeShapeType="1"/>
                </p:cNvSpPr>
                <p:nvPr/>
              </p:nvSpPr>
              <p:spPr bwMode="auto">
                <a:xfrm>
                  <a:off x="4657" y="2110"/>
                  <a:ext cx="1" cy="36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498"/>
                <p:cNvSpPr>
                  <a:spLocks noChangeShapeType="1"/>
                </p:cNvSpPr>
                <p:nvPr/>
              </p:nvSpPr>
              <p:spPr bwMode="auto">
                <a:xfrm>
                  <a:off x="4883" y="877"/>
                  <a:ext cx="1" cy="36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499"/>
                <p:cNvSpPr>
                  <a:spLocks noChangeShapeType="1"/>
                </p:cNvSpPr>
                <p:nvPr/>
              </p:nvSpPr>
              <p:spPr bwMode="auto">
                <a:xfrm>
                  <a:off x="4883" y="2110"/>
                  <a:ext cx="1" cy="36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500"/>
                <p:cNvSpPr>
                  <a:spLocks noChangeShapeType="1"/>
                </p:cNvSpPr>
                <p:nvPr/>
              </p:nvSpPr>
              <p:spPr bwMode="auto">
                <a:xfrm>
                  <a:off x="5110" y="877"/>
                  <a:ext cx="1" cy="36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501"/>
                <p:cNvSpPr>
                  <a:spLocks noChangeShapeType="1"/>
                </p:cNvSpPr>
                <p:nvPr/>
              </p:nvSpPr>
              <p:spPr bwMode="auto">
                <a:xfrm>
                  <a:off x="5110" y="2110"/>
                  <a:ext cx="1" cy="36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Line 502"/>
                <p:cNvSpPr>
                  <a:spLocks noChangeShapeType="1"/>
                </p:cNvSpPr>
                <p:nvPr/>
              </p:nvSpPr>
              <p:spPr bwMode="auto">
                <a:xfrm>
                  <a:off x="5337" y="877"/>
                  <a:ext cx="1" cy="36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503"/>
                <p:cNvSpPr>
                  <a:spLocks noChangeShapeType="1"/>
                </p:cNvSpPr>
                <p:nvPr/>
              </p:nvSpPr>
              <p:spPr bwMode="auto">
                <a:xfrm>
                  <a:off x="5337" y="2110"/>
                  <a:ext cx="1" cy="36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504"/>
                <p:cNvSpPr>
                  <a:spLocks noChangeShapeType="1"/>
                </p:cNvSpPr>
                <p:nvPr/>
              </p:nvSpPr>
              <p:spPr bwMode="auto">
                <a:xfrm>
                  <a:off x="5564" y="877"/>
                  <a:ext cx="1" cy="36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505"/>
                <p:cNvSpPr>
                  <a:spLocks noChangeShapeType="1"/>
                </p:cNvSpPr>
                <p:nvPr/>
              </p:nvSpPr>
              <p:spPr bwMode="auto">
                <a:xfrm>
                  <a:off x="5564" y="2110"/>
                  <a:ext cx="1" cy="36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506"/>
                <p:cNvSpPr>
                  <a:spLocks noChangeShapeType="1"/>
                </p:cNvSpPr>
                <p:nvPr/>
              </p:nvSpPr>
              <p:spPr bwMode="auto">
                <a:xfrm>
                  <a:off x="3291" y="2146"/>
                  <a:ext cx="3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507"/>
                <p:cNvSpPr>
                  <a:spLocks noChangeShapeType="1"/>
                </p:cNvSpPr>
                <p:nvPr/>
              </p:nvSpPr>
              <p:spPr bwMode="auto">
                <a:xfrm>
                  <a:off x="5532" y="2146"/>
                  <a:ext cx="36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Line 508"/>
                <p:cNvSpPr>
                  <a:spLocks noChangeShapeType="1"/>
                </p:cNvSpPr>
                <p:nvPr/>
              </p:nvSpPr>
              <p:spPr bwMode="auto">
                <a:xfrm>
                  <a:off x="3291" y="1892"/>
                  <a:ext cx="3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509"/>
                <p:cNvSpPr>
                  <a:spLocks noChangeShapeType="1"/>
                </p:cNvSpPr>
                <p:nvPr/>
              </p:nvSpPr>
              <p:spPr bwMode="auto">
                <a:xfrm>
                  <a:off x="5532" y="1892"/>
                  <a:ext cx="36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510"/>
                <p:cNvSpPr>
                  <a:spLocks noChangeShapeType="1"/>
                </p:cNvSpPr>
                <p:nvPr/>
              </p:nvSpPr>
              <p:spPr bwMode="auto">
                <a:xfrm>
                  <a:off x="3291" y="1639"/>
                  <a:ext cx="3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511"/>
                <p:cNvSpPr>
                  <a:spLocks noChangeShapeType="1"/>
                </p:cNvSpPr>
                <p:nvPr/>
              </p:nvSpPr>
              <p:spPr bwMode="auto">
                <a:xfrm>
                  <a:off x="5532" y="1639"/>
                  <a:ext cx="36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512"/>
                <p:cNvSpPr>
                  <a:spLocks noChangeShapeType="1"/>
                </p:cNvSpPr>
                <p:nvPr/>
              </p:nvSpPr>
              <p:spPr bwMode="auto">
                <a:xfrm>
                  <a:off x="3291" y="1385"/>
                  <a:ext cx="3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513"/>
                <p:cNvSpPr>
                  <a:spLocks noChangeShapeType="1"/>
                </p:cNvSpPr>
                <p:nvPr/>
              </p:nvSpPr>
              <p:spPr bwMode="auto">
                <a:xfrm>
                  <a:off x="5532" y="1385"/>
                  <a:ext cx="36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Line 514"/>
                <p:cNvSpPr>
                  <a:spLocks noChangeShapeType="1"/>
                </p:cNvSpPr>
                <p:nvPr/>
              </p:nvSpPr>
              <p:spPr bwMode="auto">
                <a:xfrm>
                  <a:off x="3291" y="1131"/>
                  <a:ext cx="3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515"/>
                <p:cNvSpPr>
                  <a:spLocks noChangeShapeType="1"/>
                </p:cNvSpPr>
                <p:nvPr/>
              </p:nvSpPr>
              <p:spPr bwMode="auto">
                <a:xfrm>
                  <a:off x="5532" y="1131"/>
                  <a:ext cx="36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516"/>
                <p:cNvSpPr>
                  <a:spLocks noChangeShapeType="1"/>
                </p:cNvSpPr>
                <p:nvPr/>
              </p:nvSpPr>
              <p:spPr bwMode="auto">
                <a:xfrm>
                  <a:off x="3291" y="877"/>
                  <a:ext cx="3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517"/>
                <p:cNvSpPr>
                  <a:spLocks noChangeShapeType="1"/>
                </p:cNvSpPr>
                <p:nvPr/>
              </p:nvSpPr>
              <p:spPr bwMode="auto">
                <a:xfrm>
                  <a:off x="5532" y="877"/>
                  <a:ext cx="36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518"/>
                <p:cNvSpPr>
                  <a:spLocks noChangeShapeType="1"/>
                </p:cNvSpPr>
                <p:nvPr/>
              </p:nvSpPr>
              <p:spPr bwMode="auto">
                <a:xfrm>
                  <a:off x="3255" y="2187"/>
                  <a:ext cx="2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Rectangle 519"/>
                <p:cNvSpPr>
                  <a:spLocks noChangeArrowheads="1"/>
                </p:cNvSpPr>
                <p:nvPr/>
              </p:nvSpPr>
              <p:spPr bwMode="auto">
                <a:xfrm>
                  <a:off x="3282" y="2155"/>
                  <a:ext cx="103" cy="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 dirty="0">
                      <a:solidFill>
                        <a:srgbClr val="000000"/>
                      </a:solidFill>
                    </a:rPr>
                    <a:t>160</a:t>
                  </a:r>
                  <a:endParaRPr lang="en-US" dirty="0"/>
                </a:p>
              </p:txBody>
            </p:sp>
            <p:sp>
              <p:nvSpPr>
                <p:cNvPr id="105" name="Line 520"/>
                <p:cNvSpPr>
                  <a:spLocks noChangeShapeType="1"/>
                </p:cNvSpPr>
                <p:nvPr/>
              </p:nvSpPr>
              <p:spPr bwMode="auto">
                <a:xfrm>
                  <a:off x="3482" y="2187"/>
                  <a:ext cx="2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Rectangle 521"/>
                <p:cNvSpPr>
                  <a:spLocks noChangeArrowheads="1"/>
                </p:cNvSpPr>
                <p:nvPr/>
              </p:nvSpPr>
              <p:spPr bwMode="auto">
                <a:xfrm>
                  <a:off x="3509" y="2155"/>
                  <a:ext cx="69" cy="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 dirty="0">
                      <a:solidFill>
                        <a:srgbClr val="000000"/>
                      </a:solidFill>
                    </a:rPr>
                    <a:t>80</a:t>
                  </a:r>
                  <a:endParaRPr lang="en-US" dirty="0"/>
                </a:p>
              </p:txBody>
            </p:sp>
            <p:sp>
              <p:nvSpPr>
                <p:cNvPr id="107" name="Line 522"/>
                <p:cNvSpPr>
                  <a:spLocks noChangeShapeType="1"/>
                </p:cNvSpPr>
                <p:nvPr/>
              </p:nvSpPr>
              <p:spPr bwMode="auto">
                <a:xfrm>
                  <a:off x="3709" y="2187"/>
                  <a:ext cx="2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Rectangle 523"/>
                <p:cNvSpPr>
                  <a:spLocks noChangeArrowheads="1"/>
                </p:cNvSpPr>
                <p:nvPr/>
              </p:nvSpPr>
              <p:spPr bwMode="auto">
                <a:xfrm>
                  <a:off x="3736" y="2155"/>
                  <a:ext cx="69" cy="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 dirty="0">
                      <a:solidFill>
                        <a:srgbClr val="000000"/>
                      </a:solidFill>
                    </a:rPr>
                    <a:t>40</a:t>
                  </a:r>
                  <a:endParaRPr lang="en-US" dirty="0"/>
                </a:p>
              </p:txBody>
            </p:sp>
            <p:sp>
              <p:nvSpPr>
                <p:cNvPr id="109" name="Line 524"/>
                <p:cNvSpPr>
                  <a:spLocks noChangeShapeType="1"/>
                </p:cNvSpPr>
                <p:nvPr/>
              </p:nvSpPr>
              <p:spPr bwMode="auto">
                <a:xfrm>
                  <a:off x="3935" y="2187"/>
                  <a:ext cx="2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Rectangle 525"/>
                <p:cNvSpPr>
                  <a:spLocks noChangeArrowheads="1"/>
                </p:cNvSpPr>
                <p:nvPr/>
              </p:nvSpPr>
              <p:spPr bwMode="auto">
                <a:xfrm>
                  <a:off x="3963" y="2155"/>
                  <a:ext cx="69" cy="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 dirty="0">
                      <a:solidFill>
                        <a:srgbClr val="000000"/>
                      </a:solidFill>
                    </a:rPr>
                    <a:t>20</a:t>
                  </a:r>
                  <a:endParaRPr lang="en-US" dirty="0"/>
                </a:p>
              </p:txBody>
            </p:sp>
            <p:sp>
              <p:nvSpPr>
                <p:cNvPr id="111" name="Line 526"/>
                <p:cNvSpPr>
                  <a:spLocks noChangeShapeType="1"/>
                </p:cNvSpPr>
                <p:nvPr/>
              </p:nvSpPr>
              <p:spPr bwMode="auto">
                <a:xfrm>
                  <a:off x="4162" y="2187"/>
                  <a:ext cx="2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Rectangle 527"/>
                <p:cNvSpPr>
                  <a:spLocks noChangeArrowheads="1"/>
                </p:cNvSpPr>
                <p:nvPr/>
              </p:nvSpPr>
              <p:spPr bwMode="auto">
                <a:xfrm>
                  <a:off x="4189" y="2155"/>
                  <a:ext cx="69" cy="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 dirty="0">
                      <a:solidFill>
                        <a:srgbClr val="000000"/>
                      </a:solidFill>
                    </a:rPr>
                    <a:t>10</a:t>
                  </a:r>
                  <a:endParaRPr lang="en-US" dirty="0"/>
                </a:p>
              </p:txBody>
            </p:sp>
            <p:sp>
              <p:nvSpPr>
                <p:cNvPr id="113" name="Rectangle 528"/>
                <p:cNvSpPr>
                  <a:spLocks noChangeArrowheads="1"/>
                </p:cNvSpPr>
                <p:nvPr/>
              </p:nvSpPr>
              <p:spPr bwMode="auto">
                <a:xfrm>
                  <a:off x="4421" y="2155"/>
                  <a:ext cx="34" cy="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 dirty="0">
                      <a:solidFill>
                        <a:srgbClr val="000000"/>
                      </a:solidFill>
                    </a:rPr>
                    <a:t>0</a:t>
                  </a:r>
                  <a:endParaRPr lang="en-US" dirty="0"/>
                </a:p>
              </p:txBody>
            </p:sp>
            <p:sp>
              <p:nvSpPr>
                <p:cNvPr id="114" name="Rectangle 529"/>
                <p:cNvSpPr>
                  <a:spLocks noChangeArrowheads="1"/>
                </p:cNvSpPr>
                <p:nvPr/>
              </p:nvSpPr>
              <p:spPr bwMode="auto">
                <a:xfrm>
                  <a:off x="4634" y="2155"/>
                  <a:ext cx="69" cy="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 dirty="0">
                      <a:solidFill>
                        <a:srgbClr val="000000"/>
                      </a:solidFill>
                    </a:rPr>
                    <a:t>10</a:t>
                  </a:r>
                  <a:endParaRPr lang="en-US" dirty="0"/>
                </a:p>
              </p:txBody>
            </p:sp>
            <p:sp>
              <p:nvSpPr>
                <p:cNvPr id="115" name="Rectangle 530"/>
                <p:cNvSpPr>
                  <a:spLocks noChangeArrowheads="1"/>
                </p:cNvSpPr>
                <p:nvPr/>
              </p:nvSpPr>
              <p:spPr bwMode="auto">
                <a:xfrm>
                  <a:off x="4861" y="2155"/>
                  <a:ext cx="69" cy="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 dirty="0">
                      <a:solidFill>
                        <a:srgbClr val="000000"/>
                      </a:solidFill>
                    </a:rPr>
                    <a:t>20</a:t>
                  </a:r>
                  <a:endParaRPr lang="en-US" dirty="0"/>
                </a:p>
              </p:txBody>
            </p:sp>
            <p:sp>
              <p:nvSpPr>
                <p:cNvPr id="116" name="Rectangle 531"/>
                <p:cNvSpPr>
                  <a:spLocks noChangeArrowheads="1"/>
                </p:cNvSpPr>
                <p:nvPr/>
              </p:nvSpPr>
              <p:spPr bwMode="auto">
                <a:xfrm>
                  <a:off x="5088" y="2155"/>
                  <a:ext cx="69" cy="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 dirty="0">
                      <a:solidFill>
                        <a:srgbClr val="000000"/>
                      </a:solidFill>
                    </a:rPr>
                    <a:t>40</a:t>
                  </a:r>
                  <a:endParaRPr lang="en-US" dirty="0"/>
                </a:p>
              </p:txBody>
            </p:sp>
            <p:sp>
              <p:nvSpPr>
                <p:cNvPr id="117" name="Rectangle 532"/>
                <p:cNvSpPr>
                  <a:spLocks noChangeArrowheads="1"/>
                </p:cNvSpPr>
                <p:nvPr/>
              </p:nvSpPr>
              <p:spPr bwMode="auto">
                <a:xfrm>
                  <a:off x="5314" y="2155"/>
                  <a:ext cx="69" cy="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 dirty="0">
                      <a:solidFill>
                        <a:srgbClr val="000000"/>
                      </a:solidFill>
                    </a:rPr>
                    <a:t>80</a:t>
                  </a:r>
                  <a:endParaRPr lang="en-US" dirty="0"/>
                </a:p>
              </p:txBody>
            </p:sp>
            <p:sp>
              <p:nvSpPr>
                <p:cNvPr id="118" name="Rectangle 533"/>
                <p:cNvSpPr>
                  <a:spLocks noChangeArrowheads="1"/>
                </p:cNvSpPr>
                <p:nvPr/>
              </p:nvSpPr>
              <p:spPr bwMode="auto">
                <a:xfrm>
                  <a:off x="5541" y="2155"/>
                  <a:ext cx="103" cy="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 dirty="0">
                      <a:solidFill>
                        <a:srgbClr val="000000"/>
                      </a:solidFill>
                    </a:rPr>
                    <a:t>160</a:t>
                  </a:r>
                  <a:endParaRPr lang="en-US" dirty="0"/>
                </a:p>
              </p:txBody>
            </p:sp>
            <p:sp>
              <p:nvSpPr>
                <p:cNvPr id="119" name="Rectangle 534"/>
                <p:cNvSpPr>
                  <a:spLocks noChangeArrowheads="1"/>
                </p:cNvSpPr>
                <p:nvPr/>
              </p:nvSpPr>
              <p:spPr bwMode="auto">
                <a:xfrm>
                  <a:off x="3228" y="2115"/>
                  <a:ext cx="34" cy="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 dirty="0">
                      <a:solidFill>
                        <a:srgbClr val="000000"/>
                      </a:solidFill>
                    </a:rPr>
                    <a:t>0</a:t>
                  </a:r>
                  <a:endParaRPr lang="en-US" dirty="0"/>
                </a:p>
              </p:txBody>
            </p:sp>
            <p:sp>
              <p:nvSpPr>
                <p:cNvPr id="120" name="Rectangle 535"/>
                <p:cNvSpPr>
                  <a:spLocks noChangeArrowheads="1"/>
                </p:cNvSpPr>
                <p:nvPr/>
              </p:nvSpPr>
              <p:spPr bwMode="auto">
                <a:xfrm>
                  <a:off x="3173" y="1861"/>
                  <a:ext cx="86" cy="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 dirty="0">
                      <a:solidFill>
                        <a:srgbClr val="000000"/>
                      </a:solidFill>
                    </a:rPr>
                    <a:t>0.5</a:t>
                  </a:r>
                  <a:endParaRPr lang="en-US" dirty="0"/>
                </a:p>
              </p:txBody>
            </p:sp>
            <p:sp>
              <p:nvSpPr>
                <p:cNvPr id="121" name="Rectangle 536"/>
                <p:cNvSpPr>
                  <a:spLocks noChangeArrowheads="1"/>
                </p:cNvSpPr>
                <p:nvPr/>
              </p:nvSpPr>
              <p:spPr bwMode="auto">
                <a:xfrm>
                  <a:off x="3228" y="1607"/>
                  <a:ext cx="34" cy="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 dirty="0">
                      <a:solidFill>
                        <a:srgbClr val="000000"/>
                      </a:solidFill>
                    </a:rPr>
                    <a:t>1</a:t>
                  </a:r>
                  <a:endParaRPr lang="en-US" dirty="0"/>
                </a:p>
              </p:txBody>
            </p:sp>
            <p:sp>
              <p:nvSpPr>
                <p:cNvPr id="122" name="Rectangle 537"/>
                <p:cNvSpPr>
                  <a:spLocks noChangeArrowheads="1"/>
                </p:cNvSpPr>
                <p:nvPr/>
              </p:nvSpPr>
              <p:spPr bwMode="auto">
                <a:xfrm>
                  <a:off x="3173" y="1353"/>
                  <a:ext cx="86" cy="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 dirty="0">
                      <a:solidFill>
                        <a:srgbClr val="000000"/>
                      </a:solidFill>
                    </a:rPr>
                    <a:t>1.5</a:t>
                  </a:r>
                  <a:endParaRPr lang="en-US" dirty="0"/>
                </a:p>
              </p:txBody>
            </p:sp>
            <p:sp>
              <p:nvSpPr>
                <p:cNvPr id="123" name="Rectangle 538"/>
                <p:cNvSpPr>
                  <a:spLocks noChangeArrowheads="1"/>
                </p:cNvSpPr>
                <p:nvPr/>
              </p:nvSpPr>
              <p:spPr bwMode="auto">
                <a:xfrm>
                  <a:off x="3228" y="1099"/>
                  <a:ext cx="34" cy="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 dirty="0">
                      <a:solidFill>
                        <a:srgbClr val="000000"/>
                      </a:solidFill>
                    </a:rPr>
                    <a:t>2</a:t>
                  </a:r>
                  <a:endParaRPr lang="en-US" dirty="0"/>
                </a:p>
              </p:txBody>
            </p:sp>
            <p:sp>
              <p:nvSpPr>
                <p:cNvPr id="124" name="Rectangle 539"/>
                <p:cNvSpPr>
                  <a:spLocks noChangeArrowheads="1"/>
                </p:cNvSpPr>
                <p:nvPr/>
              </p:nvSpPr>
              <p:spPr bwMode="auto">
                <a:xfrm>
                  <a:off x="3173" y="845"/>
                  <a:ext cx="86" cy="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 dirty="0">
                      <a:solidFill>
                        <a:srgbClr val="000000"/>
                      </a:solidFill>
                    </a:rPr>
                    <a:t>2.5</a:t>
                  </a:r>
                  <a:endParaRPr lang="en-US" dirty="0"/>
                </a:p>
              </p:txBody>
            </p:sp>
            <p:sp>
              <p:nvSpPr>
                <p:cNvPr id="125" name="Rectangle 540"/>
                <p:cNvSpPr>
                  <a:spLocks noChangeArrowheads="1"/>
                </p:cNvSpPr>
                <p:nvPr/>
              </p:nvSpPr>
              <p:spPr bwMode="auto">
                <a:xfrm>
                  <a:off x="3291" y="877"/>
                  <a:ext cx="2277" cy="1269"/>
                </a:xfrm>
                <a:prstGeom prst="rect">
                  <a:avLst/>
                </a:prstGeom>
                <a:noFill/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Freeform 541"/>
                <p:cNvSpPr>
                  <a:spLocks/>
                </p:cNvSpPr>
                <p:nvPr/>
              </p:nvSpPr>
              <p:spPr bwMode="auto">
                <a:xfrm>
                  <a:off x="3296" y="1026"/>
                  <a:ext cx="2277" cy="1039"/>
                </a:xfrm>
                <a:custGeom>
                  <a:avLst/>
                  <a:gdLst/>
                  <a:ahLst/>
                  <a:cxnLst>
                    <a:cxn ang="0">
                      <a:pos x="9" y="229"/>
                    </a:cxn>
                    <a:cxn ang="0">
                      <a:pos x="18" y="228"/>
                    </a:cxn>
                    <a:cxn ang="0">
                      <a:pos x="28" y="228"/>
                    </a:cxn>
                    <a:cxn ang="0">
                      <a:pos x="38" y="228"/>
                    </a:cxn>
                    <a:cxn ang="0">
                      <a:pos x="47" y="227"/>
                    </a:cxn>
                    <a:cxn ang="0">
                      <a:pos x="57" y="227"/>
                    </a:cxn>
                    <a:cxn ang="0">
                      <a:pos x="66" y="226"/>
                    </a:cxn>
                    <a:cxn ang="0">
                      <a:pos x="76" y="226"/>
                    </a:cxn>
                    <a:cxn ang="0">
                      <a:pos x="85" y="225"/>
                    </a:cxn>
                    <a:cxn ang="0">
                      <a:pos x="95" y="224"/>
                    </a:cxn>
                    <a:cxn ang="0">
                      <a:pos x="104" y="223"/>
                    </a:cxn>
                    <a:cxn ang="0">
                      <a:pos x="114" y="222"/>
                    </a:cxn>
                    <a:cxn ang="0">
                      <a:pos x="123" y="221"/>
                    </a:cxn>
                    <a:cxn ang="0">
                      <a:pos x="133" y="219"/>
                    </a:cxn>
                    <a:cxn ang="0">
                      <a:pos x="142" y="216"/>
                    </a:cxn>
                    <a:cxn ang="0">
                      <a:pos x="152" y="213"/>
                    </a:cxn>
                    <a:cxn ang="0">
                      <a:pos x="159" y="209"/>
                    </a:cxn>
                    <a:cxn ang="0">
                      <a:pos x="169" y="205"/>
                    </a:cxn>
                    <a:cxn ang="0">
                      <a:pos x="177" y="200"/>
                    </a:cxn>
                    <a:cxn ang="0">
                      <a:pos x="184" y="195"/>
                    </a:cxn>
                    <a:cxn ang="0">
                      <a:pos x="191" y="190"/>
                    </a:cxn>
                    <a:cxn ang="0">
                      <a:pos x="199" y="184"/>
                    </a:cxn>
                    <a:cxn ang="0">
                      <a:pos x="206" y="178"/>
                    </a:cxn>
                    <a:cxn ang="0">
                      <a:pos x="212" y="173"/>
                    </a:cxn>
                    <a:cxn ang="0">
                      <a:pos x="220" y="165"/>
                    </a:cxn>
                    <a:cxn ang="0">
                      <a:pos x="225" y="160"/>
                    </a:cxn>
                    <a:cxn ang="0">
                      <a:pos x="231" y="155"/>
                    </a:cxn>
                    <a:cxn ang="0">
                      <a:pos x="241" y="146"/>
                    </a:cxn>
                    <a:cxn ang="0">
                      <a:pos x="246" y="141"/>
                    </a:cxn>
                    <a:cxn ang="0">
                      <a:pos x="254" y="134"/>
                    </a:cxn>
                    <a:cxn ang="0">
                      <a:pos x="261" y="128"/>
                    </a:cxn>
                    <a:cxn ang="0">
                      <a:pos x="269" y="123"/>
                    </a:cxn>
                    <a:cxn ang="0">
                      <a:pos x="277" y="118"/>
                    </a:cxn>
                    <a:cxn ang="0">
                      <a:pos x="286" y="115"/>
                    </a:cxn>
                    <a:cxn ang="0">
                      <a:pos x="293" y="104"/>
                    </a:cxn>
                    <a:cxn ang="0">
                      <a:pos x="298" y="34"/>
                    </a:cxn>
                    <a:cxn ang="0">
                      <a:pos x="303" y="17"/>
                    </a:cxn>
                    <a:cxn ang="0">
                      <a:pos x="308" y="97"/>
                    </a:cxn>
                    <a:cxn ang="0">
                      <a:pos x="314" y="114"/>
                    </a:cxn>
                    <a:cxn ang="0">
                      <a:pos x="322" y="118"/>
                    </a:cxn>
                    <a:cxn ang="0">
                      <a:pos x="329" y="121"/>
                    </a:cxn>
                    <a:cxn ang="0">
                      <a:pos x="337" y="126"/>
                    </a:cxn>
                    <a:cxn ang="0">
                      <a:pos x="344" y="132"/>
                    </a:cxn>
                    <a:cxn ang="0">
                      <a:pos x="351" y="138"/>
                    </a:cxn>
                    <a:cxn ang="0">
                      <a:pos x="357" y="144"/>
                    </a:cxn>
                    <a:cxn ang="0">
                      <a:pos x="364" y="150"/>
                    </a:cxn>
                    <a:cxn ang="0">
                      <a:pos x="374" y="160"/>
                    </a:cxn>
                    <a:cxn ang="0">
                      <a:pos x="380" y="166"/>
                    </a:cxn>
                    <a:cxn ang="0">
                      <a:pos x="389" y="174"/>
                    </a:cxn>
                    <a:cxn ang="0">
                      <a:pos x="395" y="180"/>
                    </a:cxn>
                    <a:cxn ang="0">
                      <a:pos x="403" y="186"/>
                    </a:cxn>
                    <a:cxn ang="0">
                      <a:pos x="410" y="192"/>
                    </a:cxn>
                    <a:cxn ang="0">
                      <a:pos x="417" y="197"/>
                    </a:cxn>
                    <a:cxn ang="0">
                      <a:pos x="425" y="202"/>
                    </a:cxn>
                    <a:cxn ang="0">
                      <a:pos x="432" y="207"/>
                    </a:cxn>
                    <a:cxn ang="0">
                      <a:pos x="442" y="212"/>
                    </a:cxn>
                    <a:cxn ang="0">
                      <a:pos x="450" y="215"/>
                    </a:cxn>
                    <a:cxn ang="0">
                      <a:pos x="459" y="218"/>
                    </a:cxn>
                    <a:cxn ang="0">
                      <a:pos x="468" y="221"/>
                    </a:cxn>
                    <a:cxn ang="0">
                      <a:pos x="476" y="223"/>
                    </a:cxn>
                    <a:cxn ang="0">
                      <a:pos x="484" y="225"/>
                    </a:cxn>
                    <a:cxn ang="0">
                      <a:pos x="493" y="226"/>
                    </a:cxn>
                    <a:cxn ang="0">
                      <a:pos x="502" y="227"/>
                    </a:cxn>
                  </a:cxnLst>
                  <a:rect l="0" t="0" r="r" b="b"/>
                  <a:pathLst>
                    <a:path w="502" h="229">
                      <a:moveTo>
                        <a:pt x="0" y="229"/>
                      </a:moveTo>
                      <a:lnTo>
                        <a:pt x="1" y="229"/>
                      </a:lnTo>
                      <a:lnTo>
                        <a:pt x="2" y="229"/>
                      </a:lnTo>
                      <a:lnTo>
                        <a:pt x="3" y="229"/>
                      </a:lnTo>
                      <a:lnTo>
                        <a:pt x="4" y="229"/>
                      </a:lnTo>
                      <a:lnTo>
                        <a:pt x="5" y="229"/>
                      </a:lnTo>
                      <a:lnTo>
                        <a:pt x="6" y="229"/>
                      </a:lnTo>
                      <a:lnTo>
                        <a:pt x="7" y="229"/>
                      </a:lnTo>
                      <a:lnTo>
                        <a:pt x="8" y="229"/>
                      </a:lnTo>
                      <a:lnTo>
                        <a:pt x="9" y="229"/>
                      </a:lnTo>
                      <a:lnTo>
                        <a:pt x="10" y="229"/>
                      </a:lnTo>
                      <a:lnTo>
                        <a:pt x="11" y="229"/>
                      </a:lnTo>
                      <a:lnTo>
                        <a:pt x="12" y="229"/>
                      </a:lnTo>
                      <a:lnTo>
                        <a:pt x="13" y="229"/>
                      </a:lnTo>
                      <a:lnTo>
                        <a:pt x="14" y="229"/>
                      </a:lnTo>
                      <a:lnTo>
                        <a:pt x="15" y="229"/>
                      </a:lnTo>
                      <a:lnTo>
                        <a:pt x="15" y="228"/>
                      </a:lnTo>
                      <a:lnTo>
                        <a:pt x="16" y="228"/>
                      </a:lnTo>
                      <a:lnTo>
                        <a:pt x="17" y="228"/>
                      </a:lnTo>
                      <a:lnTo>
                        <a:pt x="18" y="228"/>
                      </a:lnTo>
                      <a:lnTo>
                        <a:pt x="19" y="228"/>
                      </a:lnTo>
                      <a:lnTo>
                        <a:pt x="20" y="228"/>
                      </a:lnTo>
                      <a:lnTo>
                        <a:pt x="21" y="228"/>
                      </a:lnTo>
                      <a:lnTo>
                        <a:pt x="22" y="228"/>
                      </a:lnTo>
                      <a:lnTo>
                        <a:pt x="23" y="228"/>
                      </a:lnTo>
                      <a:lnTo>
                        <a:pt x="24" y="228"/>
                      </a:lnTo>
                      <a:lnTo>
                        <a:pt x="25" y="228"/>
                      </a:lnTo>
                      <a:lnTo>
                        <a:pt x="26" y="228"/>
                      </a:lnTo>
                      <a:lnTo>
                        <a:pt x="27" y="228"/>
                      </a:lnTo>
                      <a:lnTo>
                        <a:pt x="28" y="228"/>
                      </a:lnTo>
                      <a:lnTo>
                        <a:pt x="29" y="228"/>
                      </a:lnTo>
                      <a:lnTo>
                        <a:pt x="30" y="228"/>
                      </a:lnTo>
                      <a:lnTo>
                        <a:pt x="31" y="228"/>
                      </a:lnTo>
                      <a:lnTo>
                        <a:pt x="32" y="228"/>
                      </a:lnTo>
                      <a:lnTo>
                        <a:pt x="33" y="228"/>
                      </a:lnTo>
                      <a:lnTo>
                        <a:pt x="34" y="228"/>
                      </a:lnTo>
                      <a:lnTo>
                        <a:pt x="35" y="228"/>
                      </a:lnTo>
                      <a:lnTo>
                        <a:pt x="36" y="228"/>
                      </a:lnTo>
                      <a:lnTo>
                        <a:pt x="37" y="228"/>
                      </a:lnTo>
                      <a:lnTo>
                        <a:pt x="38" y="228"/>
                      </a:lnTo>
                      <a:lnTo>
                        <a:pt x="39" y="228"/>
                      </a:lnTo>
                      <a:lnTo>
                        <a:pt x="40" y="228"/>
                      </a:lnTo>
                      <a:lnTo>
                        <a:pt x="41" y="228"/>
                      </a:lnTo>
                      <a:lnTo>
                        <a:pt x="42" y="228"/>
                      </a:lnTo>
                      <a:lnTo>
                        <a:pt x="42" y="227"/>
                      </a:lnTo>
                      <a:lnTo>
                        <a:pt x="43" y="227"/>
                      </a:lnTo>
                      <a:lnTo>
                        <a:pt x="44" y="227"/>
                      </a:lnTo>
                      <a:lnTo>
                        <a:pt x="45" y="227"/>
                      </a:lnTo>
                      <a:lnTo>
                        <a:pt x="46" y="227"/>
                      </a:lnTo>
                      <a:lnTo>
                        <a:pt x="47" y="227"/>
                      </a:lnTo>
                      <a:lnTo>
                        <a:pt x="48" y="227"/>
                      </a:lnTo>
                      <a:lnTo>
                        <a:pt x="49" y="227"/>
                      </a:lnTo>
                      <a:lnTo>
                        <a:pt x="50" y="227"/>
                      </a:lnTo>
                      <a:lnTo>
                        <a:pt x="51" y="227"/>
                      </a:lnTo>
                      <a:lnTo>
                        <a:pt x="52" y="227"/>
                      </a:lnTo>
                      <a:lnTo>
                        <a:pt x="53" y="227"/>
                      </a:lnTo>
                      <a:lnTo>
                        <a:pt x="54" y="227"/>
                      </a:lnTo>
                      <a:lnTo>
                        <a:pt x="55" y="227"/>
                      </a:lnTo>
                      <a:lnTo>
                        <a:pt x="56" y="227"/>
                      </a:lnTo>
                      <a:lnTo>
                        <a:pt x="57" y="227"/>
                      </a:lnTo>
                      <a:lnTo>
                        <a:pt x="58" y="227"/>
                      </a:lnTo>
                      <a:lnTo>
                        <a:pt x="59" y="227"/>
                      </a:lnTo>
                      <a:lnTo>
                        <a:pt x="60" y="227"/>
                      </a:lnTo>
                      <a:lnTo>
                        <a:pt x="61" y="227"/>
                      </a:lnTo>
                      <a:lnTo>
                        <a:pt x="62" y="227"/>
                      </a:lnTo>
                      <a:lnTo>
                        <a:pt x="63" y="227"/>
                      </a:lnTo>
                      <a:lnTo>
                        <a:pt x="64" y="227"/>
                      </a:lnTo>
                      <a:lnTo>
                        <a:pt x="65" y="227"/>
                      </a:lnTo>
                      <a:lnTo>
                        <a:pt x="65" y="226"/>
                      </a:lnTo>
                      <a:lnTo>
                        <a:pt x="66" y="226"/>
                      </a:lnTo>
                      <a:lnTo>
                        <a:pt x="67" y="226"/>
                      </a:lnTo>
                      <a:lnTo>
                        <a:pt x="68" y="226"/>
                      </a:lnTo>
                      <a:lnTo>
                        <a:pt x="69" y="226"/>
                      </a:lnTo>
                      <a:lnTo>
                        <a:pt x="70" y="226"/>
                      </a:lnTo>
                      <a:lnTo>
                        <a:pt x="71" y="226"/>
                      </a:lnTo>
                      <a:lnTo>
                        <a:pt x="72" y="226"/>
                      </a:lnTo>
                      <a:lnTo>
                        <a:pt x="73" y="226"/>
                      </a:lnTo>
                      <a:lnTo>
                        <a:pt x="74" y="226"/>
                      </a:lnTo>
                      <a:lnTo>
                        <a:pt x="75" y="226"/>
                      </a:lnTo>
                      <a:lnTo>
                        <a:pt x="76" y="226"/>
                      </a:lnTo>
                      <a:lnTo>
                        <a:pt x="77" y="226"/>
                      </a:lnTo>
                      <a:lnTo>
                        <a:pt x="78" y="226"/>
                      </a:lnTo>
                      <a:lnTo>
                        <a:pt x="79" y="226"/>
                      </a:lnTo>
                      <a:lnTo>
                        <a:pt x="80" y="226"/>
                      </a:lnTo>
                      <a:lnTo>
                        <a:pt x="81" y="226"/>
                      </a:lnTo>
                      <a:lnTo>
                        <a:pt x="82" y="226"/>
                      </a:lnTo>
                      <a:lnTo>
                        <a:pt x="82" y="225"/>
                      </a:lnTo>
                      <a:lnTo>
                        <a:pt x="83" y="225"/>
                      </a:lnTo>
                      <a:lnTo>
                        <a:pt x="84" y="225"/>
                      </a:lnTo>
                      <a:lnTo>
                        <a:pt x="85" y="225"/>
                      </a:lnTo>
                      <a:lnTo>
                        <a:pt x="86" y="225"/>
                      </a:lnTo>
                      <a:lnTo>
                        <a:pt x="87" y="225"/>
                      </a:lnTo>
                      <a:lnTo>
                        <a:pt x="88" y="225"/>
                      </a:lnTo>
                      <a:lnTo>
                        <a:pt x="89" y="225"/>
                      </a:lnTo>
                      <a:lnTo>
                        <a:pt x="90" y="225"/>
                      </a:lnTo>
                      <a:lnTo>
                        <a:pt x="91" y="225"/>
                      </a:lnTo>
                      <a:lnTo>
                        <a:pt x="92" y="225"/>
                      </a:lnTo>
                      <a:lnTo>
                        <a:pt x="93" y="225"/>
                      </a:lnTo>
                      <a:lnTo>
                        <a:pt x="94" y="225"/>
                      </a:lnTo>
                      <a:lnTo>
                        <a:pt x="95" y="224"/>
                      </a:lnTo>
                      <a:lnTo>
                        <a:pt x="96" y="224"/>
                      </a:lnTo>
                      <a:lnTo>
                        <a:pt x="97" y="224"/>
                      </a:lnTo>
                      <a:lnTo>
                        <a:pt x="98" y="224"/>
                      </a:lnTo>
                      <a:lnTo>
                        <a:pt x="99" y="224"/>
                      </a:lnTo>
                      <a:lnTo>
                        <a:pt x="100" y="224"/>
                      </a:lnTo>
                      <a:lnTo>
                        <a:pt x="101" y="224"/>
                      </a:lnTo>
                      <a:lnTo>
                        <a:pt x="102" y="224"/>
                      </a:lnTo>
                      <a:lnTo>
                        <a:pt x="103" y="224"/>
                      </a:lnTo>
                      <a:lnTo>
                        <a:pt x="104" y="224"/>
                      </a:lnTo>
                      <a:lnTo>
                        <a:pt x="104" y="223"/>
                      </a:lnTo>
                      <a:lnTo>
                        <a:pt x="105" y="223"/>
                      </a:lnTo>
                      <a:lnTo>
                        <a:pt x="106" y="223"/>
                      </a:lnTo>
                      <a:lnTo>
                        <a:pt x="107" y="223"/>
                      </a:lnTo>
                      <a:lnTo>
                        <a:pt x="108" y="223"/>
                      </a:lnTo>
                      <a:lnTo>
                        <a:pt x="109" y="223"/>
                      </a:lnTo>
                      <a:lnTo>
                        <a:pt x="110" y="223"/>
                      </a:lnTo>
                      <a:lnTo>
                        <a:pt x="111" y="223"/>
                      </a:lnTo>
                      <a:lnTo>
                        <a:pt x="112" y="222"/>
                      </a:lnTo>
                      <a:lnTo>
                        <a:pt x="113" y="222"/>
                      </a:lnTo>
                      <a:lnTo>
                        <a:pt x="114" y="222"/>
                      </a:lnTo>
                      <a:lnTo>
                        <a:pt x="115" y="222"/>
                      </a:lnTo>
                      <a:lnTo>
                        <a:pt x="116" y="222"/>
                      </a:lnTo>
                      <a:lnTo>
                        <a:pt x="117" y="222"/>
                      </a:lnTo>
                      <a:lnTo>
                        <a:pt x="118" y="222"/>
                      </a:lnTo>
                      <a:lnTo>
                        <a:pt x="118" y="221"/>
                      </a:lnTo>
                      <a:lnTo>
                        <a:pt x="119" y="221"/>
                      </a:lnTo>
                      <a:lnTo>
                        <a:pt x="120" y="221"/>
                      </a:lnTo>
                      <a:lnTo>
                        <a:pt x="121" y="221"/>
                      </a:lnTo>
                      <a:lnTo>
                        <a:pt x="122" y="221"/>
                      </a:lnTo>
                      <a:lnTo>
                        <a:pt x="123" y="221"/>
                      </a:lnTo>
                      <a:lnTo>
                        <a:pt x="124" y="220"/>
                      </a:lnTo>
                      <a:lnTo>
                        <a:pt x="125" y="220"/>
                      </a:lnTo>
                      <a:lnTo>
                        <a:pt x="126" y="220"/>
                      </a:lnTo>
                      <a:lnTo>
                        <a:pt x="127" y="220"/>
                      </a:lnTo>
                      <a:lnTo>
                        <a:pt x="128" y="220"/>
                      </a:lnTo>
                      <a:lnTo>
                        <a:pt x="129" y="219"/>
                      </a:lnTo>
                      <a:lnTo>
                        <a:pt x="130" y="219"/>
                      </a:lnTo>
                      <a:lnTo>
                        <a:pt x="131" y="219"/>
                      </a:lnTo>
                      <a:lnTo>
                        <a:pt x="132" y="219"/>
                      </a:lnTo>
                      <a:lnTo>
                        <a:pt x="133" y="219"/>
                      </a:lnTo>
                      <a:lnTo>
                        <a:pt x="133" y="218"/>
                      </a:lnTo>
                      <a:lnTo>
                        <a:pt x="134" y="218"/>
                      </a:lnTo>
                      <a:lnTo>
                        <a:pt x="135" y="218"/>
                      </a:lnTo>
                      <a:lnTo>
                        <a:pt x="136" y="218"/>
                      </a:lnTo>
                      <a:lnTo>
                        <a:pt x="137" y="217"/>
                      </a:lnTo>
                      <a:lnTo>
                        <a:pt x="138" y="217"/>
                      </a:lnTo>
                      <a:lnTo>
                        <a:pt x="139" y="217"/>
                      </a:lnTo>
                      <a:lnTo>
                        <a:pt x="140" y="217"/>
                      </a:lnTo>
                      <a:lnTo>
                        <a:pt x="141" y="216"/>
                      </a:lnTo>
                      <a:lnTo>
                        <a:pt x="142" y="216"/>
                      </a:lnTo>
                      <a:lnTo>
                        <a:pt x="143" y="216"/>
                      </a:lnTo>
                      <a:lnTo>
                        <a:pt x="144" y="215"/>
                      </a:lnTo>
                      <a:lnTo>
                        <a:pt x="145" y="215"/>
                      </a:lnTo>
                      <a:lnTo>
                        <a:pt x="146" y="215"/>
                      </a:lnTo>
                      <a:lnTo>
                        <a:pt x="147" y="214"/>
                      </a:lnTo>
                      <a:lnTo>
                        <a:pt x="148" y="214"/>
                      </a:lnTo>
                      <a:lnTo>
                        <a:pt x="149" y="214"/>
                      </a:lnTo>
                      <a:lnTo>
                        <a:pt x="150" y="213"/>
                      </a:lnTo>
                      <a:lnTo>
                        <a:pt x="151" y="213"/>
                      </a:lnTo>
                      <a:lnTo>
                        <a:pt x="152" y="213"/>
                      </a:lnTo>
                      <a:lnTo>
                        <a:pt x="152" y="212"/>
                      </a:lnTo>
                      <a:lnTo>
                        <a:pt x="153" y="212"/>
                      </a:lnTo>
                      <a:lnTo>
                        <a:pt x="154" y="212"/>
                      </a:lnTo>
                      <a:lnTo>
                        <a:pt x="155" y="211"/>
                      </a:lnTo>
                      <a:lnTo>
                        <a:pt x="156" y="211"/>
                      </a:lnTo>
                      <a:lnTo>
                        <a:pt x="157" y="211"/>
                      </a:lnTo>
                      <a:lnTo>
                        <a:pt x="157" y="210"/>
                      </a:lnTo>
                      <a:lnTo>
                        <a:pt x="158" y="210"/>
                      </a:lnTo>
                      <a:lnTo>
                        <a:pt x="159" y="210"/>
                      </a:lnTo>
                      <a:lnTo>
                        <a:pt x="159" y="209"/>
                      </a:lnTo>
                      <a:lnTo>
                        <a:pt x="160" y="209"/>
                      </a:lnTo>
                      <a:lnTo>
                        <a:pt x="161" y="209"/>
                      </a:lnTo>
                      <a:lnTo>
                        <a:pt x="162" y="208"/>
                      </a:lnTo>
                      <a:lnTo>
                        <a:pt x="163" y="208"/>
                      </a:lnTo>
                      <a:lnTo>
                        <a:pt x="164" y="207"/>
                      </a:lnTo>
                      <a:lnTo>
                        <a:pt x="165" y="207"/>
                      </a:lnTo>
                      <a:lnTo>
                        <a:pt x="166" y="206"/>
                      </a:lnTo>
                      <a:lnTo>
                        <a:pt x="167" y="206"/>
                      </a:lnTo>
                      <a:lnTo>
                        <a:pt x="168" y="205"/>
                      </a:lnTo>
                      <a:lnTo>
                        <a:pt x="169" y="205"/>
                      </a:lnTo>
                      <a:lnTo>
                        <a:pt x="170" y="204"/>
                      </a:lnTo>
                      <a:lnTo>
                        <a:pt x="171" y="204"/>
                      </a:lnTo>
                      <a:lnTo>
                        <a:pt x="171" y="203"/>
                      </a:lnTo>
                      <a:lnTo>
                        <a:pt x="172" y="203"/>
                      </a:lnTo>
                      <a:lnTo>
                        <a:pt x="173" y="203"/>
                      </a:lnTo>
                      <a:lnTo>
                        <a:pt x="173" y="202"/>
                      </a:lnTo>
                      <a:lnTo>
                        <a:pt x="174" y="202"/>
                      </a:lnTo>
                      <a:lnTo>
                        <a:pt x="175" y="201"/>
                      </a:lnTo>
                      <a:lnTo>
                        <a:pt x="176" y="201"/>
                      </a:lnTo>
                      <a:lnTo>
                        <a:pt x="177" y="200"/>
                      </a:lnTo>
                      <a:lnTo>
                        <a:pt x="178" y="200"/>
                      </a:lnTo>
                      <a:lnTo>
                        <a:pt x="178" y="199"/>
                      </a:lnTo>
                      <a:lnTo>
                        <a:pt x="179" y="199"/>
                      </a:lnTo>
                      <a:lnTo>
                        <a:pt x="180" y="198"/>
                      </a:lnTo>
                      <a:lnTo>
                        <a:pt x="181" y="198"/>
                      </a:lnTo>
                      <a:lnTo>
                        <a:pt x="181" y="197"/>
                      </a:lnTo>
                      <a:lnTo>
                        <a:pt x="182" y="197"/>
                      </a:lnTo>
                      <a:lnTo>
                        <a:pt x="183" y="196"/>
                      </a:lnTo>
                      <a:lnTo>
                        <a:pt x="184" y="196"/>
                      </a:lnTo>
                      <a:lnTo>
                        <a:pt x="184" y="195"/>
                      </a:lnTo>
                      <a:lnTo>
                        <a:pt x="185" y="195"/>
                      </a:lnTo>
                      <a:lnTo>
                        <a:pt x="186" y="194"/>
                      </a:lnTo>
                      <a:lnTo>
                        <a:pt x="187" y="194"/>
                      </a:lnTo>
                      <a:lnTo>
                        <a:pt x="187" y="193"/>
                      </a:lnTo>
                      <a:lnTo>
                        <a:pt x="188" y="193"/>
                      </a:lnTo>
                      <a:lnTo>
                        <a:pt x="188" y="192"/>
                      </a:lnTo>
                      <a:lnTo>
                        <a:pt x="189" y="192"/>
                      </a:lnTo>
                      <a:lnTo>
                        <a:pt x="190" y="191"/>
                      </a:lnTo>
                      <a:lnTo>
                        <a:pt x="191" y="191"/>
                      </a:lnTo>
                      <a:lnTo>
                        <a:pt x="191" y="190"/>
                      </a:lnTo>
                      <a:lnTo>
                        <a:pt x="192" y="190"/>
                      </a:lnTo>
                      <a:lnTo>
                        <a:pt x="193" y="189"/>
                      </a:lnTo>
                      <a:lnTo>
                        <a:pt x="194" y="188"/>
                      </a:lnTo>
                      <a:lnTo>
                        <a:pt x="195" y="188"/>
                      </a:lnTo>
                      <a:lnTo>
                        <a:pt x="195" y="187"/>
                      </a:lnTo>
                      <a:lnTo>
                        <a:pt x="196" y="187"/>
                      </a:lnTo>
                      <a:lnTo>
                        <a:pt x="196" y="186"/>
                      </a:lnTo>
                      <a:lnTo>
                        <a:pt x="197" y="186"/>
                      </a:lnTo>
                      <a:lnTo>
                        <a:pt x="198" y="185"/>
                      </a:lnTo>
                      <a:lnTo>
                        <a:pt x="199" y="184"/>
                      </a:lnTo>
                      <a:lnTo>
                        <a:pt x="200" y="184"/>
                      </a:lnTo>
                      <a:lnTo>
                        <a:pt x="200" y="183"/>
                      </a:lnTo>
                      <a:lnTo>
                        <a:pt x="201" y="183"/>
                      </a:lnTo>
                      <a:lnTo>
                        <a:pt x="201" y="182"/>
                      </a:lnTo>
                      <a:lnTo>
                        <a:pt x="202" y="182"/>
                      </a:lnTo>
                      <a:lnTo>
                        <a:pt x="202" y="181"/>
                      </a:lnTo>
                      <a:lnTo>
                        <a:pt x="203" y="181"/>
                      </a:lnTo>
                      <a:lnTo>
                        <a:pt x="204" y="180"/>
                      </a:lnTo>
                      <a:lnTo>
                        <a:pt x="205" y="179"/>
                      </a:lnTo>
                      <a:lnTo>
                        <a:pt x="206" y="178"/>
                      </a:lnTo>
                      <a:lnTo>
                        <a:pt x="207" y="178"/>
                      </a:lnTo>
                      <a:lnTo>
                        <a:pt x="207" y="177"/>
                      </a:lnTo>
                      <a:lnTo>
                        <a:pt x="208" y="177"/>
                      </a:lnTo>
                      <a:lnTo>
                        <a:pt x="208" y="176"/>
                      </a:lnTo>
                      <a:lnTo>
                        <a:pt x="209" y="176"/>
                      </a:lnTo>
                      <a:lnTo>
                        <a:pt x="209" y="175"/>
                      </a:lnTo>
                      <a:lnTo>
                        <a:pt x="210" y="175"/>
                      </a:lnTo>
                      <a:lnTo>
                        <a:pt x="210" y="174"/>
                      </a:lnTo>
                      <a:lnTo>
                        <a:pt x="211" y="174"/>
                      </a:lnTo>
                      <a:lnTo>
                        <a:pt x="212" y="173"/>
                      </a:lnTo>
                      <a:lnTo>
                        <a:pt x="213" y="172"/>
                      </a:lnTo>
                      <a:lnTo>
                        <a:pt x="214" y="171"/>
                      </a:lnTo>
                      <a:lnTo>
                        <a:pt x="215" y="170"/>
                      </a:lnTo>
                      <a:lnTo>
                        <a:pt x="216" y="169"/>
                      </a:lnTo>
                      <a:lnTo>
                        <a:pt x="217" y="168"/>
                      </a:lnTo>
                      <a:lnTo>
                        <a:pt x="218" y="167"/>
                      </a:lnTo>
                      <a:lnTo>
                        <a:pt x="219" y="167"/>
                      </a:lnTo>
                      <a:lnTo>
                        <a:pt x="219" y="166"/>
                      </a:lnTo>
                      <a:lnTo>
                        <a:pt x="220" y="166"/>
                      </a:lnTo>
                      <a:lnTo>
                        <a:pt x="220" y="165"/>
                      </a:lnTo>
                      <a:lnTo>
                        <a:pt x="221" y="165"/>
                      </a:lnTo>
                      <a:lnTo>
                        <a:pt x="221" y="164"/>
                      </a:lnTo>
                      <a:lnTo>
                        <a:pt x="222" y="164"/>
                      </a:lnTo>
                      <a:lnTo>
                        <a:pt x="222" y="163"/>
                      </a:lnTo>
                      <a:lnTo>
                        <a:pt x="223" y="163"/>
                      </a:lnTo>
                      <a:lnTo>
                        <a:pt x="223" y="162"/>
                      </a:lnTo>
                      <a:lnTo>
                        <a:pt x="224" y="162"/>
                      </a:lnTo>
                      <a:lnTo>
                        <a:pt x="224" y="161"/>
                      </a:lnTo>
                      <a:lnTo>
                        <a:pt x="225" y="161"/>
                      </a:lnTo>
                      <a:lnTo>
                        <a:pt x="225" y="160"/>
                      </a:lnTo>
                      <a:lnTo>
                        <a:pt x="226" y="160"/>
                      </a:lnTo>
                      <a:lnTo>
                        <a:pt x="226" y="159"/>
                      </a:lnTo>
                      <a:lnTo>
                        <a:pt x="227" y="159"/>
                      </a:lnTo>
                      <a:lnTo>
                        <a:pt x="227" y="158"/>
                      </a:lnTo>
                      <a:lnTo>
                        <a:pt x="228" y="158"/>
                      </a:lnTo>
                      <a:lnTo>
                        <a:pt x="228" y="157"/>
                      </a:lnTo>
                      <a:lnTo>
                        <a:pt x="229" y="157"/>
                      </a:lnTo>
                      <a:lnTo>
                        <a:pt x="229" y="156"/>
                      </a:lnTo>
                      <a:lnTo>
                        <a:pt x="230" y="156"/>
                      </a:lnTo>
                      <a:lnTo>
                        <a:pt x="231" y="155"/>
                      </a:lnTo>
                      <a:lnTo>
                        <a:pt x="232" y="154"/>
                      </a:lnTo>
                      <a:lnTo>
                        <a:pt x="233" y="153"/>
                      </a:lnTo>
                      <a:lnTo>
                        <a:pt x="234" y="152"/>
                      </a:lnTo>
                      <a:lnTo>
                        <a:pt x="235" y="151"/>
                      </a:lnTo>
                      <a:lnTo>
                        <a:pt x="236" y="150"/>
                      </a:lnTo>
                      <a:lnTo>
                        <a:pt x="237" y="149"/>
                      </a:lnTo>
                      <a:lnTo>
                        <a:pt x="238" y="148"/>
                      </a:lnTo>
                      <a:lnTo>
                        <a:pt x="239" y="147"/>
                      </a:lnTo>
                      <a:lnTo>
                        <a:pt x="240" y="146"/>
                      </a:lnTo>
                      <a:lnTo>
                        <a:pt x="241" y="146"/>
                      </a:lnTo>
                      <a:lnTo>
                        <a:pt x="241" y="145"/>
                      </a:lnTo>
                      <a:lnTo>
                        <a:pt x="242" y="145"/>
                      </a:lnTo>
                      <a:lnTo>
                        <a:pt x="242" y="144"/>
                      </a:lnTo>
                      <a:lnTo>
                        <a:pt x="243" y="144"/>
                      </a:lnTo>
                      <a:lnTo>
                        <a:pt x="243" y="143"/>
                      </a:lnTo>
                      <a:lnTo>
                        <a:pt x="244" y="143"/>
                      </a:lnTo>
                      <a:lnTo>
                        <a:pt x="244" y="142"/>
                      </a:lnTo>
                      <a:lnTo>
                        <a:pt x="245" y="142"/>
                      </a:lnTo>
                      <a:lnTo>
                        <a:pt x="245" y="141"/>
                      </a:lnTo>
                      <a:lnTo>
                        <a:pt x="246" y="141"/>
                      </a:lnTo>
                      <a:lnTo>
                        <a:pt x="246" y="140"/>
                      </a:lnTo>
                      <a:lnTo>
                        <a:pt x="247" y="140"/>
                      </a:lnTo>
                      <a:lnTo>
                        <a:pt x="248" y="139"/>
                      </a:lnTo>
                      <a:lnTo>
                        <a:pt x="249" y="138"/>
                      </a:lnTo>
                      <a:lnTo>
                        <a:pt x="250" y="137"/>
                      </a:lnTo>
                      <a:lnTo>
                        <a:pt x="251" y="137"/>
                      </a:lnTo>
                      <a:lnTo>
                        <a:pt x="251" y="136"/>
                      </a:lnTo>
                      <a:lnTo>
                        <a:pt x="252" y="136"/>
                      </a:lnTo>
                      <a:lnTo>
                        <a:pt x="253" y="135"/>
                      </a:lnTo>
                      <a:lnTo>
                        <a:pt x="254" y="134"/>
                      </a:lnTo>
                      <a:lnTo>
                        <a:pt x="255" y="133"/>
                      </a:lnTo>
                      <a:lnTo>
                        <a:pt x="256" y="133"/>
                      </a:lnTo>
                      <a:lnTo>
                        <a:pt x="256" y="132"/>
                      </a:lnTo>
                      <a:lnTo>
                        <a:pt x="257" y="132"/>
                      </a:lnTo>
                      <a:lnTo>
                        <a:pt x="257" y="131"/>
                      </a:lnTo>
                      <a:lnTo>
                        <a:pt x="258" y="131"/>
                      </a:lnTo>
                      <a:lnTo>
                        <a:pt x="259" y="130"/>
                      </a:lnTo>
                      <a:lnTo>
                        <a:pt x="260" y="129"/>
                      </a:lnTo>
                      <a:lnTo>
                        <a:pt x="261" y="129"/>
                      </a:lnTo>
                      <a:lnTo>
                        <a:pt x="261" y="128"/>
                      </a:lnTo>
                      <a:lnTo>
                        <a:pt x="262" y="128"/>
                      </a:lnTo>
                      <a:lnTo>
                        <a:pt x="263" y="127"/>
                      </a:lnTo>
                      <a:lnTo>
                        <a:pt x="264" y="126"/>
                      </a:lnTo>
                      <a:lnTo>
                        <a:pt x="265" y="126"/>
                      </a:lnTo>
                      <a:lnTo>
                        <a:pt x="265" y="125"/>
                      </a:lnTo>
                      <a:lnTo>
                        <a:pt x="266" y="125"/>
                      </a:lnTo>
                      <a:lnTo>
                        <a:pt x="267" y="124"/>
                      </a:lnTo>
                      <a:lnTo>
                        <a:pt x="268" y="124"/>
                      </a:lnTo>
                      <a:lnTo>
                        <a:pt x="268" y="123"/>
                      </a:lnTo>
                      <a:lnTo>
                        <a:pt x="269" y="123"/>
                      </a:lnTo>
                      <a:lnTo>
                        <a:pt x="270" y="122"/>
                      </a:lnTo>
                      <a:lnTo>
                        <a:pt x="271" y="122"/>
                      </a:lnTo>
                      <a:lnTo>
                        <a:pt x="271" y="121"/>
                      </a:lnTo>
                      <a:lnTo>
                        <a:pt x="272" y="121"/>
                      </a:lnTo>
                      <a:lnTo>
                        <a:pt x="273" y="121"/>
                      </a:lnTo>
                      <a:lnTo>
                        <a:pt x="273" y="120"/>
                      </a:lnTo>
                      <a:lnTo>
                        <a:pt x="274" y="120"/>
                      </a:lnTo>
                      <a:lnTo>
                        <a:pt x="275" y="119"/>
                      </a:lnTo>
                      <a:lnTo>
                        <a:pt x="276" y="119"/>
                      </a:lnTo>
                      <a:lnTo>
                        <a:pt x="277" y="118"/>
                      </a:lnTo>
                      <a:lnTo>
                        <a:pt x="278" y="118"/>
                      </a:lnTo>
                      <a:lnTo>
                        <a:pt x="279" y="117"/>
                      </a:lnTo>
                      <a:lnTo>
                        <a:pt x="280" y="117"/>
                      </a:lnTo>
                      <a:lnTo>
                        <a:pt x="281" y="117"/>
                      </a:lnTo>
                      <a:lnTo>
                        <a:pt x="281" y="116"/>
                      </a:lnTo>
                      <a:lnTo>
                        <a:pt x="282" y="116"/>
                      </a:lnTo>
                      <a:lnTo>
                        <a:pt x="283" y="116"/>
                      </a:lnTo>
                      <a:lnTo>
                        <a:pt x="284" y="115"/>
                      </a:lnTo>
                      <a:lnTo>
                        <a:pt x="285" y="115"/>
                      </a:lnTo>
                      <a:lnTo>
                        <a:pt x="286" y="115"/>
                      </a:lnTo>
                      <a:lnTo>
                        <a:pt x="287" y="114"/>
                      </a:lnTo>
                      <a:lnTo>
                        <a:pt x="288" y="114"/>
                      </a:lnTo>
                      <a:lnTo>
                        <a:pt x="289" y="113"/>
                      </a:lnTo>
                      <a:lnTo>
                        <a:pt x="290" y="113"/>
                      </a:lnTo>
                      <a:lnTo>
                        <a:pt x="290" y="112"/>
                      </a:lnTo>
                      <a:lnTo>
                        <a:pt x="291" y="111"/>
                      </a:lnTo>
                      <a:lnTo>
                        <a:pt x="291" y="110"/>
                      </a:lnTo>
                      <a:lnTo>
                        <a:pt x="292" y="109"/>
                      </a:lnTo>
                      <a:lnTo>
                        <a:pt x="292" y="107"/>
                      </a:lnTo>
                      <a:lnTo>
                        <a:pt x="293" y="104"/>
                      </a:lnTo>
                      <a:lnTo>
                        <a:pt x="293" y="101"/>
                      </a:lnTo>
                      <a:lnTo>
                        <a:pt x="294" y="97"/>
                      </a:lnTo>
                      <a:lnTo>
                        <a:pt x="294" y="92"/>
                      </a:lnTo>
                      <a:lnTo>
                        <a:pt x="295" y="86"/>
                      </a:lnTo>
                      <a:lnTo>
                        <a:pt x="295" y="79"/>
                      </a:lnTo>
                      <a:lnTo>
                        <a:pt x="296" y="71"/>
                      </a:lnTo>
                      <a:lnTo>
                        <a:pt x="296" y="63"/>
                      </a:lnTo>
                      <a:lnTo>
                        <a:pt x="297" y="53"/>
                      </a:lnTo>
                      <a:lnTo>
                        <a:pt x="297" y="44"/>
                      </a:lnTo>
                      <a:lnTo>
                        <a:pt x="298" y="34"/>
                      </a:lnTo>
                      <a:lnTo>
                        <a:pt x="298" y="25"/>
                      </a:lnTo>
                      <a:lnTo>
                        <a:pt x="299" y="17"/>
                      </a:lnTo>
                      <a:lnTo>
                        <a:pt x="299" y="10"/>
                      </a:lnTo>
                      <a:lnTo>
                        <a:pt x="300" y="5"/>
                      </a:lnTo>
                      <a:lnTo>
                        <a:pt x="300" y="1"/>
                      </a:lnTo>
                      <a:lnTo>
                        <a:pt x="301" y="0"/>
                      </a:lnTo>
                      <a:lnTo>
                        <a:pt x="301" y="1"/>
                      </a:lnTo>
                      <a:lnTo>
                        <a:pt x="302" y="5"/>
                      </a:lnTo>
                      <a:lnTo>
                        <a:pt x="302" y="10"/>
                      </a:lnTo>
                      <a:lnTo>
                        <a:pt x="303" y="17"/>
                      </a:lnTo>
                      <a:lnTo>
                        <a:pt x="303" y="25"/>
                      </a:lnTo>
                      <a:lnTo>
                        <a:pt x="304" y="34"/>
                      </a:lnTo>
                      <a:lnTo>
                        <a:pt x="304" y="44"/>
                      </a:lnTo>
                      <a:lnTo>
                        <a:pt x="305" y="53"/>
                      </a:lnTo>
                      <a:lnTo>
                        <a:pt x="305" y="63"/>
                      </a:lnTo>
                      <a:lnTo>
                        <a:pt x="306" y="71"/>
                      </a:lnTo>
                      <a:lnTo>
                        <a:pt x="306" y="79"/>
                      </a:lnTo>
                      <a:lnTo>
                        <a:pt x="307" y="86"/>
                      </a:lnTo>
                      <a:lnTo>
                        <a:pt x="307" y="92"/>
                      </a:lnTo>
                      <a:lnTo>
                        <a:pt x="308" y="97"/>
                      </a:lnTo>
                      <a:lnTo>
                        <a:pt x="308" y="101"/>
                      </a:lnTo>
                      <a:lnTo>
                        <a:pt x="309" y="104"/>
                      </a:lnTo>
                      <a:lnTo>
                        <a:pt x="309" y="107"/>
                      </a:lnTo>
                      <a:lnTo>
                        <a:pt x="310" y="109"/>
                      </a:lnTo>
                      <a:lnTo>
                        <a:pt x="310" y="110"/>
                      </a:lnTo>
                      <a:lnTo>
                        <a:pt x="311" y="111"/>
                      </a:lnTo>
                      <a:lnTo>
                        <a:pt x="311" y="112"/>
                      </a:lnTo>
                      <a:lnTo>
                        <a:pt x="312" y="113"/>
                      </a:lnTo>
                      <a:lnTo>
                        <a:pt x="313" y="114"/>
                      </a:lnTo>
                      <a:lnTo>
                        <a:pt x="314" y="114"/>
                      </a:lnTo>
                      <a:lnTo>
                        <a:pt x="315" y="115"/>
                      </a:lnTo>
                      <a:lnTo>
                        <a:pt x="316" y="115"/>
                      </a:lnTo>
                      <a:lnTo>
                        <a:pt x="317" y="115"/>
                      </a:lnTo>
                      <a:lnTo>
                        <a:pt x="318" y="116"/>
                      </a:lnTo>
                      <a:lnTo>
                        <a:pt x="319" y="116"/>
                      </a:lnTo>
                      <a:lnTo>
                        <a:pt x="320" y="116"/>
                      </a:lnTo>
                      <a:lnTo>
                        <a:pt x="320" y="117"/>
                      </a:lnTo>
                      <a:lnTo>
                        <a:pt x="321" y="117"/>
                      </a:lnTo>
                      <a:lnTo>
                        <a:pt x="322" y="117"/>
                      </a:lnTo>
                      <a:lnTo>
                        <a:pt x="322" y="118"/>
                      </a:lnTo>
                      <a:lnTo>
                        <a:pt x="323" y="118"/>
                      </a:lnTo>
                      <a:lnTo>
                        <a:pt x="324" y="118"/>
                      </a:lnTo>
                      <a:lnTo>
                        <a:pt x="324" y="119"/>
                      </a:lnTo>
                      <a:lnTo>
                        <a:pt x="325" y="119"/>
                      </a:lnTo>
                      <a:lnTo>
                        <a:pt x="326" y="119"/>
                      </a:lnTo>
                      <a:lnTo>
                        <a:pt x="326" y="120"/>
                      </a:lnTo>
                      <a:lnTo>
                        <a:pt x="327" y="120"/>
                      </a:lnTo>
                      <a:lnTo>
                        <a:pt x="328" y="120"/>
                      </a:lnTo>
                      <a:lnTo>
                        <a:pt x="328" y="121"/>
                      </a:lnTo>
                      <a:lnTo>
                        <a:pt x="329" y="121"/>
                      </a:lnTo>
                      <a:lnTo>
                        <a:pt x="330" y="122"/>
                      </a:lnTo>
                      <a:lnTo>
                        <a:pt x="331" y="122"/>
                      </a:lnTo>
                      <a:lnTo>
                        <a:pt x="331" y="123"/>
                      </a:lnTo>
                      <a:lnTo>
                        <a:pt x="332" y="123"/>
                      </a:lnTo>
                      <a:lnTo>
                        <a:pt x="333" y="124"/>
                      </a:lnTo>
                      <a:lnTo>
                        <a:pt x="334" y="124"/>
                      </a:lnTo>
                      <a:lnTo>
                        <a:pt x="334" y="125"/>
                      </a:lnTo>
                      <a:lnTo>
                        <a:pt x="335" y="125"/>
                      </a:lnTo>
                      <a:lnTo>
                        <a:pt x="336" y="126"/>
                      </a:lnTo>
                      <a:lnTo>
                        <a:pt x="337" y="126"/>
                      </a:lnTo>
                      <a:lnTo>
                        <a:pt x="337" y="127"/>
                      </a:lnTo>
                      <a:lnTo>
                        <a:pt x="338" y="127"/>
                      </a:lnTo>
                      <a:lnTo>
                        <a:pt x="339" y="128"/>
                      </a:lnTo>
                      <a:lnTo>
                        <a:pt x="340" y="129"/>
                      </a:lnTo>
                      <a:lnTo>
                        <a:pt x="341" y="129"/>
                      </a:lnTo>
                      <a:lnTo>
                        <a:pt x="341" y="130"/>
                      </a:lnTo>
                      <a:lnTo>
                        <a:pt x="342" y="130"/>
                      </a:lnTo>
                      <a:lnTo>
                        <a:pt x="342" y="131"/>
                      </a:lnTo>
                      <a:lnTo>
                        <a:pt x="343" y="131"/>
                      </a:lnTo>
                      <a:lnTo>
                        <a:pt x="344" y="132"/>
                      </a:lnTo>
                      <a:lnTo>
                        <a:pt x="345" y="133"/>
                      </a:lnTo>
                      <a:lnTo>
                        <a:pt x="346" y="133"/>
                      </a:lnTo>
                      <a:lnTo>
                        <a:pt x="346" y="134"/>
                      </a:lnTo>
                      <a:lnTo>
                        <a:pt x="347" y="134"/>
                      </a:lnTo>
                      <a:lnTo>
                        <a:pt x="347" y="135"/>
                      </a:lnTo>
                      <a:lnTo>
                        <a:pt x="348" y="135"/>
                      </a:lnTo>
                      <a:lnTo>
                        <a:pt x="348" y="136"/>
                      </a:lnTo>
                      <a:lnTo>
                        <a:pt x="349" y="136"/>
                      </a:lnTo>
                      <a:lnTo>
                        <a:pt x="350" y="137"/>
                      </a:lnTo>
                      <a:lnTo>
                        <a:pt x="351" y="138"/>
                      </a:lnTo>
                      <a:lnTo>
                        <a:pt x="352" y="139"/>
                      </a:lnTo>
                      <a:lnTo>
                        <a:pt x="353" y="140"/>
                      </a:lnTo>
                      <a:lnTo>
                        <a:pt x="354" y="140"/>
                      </a:lnTo>
                      <a:lnTo>
                        <a:pt x="354" y="141"/>
                      </a:lnTo>
                      <a:lnTo>
                        <a:pt x="355" y="141"/>
                      </a:lnTo>
                      <a:lnTo>
                        <a:pt x="355" y="142"/>
                      </a:lnTo>
                      <a:lnTo>
                        <a:pt x="356" y="142"/>
                      </a:lnTo>
                      <a:lnTo>
                        <a:pt x="356" y="143"/>
                      </a:lnTo>
                      <a:lnTo>
                        <a:pt x="357" y="143"/>
                      </a:lnTo>
                      <a:lnTo>
                        <a:pt x="357" y="144"/>
                      </a:lnTo>
                      <a:lnTo>
                        <a:pt x="358" y="144"/>
                      </a:lnTo>
                      <a:lnTo>
                        <a:pt x="358" y="145"/>
                      </a:lnTo>
                      <a:lnTo>
                        <a:pt x="359" y="145"/>
                      </a:lnTo>
                      <a:lnTo>
                        <a:pt x="359" y="146"/>
                      </a:lnTo>
                      <a:lnTo>
                        <a:pt x="360" y="146"/>
                      </a:lnTo>
                      <a:lnTo>
                        <a:pt x="360" y="147"/>
                      </a:lnTo>
                      <a:lnTo>
                        <a:pt x="361" y="147"/>
                      </a:lnTo>
                      <a:lnTo>
                        <a:pt x="362" y="148"/>
                      </a:lnTo>
                      <a:lnTo>
                        <a:pt x="363" y="149"/>
                      </a:lnTo>
                      <a:lnTo>
                        <a:pt x="364" y="150"/>
                      </a:lnTo>
                      <a:lnTo>
                        <a:pt x="365" y="151"/>
                      </a:lnTo>
                      <a:lnTo>
                        <a:pt x="366" y="152"/>
                      </a:lnTo>
                      <a:lnTo>
                        <a:pt x="367" y="153"/>
                      </a:lnTo>
                      <a:lnTo>
                        <a:pt x="368" y="154"/>
                      </a:lnTo>
                      <a:lnTo>
                        <a:pt x="369" y="155"/>
                      </a:lnTo>
                      <a:lnTo>
                        <a:pt x="370" y="156"/>
                      </a:lnTo>
                      <a:lnTo>
                        <a:pt x="371" y="157"/>
                      </a:lnTo>
                      <a:lnTo>
                        <a:pt x="372" y="158"/>
                      </a:lnTo>
                      <a:lnTo>
                        <a:pt x="373" y="159"/>
                      </a:lnTo>
                      <a:lnTo>
                        <a:pt x="374" y="160"/>
                      </a:lnTo>
                      <a:lnTo>
                        <a:pt x="375" y="161"/>
                      </a:lnTo>
                      <a:lnTo>
                        <a:pt x="376" y="162"/>
                      </a:lnTo>
                      <a:lnTo>
                        <a:pt x="377" y="162"/>
                      </a:lnTo>
                      <a:lnTo>
                        <a:pt x="377" y="163"/>
                      </a:lnTo>
                      <a:lnTo>
                        <a:pt x="378" y="163"/>
                      </a:lnTo>
                      <a:lnTo>
                        <a:pt x="378" y="164"/>
                      </a:lnTo>
                      <a:lnTo>
                        <a:pt x="379" y="164"/>
                      </a:lnTo>
                      <a:lnTo>
                        <a:pt x="379" y="165"/>
                      </a:lnTo>
                      <a:lnTo>
                        <a:pt x="380" y="165"/>
                      </a:lnTo>
                      <a:lnTo>
                        <a:pt x="380" y="166"/>
                      </a:lnTo>
                      <a:lnTo>
                        <a:pt x="381" y="166"/>
                      </a:lnTo>
                      <a:lnTo>
                        <a:pt x="381" y="167"/>
                      </a:lnTo>
                      <a:lnTo>
                        <a:pt x="382" y="167"/>
                      </a:lnTo>
                      <a:lnTo>
                        <a:pt x="383" y="168"/>
                      </a:lnTo>
                      <a:lnTo>
                        <a:pt x="384" y="169"/>
                      </a:lnTo>
                      <a:lnTo>
                        <a:pt x="385" y="170"/>
                      </a:lnTo>
                      <a:lnTo>
                        <a:pt x="386" y="171"/>
                      </a:lnTo>
                      <a:lnTo>
                        <a:pt x="387" y="172"/>
                      </a:lnTo>
                      <a:lnTo>
                        <a:pt x="388" y="173"/>
                      </a:lnTo>
                      <a:lnTo>
                        <a:pt x="389" y="174"/>
                      </a:lnTo>
                      <a:lnTo>
                        <a:pt x="390" y="175"/>
                      </a:lnTo>
                      <a:lnTo>
                        <a:pt x="391" y="176"/>
                      </a:lnTo>
                      <a:lnTo>
                        <a:pt x="392" y="176"/>
                      </a:lnTo>
                      <a:lnTo>
                        <a:pt x="392" y="177"/>
                      </a:lnTo>
                      <a:lnTo>
                        <a:pt x="393" y="177"/>
                      </a:lnTo>
                      <a:lnTo>
                        <a:pt x="393" y="178"/>
                      </a:lnTo>
                      <a:lnTo>
                        <a:pt x="394" y="178"/>
                      </a:lnTo>
                      <a:lnTo>
                        <a:pt x="394" y="179"/>
                      </a:lnTo>
                      <a:lnTo>
                        <a:pt x="395" y="179"/>
                      </a:lnTo>
                      <a:lnTo>
                        <a:pt x="395" y="180"/>
                      </a:lnTo>
                      <a:lnTo>
                        <a:pt x="396" y="180"/>
                      </a:lnTo>
                      <a:lnTo>
                        <a:pt x="397" y="181"/>
                      </a:lnTo>
                      <a:lnTo>
                        <a:pt x="398" y="182"/>
                      </a:lnTo>
                      <a:lnTo>
                        <a:pt x="399" y="183"/>
                      </a:lnTo>
                      <a:lnTo>
                        <a:pt x="400" y="184"/>
                      </a:lnTo>
                      <a:lnTo>
                        <a:pt x="401" y="184"/>
                      </a:lnTo>
                      <a:lnTo>
                        <a:pt x="401" y="185"/>
                      </a:lnTo>
                      <a:lnTo>
                        <a:pt x="402" y="185"/>
                      </a:lnTo>
                      <a:lnTo>
                        <a:pt x="402" y="186"/>
                      </a:lnTo>
                      <a:lnTo>
                        <a:pt x="403" y="186"/>
                      </a:lnTo>
                      <a:lnTo>
                        <a:pt x="403" y="187"/>
                      </a:lnTo>
                      <a:lnTo>
                        <a:pt x="404" y="187"/>
                      </a:lnTo>
                      <a:lnTo>
                        <a:pt x="405" y="188"/>
                      </a:lnTo>
                      <a:lnTo>
                        <a:pt x="406" y="189"/>
                      </a:lnTo>
                      <a:lnTo>
                        <a:pt x="407" y="189"/>
                      </a:lnTo>
                      <a:lnTo>
                        <a:pt x="407" y="190"/>
                      </a:lnTo>
                      <a:lnTo>
                        <a:pt x="408" y="190"/>
                      </a:lnTo>
                      <a:lnTo>
                        <a:pt x="408" y="191"/>
                      </a:lnTo>
                      <a:lnTo>
                        <a:pt x="409" y="191"/>
                      </a:lnTo>
                      <a:lnTo>
                        <a:pt x="410" y="192"/>
                      </a:lnTo>
                      <a:lnTo>
                        <a:pt x="411" y="193"/>
                      </a:lnTo>
                      <a:lnTo>
                        <a:pt x="412" y="193"/>
                      </a:lnTo>
                      <a:lnTo>
                        <a:pt x="412" y="194"/>
                      </a:lnTo>
                      <a:lnTo>
                        <a:pt x="413" y="194"/>
                      </a:lnTo>
                      <a:lnTo>
                        <a:pt x="414" y="195"/>
                      </a:lnTo>
                      <a:lnTo>
                        <a:pt x="415" y="195"/>
                      </a:lnTo>
                      <a:lnTo>
                        <a:pt x="415" y="196"/>
                      </a:lnTo>
                      <a:lnTo>
                        <a:pt x="416" y="196"/>
                      </a:lnTo>
                      <a:lnTo>
                        <a:pt x="416" y="197"/>
                      </a:lnTo>
                      <a:lnTo>
                        <a:pt x="417" y="197"/>
                      </a:lnTo>
                      <a:lnTo>
                        <a:pt x="418" y="198"/>
                      </a:lnTo>
                      <a:lnTo>
                        <a:pt x="419" y="198"/>
                      </a:lnTo>
                      <a:lnTo>
                        <a:pt x="419" y="199"/>
                      </a:lnTo>
                      <a:lnTo>
                        <a:pt x="420" y="199"/>
                      </a:lnTo>
                      <a:lnTo>
                        <a:pt x="421" y="200"/>
                      </a:lnTo>
                      <a:lnTo>
                        <a:pt x="422" y="200"/>
                      </a:lnTo>
                      <a:lnTo>
                        <a:pt x="422" y="201"/>
                      </a:lnTo>
                      <a:lnTo>
                        <a:pt x="423" y="201"/>
                      </a:lnTo>
                      <a:lnTo>
                        <a:pt x="424" y="202"/>
                      </a:lnTo>
                      <a:lnTo>
                        <a:pt x="425" y="202"/>
                      </a:lnTo>
                      <a:lnTo>
                        <a:pt x="425" y="203"/>
                      </a:lnTo>
                      <a:lnTo>
                        <a:pt x="426" y="203"/>
                      </a:lnTo>
                      <a:lnTo>
                        <a:pt x="427" y="204"/>
                      </a:lnTo>
                      <a:lnTo>
                        <a:pt x="428" y="204"/>
                      </a:lnTo>
                      <a:lnTo>
                        <a:pt x="429" y="205"/>
                      </a:lnTo>
                      <a:lnTo>
                        <a:pt x="430" y="205"/>
                      </a:lnTo>
                      <a:lnTo>
                        <a:pt x="430" y="206"/>
                      </a:lnTo>
                      <a:lnTo>
                        <a:pt x="431" y="206"/>
                      </a:lnTo>
                      <a:lnTo>
                        <a:pt x="432" y="206"/>
                      </a:lnTo>
                      <a:lnTo>
                        <a:pt x="432" y="207"/>
                      </a:lnTo>
                      <a:lnTo>
                        <a:pt x="433" y="207"/>
                      </a:lnTo>
                      <a:lnTo>
                        <a:pt x="434" y="208"/>
                      </a:lnTo>
                      <a:lnTo>
                        <a:pt x="435" y="208"/>
                      </a:lnTo>
                      <a:lnTo>
                        <a:pt x="436" y="209"/>
                      </a:lnTo>
                      <a:lnTo>
                        <a:pt x="437" y="209"/>
                      </a:lnTo>
                      <a:lnTo>
                        <a:pt x="438" y="210"/>
                      </a:lnTo>
                      <a:lnTo>
                        <a:pt x="439" y="210"/>
                      </a:lnTo>
                      <a:lnTo>
                        <a:pt x="440" y="211"/>
                      </a:lnTo>
                      <a:lnTo>
                        <a:pt x="441" y="211"/>
                      </a:lnTo>
                      <a:lnTo>
                        <a:pt x="442" y="212"/>
                      </a:lnTo>
                      <a:lnTo>
                        <a:pt x="443" y="212"/>
                      </a:lnTo>
                      <a:lnTo>
                        <a:pt x="444" y="212"/>
                      </a:lnTo>
                      <a:lnTo>
                        <a:pt x="444" y="213"/>
                      </a:lnTo>
                      <a:lnTo>
                        <a:pt x="445" y="213"/>
                      </a:lnTo>
                      <a:lnTo>
                        <a:pt x="446" y="213"/>
                      </a:lnTo>
                      <a:lnTo>
                        <a:pt x="446" y="214"/>
                      </a:lnTo>
                      <a:lnTo>
                        <a:pt x="447" y="214"/>
                      </a:lnTo>
                      <a:lnTo>
                        <a:pt x="448" y="214"/>
                      </a:lnTo>
                      <a:lnTo>
                        <a:pt x="449" y="215"/>
                      </a:lnTo>
                      <a:lnTo>
                        <a:pt x="450" y="215"/>
                      </a:lnTo>
                      <a:lnTo>
                        <a:pt x="451" y="215"/>
                      </a:lnTo>
                      <a:lnTo>
                        <a:pt x="451" y="216"/>
                      </a:lnTo>
                      <a:lnTo>
                        <a:pt x="452" y="216"/>
                      </a:lnTo>
                      <a:lnTo>
                        <a:pt x="453" y="216"/>
                      </a:lnTo>
                      <a:lnTo>
                        <a:pt x="454" y="217"/>
                      </a:lnTo>
                      <a:lnTo>
                        <a:pt x="455" y="217"/>
                      </a:lnTo>
                      <a:lnTo>
                        <a:pt x="456" y="217"/>
                      </a:lnTo>
                      <a:lnTo>
                        <a:pt x="457" y="218"/>
                      </a:lnTo>
                      <a:lnTo>
                        <a:pt x="458" y="218"/>
                      </a:lnTo>
                      <a:lnTo>
                        <a:pt x="459" y="218"/>
                      </a:lnTo>
                      <a:lnTo>
                        <a:pt x="460" y="219"/>
                      </a:lnTo>
                      <a:lnTo>
                        <a:pt x="461" y="219"/>
                      </a:lnTo>
                      <a:lnTo>
                        <a:pt x="462" y="219"/>
                      </a:lnTo>
                      <a:lnTo>
                        <a:pt x="463" y="220"/>
                      </a:lnTo>
                      <a:lnTo>
                        <a:pt x="464" y="220"/>
                      </a:lnTo>
                      <a:lnTo>
                        <a:pt x="465" y="220"/>
                      </a:lnTo>
                      <a:lnTo>
                        <a:pt x="466" y="220"/>
                      </a:lnTo>
                      <a:lnTo>
                        <a:pt x="466" y="221"/>
                      </a:lnTo>
                      <a:lnTo>
                        <a:pt x="467" y="221"/>
                      </a:lnTo>
                      <a:lnTo>
                        <a:pt x="468" y="221"/>
                      </a:lnTo>
                      <a:lnTo>
                        <a:pt x="469" y="221"/>
                      </a:lnTo>
                      <a:lnTo>
                        <a:pt x="470" y="221"/>
                      </a:lnTo>
                      <a:lnTo>
                        <a:pt x="470" y="222"/>
                      </a:lnTo>
                      <a:lnTo>
                        <a:pt x="471" y="222"/>
                      </a:lnTo>
                      <a:lnTo>
                        <a:pt x="472" y="222"/>
                      </a:lnTo>
                      <a:lnTo>
                        <a:pt x="473" y="222"/>
                      </a:lnTo>
                      <a:lnTo>
                        <a:pt x="474" y="222"/>
                      </a:lnTo>
                      <a:lnTo>
                        <a:pt x="474" y="223"/>
                      </a:lnTo>
                      <a:lnTo>
                        <a:pt x="475" y="223"/>
                      </a:lnTo>
                      <a:lnTo>
                        <a:pt x="476" y="223"/>
                      </a:lnTo>
                      <a:lnTo>
                        <a:pt x="477" y="223"/>
                      </a:lnTo>
                      <a:lnTo>
                        <a:pt x="478" y="223"/>
                      </a:lnTo>
                      <a:lnTo>
                        <a:pt x="479" y="223"/>
                      </a:lnTo>
                      <a:lnTo>
                        <a:pt x="479" y="224"/>
                      </a:lnTo>
                      <a:lnTo>
                        <a:pt x="480" y="224"/>
                      </a:lnTo>
                      <a:lnTo>
                        <a:pt x="481" y="224"/>
                      </a:lnTo>
                      <a:lnTo>
                        <a:pt x="482" y="224"/>
                      </a:lnTo>
                      <a:lnTo>
                        <a:pt x="483" y="224"/>
                      </a:lnTo>
                      <a:lnTo>
                        <a:pt x="484" y="224"/>
                      </a:lnTo>
                      <a:lnTo>
                        <a:pt x="484" y="225"/>
                      </a:lnTo>
                      <a:lnTo>
                        <a:pt x="485" y="225"/>
                      </a:lnTo>
                      <a:lnTo>
                        <a:pt x="486" y="225"/>
                      </a:lnTo>
                      <a:lnTo>
                        <a:pt x="487" y="225"/>
                      </a:lnTo>
                      <a:lnTo>
                        <a:pt x="488" y="225"/>
                      </a:lnTo>
                      <a:lnTo>
                        <a:pt x="489" y="225"/>
                      </a:lnTo>
                      <a:lnTo>
                        <a:pt x="490" y="225"/>
                      </a:lnTo>
                      <a:lnTo>
                        <a:pt x="490" y="226"/>
                      </a:lnTo>
                      <a:lnTo>
                        <a:pt x="491" y="226"/>
                      </a:lnTo>
                      <a:lnTo>
                        <a:pt x="492" y="226"/>
                      </a:lnTo>
                      <a:lnTo>
                        <a:pt x="493" y="226"/>
                      </a:lnTo>
                      <a:lnTo>
                        <a:pt x="494" y="226"/>
                      </a:lnTo>
                      <a:lnTo>
                        <a:pt x="495" y="226"/>
                      </a:lnTo>
                      <a:lnTo>
                        <a:pt x="496" y="226"/>
                      </a:lnTo>
                      <a:lnTo>
                        <a:pt x="497" y="226"/>
                      </a:lnTo>
                      <a:lnTo>
                        <a:pt x="497" y="227"/>
                      </a:lnTo>
                      <a:lnTo>
                        <a:pt x="498" y="227"/>
                      </a:lnTo>
                      <a:lnTo>
                        <a:pt x="499" y="227"/>
                      </a:lnTo>
                      <a:lnTo>
                        <a:pt x="500" y="227"/>
                      </a:lnTo>
                      <a:lnTo>
                        <a:pt x="501" y="227"/>
                      </a:lnTo>
                      <a:lnTo>
                        <a:pt x="502" y="227"/>
                      </a:ln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Freeform 542"/>
                <p:cNvSpPr>
                  <a:spLocks/>
                </p:cNvSpPr>
                <p:nvPr/>
              </p:nvSpPr>
              <p:spPr bwMode="auto">
                <a:xfrm>
                  <a:off x="3296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Freeform 543"/>
                <p:cNvSpPr>
                  <a:spLocks/>
                </p:cNvSpPr>
                <p:nvPr/>
              </p:nvSpPr>
              <p:spPr bwMode="auto">
                <a:xfrm>
                  <a:off x="3323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Freeform 544"/>
                <p:cNvSpPr>
                  <a:spLocks/>
                </p:cNvSpPr>
                <p:nvPr/>
              </p:nvSpPr>
              <p:spPr bwMode="auto">
                <a:xfrm>
                  <a:off x="3350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545"/>
                <p:cNvSpPr>
                  <a:spLocks/>
                </p:cNvSpPr>
                <p:nvPr/>
              </p:nvSpPr>
              <p:spPr bwMode="auto">
                <a:xfrm>
                  <a:off x="3377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546"/>
                <p:cNvSpPr>
                  <a:spLocks/>
                </p:cNvSpPr>
                <p:nvPr/>
              </p:nvSpPr>
              <p:spPr bwMode="auto">
                <a:xfrm>
                  <a:off x="3405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Freeform 547"/>
                <p:cNvSpPr>
                  <a:spLocks/>
                </p:cNvSpPr>
                <p:nvPr/>
              </p:nvSpPr>
              <p:spPr bwMode="auto">
                <a:xfrm>
                  <a:off x="3432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548"/>
                <p:cNvSpPr>
                  <a:spLocks/>
                </p:cNvSpPr>
                <p:nvPr/>
              </p:nvSpPr>
              <p:spPr bwMode="auto">
                <a:xfrm>
                  <a:off x="3459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Freeform 549"/>
                <p:cNvSpPr>
                  <a:spLocks/>
                </p:cNvSpPr>
                <p:nvPr/>
              </p:nvSpPr>
              <p:spPr bwMode="auto">
                <a:xfrm>
                  <a:off x="3486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Freeform 550"/>
                <p:cNvSpPr>
                  <a:spLocks/>
                </p:cNvSpPr>
                <p:nvPr/>
              </p:nvSpPr>
              <p:spPr bwMode="auto">
                <a:xfrm>
                  <a:off x="3513" y="2146"/>
                  <a:ext cx="10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Freeform 551"/>
                <p:cNvSpPr>
                  <a:spLocks/>
                </p:cNvSpPr>
                <p:nvPr/>
              </p:nvSpPr>
              <p:spPr bwMode="auto">
                <a:xfrm>
                  <a:off x="3541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Freeform 552"/>
                <p:cNvSpPr>
                  <a:spLocks/>
                </p:cNvSpPr>
                <p:nvPr/>
              </p:nvSpPr>
              <p:spPr bwMode="auto">
                <a:xfrm>
                  <a:off x="3568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Freeform 553"/>
                <p:cNvSpPr>
                  <a:spLocks/>
                </p:cNvSpPr>
                <p:nvPr/>
              </p:nvSpPr>
              <p:spPr bwMode="auto">
                <a:xfrm>
                  <a:off x="3595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Freeform 554"/>
                <p:cNvSpPr>
                  <a:spLocks/>
                </p:cNvSpPr>
                <p:nvPr/>
              </p:nvSpPr>
              <p:spPr bwMode="auto">
                <a:xfrm>
                  <a:off x="3622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Freeform 555"/>
                <p:cNvSpPr>
                  <a:spLocks/>
                </p:cNvSpPr>
                <p:nvPr/>
              </p:nvSpPr>
              <p:spPr bwMode="auto">
                <a:xfrm>
                  <a:off x="3650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Freeform 556"/>
                <p:cNvSpPr>
                  <a:spLocks/>
                </p:cNvSpPr>
                <p:nvPr/>
              </p:nvSpPr>
              <p:spPr bwMode="auto">
                <a:xfrm>
                  <a:off x="3677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557"/>
                <p:cNvSpPr>
                  <a:spLocks/>
                </p:cNvSpPr>
                <p:nvPr/>
              </p:nvSpPr>
              <p:spPr bwMode="auto">
                <a:xfrm>
                  <a:off x="3704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Freeform 558"/>
                <p:cNvSpPr>
                  <a:spLocks/>
                </p:cNvSpPr>
                <p:nvPr/>
              </p:nvSpPr>
              <p:spPr bwMode="auto">
                <a:xfrm>
                  <a:off x="3731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Freeform 559"/>
                <p:cNvSpPr>
                  <a:spLocks/>
                </p:cNvSpPr>
                <p:nvPr/>
              </p:nvSpPr>
              <p:spPr bwMode="auto">
                <a:xfrm>
                  <a:off x="3758" y="2146"/>
                  <a:ext cx="10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Freeform 560"/>
                <p:cNvSpPr>
                  <a:spLocks/>
                </p:cNvSpPr>
                <p:nvPr/>
              </p:nvSpPr>
              <p:spPr bwMode="auto">
                <a:xfrm>
                  <a:off x="3786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Freeform 561"/>
                <p:cNvSpPr>
                  <a:spLocks/>
                </p:cNvSpPr>
                <p:nvPr/>
              </p:nvSpPr>
              <p:spPr bwMode="auto">
                <a:xfrm>
                  <a:off x="3813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Freeform 562"/>
                <p:cNvSpPr>
                  <a:spLocks/>
                </p:cNvSpPr>
                <p:nvPr/>
              </p:nvSpPr>
              <p:spPr bwMode="auto">
                <a:xfrm>
                  <a:off x="3840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Freeform 563"/>
                <p:cNvSpPr>
                  <a:spLocks/>
                </p:cNvSpPr>
                <p:nvPr/>
              </p:nvSpPr>
              <p:spPr bwMode="auto">
                <a:xfrm>
                  <a:off x="3867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Freeform 564"/>
                <p:cNvSpPr>
                  <a:spLocks/>
                </p:cNvSpPr>
                <p:nvPr/>
              </p:nvSpPr>
              <p:spPr bwMode="auto">
                <a:xfrm>
                  <a:off x="3895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Freeform 565"/>
                <p:cNvSpPr>
                  <a:spLocks/>
                </p:cNvSpPr>
                <p:nvPr/>
              </p:nvSpPr>
              <p:spPr bwMode="auto">
                <a:xfrm>
                  <a:off x="3922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Freeform 566"/>
                <p:cNvSpPr>
                  <a:spLocks/>
                </p:cNvSpPr>
                <p:nvPr/>
              </p:nvSpPr>
              <p:spPr bwMode="auto">
                <a:xfrm>
                  <a:off x="3949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Freeform 567"/>
                <p:cNvSpPr>
                  <a:spLocks/>
                </p:cNvSpPr>
                <p:nvPr/>
              </p:nvSpPr>
              <p:spPr bwMode="auto">
                <a:xfrm>
                  <a:off x="3976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Freeform 568"/>
                <p:cNvSpPr>
                  <a:spLocks/>
                </p:cNvSpPr>
                <p:nvPr/>
              </p:nvSpPr>
              <p:spPr bwMode="auto">
                <a:xfrm>
                  <a:off x="4003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Freeform 569"/>
                <p:cNvSpPr>
                  <a:spLocks/>
                </p:cNvSpPr>
                <p:nvPr/>
              </p:nvSpPr>
              <p:spPr bwMode="auto">
                <a:xfrm>
                  <a:off x="4031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Freeform 570"/>
                <p:cNvSpPr>
                  <a:spLocks/>
                </p:cNvSpPr>
                <p:nvPr/>
              </p:nvSpPr>
              <p:spPr bwMode="auto">
                <a:xfrm>
                  <a:off x="4058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Freeform 571"/>
                <p:cNvSpPr>
                  <a:spLocks/>
                </p:cNvSpPr>
                <p:nvPr/>
              </p:nvSpPr>
              <p:spPr bwMode="auto">
                <a:xfrm>
                  <a:off x="4085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Freeform 572"/>
                <p:cNvSpPr>
                  <a:spLocks/>
                </p:cNvSpPr>
                <p:nvPr/>
              </p:nvSpPr>
              <p:spPr bwMode="auto">
                <a:xfrm>
                  <a:off x="4112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Freeform 573"/>
                <p:cNvSpPr>
                  <a:spLocks/>
                </p:cNvSpPr>
                <p:nvPr/>
              </p:nvSpPr>
              <p:spPr bwMode="auto">
                <a:xfrm>
                  <a:off x="4139" y="2146"/>
                  <a:ext cx="10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Freeform 574"/>
                <p:cNvSpPr>
                  <a:spLocks/>
                </p:cNvSpPr>
                <p:nvPr/>
              </p:nvSpPr>
              <p:spPr bwMode="auto">
                <a:xfrm>
                  <a:off x="4167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Freeform 575"/>
                <p:cNvSpPr>
                  <a:spLocks/>
                </p:cNvSpPr>
                <p:nvPr/>
              </p:nvSpPr>
              <p:spPr bwMode="auto">
                <a:xfrm>
                  <a:off x="4194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Freeform 576"/>
                <p:cNvSpPr>
                  <a:spLocks/>
                </p:cNvSpPr>
                <p:nvPr/>
              </p:nvSpPr>
              <p:spPr bwMode="auto">
                <a:xfrm>
                  <a:off x="4221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Freeform 577"/>
                <p:cNvSpPr>
                  <a:spLocks/>
                </p:cNvSpPr>
                <p:nvPr/>
              </p:nvSpPr>
              <p:spPr bwMode="auto">
                <a:xfrm>
                  <a:off x="4248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578"/>
                <p:cNvSpPr>
                  <a:spLocks/>
                </p:cNvSpPr>
                <p:nvPr/>
              </p:nvSpPr>
              <p:spPr bwMode="auto">
                <a:xfrm>
                  <a:off x="4276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Freeform 579"/>
                <p:cNvSpPr>
                  <a:spLocks/>
                </p:cNvSpPr>
                <p:nvPr/>
              </p:nvSpPr>
              <p:spPr bwMode="auto">
                <a:xfrm>
                  <a:off x="4303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Freeform 580"/>
                <p:cNvSpPr>
                  <a:spLocks/>
                </p:cNvSpPr>
                <p:nvPr/>
              </p:nvSpPr>
              <p:spPr bwMode="auto">
                <a:xfrm>
                  <a:off x="4330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Freeform 581"/>
                <p:cNvSpPr>
                  <a:spLocks/>
                </p:cNvSpPr>
                <p:nvPr/>
              </p:nvSpPr>
              <p:spPr bwMode="auto">
                <a:xfrm>
                  <a:off x="4357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Freeform 582"/>
                <p:cNvSpPr>
                  <a:spLocks/>
                </p:cNvSpPr>
                <p:nvPr/>
              </p:nvSpPr>
              <p:spPr bwMode="auto">
                <a:xfrm>
                  <a:off x="4384" y="2146"/>
                  <a:ext cx="10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Freeform 583"/>
                <p:cNvSpPr>
                  <a:spLocks/>
                </p:cNvSpPr>
                <p:nvPr/>
              </p:nvSpPr>
              <p:spPr bwMode="auto">
                <a:xfrm>
                  <a:off x="4412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Freeform 584"/>
                <p:cNvSpPr>
                  <a:spLocks/>
                </p:cNvSpPr>
                <p:nvPr/>
              </p:nvSpPr>
              <p:spPr bwMode="auto">
                <a:xfrm>
                  <a:off x="4439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Freeform 585"/>
                <p:cNvSpPr>
                  <a:spLocks/>
                </p:cNvSpPr>
                <p:nvPr/>
              </p:nvSpPr>
              <p:spPr bwMode="auto">
                <a:xfrm>
                  <a:off x="4466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Freeform 586"/>
                <p:cNvSpPr>
                  <a:spLocks/>
                </p:cNvSpPr>
                <p:nvPr/>
              </p:nvSpPr>
              <p:spPr bwMode="auto">
                <a:xfrm>
                  <a:off x="4493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Freeform 587"/>
                <p:cNvSpPr>
                  <a:spLocks/>
                </p:cNvSpPr>
                <p:nvPr/>
              </p:nvSpPr>
              <p:spPr bwMode="auto">
                <a:xfrm>
                  <a:off x="4521" y="2142"/>
                  <a:ext cx="4" cy="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Freeform 588"/>
                <p:cNvSpPr>
                  <a:spLocks/>
                </p:cNvSpPr>
                <p:nvPr/>
              </p:nvSpPr>
              <p:spPr bwMode="auto">
                <a:xfrm>
                  <a:off x="4543" y="2142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Freeform 589"/>
                <p:cNvSpPr>
                  <a:spLocks/>
                </p:cNvSpPr>
                <p:nvPr/>
              </p:nvSpPr>
              <p:spPr bwMode="auto">
                <a:xfrm>
                  <a:off x="4570" y="2142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Freeform 590"/>
                <p:cNvSpPr>
                  <a:spLocks/>
                </p:cNvSpPr>
                <p:nvPr/>
              </p:nvSpPr>
              <p:spPr bwMode="auto">
                <a:xfrm>
                  <a:off x="4598" y="2142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Freeform 591"/>
                <p:cNvSpPr>
                  <a:spLocks/>
                </p:cNvSpPr>
                <p:nvPr/>
              </p:nvSpPr>
              <p:spPr bwMode="auto">
                <a:xfrm>
                  <a:off x="4616" y="2124"/>
                  <a:ext cx="4" cy="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592"/>
                <p:cNvSpPr>
                  <a:spLocks noChangeShapeType="1"/>
                </p:cNvSpPr>
                <p:nvPr/>
              </p:nvSpPr>
              <p:spPr bwMode="auto">
                <a:xfrm flipV="1">
                  <a:off x="4625" y="2097"/>
                  <a:ext cx="1" cy="9"/>
                </a:xfrm>
                <a:prstGeom prst="line">
                  <a:avLst/>
                </a:pr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593"/>
                <p:cNvSpPr>
                  <a:spLocks/>
                </p:cNvSpPr>
                <p:nvPr/>
              </p:nvSpPr>
              <p:spPr bwMode="auto">
                <a:xfrm>
                  <a:off x="4629" y="2069"/>
                  <a:ext cx="1" cy="9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594"/>
                <p:cNvSpPr>
                  <a:spLocks noChangeShapeType="1"/>
                </p:cNvSpPr>
                <p:nvPr/>
              </p:nvSpPr>
              <p:spPr bwMode="auto">
                <a:xfrm flipV="1">
                  <a:off x="4629" y="2042"/>
                  <a:ext cx="1" cy="9"/>
                </a:xfrm>
                <a:prstGeom prst="line">
                  <a:avLst/>
                </a:pr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595"/>
                <p:cNvSpPr>
                  <a:spLocks noChangeShapeType="1"/>
                </p:cNvSpPr>
                <p:nvPr/>
              </p:nvSpPr>
              <p:spPr bwMode="auto">
                <a:xfrm flipV="1">
                  <a:off x="4634" y="2015"/>
                  <a:ext cx="1" cy="9"/>
                </a:xfrm>
                <a:prstGeom prst="line">
                  <a:avLst/>
                </a:pr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Freeform 596"/>
                <p:cNvSpPr>
                  <a:spLocks/>
                </p:cNvSpPr>
                <p:nvPr/>
              </p:nvSpPr>
              <p:spPr bwMode="auto">
                <a:xfrm>
                  <a:off x="4634" y="1988"/>
                  <a:ext cx="1" cy="9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597"/>
                <p:cNvSpPr>
                  <a:spLocks noChangeShapeType="1"/>
                </p:cNvSpPr>
                <p:nvPr/>
              </p:nvSpPr>
              <p:spPr bwMode="auto">
                <a:xfrm flipV="1">
                  <a:off x="4638" y="1961"/>
                  <a:ext cx="1" cy="9"/>
                </a:xfrm>
                <a:prstGeom prst="line">
                  <a:avLst/>
                </a:pr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Line 598"/>
                <p:cNvSpPr>
                  <a:spLocks noChangeShapeType="1"/>
                </p:cNvSpPr>
                <p:nvPr/>
              </p:nvSpPr>
              <p:spPr bwMode="auto">
                <a:xfrm flipV="1">
                  <a:off x="4638" y="1933"/>
                  <a:ext cx="1" cy="9"/>
                </a:xfrm>
                <a:prstGeom prst="line">
                  <a:avLst/>
                </a:pr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599"/>
                <p:cNvSpPr>
                  <a:spLocks noChangeShapeType="1"/>
                </p:cNvSpPr>
                <p:nvPr/>
              </p:nvSpPr>
              <p:spPr bwMode="auto">
                <a:xfrm flipV="1">
                  <a:off x="4638" y="1906"/>
                  <a:ext cx="1" cy="9"/>
                </a:xfrm>
                <a:prstGeom prst="line">
                  <a:avLst/>
                </a:pr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600"/>
                <p:cNvSpPr>
                  <a:spLocks noChangeShapeType="1"/>
                </p:cNvSpPr>
                <p:nvPr/>
              </p:nvSpPr>
              <p:spPr bwMode="auto">
                <a:xfrm flipV="1">
                  <a:off x="4643" y="1879"/>
                  <a:ext cx="1" cy="9"/>
                </a:xfrm>
                <a:prstGeom prst="line">
                  <a:avLst/>
                </a:pr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601"/>
                <p:cNvSpPr>
                  <a:spLocks noChangeShapeType="1"/>
                </p:cNvSpPr>
                <p:nvPr/>
              </p:nvSpPr>
              <p:spPr bwMode="auto">
                <a:xfrm flipV="1">
                  <a:off x="4643" y="1852"/>
                  <a:ext cx="1" cy="9"/>
                </a:xfrm>
                <a:prstGeom prst="line">
                  <a:avLst/>
                </a:pr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602"/>
                <p:cNvSpPr>
                  <a:spLocks noChangeShapeType="1"/>
                </p:cNvSpPr>
                <p:nvPr/>
              </p:nvSpPr>
              <p:spPr bwMode="auto">
                <a:xfrm flipV="1">
                  <a:off x="4643" y="1824"/>
                  <a:ext cx="1" cy="10"/>
                </a:xfrm>
                <a:prstGeom prst="line">
                  <a:avLst/>
                </a:pr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Line 603"/>
                <p:cNvSpPr>
                  <a:spLocks noChangeShapeType="1"/>
                </p:cNvSpPr>
                <p:nvPr/>
              </p:nvSpPr>
              <p:spPr bwMode="auto">
                <a:xfrm flipV="1">
                  <a:off x="4648" y="1797"/>
                  <a:ext cx="1" cy="9"/>
                </a:xfrm>
                <a:prstGeom prst="line">
                  <a:avLst/>
                </a:pr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604"/>
                <p:cNvSpPr>
                  <a:spLocks noChangeShapeType="1"/>
                </p:cNvSpPr>
                <p:nvPr/>
              </p:nvSpPr>
              <p:spPr bwMode="auto">
                <a:xfrm flipV="1">
                  <a:off x="4648" y="1770"/>
                  <a:ext cx="1" cy="9"/>
                </a:xfrm>
                <a:prstGeom prst="line">
                  <a:avLst/>
                </a:pr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Freeform 605"/>
                <p:cNvSpPr>
                  <a:spLocks/>
                </p:cNvSpPr>
                <p:nvPr/>
              </p:nvSpPr>
              <p:spPr bwMode="auto">
                <a:xfrm>
                  <a:off x="4648" y="1743"/>
                  <a:ext cx="1" cy="9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606"/>
                <p:cNvSpPr>
                  <a:spLocks noChangeShapeType="1"/>
                </p:cNvSpPr>
                <p:nvPr/>
              </p:nvSpPr>
              <p:spPr bwMode="auto">
                <a:xfrm flipV="1">
                  <a:off x="4652" y="1716"/>
                  <a:ext cx="1" cy="9"/>
                </a:xfrm>
                <a:prstGeom prst="line">
                  <a:avLst/>
                </a:pr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Line 607"/>
                <p:cNvSpPr>
                  <a:spLocks noChangeShapeType="1"/>
                </p:cNvSpPr>
                <p:nvPr/>
              </p:nvSpPr>
              <p:spPr bwMode="auto">
                <a:xfrm flipV="1">
                  <a:off x="4652" y="1688"/>
                  <a:ext cx="1" cy="9"/>
                </a:xfrm>
                <a:prstGeom prst="line">
                  <a:avLst/>
                </a:pr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Line 608"/>
                <p:cNvSpPr>
                  <a:spLocks noChangeShapeType="1"/>
                </p:cNvSpPr>
                <p:nvPr/>
              </p:nvSpPr>
              <p:spPr bwMode="auto">
                <a:xfrm flipV="1">
                  <a:off x="4652" y="1666"/>
                  <a:ext cx="5" cy="9"/>
                </a:xfrm>
                <a:prstGeom prst="line">
                  <a:avLst/>
                </a:pr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609"/>
                <p:cNvSpPr>
                  <a:spLocks/>
                </p:cNvSpPr>
                <p:nvPr/>
              </p:nvSpPr>
              <p:spPr bwMode="auto">
                <a:xfrm>
                  <a:off x="4657" y="1639"/>
                  <a:ext cx="4" cy="9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Line 610"/>
                <p:cNvSpPr>
                  <a:spLocks noChangeShapeType="1"/>
                </p:cNvSpPr>
                <p:nvPr/>
              </p:nvSpPr>
              <p:spPr bwMode="auto">
                <a:xfrm>
                  <a:off x="4666" y="1657"/>
                  <a:ext cx="1" cy="9"/>
                </a:xfrm>
                <a:prstGeom prst="line">
                  <a:avLst/>
                </a:pr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Line 611"/>
                <p:cNvSpPr>
                  <a:spLocks noChangeShapeType="1"/>
                </p:cNvSpPr>
                <p:nvPr/>
              </p:nvSpPr>
              <p:spPr bwMode="auto">
                <a:xfrm>
                  <a:off x="4666" y="1684"/>
                  <a:ext cx="1" cy="9"/>
                </a:xfrm>
                <a:prstGeom prst="line">
                  <a:avLst/>
                </a:pr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Line 612"/>
                <p:cNvSpPr>
                  <a:spLocks noChangeShapeType="1"/>
                </p:cNvSpPr>
                <p:nvPr/>
              </p:nvSpPr>
              <p:spPr bwMode="auto">
                <a:xfrm>
                  <a:off x="4670" y="1711"/>
                  <a:ext cx="1" cy="9"/>
                </a:xfrm>
                <a:prstGeom prst="line">
                  <a:avLst/>
                </a:pr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Freeform 613"/>
                <p:cNvSpPr>
                  <a:spLocks/>
                </p:cNvSpPr>
                <p:nvPr/>
              </p:nvSpPr>
              <p:spPr bwMode="auto">
                <a:xfrm>
                  <a:off x="4670" y="1738"/>
                  <a:ext cx="1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Line 614"/>
                <p:cNvSpPr>
                  <a:spLocks noChangeShapeType="1"/>
                </p:cNvSpPr>
                <p:nvPr/>
              </p:nvSpPr>
              <p:spPr bwMode="auto">
                <a:xfrm>
                  <a:off x="4670" y="1766"/>
                  <a:ext cx="5" cy="9"/>
                </a:xfrm>
                <a:prstGeom prst="line">
                  <a:avLst/>
                </a:pr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Line 615"/>
                <p:cNvSpPr>
                  <a:spLocks noChangeShapeType="1"/>
                </p:cNvSpPr>
                <p:nvPr/>
              </p:nvSpPr>
              <p:spPr bwMode="auto">
                <a:xfrm>
                  <a:off x="4675" y="1793"/>
                  <a:ext cx="1" cy="9"/>
                </a:xfrm>
                <a:prstGeom prst="line">
                  <a:avLst/>
                </a:pr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Line 616"/>
                <p:cNvSpPr>
                  <a:spLocks noChangeShapeType="1"/>
                </p:cNvSpPr>
                <p:nvPr/>
              </p:nvSpPr>
              <p:spPr bwMode="auto">
                <a:xfrm>
                  <a:off x="4675" y="1820"/>
                  <a:ext cx="1" cy="9"/>
                </a:xfrm>
                <a:prstGeom prst="line">
                  <a:avLst/>
                </a:pr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Line 617"/>
                <p:cNvSpPr>
                  <a:spLocks noChangeShapeType="1"/>
                </p:cNvSpPr>
                <p:nvPr/>
              </p:nvSpPr>
              <p:spPr bwMode="auto">
                <a:xfrm>
                  <a:off x="4675" y="1847"/>
                  <a:ext cx="4" cy="9"/>
                </a:xfrm>
                <a:prstGeom prst="line">
                  <a:avLst/>
                </a:pr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Line 618"/>
                <p:cNvSpPr>
                  <a:spLocks noChangeShapeType="1"/>
                </p:cNvSpPr>
                <p:nvPr/>
              </p:nvSpPr>
              <p:spPr bwMode="auto">
                <a:xfrm>
                  <a:off x="4679" y="1874"/>
                  <a:ext cx="1" cy="9"/>
                </a:xfrm>
                <a:prstGeom prst="line">
                  <a:avLst/>
                </a:pr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Line 619"/>
                <p:cNvSpPr>
                  <a:spLocks noChangeShapeType="1"/>
                </p:cNvSpPr>
                <p:nvPr/>
              </p:nvSpPr>
              <p:spPr bwMode="auto">
                <a:xfrm>
                  <a:off x="4679" y="1902"/>
                  <a:ext cx="1" cy="9"/>
                </a:xfrm>
                <a:prstGeom prst="line">
                  <a:avLst/>
                </a:pr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Line 620"/>
                <p:cNvSpPr>
                  <a:spLocks noChangeShapeType="1"/>
                </p:cNvSpPr>
                <p:nvPr/>
              </p:nvSpPr>
              <p:spPr bwMode="auto">
                <a:xfrm>
                  <a:off x="4679" y="1929"/>
                  <a:ext cx="1" cy="9"/>
                </a:xfrm>
                <a:prstGeom prst="line">
                  <a:avLst/>
                </a:pr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Line 621"/>
                <p:cNvSpPr>
                  <a:spLocks noChangeShapeType="1"/>
                </p:cNvSpPr>
                <p:nvPr/>
              </p:nvSpPr>
              <p:spPr bwMode="auto">
                <a:xfrm>
                  <a:off x="4684" y="1956"/>
                  <a:ext cx="1" cy="9"/>
                </a:xfrm>
                <a:prstGeom prst="line">
                  <a:avLst/>
                </a:pr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Freeform 622"/>
                <p:cNvSpPr>
                  <a:spLocks/>
                </p:cNvSpPr>
                <p:nvPr/>
              </p:nvSpPr>
              <p:spPr bwMode="auto">
                <a:xfrm>
                  <a:off x="4684" y="1983"/>
                  <a:ext cx="1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Line 623"/>
                <p:cNvSpPr>
                  <a:spLocks noChangeShapeType="1"/>
                </p:cNvSpPr>
                <p:nvPr/>
              </p:nvSpPr>
              <p:spPr bwMode="auto">
                <a:xfrm>
                  <a:off x="4688" y="2010"/>
                  <a:ext cx="1" cy="9"/>
                </a:xfrm>
                <a:prstGeom prst="line">
                  <a:avLst/>
                </a:pr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Line 624"/>
                <p:cNvSpPr>
                  <a:spLocks noChangeShapeType="1"/>
                </p:cNvSpPr>
                <p:nvPr/>
              </p:nvSpPr>
              <p:spPr bwMode="auto">
                <a:xfrm>
                  <a:off x="4688" y="2038"/>
                  <a:ext cx="1" cy="9"/>
                </a:xfrm>
                <a:prstGeom prst="line">
                  <a:avLst/>
                </a:pr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Line 625"/>
                <p:cNvSpPr>
                  <a:spLocks noChangeShapeType="1"/>
                </p:cNvSpPr>
                <p:nvPr/>
              </p:nvSpPr>
              <p:spPr bwMode="auto">
                <a:xfrm>
                  <a:off x="4688" y="2060"/>
                  <a:ext cx="5" cy="9"/>
                </a:xfrm>
                <a:prstGeom prst="line">
                  <a:avLst/>
                </a:pr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Freeform 626"/>
                <p:cNvSpPr>
                  <a:spLocks/>
                </p:cNvSpPr>
                <p:nvPr/>
              </p:nvSpPr>
              <p:spPr bwMode="auto">
                <a:xfrm>
                  <a:off x="4693" y="2088"/>
                  <a:ext cx="1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Freeform 627"/>
                <p:cNvSpPr>
                  <a:spLocks/>
                </p:cNvSpPr>
                <p:nvPr/>
              </p:nvSpPr>
              <p:spPr bwMode="auto">
                <a:xfrm>
                  <a:off x="4697" y="2115"/>
                  <a:ext cx="5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Freeform 628"/>
                <p:cNvSpPr>
                  <a:spLocks/>
                </p:cNvSpPr>
                <p:nvPr/>
              </p:nvSpPr>
              <p:spPr bwMode="auto">
                <a:xfrm>
                  <a:off x="4711" y="2142"/>
                  <a:ext cx="5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Freeform 629"/>
                <p:cNvSpPr>
                  <a:spLocks/>
                </p:cNvSpPr>
                <p:nvPr/>
              </p:nvSpPr>
              <p:spPr bwMode="auto">
                <a:xfrm>
                  <a:off x="4734" y="2142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Freeform 630"/>
                <p:cNvSpPr>
                  <a:spLocks/>
                </p:cNvSpPr>
                <p:nvPr/>
              </p:nvSpPr>
              <p:spPr bwMode="auto">
                <a:xfrm>
                  <a:off x="4761" y="2142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Freeform 631"/>
                <p:cNvSpPr>
                  <a:spLocks/>
                </p:cNvSpPr>
                <p:nvPr/>
              </p:nvSpPr>
              <p:spPr bwMode="auto">
                <a:xfrm>
                  <a:off x="4788" y="2142"/>
                  <a:ext cx="9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Freeform 632"/>
                <p:cNvSpPr>
                  <a:spLocks/>
                </p:cNvSpPr>
                <p:nvPr/>
              </p:nvSpPr>
              <p:spPr bwMode="auto">
                <a:xfrm>
                  <a:off x="4815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Freeform 633"/>
                <p:cNvSpPr>
                  <a:spLocks/>
                </p:cNvSpPr>
                <p:nvPr/>
              </p:nvSpPr>
              <p:spPr bwMode="auto">
                <a:xfrm>
                  <a:off x="4843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Freeform 634"/>
                <p:cNvSpPr>
                  <a:spLocks/>
                </p:cNvSpPr>
                <p:nvPr/>
              </p:nvSpPr>
              <p:spPr bwMode="auto">
                <a:xfrm>
                  <a:off x="4870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Freeform 635"/>
                <p:cNvSpPr>
                  <a:spLocks/>
                </p:cNvSpPr>
                <p:nvPr/>
              </p:nvSpPr>
              <p:spPr bwMode="auto">
                <a:xfrm>
                  <a:off x="4897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Freeform 636"/>
                <p:cNvSpPr>
                  <a:spLocks/>
                </p:cNvSpPr>
                <p:nvPr/>
              </p:nvSpPr>
              <p:spPr bwMode="auto">
                <a:xfrm>
                  <a:off x="4924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Freeform 637"/>
                <p:cNvSpPr>
                  <a:spLocks/>
                </p:cNvSpPr>
                <p:nvPr/>
              </p:nvSpPr>
              <p:spPr bwMode="auto">
                <a:xfrm>
                  <a:off x="4951" y="2146"/>
                  <a:ext cx="10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Freeform 638"/>
                <p:cNvSpPr>
                  <a:spLocks/>
                </p:cNvSpPr>
                <p:nvPr/>
              </p:nvSpPr>
              <p:spPr bwMode="auto">
                <a:xfrm>
                  <a:off x="4979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Freeform 639"/>
                <p:cNvSpPr>
                  <a:spLocks/>
                </p:cNvSpPr>
                <p:nvPr/>
              </p:nvSpPr>
              <p:spPr bwMode="auto">
                <a:xfrm>
                  <a:off x="5006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Freeform 640"/>
                <p:cNvSpPr>
                  <a:spLocks/>
                </p:cNvSpPr>
                <p:nvPr/>
              </p:nvSpPr>
              <p:spPr bwMode="auto">
                <a:xfrm>
                  <a:off x="5033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Freeform 641"/>
                <p:cNvSpPr>
                  <a:spLocks/>
                </p:cNvSpPr>
                <p:nvPr/>
              </p:nvSpPr>
              <p:spPr bwMode="auto">
                <a:xfrm>
                  <a:off x="5060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Freeform 642"/>
                <p:cNvSpPr>
                  <a:spLocks/>
                </p:cNvSpPr>
                <p:nvPr/>
              </p:nvSpPr>
              <p:spPr bwMode="auto">
                <a:xfrm>
                  <a:off x="5088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Freeform 643"/>
                <p:cNvSpPr>
                  <a:spLocks/>
                </p:cNvSpPr>
                <p:nvPr/>
              </p:nvSpPr>
              <p:spPr bwMode="auto">
                <a:xfrm>
                  <a:off x="5115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Freeform 644"/>
                <p:cNvSpPr>
                  <a:spLocks/>
                </p:cNvSpPr>
                <p:nvPr/>
              </p:nvSpPr>
              <p:spPr bwMode="auto">
                <a:xfrm>
                  <a:off x="5142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Freeform 645"/>
                <p:cNvSpPr>
                  <a:spLocks/>
                </p:cNvSpPr>
                <p:nvPr/>
              </p:nvSpPr>
              <p:spPr bwMode="auto">
                <a:xfrm>
                  <a:off x="5169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Freeform 646"/>
                <p:cNvSpPr>
                  <a:spLocks/>
                </p:cNvSpPr>
                <p:nvPr/>
              </p:nvSpPr>
              <p:spPr bwMode="auto">
                <a:xfrm>
                  <a:off x="5196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Freeform 647"/>
                <p:cNvSpPr>
                  <a:spLocks/>
                </p:cNvSpPr>
                <p:nvPr/>
              </p:nvSpPr>
              <p:spPr bwMode="auto">
                <a:xfrm>
                  <a:off x="5224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Freeform 648"/>
                <p:cNvSpPr>
                  <a:spLocks/>
                </p:cNvSpPr>
                <p:nvPr/>
              </p:nvSpPr>
              <p:spPr bwMode="auto">
                <a:xfrm>
                  <a:off x="5251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Freeform 649"/>
                <p:cNvSpPr>
                  <a:spLocks/>
                </p:cNvSpPr>
                <p:nvPr/>
              </p:nvSpPr>
              <p:spPr bwMode="auto">
                <a:xfrm>
                  <a:off x="5278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Freeform 650"/>
                <p:cNvSpPr>
                  <a:spLocks/>
                </p:cNvSpPr>
                <p:nvPr/>
              </p:nvSpPr>
              <p:spPr bwMode="auto">
                <a:xfrm>
                  <a:off x="5305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Freeform 651"/>
                <p:cNvSpPr>
                  <a:spLocks/>
                </p:cNvSpPr>
                <p:nvPr/>
              </p:nvSpPr>
              <p:spPr bwMode="auto">
                <a:xfrm>
                  <a:off x="5332" y="2146"/>
                  <a:ext cx="10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Freeform 652"/>
                <p:cNvSpPr>
                  <a:spLocks/>
                </p:cNvSpPr>
                <p:nvPr/>
              </p:nvSpPr>
              <p:spPr bwMode="auto">
                <a:xfrm>
                  <a:off x="5360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Freeform 653"/>
                <p:cNvSpPr>
                  <a:spLocks/>
                </p:cNvSpPr>
                <p:nvPr/>
              </p:nvSpPr>
              <p:spPr bwMode="auto">
                <a:xfrm>
                  <a:off x="5387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Freeform 654"/>
                <p:cNvSpPr>
                  <a:spLocks/>
                </p:cNvSpPr>
                <p:nvPr/>
              </p:nvSpPr>
              <p:spPr bwMode="auto">
                <a:xfrm>
                  <a:off x="5414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Freeform 655"/>
                <p:cNvSpPr>
                  <a:spLocks/>
                </p:cNvSpPr>
                <p:nvPr/>
              </p:nvSpPr>
              <p:spPr bwMode="auto">
                <a:xfrm>
                  <a:off x="5441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Freeform 656"/>
                <p:cNvSpPr>
                  <a:spLocks/>
                </p:cNvSpPr>
                <p:nvPr/>
              </p:nvSpPr>
              <p:spPr bwMode="auto">
                <a:xfrm>
                  <a:off x="5469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Freeform 657"/>
                <p:cNvSpPr>
                  <a:spLocks/>
                </p:cNvSpPr>
                <p:nvPr/>
              </p:nvSpPr>
              <p:spPr bwMode="auto">
                <a:xfrm>
                  <a:off x="5496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Freeform 658"/>
                <p:cNvSpPr>
                  <a:spLocks/>
                </p:cNvSpPr>
                <p:nvPr/>
              </p:nvSpPr>
              <p:spPr bwMode="auto">
                <a:xfrm>
                  <a:off x="5523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Freeform 659"/>
                <p:cNvSpPr>
                  <a:spLocks/>
                </p:cNvSpPr>
                <p:nvPr/>
              </p:nvSpPr>
              <p:spPr bwMode="auto">
                <a:xfrm>
                  <a:off x="5550" y="21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Freeform 660"/>
                <p:cNvSpPr>
                  <a:spLocks/>
                </p:cNvSpPr>
                <p:nvPr/>
              </p:nvSpPr>
              <p:spPr bwMode="auto">
                <a:xfrm>
                  <a:off x="3296" y="2142"/>
                  <a:ext cx="7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8" y="0"/>
                    </a:cxn>
                    <a:cxn ang="0">
                      <a:pos x="9" y="0"/>
                    </a:cxn>
                    <a:cxn ang="0">
                      <a:pos x="10" y="0"/>
                    </a:cxn>
                    <a:cxn ang="0">
                      <a:pos x="11" y="0"/>
                    </a:cxn>
                    <a:cxn ang="0">
                      <a:pos x="12" y="0"/>
                    </a:cxn>
                    <a:cxn ang="0">
                      <a:pos x="13" y="0"/>
                    </a:cxn>
                    <a:cxn ang="0">
                      <a:pos x="14" y="0"/>
                    </a:cxn>
                    <a:cxn ang="0">
                      <a:pos x="15" y="0"/>
                    </a:cxn>
                    <a:cxn ang="0">
                      <a:pos x="16" y="0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79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Freeform 661"/>
                <p:cNvSpPr>
                  <a:spLocks/>
                </p:cNvSpPr>
                <p:nvPr/>
              </p:nvSpPr>
              <p:spPr bwMode="auto">
                <a:xfrm>
                  <a:off x="3405" y="2142"/>
                  <a:ext cx="7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8" y="0"/>
                    </a:cxn>
                    <a:cxn ang="0">
                      <a:pos x="9" y="0"/>
                    </a:cxn>
                    <a:cxn ang="0">
                      <a:pos x="10" y="0"/>
                    </a:cxn>
                    <a:cxn ang="0">
                      <a:pos x="11" y="0"/>
                    </a:cxn>
                    <a:cxn ang="0">
                      <a:pos x="12" y="0"/>
                    </a:cxn>
                    <a:cxn ang="0">
                      <a:pos x="13" y="0"/>
                    </a:cxn>
                    <a:cxn ang="0">
                      <a:pos x="14" y="0"/>
                    </a:cxn>
                    <a:cxn ang="0">
                      <a:pos x="15" y="0"/>
                    </a:cxn>
                    <a:cxn ang="0">
                      <a:pos x="16" y="0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79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Freeform 662"/>
                <p:cNvSpPr>
                  <a:spLocks/>
                </p:cNvSpPr>
                <p:nvPr/>
              </p:nvSpPr>
              <p:spPr bwMode="auto">
                <a:xfrm>
                  <a:off x="3513" y="2142"/>
                  <a:ext cx="78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8" y="0"/>
                    </a:cxn>
                    <a:cxn ang="0">
                      <a:pos x="9" y="0"/>
                    </a:cxn>
                    <a:cxn ang="0">
                      <a:pos x="10" y="0"/>
                    </a:cxn>
                    <a:cxn ang="0">
                      <a:pos x="11" y="0"/>
                    </a:cxn>
                    <a:cxn ang="0">
                      <a:pos x="12" y="0"/>
                    </a:cxn>
                    <a:cxn ang="0">
                      <a:pos x="13" y="0"/>
                    </a:cxn>
                    <a:cxn ang="0">
                      <a:pos x="14" y="0"/>
                    </a:cxn>
                    <a:cxn ang="0">
                      <a:pos x="15" y="0"/>
                    </a:cxn>
                    <a:cxn ang="0">
                      <a:pos x="16" y="0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79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Freeform 663"/>
                <p:cNvSpPr>
                  <a:spLocks/>
                </p:cNvSpPr>
                <p:nvPr/>
              </p:nvSpPr>
              <p:spPr bwMode="auto">
                <a:xfrm>
                  <a:off x="3622" y="2137"/>
                  <a:ext cx="77" cy="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3" y="1"/>
                    </a:cxn>
                    <a:cxn ang="0">
                      <a:pos x="4" y="1"/>
                    </a:cxn>
                    <a:cxn ang="0">
                      <a:pos x="5" y="1"/>
                    </a:cxn>
                    <a:cxn ang="0">
                      <a:pos x="6" y="1"/>
                    </a:cxn>
                    <a:cxn ang="0">
                      <a:pos x="7" y="1"/>
                    </a:cxn>
                    <a:cxn ang="0">
                      <a:pos x="8" y="1"/>
                    </a:cxn>
                    <a:cxn ang="0">
                      <a:pos x="9" y="1"/>
                    </a:cxn>
                    <a:cxn ang="0">
                      <a:pos x="10" y="1"/>
                    </a:cxn>
                    <a:cxn ang="0">
                      <a:pos x="11" y="0"/>
                    </a:cxn>
                    <a:cxn ang="0">
                      <a:pos x="12" y="0"/>
                    </a:cxn>
                    <a:cxn ang="0">
                      <a:pos x="13" y="0"/>
                    </a:cxn>
                    <a:cxn ang="0">
                      <a:pos x="14" y="0"/>
                    </a:cxn>
                    <a:cxn ang="0">
                      <a:pos x="15" y="0"/>
                    </a:cxn>
                    <a:cxn ang="0">
                      <a:pos x="16" y="0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17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79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Freeform 664"/>
                <p:cNvSpPr>
                  <a:spLocks/>
                </p:cNvSpPr>
                <p:nvPr/>
              </p:nvSpPr>
              <p:spPr bwMode="auto">
                <a:xfrm>
                  <a:off x="3731" y="2128"/>
                  <a:ext cx="68" cy="9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2" y="2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4" y="1"/>
                    </a:cxn>
                    <a:cxn ang="0">
                      <a:pos x="5" y="1"/>
                    </a:cxn>
                    <a:cxn ang="0">
                      <a:pos x="6" y="1"/>
                    </a:cxn>
                    <a:cxn ang="0">
                      <a:pos x="7" y="1"/>
                    </a:cxn>
                    <a:cxn ang="0">
                      <a:pos x="8" y="1"/>
                    </a:cxn>
                    <a:cxn ang="0">
                      <a:pos x="9" y="1"/>
                    </a:cxn>
                    <a:cxn ang="0">
                      <a:pos x="10" y="1"/>
                    </a:cxn>
                    <a:cxn ang="0">
                      <a:pos x="11" y="1"/>
                    </a:cxn>
                    <a:cxn ang="0">
                      <a:pos x="12" y="1"/>
                    </a:cxn>
                    <a:cxn ang="0">
                      <a:pos x="13" y="1"/>
                    </a:cxn>
                    <a:cxn ang="0">
                      <a:pos x="14" y="0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2" y="1"/>
                      </a:lnTo>
                      <a:lnTo>
                        <a:pt x="13" y="1"/>
                      </a:lnTo>
                      <a:lnTo>
                        <a:pt x="14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79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Freeform 665"/>
                <p:cNvSpPr>
                  <a:spLocks/>
                </p:cNvSpPr>
                <p:nvPr/>
              </p:nvSpPr>
              <p:spPr bwMode="auto">
                <a:xfrm>
                  <a:off x="3826" y="2115"/>
                  <a:ext cx="73" cy="9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2" y="2"/>
                    </a:cxn>
                    <a:cxn ang="0">
                      <a:pos x="3" y="2"/>
                    </a:cxn>
                    <a:cxn ang="0">
                      <a:pos x="4" y="2"/>
                    </a:cxn>
                    <a:cxn ang="0">
                      <a:pos x="5" y="2"/>
                    </a:cxn>
                    <a:cxn ang="0">
                      <a:pos x="6" y="2"/>
                    </a:cxn>
                    <a:cxn ang="0">
                      <a:pos x="7" y="1"/>
                    </a:cxn>
                    <a:cxn ang="0">
                      <a:pos x="8" y="1"/>
                    </a:cxn>
                    <a:cxn ang="0">
                      <a:pos x="9" y="1"/>
                    </a:cxn>
                    <a:cxn ang="0">
                      <a:pos x="10" y="1"/>
                    </a:cxn>
                    <a:cxn ang="0">
                      <a:pos x="11" y="1"/>
                    </a:cxn>
                    <a:cxn ang="0">
                      <a:pos x="12" y="1"/>
                    </a:cxn>
                    <a:cxn ang="0">
                      <a:pos x="12" y="0"/>
                    </a:cxn>
                    <a:cxn ang="0">
                      <a:pos x="13" y="0"/>
                    </a:cxn>
                    <a:cxn ang="0">
                      <a:pos x="14" y="0"/>
                    </a:cxn>
                    <a:cxn ang="0">
                      <a:pos x="15" y="0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6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79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Freeform 666"/>
                <p:cNvSpPr>
                  <a:spLocks/>
                </p:cNvSpPr>
                <p:nvPr/>
              </p:nvSpPr>
              <p:spPr bwMode="auto">
                <a:xfrm>
                  <a:off x="3922" y="2088"/>
                  <a:ext cx="63" cy="18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1" y="4"/>
                    </a:cxn>
                    <a:cxn ang="0">
                      <a:pos x="2" y="4"/>
                    </a:cxn>
                    <a:cxn ang="0">
                      <a:pos x="3" y="4"/>
                    </a:cxn>
                    <a:cxn ang="0">
                      <a:pos x="4" y="3"/>
                    </a:cxn>
                    <a:cxn ang="0">
                      <a:pos x="5" y="3"/>
                    </a:cxn>
                    <a:cxn ang="0">
                      <a:pos x="6" y="3"/>
                    </a:cxn>
                    <a:cxn ang="0">
                      <a:pos x="7" y="3"/>
                    </a:cxn>
                    <a:cxn ang="0">
                      <a:pos x="7" y="2"/>
                    </a:cxn>
                    <a:cxn ang="0">
                      <a:pos x="8" y="2"/>
                    </a:cxn>
                    <a:cxn ang="0">
                      <a:pos x="9" y="2"/>
                    </a:cxn>
                    <a:cxn ang="0">
                      <a:pos x="10" y="2"/>
                    </a:cxn>
                    <a:cxn ang="0">
                      <a:pos x="10" y="1"/>
                    </a:cxn>
                    <a:cxn ang="0">
                      <a:pos x="11" y="1"/>
                    </a:cxn>
                    <a:cxn ang="0">
                      <a:pos x="12" y="1"/>
                    </a:cxn>
                    <a:cxn ang="0">
                      <a:pos x="13" y="1"/>
                    </a:cxn>
                    <a:cxn ang="0">
                      <a:pos x="13" y="0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2" y="1"/>
                      </a:lnTo>
                      <a:lnTo>
                        <a:pt x="13" y="1"/>
                      </a:lnTo>
                      <a:lnTo>
                        <a:pt x="13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79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Freeform 667"/>
                <p:cNvSpPr>
                  <a:spLocks/>
                </p:cNvSpPr>
                <p:nvPr/>
              </p:nvSpPr>
              <p:spPr bwMode="auto">
                <a:xfrm>
                  <a:off x="4012" y="2051"/>
                  <a:ext cx="50" cy="27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1" y="5"/>
                    </a:cxn>
                    <a:cxn ang="0">
                      <a:pos x="2" y="5"/>
                    </a:cxn>
                    <a:cxn ang="0">
                      <a:pos x="3" y="5"/>
                    </a:cxn>
                    <a:cxn ang="0">
                      <a:pos x="3" y="4"/>
                    </a:cxn>
                    <a:cxn ang="0">
                      <a:pos x="4" y="4"/>
                    </a:cxn>
                    <a:cxn ang="0">
                      <a:pos x="5" y="4"/>
                    </a:cxn>
                    <a:cxn ang="0">
                      <a:pos x="5" y="3"/>
                    </a:cxn>
                    <a:cxn ang="0">
                      <a:pos x="6" y="3"/>
                    </a:cxn>
                    <a:cxn ang="0">
                      <a:pos x="7" y="3"/>
                    </a:cxn>
                    <a:cxn ang="0">
                      <a:pos x="7" y="2"/>
                    </a:cxn>
                    <a:cxn ang="0">
                      <a:pos x="8" y="2"/>
                    </a:cxn>
                    <a:cxn ang="0">
                      <a:pos x="9" y="2"/>
                    </a:cxn>
                    <a:cxn ang="0">
                      <a:pos x="9" y="1"/>
                    </a:cxn>
                    <a:cxn ang="0">
                      <a:pos x="10" y="1"/>
                    </a:cxn>
                    <a:cxn ang="0">
                      <a:pos x="11" y="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79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Freeform 668"/>
                <p:cNvSpPr>
                  <a:spLocks/>
                </p:cNvSpPr>
                <p:nvPr/>
              </p:nvSpPr>
              <p:spPr bwMode="auto">
                <a:xfrm>
                  <a:off x="4090" y="2006"/>
                  <a:ext cx="49" cy="32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1" y="7"/>
                    </a:cxn>
                    <a:cxn ang="0">
                      <a:pos x="1" y="6"/>
                    </a:cxn>
                    <a:cxn ang="0">
                      <a:pos x="2" y="6"/>
                    </a:cxn>
                    <a:cxn ang="0">
                      <a:pos x="3" y="6"/>
                    </a:cxn>
                    <a:cxn ang="0">
                      <a:pos x="3" y="5"/>
                    </a:cxn>
                    <a:cxn ang="0">
                      <a:pos x="4" y="5"/>
                    </a:cxn>
                    <a:cxn ang="0">
                      <a:pos x="5" y="4"/>
                    </a:cxn>
                    <a:cxn ang="0">
                      <a:pos x="6" y="4"/>
                    </a:cxn>
                    <a:cxn ang="0">
                      <a:pos x="6" y="3"/>
                    </a:cxn>
                    <a:cxn ang="0">
                      <a:pos x="7" y="3"/>
                    </a:cxn>
                    <a:cxn ang="0">
                      <a:pos x="8" y="2"/>
                    </a:cxn>
                    <a:cxn ang="0">
                      <a:pos x="9" y="2"/>
                    </a:cxn>
                    <a:cxn ang="0">
                      <a:pos x="9" y="1"/>
                    </a:cxn>
                    <a:cxn ang="0">
                      <a:pos x="10" y="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79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Freeform 669"/>
                <p:cNvSpPr>
                  <a:spLocks/>
                </p:cNvSpPr>
                <p:nvPr/>
              </p:nvSpPr>
              <p:spPr bwMode="auto">
                <a:xfrm>
                  <a:off x="4162" y="1951"/>
                  <a:ext cx="50" cy="41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8"/>
                    </a:cxn>
                    <a:cxn ang="0">
                      <a:pos x="1" y="8"/>
                    </a:cxn>
                    <a:cxn ang="0">
                      <a:pos x="2" y="7"/>
                    </a:cxn>
                    <a:cxn ang="0">
                      <a:pos x="3" y="6"/>
                    </a:cxn>
                    <a:cxn ang="0">
                      <a:pos x="4" y="6"/>
                    </a:cxn>
                    <a:cxn ang="0">
                      <a:pos x="4" y="5"/>
                    </a:cxn>
                    <a:cxn ang="0">
                      <a:pos x="5" y="5"/>
                    </a:cxn>
                    <a:cxn ang="0">
                      <a:pos x="6" y="4"/>
                    </a:cxn>
                    <a:cxn ang="0">
                      <a:pos x="7" y="3"/>
                    </a:cxn>
                    <a:cxn ang="0">
                      <a:pos x="8" y="3"/>
                    </a:cxn>
                    <a:cxn ang="0">
                      <a:pos x="8" y="2"/>
                    </a:cxn>
                    <a:cxn ang="0">
                      <a:pos x="9" y="2"/>
                    </a:cxn>
                    <a:cxn ang="0">
                      <a:pos x="9" y="1"/>
                    </a:cxn>
                    <a:cxn ang="0">
                      <a:pos x="10" y="1"/>
                    </a:cxn>
                    <a:cxn ang="0">
                      <a:pos x="10" y="0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2" y="7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5"/>
                      </a:lnTo>
                      <a:lnTo>
                        <a:pt x="5" y="5"/>
                      </a:lnTo>
                      <a:lnTo>
                        <a:pt x="6" y="4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0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79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Freeform 670"/>
                <p:cNvSpPr>
                  <a:spLocks/>
                </p:cNvSpPr>
                <p:nvPr/>
              </p:nvSpPr>
              <p:spPr bwMode="auto">
                <a:xfrm>
                  <a:off x="4230" y="1892"/>
                  <a:ext cx="46" cy="41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1" y="9"/>
                    </a:cxn>
                    <a:cxn ang="0">
                      <a:pos x="1" y="8"/>
                    </a:cxn>
                    <a:cxn ang="0">
                      <a:pos x="2" y="8"/>
                    </a:cxn>
                    <a:cxn ang="0">
                      <a:pos x="2" y="7"/>
                    </a:cxn>
                    <a:cxn ang="0">
                      <a:pos x="3" y="7"/>
                    </a:cxn>
                    <a:cxn ang="0">
                      <a:pos x="4" y="6"/>
                    </a:cxn>
                    <a:cxn ang="0">
                      <a:pos x="5" y="5"/>
                    </a:cxn>
                    <a:cxn ang="0">
                      <a:pos x="6" y="4"/>
                    </a:cxn>
                    <a:cxn ang="0">
                      <a:pos x="7" y="3"/>
                    </a:cxn>
                    <a:cxn ang="0">
                      <a:pos x="8" y="3"/>
                    </a:cxn>
                    <a:cxn ang="0">
                      <a:pos x="8" y="2"/>
                    </a:cxn>
                    <a:cxn ang="0">
                      <a:pos x="9" y="2"/>
                    </a:cxn>
                    <a:cxn ang="0">
                      <a:pos x="9" y="1"/>
                    </a:cxn>
                    <a:cxn ang="0">
                      <a:pos x="10" y="1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0" h="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2" y="7"/>
                      </a:lnTo>
                      <a:lnTo>
                        <a:pt x="3" y="7"/>
                      </a:lnTo>
                      <a:lnTo>
                        <a:pt x="4" y="6"/>
                      </a:lnTo>
                      <a:lnTo>
                        <a:pt x="5" y="5"/>
                      </a:lnTo>
                      <a:lnTo>
                        <a:pt x="6" y="4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79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Freeform 671"/>
                <p:cNvSpPr>
                  <a:spLocks/>
                </p:cNvSpPr>
                <p:nvPr/>
              </p:nvSpPr>
              <p:spPr bwMode="auto">
                <a:xfrm>
                  <a:off x="4294" y="1829"/>
                  <a:ext cx="50" cy="50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0"/>
                    </a:cxn>
                    <a:cxn ang="0">
                      <a:pos x="1" y="10"/>
                    </a:cxn>
                    <a:cxn ang="0">
                      <a:pos x="1" y="9"/>
                    </a:cxn>
                    <a:cxn ang="0">
                      <a:pos x="2" y="9"/>
                    </a:cxn>
                    <a:cxn ang="0">
                      <a:pos x="3" y="8"/>
                    </a:cxn>
                    <a:cxn ang="0">
                      <a:pos x="4" y="7"/>
                    </a:cxn>
                    <a:cxn ang="0">
                      <a:pos x="5" y="6"/>
                    </a:cxn>
                    <a:cxn ang="0">
                      <a:pos x="6" y="5"/>
                    </a:cxn>
                    <a:cxn ang="0">
                      <a:pos x="7" y="4"/>
                    </a:cxn>
                    <a:cxn ang="0">
                      <a:pos x="8" y="3"/>
                    </a:cxn>
                    <a:cxn ang="0">
                      <a:pos x="9" y="2"/>
                    </a:cxn>
                    <a:cxn ang="0">
                      <a:pos x="10" y="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3" y="8"/>
                      </a:lnTo>
                      <a:lnTo>
                        <a:pt x="4" y="7"/>
                      </a:lnTo>
                      <a:lnTo>
                        <a:pt x="5" y="6"/>
                      </a:lnTo>
                      <a:lnTo>
                        <a:pt x="6" y="5"/>
                      </a:lnTo>
                      <a:lnTo>
                        <a:pt x="7" y="4"/>
                      </a:lnTo>
                      <a:lnTo>
                        <a:pt x="8" y="3"/>
                      </a:lnTo>
                      <a:lnTo>
                        <a:pt x="9" y="2"/>
                      </a:lnTo>
                      <a:lnTo>
                        <a:pt x="10" y="1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79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Freeform 672"/>
                <p:cNvSpPr>
                  <a:spLocks/>
                </p:cNvSpPr>
                <p:nvPr/>
              </p:nvSpPr>
              <p:spPr bwMode="auto">
                <a:xfrm>
                  <a:off x="4366" y="1770"/>
                  <a:ext cx="41" cy="41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8"/>
                    </a:cxn>
                    <a:cxn ang="0">
                      <a:pos x="1" y="8"/>
                    </a:cxn>
                    <a:cxn ang="0">
                      <a:pos x="1" y="7"/>
                    </a:cxn>
                    <a:cxn ang="0">
                      <a:pos x="2" y="7"/>
                    </a:cxn>
                    <a:cxn ang="0">
                      <a:pos x="2" y="6"/>
                    </a:cxn>
                    <a:cxn ang="0">
                      <a:pos x="3" y="6"/>
                    </a:cxn>
                    <a:cxn ang="0">
                      <a:pos x="3" y="5"/>
                    </a:cxn>
                    <a:cxn ang="0">
                      <a:pos x="4" y="5"/>
                    </a:cxn>
                    <a:cxn ang="0">
                      <a:pos x="4" y="4"/>
                    </a:cxn>
                    <a:cxn ang="0">
                      <a:pos x="5" y="4"/>
                    </a:cxn>
                    <a:cxn ang="0">
                      <a:pos x="5" y="3"/>
                    </a:cxn>
                    <a:cxn ang="0">
                      <a:pos x="6" y="3"/>
                    </a:cxn>
                    <a:cxn ang="0">
                      <a:pos x="6" y="2"/>
                    </a:cxn>
                    <a:cxn ang="0">
                      <a:pos x="7" y="2"/>
                    </a:cxn>
                    <a:cxn ang="0">
                      <a:pos x="8" y="1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9" h="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2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8" y="1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79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Freeform 673"/>
                <p:cNvSpPr>
                  <a:spLocks/>
                </p:cNvSpPr>
                <p:nvPr/>
              </p:nvSpPr>
              <p:spPr bwMode="auto">
                <a:xfrm>
                  <a:off x="4425" y="1711"/>
                  <a:ext cx="50" cy="41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1" y="9"/>
                    </a:cxn>
                    <a:cxn ang="0">
                      <a:pos x="2" y="8"/>
                    </a:cxn>
                    <a:cxn ang="0">
                      <a:pos x="3" y="7"/>
                    </a:cxn>
                    <a:cxn ang="0">
                      <a:pos x="4" y="7"/>
                    </a:cxn>
                    <a:cxn ang="0">
                      <a:pos x="4" y="6"/>
                    </a:cxn>
                    <a:cxn ang="0">
                      <a:pos x="5" y="6"/>
                    </a:cxn>
                    <a:cxn ang="0">
                      <a:pos x="5" y="5"/>
                    </a:cxn>
                    <a:cxn ang="0">
                      <a:pos x="6" y="5"/>
                    </a:cxn>
                    <a:cxn ang="0">
                      <a:pos x="6" y="4"/>
                    </a:cxn>
                    <a:cxn ang="0">
                      <a:pos x="7" y="4"/>
                    </a:cxn>
                    <a:cxn ang="0">
                      <a:pos x="8" y="3"/>
                    </a:cxn>
                    <a:cxn ang="0">
                      <a:pos x="9" y="2"/>
                    </a:cxn>
                    <a:cxn ang="0">
                      <a:pos x="10" y="2"/>
                    </a:cxn>
                    <a:cxn ang="0">
                      <a:pos x="10" y="1"/>
                    </a:cxn>
                    <a:cxn ang="0">
                      <a:pos x="11" y="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2" y="8"/>
                      </a:lnTo>
                      <a:lnTo>
                        <a:pt x="3" y="7"/>
                      </a:lnTo>
                      <a:lnTo>
                        <a:pt x="4" y="7"/>
                      </a:lnTo>
                      <a:lnTo>
                        <a:pt x="4" y="6"/>
                      </a:lnTo>
                      <a:lnTo>
                        <a:pt x="5" y="6"/>
                      </a:lnTo>
                      <a:lnTo>
                        <a:pt x="5" y="5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8" y="3"/>
                      </a:ln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79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Freeform 674"/>
                <p:cNvSpPr>
                  <a:spLocks/>
                </p:cNvSpPr>
                <p:nvPr/>
              </p:nvSpPr>
              <p:spPr bwMode="auto">
                <a:xfrm>
                  <a:off x="4493" y="1666"/>
                  <a:ext cx="59" cy="31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1" y="7"/>
                    </a:cxn>
                    <a:cxn ang="0">
                      <a:pos x="2" y="6"/>
                    </a:cxn>
                    <a:cxn ang="0">
                      <a:pos x="3" y="6"/>
                    </a:cxn>
                    <a:cxn ang="0">
                      <a:pos x="3" y="5"/>
                    </a:cxn>
                    <a:cxn ang="0">
                      <a:pos x="4" y="5"/>
                    </a:cxn>
                    <a:cxn ang="0">
                      <a:pos x="5" y="4"/>
                    </a:cxn>
                    <a:cxn ang="0">
                      <a:pos x="6" y="4"/>
                    </a:cxn>
                    <a:cxn ang="0">
                      <a:pos x="6" y="3"/>
                    </a:cxn>
                    <a:cxn ang="0">
                      <a:pos x="7" y="3"/>
                    </a:cxn>
                    <a:cxn ang="0">
                      <a:pos x="8" y="3"/>
                    </a:cxn>
                    <a:cxn ang="0">
                      <a:pos x="8" y="2"/>
                    </a:cxn>
                    <a:cxn ang="0">
                      <a:pos x="9" y="2"/>
                    </a:cxn>
                    <a:cxn ang="0">
                      <a:pos x="10" y="1"/>
                    </a:cxn>
                    <a:cxn ang="0">
                      <a:pos x="11" y="1"/>
                    </a:cxn>
                    <a:cxn ang="0">
                      <a:pos x="12" y="0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3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2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2" y="0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79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Freeform 675"/>
                <p:cNvSpPr>
                  <a:spLocks/>
                </p:cNvSpPr>
                <p:nvPr/>
              </p:nvSpPr>
              <p:spPr bwMode="auto">
                <a:xfrm>
                  <a:off x="4575" y="1639"/>
                  <a:ext cx="73" cy="1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2" y="3"/>
                    </a:cxn>
                    <a:cxn ang="0">
                      <a:pos x="3" y="2"/>
                    </a:cxn>
                    <a:cxn ang="0">
                      <a:pos x="4" y="2"/>
                    </a:cxn>
                    <a:cxn ang="0">
                      <a:pos x="5" y="2"/>
                    </a:cxn>
                    <a:cxn ang="0">
                      <a:pos x="6" y="1"/>
                    </a:cxn>
                    <a:cxn ang="0">
                      <a:pos x="7" y="1"/>
                    </a:cxn>
                    <a:cxn ang="0">
                      <a:pos x="8" y="1"/>
                    </a:cxn>
                    <a:cxn ang="0">
                      <a:pos x="9" y="1"/>
                    </a:cxn>
                    <a:cxn ang="0">
                      <a:pos x="10" y="0"/>
                    </a:cxn>
                    <a:cxn ang="0">
                      <a:pos x="11" y="0"/>
                    </a:cxn>
                    <a:cxn ang="0">
                      <a:pos x="12" y="0"/>
                    </a:cxn>
                    <a:cxn ang="0">
                      <a:pos x="13" y="0"/>
                    </a:cxn>
                    <a:cxn ang="0">
                      <a:pos x="14" y="0"/>
                    </a:cxn>
                    <a:cxn ang="0">
                      <a:pos x="15" y="0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6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79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Freeform 676"/>
                <p:cNvSpPr>
                  <a:spLocks/>
                </p:cNvSpPr>
                <p:nvPr/>
              </p:nvSpPr>
              <p:spPr bwMode="auto">
                <a:xfrm>
                  <a:off x="4679" y="1639"/>
                  <a:ext cx="64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5" y="1"/>
                    </a:cxn>
                    <a:cxn ang="0">
                      <a:pos x="6" y="1"/>
                    </a:cxn>
                    <a:cxn ang="0">
                      <a:pos x="7" y="1"/>
                    </a:cxn>
                    <a:cxn ang="0">
                      <a:pos x="8" y="1"/>
                    </a:cxn>
                    <a:cxn ang="0">
                      <a:pos x="9" y="1"/>
                    </a:cxn>
                    <a:cxn ang="0">
                      <a:pos x="9" y="2"/>
                    </a:cxn>
                    <a:cxn ang="0">
                      <a:pos x="10" y="2"/>
                    </a:cxn>
                    <a:cxn ang="0">
                      <a:pos x="11" y="2"/>
                    </a:cxn>
                    <a:cxn ang="0">
                      <a:pos x="12" y="2"/>
                    </a:cxn>
                    <a:cxn ang="0">
                      <a:pos x="12" y="3"/>
                    </a:cxn>
                    <a:cxn ang="0">
                      <a:pos x="13" y="3"/>
                    </a:cxn>
                    <a:cxn ang="0">
                      <a:pos x="14" y="3"/>
                    </a:cxn>
                  </a:cxnLst>
                  <a:rect l="0" t="0" r="r" b="b"/>
                  <a:pathLst>
                    <a:path w="14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2" y="3"/>
                      </a:lnTo>
                      <a:lnTo>
                        <a:pt x="13" y="3"/>
                      </a:lnTo>
                      <a:lnTo>
                        <a:pt x="14" y="3"/>
                      </a:lnTo>
                    </a:path>
                  </a:pathLst>
                </a:custGeom>
                <a:noFill/>
                <a:ln w="79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Freeform 677"/>
                <p:cNvSpPr>
                  <a:spLocks/>
                </p:cNvSpPr>
                <p:nvPr/>
              </p:nvSpPr>
              <p:spPr bwMode="auto">
                <a:xfrm>
                  <a:off x="4765" y="1661"/>
                  <a:ext cx="55" cy="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2" y="2"/>
                    </a:cxn>
                    <a:cxn ang="0">
                      <a:pos x="3" y="2"/>
                    </a:cxn>
                    <a:cxn ang="0">
                      <a:pos x="4" y="2"/>
                    </a:cxn>
                    <a:cxn ang="0">
                      <a:pos x="4" y="3"/>
                    </a:cxn>
                    <a:cxn ang="0">
                      <a:pos x="5" y="3"/>
                    </a:cxn>
                    <a:cxn ang="0">
                      <a:pos x="6" y="4"/>
                    </a:cxn>
                    <a:cxn ang="0">
                      <a:pos x="7" y="4"/>
                    </a:cxn>
                    <a:cxn ang="0">
                      <a:pos x="8" y="5"/>
                    </a:cxn>
                    <a:cxn ang="0">
                      <a:pos x="9" y="5"/>
                    </a:cxn>
                    <a:cxn ang="0">
                      <a:pos x="9" y="6"/>
                    </a:cxn>
                    <a:cxn ang="0">
                      <a:pos x="10" y="6"/>
                    </a:cxn>
                    <a:cxn ang="0">
                      <a:pos x="11" y="7"/>
                    </a:cxn>
                    <a:cxn ang="0">
                      <a:pos x="12" y="7"/>
                    </a:cxn>
                  </a:cxnLst>
                  <a:rect l="0" t="0" r="r" b="b"/>
                  <a:pathLst>
                    <a:path w="12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8" y="5"/>
                      </a:lnTo>
                      <a:lnTo>
                        <a:pt x="9" y="5"/>
                      </a:lnTo>
                      <a:lnTo>
                        <a:pt x="9" y="6"/>
                      </a:lnTo>
                      <a:lnTo>
                        <a:pt x="10" y="6"/>
                      </a:lnTo>
                      <a:lnTo>
                        <a:pt x="11" y="7"/>
                      </a:lnTo>
                      <a:lnTo>
                        <a:pt x="12" y="7"/>
                      </a:lnTo>
                    </a:path>
                  </a:pathLst>
                </a:custGeom>
                <a:noFill/>
                <a:ln w="79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Freeform 678"/>
                <p:cNvSpPr>
                  <a:spLocks/>
                </p:cNvSpPr>
                <p:nvPr/>
              </p:nvSpPr>
              <p:spPr bwMode="auto">
                <a:xfrm>
                  <a:off x="4838" y="1711"/>
                  <a:ext cx="50" cy="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1"/>
                    </a:cxn>
                    <a:cxn ang="0">
                      <a:pos x="3" y="2"/>
                    </a:cxn>
                    <a:cxn ang="0">
                      <a:pos x="4" y="2"/>
                    </a:cxn>
                    <a:cxn ang="0">
                      <a:pos x="4" y="3"/>
                    </a:cxn>
                    <a:cxn ang="0">
                      <a:pos x="5" y="3"/>
                    </a:cxn>
                    <a:cxn ang="0">
                      <a:pos x="5" y="4"/>
                    </a:cxn>
                    <a:cxn ang="0">
                      <a:pos x="6" y="4"/>
                    </a:cxn>
                    <a:cxn ang="0">
                      <a:pos x="7" y="5"/>
                    </a:cxn>
                    <a:cxn ang="0">
                      <a:pos x="8" y="6"/>
                    </a:cxn>
                    <a:cxn ang="0">
                      <a:pos x="9" y="7"/>
                    </a:cxn>
                    <a:cxn ang="0">
                      <a:pos x="10" y="7"/>
                    </a:cxn>
                    <a:cxn ang="0">
                      <a:pos x="10" y="8"/>
                    </a:cxn>
                    <a:cxn ang="0">
                      <a:pos x="11" y="8"/>
                    </a:cxn>
                    <a:cxn ang="0">
                      <a:pos x="11" y="9"/>
                    </a:cxn>
                  </a:cxnLst>
                  <a:rect l="0" t="0" r="r" b="b"/>
                  <a:pathLst>
                    <a:path w="11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7" y="5"/>
                      </a:lnTo>
                      <a:lnTo>
                        <a:pt x="8" y="6"/>
                      </a:lnTo>
                      <a:lnTo>
                        <a:pt x="9" y="7"/>
                      </a:lnTo>
                      <a:lnTo>
                        <a:pt x="10" y="7"/>
                      </a:lnTo>
                      <a:lnTo>
                        <a:pt x="10" y="8"/>
                      </a:lnTo>
                      <a:lnTo>
                        <a:pt x="11" y="8"/>
                      </a:lnTo>
                      <a:lnTo>
                        <a:pt x="11" y="9"/>
                      </a:lnTo>
                    </a:path>
                  </a:pathLst>
                </a:custGeom>
                <a:noFill/>
                <a:ln w="79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Freeform 679"/>
                <p:cNvSpPr>
                  <a:spLocks/>
                </p:cNvSpPr>
                <p:nvPr/>
              </p:nvSpPr>
              <p:spPr bwMode="auto">
                <a:xfrm>
                  <a:off x="4911" y="1770"/>
                  <a:ext cx="40" cy="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2" y="2"/>
                    </a:cxn>
                    <a:cxn ang="0">
                      <a:pos x="3" y="2"/>
                    </a:cxn>
                    <a:cxn ang="0">
                      <a:pos x="3" y="3"/>
                    </a:cxn>
                    <a:cxn ang="0">
                      <a:pos x="4" y="3"/>
                    </a:cxn>
                    <a:cxn ang="0">
                      <a:pos x="4" y="4"/>
                    </a:cxn>
                    <a:cxn ang="0">
                      <a:pos x="5" y="4"/>
                    </a:cxn>
                    <a:cxn ang="0">
                      <a:pos x="5" y="5"/>
                    </a:cxn>
                    <a:cxn ang="0">
                      <a:pos x="6" y="5"/>
                    </a:cxn>
                    <a:cxn ang="0">
                      <a:pos x="6" y="6"/>
                    </a:cxn>
                    <a:cxn ang="0">
                      <a:pos x="7" y="6"/>
                    </a:cxn>
                    <a:cxn ang="0">
                      <a:pos x="7" y="7"/>
                    </a:cxn>
                    <a:cxn ang="0">
                      <a:pos x="8" y="7"/>
                    </a:cxn>
                    <a:cxn ang="0">
                      <a:pos x="8" y="8"/>
                    </a:cxn>
                    <a:cxn ang="0">
                      <a:pos x="9" y="8"/>
                    </a:cxn>
                    <a:cxn ang="0">
                      <a:pos x="9" y="9"/>
                    </a:cxn>
                  </a:cxnLst>
                  <a:rect l="0" t="0" r="r" b="b"/>
                  <a:pathLst>
                    <a:path w="9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5"/>
                      </a:lnTo>
                      <a:lnTo>
                        <a:pt x="6" y="5"/>
                      </a:lnTo>
                      <a:lnTo>
                        <a:pt x="6" y="6"/>
                      </a:lnTo>
                      <a:lnTo>
                        <a:pt x="7" y="6"/>
                      </a:lnTo>
                      <a:lnTo>
                        <a:pt x="7" y="7"/>
                      </a:lnTo>
                      <a:lnTo>
                        <a:pt x="8" y="7"/>
                      </a:lnTo>
                      <a:lnTo>
                        <a:pt x="8" y="8"/>
                      </a:lnTo>
                      <a:lnTo>
                        <a:pt x="9" y="8"/>
                      </a:lnTo>
                      <a:lnTo>
                        <a:pt x="9" y="9"/>
                      </a:lnTo>
                    </a:path>
                  </a:pathLst>
                </a:custGeom>
                <a:noFill/>
                <a:ln w="79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Freeform 680"/>
                <p:cNvSpPr>
                  <a:spLocks/>
                </p:cNvSpPr>
                <p:nvPr/>
              </p:nvSpPr>
              <p:spPr bwMode="auto">
                <a:xfrm>
                  <a:off x="4974" y="1829"/>
                  <a:ext cx="46" cy="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2" y="2"/>
                    </a:cxn>
                    <a:cxn ang="0">
                      <a:pos x="3" y="3"/>
                    </a:cxn>
                    <a:cxn ang="0">
                      <a:pos x="4" y="4"/>
                    </a:cxn>
                    <a:cxn ang="0">
                      <a:pos x="5" y="5"/>
                    </a:cxn>
                    <a:cxn ang="0">
                      <a:pos x="6" y="6"/>
                    </a:cxn>
                    <a:cxn ang="0">
                      <a:pos x="7" y="6"/>
                    </a:cxn>
                    <a:cxn ang="0">
                      <a:pos x="7" y="7"/>
                    </a:cxn>
                    <a:cxn ang="0">
                      <a:pos x="8" y="7"/>
                    </a:cxn>
                    <a:cxn ang="0">
                      <a:pos x="8" y="8"/>
                    </a:cxn>
                    <a:cxn ang="0">
                      <a:pos x="9" y="8"/>
                    </a:cxn>
                    <a:cxn ang="0">
                      <a:pos x="9" y="9"/>
                    </a:cxn>
                    <a:cxn ang="0">
                      <a:pos x="10" y="9"/>
                    </a:cxn>
                  </a:cxnLst>
                  <a:rect l="0" t="0" r="r" b="b"/>
                  <a:pathLst>
                    <a:path w="10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3" y="3"/>
                      </a:lnTo>
                      <a:lnTo>
                        <a:pt x="4" y="4"/>
                      </a:lnTo>
                      <a:lnTo>
                        <a:pt x="5" y="5"/>
                      </a:lnTo>
                      <a:lnTo>
                        <a:pt x="6" y="6"/>
                      </a:lnTo>
                      <a:lnTo>
                        <a:pt x="7" y="6"/>
                      </a:lnTo>
                      <a:lnTo>
                        <a:pt x="7" y="7"/>
                      </a:lnTo>
                      <a:lnTo>
                        <a:pt x="8" y="7"/>
                      </a:lnTo>
                      <a:lnTo>
                        <a:pt x="8" y="8"/>
                      </a:lnTo>
                      <a:lnTo>
                        <a:pt x="9" y="8"/>
                      </a:lnTo>
                      <a:lnTo>
                        <a:pt x="9" y="9"/>
                      </a:lnTo>
                      <a:lnTo>
                        <a:pt x="10" y="9"/>
                      </a:lnTo>
                    </a:path>
                  </a:pathLst>
                </a:custGeom>
                <a:noFill/>
                <a:ln w="79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Freeform 681"/>
                <p:cNvSpPr>
                  <a:spLocks/>
                </p:cNvSpPr>
                <p:nvPr/>
              </p:nvSpPr>
              <p:spPr bwMode="auto">
                <a:xfrm>
                  <a:off x="5047" y="1897"/>
                  <a:ext cx="45" cy="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2" y="2"/>
                    </a:cxn>
                    <a:cxn ang="0">
                      <a:pos x="3" y="2"/>
                    </a:cxn>
                    <a:cxn ang="0">
                      <a:pos x="3" y="3"/>
                    </a:cxn>
                    <a:cxn ang="0">
                      <a:pos x="4" y="3"/>
                    </a:cxn>
                    <a:cxn ang="0">
                      <a:pos x="4" y="4"/>
                    </a:cxn>
                    <a:cxn ang="0">
                      <a:pos x="5" y="4"/>
                    </a:cxn>
                    <a:cxn ang="0">
                      <a:pos x="5" y="5"/>
                    </a:cxn>
                    <a:cxn ang="0">
                      <a:pos x="6" y="5"/>
                    </a:cxn>
                    <a:cxn ang="0">
                      <a:pos x="6" y="6"/>
                    </a:cxn>
                    <a:cxn ang="0">
                      <a:pos x="7" y="6"/>
                    </a:cxn>
                    <a:cxn ang="0">
                      <a:pos x="8" y="7"/>
                    </a:cxn>
                    <a:cxn ang="0">
                      <a:pos x="9" y="8"/>
                    </a:cxn>
                    <a:cxn ang="0">
                      <a:pos x="10" y="9"/>
                    </a:cxn>
                  </a:cxnLst>
                  <a:rect l="0" t="0" r="r" b="b"/>
                  <a:pathLst>
                    <a:path w="10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5"/>
                      </a:lnTo>
                      <a:lnTo>
                        <a:pt x="6" y="5"/>
                      </a:lnTo>
                      <a:lnTo>
                        <a:pt x="6" y="6"/>
                      </a:lnTo>
                      <a:lnTo>
                        <a:pt x="7" y="6"/>
                      </a:lnTo>
                      <a:lnTo>
                        <a:pt x="8" y="7"/>
                      </a:lnTo>
                      <a:lnTo>
                        <a:pt x="9" y="8"/>
                      </a:lnTo>
                      <a:lnTo>
                        <a:pt x="10" y="9"/>
                      </a:lnTo>
                    </a:path>
                  </a:pathLst>
                </a:custGeom>
                <a:noFill/>
                <a:ln w="79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Freeform 682"/>
                <p:cNvSpPr>
                  <a:spLocks/>
                </p:cNvSpPr>
                <p:nvPr/>
              </p:nvSpPr>
              <p:spPr bwMode="auto">
                <a:xfrm>
                  <a:off x="5115" y="1956"/>
                  <a:ext cx="50" cy="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2" y="2"/>
                    </a:cxn>
                    <a:cxn ang="0">
                      <a:pos x="3" y="2"/>
                    </a:cxn>
                    <a:cxn ang="0">
                      <a:pos x="3" y="3"/>
                    </a:cxn>
                    <a:cxn ang="0">
                      <a:pos x="4" y="3"/>
                    </a:cxn>
                    <a:cxn ang="0">
                      <a:pos x="4" y="4"/>
                    </a:cxn>
                    <a:cxn ang="0">
                      <a:pos x="5" y="4"/>
                    </a:cxn>
                    <a:cxn ang="0">
                      <a:pos x="6" y="5"/>
                    </a:cxn>
                    <a:cxn ang="0">
                      <a:pos x="7" y="5"/>
                    </a:cxn>
                    <a:cxn ang="0">
                      <a:pos x="7" y="6"/>
                    </a:cxn>
                    <a:cxn ang="0">
                      <a:pos x="8" y="6"/>
                    </a:cxn>
                    <a:cxn ang="0">
                      <a:pos x="8" y="7"/>
                    </a:cxn>
                    <a:cxn ang="0">
                      <a:pos x="9" y="7"/>
                    </a:cxn>
                    <a:cxn ang="0">
                      <a:pos x="10" y="8"/>
                    </a:cxn>
                    <a:cxn ang="0">
                      <a:pos x="11" y="8"/>
                    </a:cxn>
                  </a:cxnLst>
                  <a:rect l="0" t="0" r="r" b="b"/>
                  <a:pathLst>
                    <a:path w="11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6" y="5"/>
                      </a:lnTo>
                      <a:lnTo>
                        <a:pt x="7" y="5"/>
                      </a:lnTo>
                      <a:lnTo>
                        <a:pt x="7" y="6"/>
                      </a:lnTo>
                      <a:lnTo>
                        <a:pt x="8" y="6"/>
                      </a:lnTo>
                      <a:lnTo>
                        <a:pt x="8" y="7"/>
                      </a:lnTo>
                      <a:lnTo>
                        <a:pt x="9" y="7"/>
                      </a:lnTo>
                      <a:lnTo>
                        <a:pt x="10" y="8"/>
                      </a:lnTo>
                      <a:lnTo>
                        <a:pt x="11" y="8"/>
                      </a:lnTo>
                    </a:path>
                  </a:pathLst>
                </a:custGeom>
                <a:noFill/>
                <a:ln w="79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Freeform 683"/>
                <p:cNvSpPr>
                  <a:spLocks/>
                </p:cNvSpPr>
                <p:nvPr/>
              </p:nvSpPr>
              <p:spPr bwMode="auto">
                <a:xfrm>
                  <a:off x="5183" y="2006"/>
                  <a:ext cx="54" cy="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2"/>
                    </a:cxn>
                    <a:cxn ang="0">
                      <a:pos x="3" y="2"/>
                    </a:cxn>
                    <a:cxn ang="0">
                      <a:pos x="3" y="3"/>
                    </a:cxn>
                    <a:cxn ang="0">
                      <a:pos x="4" y="3"/>
                    </a:cxn>
                    <a:cxn ang="0">
                      <a:pos x="5" y="4"/>
                    </a:cxn>
                    <a:cxn ang="0">
                      <a:pos x="6" y="4"/>
                    </a:cxn>
                    <a:cxn ang="0">
                      <a:pos x="6" y="5"/>
                    </a:cxn>
                    <a:cxn ang="0">
                      <a:pos x="7" y="5"/>
                    </a:cxn>
                    <a:cxn ang="0">
                      <a:pos x="8" y="6"/>
                    </a:cxn>
                    <a:cxn ang="0">
                      <a:pos x="9" y="6"/>
                    </a:cxn>
                    <a:cxn ang="0">
                      <a:pos x="10" y="7"/>
                    </a:cxn>
                    <a:cxn ang="0">
                      <a:pos x="11" y="7"/>
                    </a:cxn>
                    <a:cxn ang="0">
                      <a:pos x="11" y="8"/>
                    </a:cxn>
                    <a:cxn ang="0">
                      <a:pos x="12" y="8"/>
                    </a:cxn>
                  </a:cxnLst>
                  <a:rect l="0" t="0" r="r" b="b"/>
                  <a:pathLst>
                    <a:path w="12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6" y="5"/>
                      </a:lnTo>
                      <a:lnTo>
                        <a:pt x="7" y="5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0" y="7"/>
                      </a:lnTo>
                      <a:lnTo>
                        <a:pt x="11" y="7"/>
                      </a:lnTo>
                      <a:lnTo>
                        <a:pt x="11" y="8"/>
                      </a:lnTo>
                      <a:lnTo>
                        <a:pt x="12" y="8"/>
                      </a:lnTo>
                    </a:path>
                  </a:pathLst>
                </a:custGeom>
                <a:noFill/>
                <a:ln w="79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" name="Freeform 685"/>
              <p:cNvSpPr>
                <a:spLocks/>
              </p:cNvSpPr>
              <p:nvPr/>
            </p:nvSpPr>
            <p:spPr bwMode="auto">
              <a:xfrm>
                <a:off x="5260" y="2056"/>
                <a:ext cx="63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5"/>
                  </a:cxn>
                  <a:cxn ang="0">
                    <a:pos x="11" y="5"/>
                  </a:cxn>
                  <a:cxn ang="0">
                    <a:pos x="12" y="5"/>
                  </a:cxn>
                  <a:cxn ang="0">
                    <a:pos x="13" y="6"/>
                  </a:cxn>
                  <a:cxn ang="0">
                    <a:pos x="14" y="6"/>
                  </a:cxn>
                </a:cxnLst>
                <a:rect l="0" t="0" r="r" b="b"/>
                <a:pathLst>
                  <a:path w="14" h="6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3" y="6"/>
                    </a:lnTo>
                    <a:lnTo>
                      <a:pt x="14" y="6"/>
                    </a:lnTo>
                  </a:path>
                </a:pathLst>
              </a:custGeom>
              <a:noFill/>
              <a:ln w="7938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686"/>
              <p:cNvSpPr>
                <a:spLocks/>
              </p:cNvSpPr>
              <p:nvPr/>
            </p:nvSpPr>
            <p:spPr bwMode="auto">
              <a:xfrm>
                <a:off x="5346" y="2092"/>
                <a:ext cx="68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7" y="2"/>
                  </a:cxn>
                  <a:cxn ang="0">
                    <a:pos x="8" y="2"/>
                  </a:cxn>
                  <a:cxn ang="0">
                    <a:pos x="8" y="3"/>
                  </a:cxn>
                  <a:cxn ang="0">
                    <a:pos x="9" y="3"/>
                  </a:cxn>
                  <a:cxn ang="0">
                    <a:pos x="10" y="3"/>
                  </a:cxn>
                  <a:cxn ang="0">
                    <a:pos x="11" y="3"/>
                  </a:cxn>
                  <a:cxn ang="0">
                    <a:pos x="12" y="4"/>
                  </a:cxn>
                  <a:cxn ang="0">
                    <a:pos x="13" y="4"/>
                  </a:cxn>
                  <a:cxn ang="0">
                    <a:pos x="14" y="4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5" y="4"/>
                    </a:lnTo>
                  </a:path>
                </a:pathLst>
              </a:custGeom>
              <a:noFill/>
              <a:ln w="7938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687"/>
              <p:cNvSpPr>
                <a:spLocks/>
              </p:cNvSpPr>
              <p:nvPr/>
            </p:nvSpPr>
            <p:spPr bwMode="auto">
              <a:xfrm>
                <a:off x="5441" y="2119"/>
                <a:ext cx="68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0" y="1"/>
                  </a:cxn>
                  <a:cxn ang="0">
                    <a:pos x="11" y="1"/>
                  </a:cxn>
                  <a:cxn ang="0">
                    <a:pos x="11" y="2"/>
                  </a:cxn>
                  <a:cxn ang="0">
                    <a:pos x="12" y="2"/>
                  </a:cxn>
                  <a:cxn ang="0">
                    <a:pos x="13" y="2"/>
                  </a:cxn>
                  <a:cxn ang="0">
                    <a:pos x="14" y="2"/>
                  </a:cxn>
                  <a:cxn ang="0">
                    <a:pos x="15" y="2"/>
                  </a:cxn>
                </a:cxnLst>
                <a:rect l="0" t="0" r="r" b="b"/>
                <a:pathLst>
                  <a:path w="15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2"/>
                    </a:lnTo>
                  </a:path>
                </a:pathLst>
              </a:custGeom>
              <a:noFill/>
              <a:ln w="7938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688"/>
              <p:cNvSpPr>
                <a:spLocks/>
              </p:cNvSpPr>
              <p:nvPr/>
            </p:nvSpPr>
            <p:spPr bwMode="auto">
              <a:xfrm>
                <a:off x="5541" y="2133"/>
                <a:ext cx="2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7938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689"/>
              <p:cNvSpPr>
                <a:spLocks/>
              </p:cNvSpPr>
              <p:nvPr/>
            </p:nvSpPr>
            <p:spPr bwMode="auto">
              <a:xfrm>
                <a:off x="3296" y="2065"/>
                <a:ext cx="3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8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690"/>
              <p:cNvSpPr>
                <a:spLocks/>
              </p:cNvSpPr>
              <p:nvPr/>
            </p:nvSpPr>
            <p:spPr bwMode="auto">
              <a:xfrm>
                <a:off x="3364" y="2060"/>
                <a:ext cx="4" cy="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691"/>
              <p:cNvSpPr>
                <a:spLocks/>
              </p:cNvSpPr>
              <p:nvPr/>
            </p:nvSpPr>
            <p:spPr bwMode="auto">
              <a:xfrm>
                <a:off x="3400" y="2060"/>
                <a:ext cx="3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8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692"/>
              <p:cNvSpPr>
                <a:spLocks/>
              </p:cNvSpPr>
              <p:nvPr/>
            </p:nvSpPr>
            <p:spPr bwMode="auto">
              <a:xfrm>
                <a:off x="3468" y="2060"/>
                <a:ext cx="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693"/>
              <p:cNvSpPr>
                <a:spLocks/>
              </p:cNvSpPr>
              <p:nvPr/>
            </p:nvSpPr>
            <p:spPr bwMode="auto">
              <a:xfrm>
                <a:off x="3509" y="2056"/>
                <a:ext cx="32" cy="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694"/>
              <p:cNvSpPr>
                <a:spLocks/>
              </p:cNvSpPr>
              <p:nvPr/>
            </p:nvSpPr>
            <p:spPr bwMode="auto">
              <a:xfrm>
                <a:off x="3572" y="2056"/>
                <a:ext cx="1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695"/>
              <p:cNvSpPr>
                <a:spLocks/>
              </p:cNvSpPr>
              <p:nvPr/>
            </p:nvSpPr>
            <p:spPr bwMode="auto">
              <a:xfrm>
                <a:off x="3613" y="2056"/>
                <a:ext cx="3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8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696"/>
              <p:cNvSpPr>
                <a:spLocks/>
              </p:cNvSpPr>
              <p:nvPr/>
            </p:nvSpPr>
            <p:spPr bwMode="auto">
              <a:xfrm>
                <a:off x="3681" y="2051"/>
                <a:ext cx="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697"/>
              <p:cNvSpPr>
                <a:spLocks/>
              </p:cNvSpPr>
              <p:nvPr/>
            </p:nvSpPr>
            <p:spPr bwMode="auto">
              <a:xfrm>
                <a:off x="3722" y="2051"/>
                <a:ext cx="3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8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698"/>
              <p:cNvSpPr>
                <a:spLocks/>
              </p:cNvSpPr>
              <p:nvPr/>
            </p:nvSpPr>
            <p:spPr bwMode="auto">
              <a:xfrm>
                <a:off x="3790" y="2051"/>
                <a:ext cx="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699"/>
              <p:cNvSpPr>
                <a:spLocks/>
              </p:cNvSpPr>
              <p:nvPr/>
            </p:nvSpPr>
            <p:spPr bwMode="auto">
              <a:xfrm>
                <a:off x="3831" y="2047"/>
                <a:ext cx="32" cy="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700"/>
              <p:cNvSpPr>
                <a:spLocks/>
              </p:cNvSpPr>
              <p:nvPr/>
            </p:nvSpPr>
            <p:spPr bwMode="auto">
              <a:xfrm>
                <a:off x="3895" y="2047"/>
                <a:ext cx="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701"/>
              <p:cNvSpPr>
                <a:spLocks/>
              </p:cNvSpPr>
              <p:nvPr/>
            </p:nvSpPr>
            <p:spPr bwMode="auto">
              <a:xfrm>
                <a:off x="3935" y="2047"/>
                <a:ext cx="3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8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702"/>
              <p:cNvSpPr>
                <a:spLocks/>
              </p:cNvSpPr>
              <p:nvPr/>
            </p:nvSpPr>
            <p:spPr bwMode="auto">
              <a:xfrm>
                <a:off x="4003" y="2047"/>
                <a:ext cx="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703"/>
              <p:cNvSpPr>
                <a:spLocks/>
              </p:cNvSpPr>
              <p:nvPr/>
            </p:nvSpPr>
            <p:spPr bwMode="auto">
              <a:xfrm>
                <a:off x="4044" y="2047"/>
                <a:ext cx="3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8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704"/>
              <p:cNvSpPr>
                <a:spLocks/>
              </p:cNvSpPr>
              <p:nvPr/>
            </p:nvSpPr>
            <p:spPr bwMode="auto">
              <a:xfrm>
                <a:off x="4112" y="2047"/>
                <a:ext cx="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705"/>
              <p:cNvSpPr>
                <a:spLocks/>
              </p:cNvSpPr>
              <p:nvPr/>
            </p:nvSpPr>
            <p:spPr bwMode="auto">
              <a:xfrm>
                <a:off x="4149" y="2042"/>
                <a:ext cx="3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8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06"/>
              <p:cNvSpPr>
                <a:spLocks/>
              </p:cNvSpPr>
              <p:nvPr/>
            </p:nvSpPr>
            <p:spPr bwMode="auto">
              <a:xfrm>
                <a:off x="4217" y="2042"/>
                <a:ext cx="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07"/>
              <p:cNvSpPr>
                <a:spLocks/>
              </p:cNvSpPr>
              <p:nvPr/>
            </p:nvSpPr>
            <p:spPr bwMode="auto">
              <a:xfrm>
                <a:off x="4257" y="2042"/>
                <a:ext cx="3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8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708"/>
              <p:cNvSpPr>
                <a:spLocks/>
              </p:cNvSpPr>
              <p:nvPr/>
            </p:nvSpPr>
            <p:spPr bwMode="auto">
              <a:xfrm>
                <a:off x="4325" y="2042"/>
                <a:ext cx="1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709"/>
              <p:cNvSpPr>
                <a:spLocks/>
              </p:cNvSpPr>
              <p:nvPr/>
            </p:nvSpPr>
            <p:spPr bwMode="auto">
              <a:xfrm>
                <a:off x="4366" y="2042"/>
                <a:ext cx="3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8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710"/>
              <p:cNvSpPr>
                <a:spLocks/>
              </p:cNvSpPr>
              <p:nvPr/>
            </p:nvSpPr>
            <p:spPr bwMode="auto">
              <a:xfrm>
                <a:off x="4434" y="2042"/>
                <a:ext cx="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711"/>
              <p:cNvSpPr>
                <a:spLocks/>
              </p:cNvSpPr>
              <p:nvPr/>
            </p:nvSpPr>
            <p:spPr bwMode="auto">
              <a:xfrm>
                <a:off x="4475" y="2042"/>
                <a:ext cx="3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8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712"/>
              <p:cNvSpPr>
                <a:spLocks/>
              </p:cNvSpPr>
              <p:nvPr/>
            </p:nvSpPr>
            <p:spPr bwMode="auto">
              <a:xfrm>
                <a:off x="4543" y="2042"/>
                <a:ext cx="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713"/>
              <p:cNvSpPr>
                <a:spLocks/>
              </p:cNvSpPr>
              <p:nvPr/>
            </p:nvSpPr>
            <p:spPr bwMode="auto">
              <a:xfrm>
                <a:off x="4584" y="2042"/>
                <a:ext cx="3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8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714"/>
              <p:cNvSpPr>
                <a:spLocks/>
              </p:cNvSpPr>
              <p:nvPr/>
            </p:nvSpPr>
            <p:spPr bwMode="auto">
              <a:xfrm>
                <a:off x="4652" y="2042"/>
                <a:ext cx="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715"/>
              <p:cNvSpPr>
                <a:spLocks/>
              </p:cNvSpPr>
              <p:nvPr/>
            </p:nvSpPr>
            <p:spPr bwMode="auto">
              <a:xfrm>
                <a:off x="4693" y="2042"/>
                <a:ext cx="3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8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716"/>
              <p:cNvSpPr>
                <a:spLocks/>
              </p:cNvSpPr>
              <p:nvPr/>
            </p:nvSpPr>
            <p:spPr bwMode="auto">
              <a:xfrm>
                <a:off x="4756" y="2047"/>
                <a:ext cx="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717"/>
              <p:cNvSpPr>
                <a:spLocks/>
              </p:cNvSpPr>
              <p:nvPr/>
            </p:nvSpPr>
            <p:spPr bwMode="auto">
              <a:xfrm>
                <a:off x="4797" y="2047"/>
                <a:ext cx="3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8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718"/>
              <p:cNvSpPr>
                <a:spLocks/>
              </p:cNvSpPr>
              <p:nvPr/>
            </p:nvSpPr>
            <p:spPr bwMode="auto">
              <a:xfrm>
                <a:off x="4865" y="2047"/>
                <a:ext cx="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719"/>
              <p:cNvSpPr>
                <a:spLocks/>
              </p:cNvSpPr>
              <p:nvPr/>
            </p:nvSpPr>
            <p:spPr bwMode="auto">
              <a:xfrm>
                <a:off x="4906" y="2047"/>
                <a:ext cx="3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8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720"/>
              <p:cNvSpPr>
                <a:spLocks/>
              </p:cNvSpPr>
              <p:nvPr/>
            </p:nvSpPr>
            <p:spPr bwMode="auto">
              <a:xfrm>
                <a:off x="4974" y="2047"/>
                <a:ext cx="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721"/>
              <p:cNvSpPr>
                <a:spLocks/>
              </p:cNvSpPr>
              <p:nvPr/>
            </p:nvSpPr>
            <p:spPr bwMode="auto">
              <a:xfrm>
                <a:off x="5015" y="2051"/>
                <a:ext cx="3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8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722"/>
              <p:cNvSpPr>
                <a:spLocks/>
              </p:cNvSpPr>
              <p:nvPr/>
            </p:nvSpPr>
            <p:spPr bwMode="auto">
              <a:xfrm>
                <a:off x="5083" y="2051"/>
                <a:ext cx="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723"/>
              <p:cNvSpPr>
                <a:spLocks/>
              </p:cNvSpPr>
              <p:nvPr/>
            </p:nvSpPr>
            <p:spPr bwMode="auto">
              <a:xfrm>
                <a:off x="5124" y="2051"/>
                <a:ext cx="3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8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724"/>
              <p:cNvSpPr>
                <a:spLocks/>
              </p:cNvSpPr>
              <p:nvPr/>
            </p:nvSpPr>
            <p:spPr bwMode="auto">
              <a:xfrm>
                <a:off x="5192" y="2051"/>
                <a:ext cx="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725"/>
              <p:cNvSpPr>
                <a:spLocks/>
              </p:cNvSpPr>
              <p:nvPr/>
            </p:nvSpPr>
            <p:spPr bwMode="auto">
              <a:xfrm>
                <a:off x="5228" y="2056"/>
                <a:ext cx="3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8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726"/>
              <p:cNvSpPr>
                <a:spLocks/>
              </p:cNvSpPr>
              <p:nvPr/>
            </p:nvSpPr>
            <p:spPr bwMode="auto">
              <a:xfrm>
                <a:off x="5296" y="2056"/>
                <a:ext cx="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727"/>
              <p:cNvSpPr>
                <a:spLocks/>
              </p:cNvSpPr>
              <p:nvPr/>
            </p:nvSpPr>
            <p:spPr bwMode="auto">
              <a:xfrm>
                <a:off x="5337" y="2056"/>
                <a:ext cx="32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7" y="1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728"/>
              <p:cNvSpPr>
                <a:spLocks/>
              </p:cNvSpPr>
              <p:nvPr/>
            </p:nvSpPr>
            <p:spPr bwMode="auto">
              <a:xfrm>
                <a:off x="5401" y="2060"/>
                <a:ext cx="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729"/>
              <p:cNvSpPr>
                <a:spLocks/>
              </p:cNvSpPr>
              <p:nvPr/>
            </p:nvSpPr>
            <p:spPr bwMode="auto">
              <a:xfrm>
                <a:off x="5441" y="2060"/>
                <a:ext cx="3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8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730"/>
              <p:cNvSpPr>
                <a:spLocks/>
              </p:cNvSpPr>
              <p:nvPr/>
            </p:nvSpPr>
            <p:spPr bwMode="auto">
              <a:xfrm>
                <a:off x="5505" y="2065"/>
                <a:ext cx="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731"/>
              <p:cNvSpPr>
                <a:spLocks/>
              </p:cNvSpPr>
              <p:nvPr/>
            </p:nvSpPr>
            <p:spPr bwMode="auto">
              <a:xfrm>
                <a:off x="5546" y="2065"/>
                <a:ext cx="2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Rectangle 732"/>
              <p:cNvSpPr>
                <a:spLocks noChangeArrowheads="1"/>
              </p:cNvSpPr>
              <p:nvPr/>
            </p:nvSpPr>
            <p:spPr bwMode="auto">
              <a:xfrm>
                <a:off x="3994" y="2246"/>
                <a:ext cx="100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dirty="0">
                    <a:solidFill>
                      <a:srgbClr val="000000"/>
                    </a:solidFill>
                  </a:rPr>
                  <a:t>Wavelength Shift (m/s)</a:t>
                </a:r>
                <a:endParaRPr lang="en-US" sz="4200" dirty="0"/>
              </a:p>
            </p:txBody>
          </p:sp>
          <p:sp>
            <p:nvSpPr>
              <p:cNvPr id="68" name="Rectangle 733"/>
              <p:cNvSpPr>
                <a:spLocks noChangeArrowheads="1"/>
              </p:cNvSpPr>
              <p:nvPr/>
            </p:nvSpPr>
            <p:spPr bwMode="auto">
              <a:xfrm rot="16200000">
                <a:off x="2788" y="1447"/>
                <a:ext cx="621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dirty="0">
                    <a:solidFill>
                      <a:srgbClr val="000000"/>
                    </a:solidFill>
                  </a:rPr>
                  <a:t>Backscatter (W)</a:t>
                </a:r>
                <a:endParaRPr lang="en-US" sz="42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Separate Molecular vs. Aerosol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Working Group on Space-Based Wind Lidar, 16-18 October 2012 - Boulder, CO</a:t>
            </a: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0" y="4474119"/>
            <a:ext cx="8944824" cy="2009869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Fringe contrast or interferometer visibility (V = (I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max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min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)/(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max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+I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min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)) depends on:</a:t>
            </a: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Maximum system contrast,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1800" i="1" baseline="-25000" dirty="0" err="1" smtClean="0">
                <a:latin typeface="Arial" pitchFamily="34" charset="0"/>
                <a:cs typeface="Arial" pitchFamily="34" charset="0"/>
              </a:rPr>
              <a:t>max</a:t>
            </a:r>
            <a:endParaRPr lang="en-US" sz="1800" i="1" baseline="-25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Optical Path Difference,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OPD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Temporal Coherence length of the 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laser backscatter from atmosphere,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Lc</a:t>
            </a:r>
            <a:endParaRPr lang="en-US" sz="1800" i="1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short_long_cohlen)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43763" y="948643"/>
            <a:ext cx="5600237" cy="3654047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0" y="977274"/>
            <a:ext cx="3920490" cy="3251825"/>
          </a:xfrm>
          <a:prstGeom prst="rect">
            <a:avLst/>
          </a:prstGeom>
        </p:spPr>
        <p:txBody>
          <a:bodyPr vert="horz" lIns="96661" tIns="48331" rIns="96661" bIns="48331">
            <a:noAutofit/>
          </a:bodyPr>
          <a:lstStyle/>
          <a:p>
            <a:pPr marL="338314" indent="-338314" algn="l" defTabSz="966612" fontAlgn="auto">
              <a:spcBef>
                <a:spcPts val="74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Aerosol return (</a:t>
            </a: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narrower BW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 exhibits good fringe contrast over a range of OPDs</a:t>
            </a:r>
          </a:p>
          <a:p>
            <a:pPr marL="338314" indent="-338314" algn="l" fontAlgn="auto">
              <a:spcBef>
                <a:spcPts val="74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1800" baseline="0" dirty="0" smtClean="0">
                <a:latin typeface="Arial" pitchFamily="34" charset="0"/>
                <a:cs typeface="Arial" pitchFamily="34" charset="0"/>
              </a:rPr>
              <a:t>Molecular return (</a:t>
            </a:r>
            <a:r>
              <a:rPr lang="en-US" sz="1800" baseline="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broader BW</a:t>
            </a:r>
            <a:r>
              <a:rPr lang="en-US" sz="1800" baseline="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fringe visibility is negligible (~10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-12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 at HOAWL’s 0.9 meter OPD</a:t>
            </a:r>
            <a:endParaRPr lang="en-US" sz="1800" baseline="0" dirty="0" smtClean="0">
              <a:latin typeface="Arial" pitchFamily="34" charset="0"/>
              <a:cs typeface="Arial" pitchFamily="34" charset="0"/>
            </a:endParaRPr>
          </a:p>
          <a:p>
            <a:pPr marL="338314" indent="-338314" algn="l" defTabSz="966612" fontAlgn="auto">
              <a:spcBef>
                <a:spcPts val="74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atmospheric return is the combination of the two.</a:t>
            </a:r>
          </a:p>
          <a:p>
            <a:pPr marL="338314" indent="-338314" algn="l" fontAlgn="auto">
              <a:spcBef>
                <a:spcPts val="74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HSRL retrieval is in the separation of these two plus noise.</a:t>
            </a:r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4863611" y="5253648"/>
          <a:ext cx="3963988" cy="752475"/>
        </p:xfrm>
        <a:graphic>
          <a:graphicData uri="http://schemas.openxmlformats.org/presentationml/2006/ole">
            <p:oleObj spid="_x0000_s61443" name="Equation" r:id="rId4" imgW="144756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2"/>
          <p:cNvGrpSpPr/>
          <p:nvPr/>
        </p:nvGrpSpPr>
        <p:grpSpPr>
          <a:xfrm>
            <a:off x="3155005" y="3951500"/>
            <a:ext cx="5909867" cy="2517904"/>
            <a:chOff x="3209925" y="3804268"/>
            <a:chExt cx="5628445" cy="2360535"/>
          </a:xfrm>
        </p:grpSpPr>
        <p:pic>
          <p:nvPicPr>
            <p:cNvPr id="9" name="Picture 7" descr="\\aerobus3\Users7$\stucker\My Documents\OAWL\vibe analysis\example_results2.png"/>
            <p:cNvPicPr>
              <a:picLocks noChangeAspect="1" noChangeArrowheads="1"/>
            </p:cNvPicPr>
            <p:nvPr/>
          </p:nvPicPr>
          <p:blipFill>
            <a:blip r:embed="rId3" cstate="print"/>
            <a:srcRect l="12298"/>
            <a:stretch>
              <a:fillRect/>
            </a:stretch>
          </p:blipFill>
          <p:spPr bwMode="auto">
            <a:xfrm>
              <a:off x="3314700" y="3804268"/>
              <a:ext cx="5523670" cy="2360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3209925" y="5676900"/>
              <a:ext cx="5286375" cy="9526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403820" y="5467350"/>
              <a:ext cx="331592" cy="375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O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04262" y="4486275"/>
              <a:ext cx="320906" cy="375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D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7239000" y="4600575"/>
              <a:ext cx="72390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Phase(wind), Amplitude (Aerosol), and Offset (Molecular)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pg </a:t>
            </a:r>
            <a:fld id="{AC4C1E33-9CF4-43C5-8D50-4A4F44087A3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Working Group on Space-Based Wind </a:t>
            </a:r>
            <a:r>
              <a:rPr lang="en-US" dirty="0" err="1" smtClean="0"/>
              <a:t>Lidar</a:t>
            </a:r>
            <a:r>
              <a:rPr lang="en-US" dirty="0" smtClean="0"/>
              <a:t>, 16-18 October 2012 - Boulder, CO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7539" y="985822"/>
            <a:ext cx="8727758" cy="408734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Four channels:  Ideally, these are aligned to detect the 0, 90, 180, and 270 phases of the interferometric signal.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[0, 90, 180, 270] could be [135, 225, 315, 45] or any set of values separated by 90.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T0 detector phase definitions are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arbitary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– but used to define the </a:t>
            </a:r>
            <a:r>
              <a: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current state 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of the interferometer.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For each time stamp, perform a sinusoidal fit to the detector amplitudes at these phases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 phase, amplitude, and constant (‘dc”) offset of the fit are returned.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/>
              <a:buChar char=""/>
              <a:tabLst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Phase provides the wind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/>
              <a:buChar char=""/>
              <a:tabLst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Amplitude provides polarization-preserved Aerosol content</a:t>
            </a:r>
          </a:p>
          <a:p>
            <a:pPr marL="777240" lvl="1" indent="-320040" algn="l" fontAlgn="auto">
              <a:spcBef>
                <a:spcPts val="7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/>
              <a:buChar char="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Aerosols return has ~same contrast as outgoing laser pulse</a:t>
            </a:r>
          </a:p>
          <a:p>
            <a:pPr marL="1234440" lvl="2" indent="-320040" algn="l" fontAlgn="auto">
              <a:spcBef>
                <a:spcPts val="7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/>
              <a:buChar char="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Calibrated with To signal shot to shot (ideally)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Offset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 provides polarization-preserved 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m</a:t>
            </a:r>
            <a:r>
              <a:rPr kumimoji="0" lang="en-US" sz="1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olecular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 content</a:t>
            </a:r>
          </a:p>
          <a:p>
            <a:pPr marL="777240" lvl="1" indent="-320040" algn="l" fontAlgn="auto">
              <a:spcBef>
                <a:spcPts val="7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/>
              <a:buChar char=""/>
              <a:defRPr/>
            </a:pPr>
            <a:r>
              <a:rPr lang="en-US" sz="1400" noProof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Widened spectrum of molecular backscatter is incoherent for chosen optical path different</a:t>
            </a:r>
          </a:p>
          <a:p>
            <a:pPr marL="777240" lvl="1" indent="-320040" algn="l" fontAlgn="auto">
              <a:spcBef>
                <a:spcPts val="7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/>
              <a:buChar char=""/>
              <a:defRPr/>
            </a:pPr>
            <a:r>
              <a:rPr kumimoji="0" lang="en-US" sz="14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Results</a:t>
            </a:r>
            <a:r>
              <a:rPr kumimoji="0" lang="en-US" sz="14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 in offset in sine fit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		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/>
              <a:buChar char="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/>
              <a:buChar char="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60000"/>
              <a:buFont typeface="Wingdings"/>
              <a:buChar char="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2466" name="Object 5"/>
          <p:cNvGraphicFramePr>
            <a:graphicFrameLocks noChangeAspect="1"/>
          </p:cNvGraphicFramePr>
          <p:nvPr/>
        </p:nvGraphicFramePr>
        <p:xfrm>
          <a:off x="173236" y="5284009"/>
          <a:ext cx="2697162" cy="804863"/>
        </p:xfrm>
        <a:graphic>
          <a:graphicData uri="http://schemas.openxmlformats.org/presentationml/2006/ole">
            <p:oleObj spid="_x0000_s62466" name="Equation" r:id="rId4" imgW="1473120" imgH="431640" progId="Equation.3">
              <p:embed/>
            </p:oleObj>
          </a:graphicData>
        </a:graphic>
      </p:graphicFrame>
      <p:cxnSp>
        <p:nvCxnSpPr>
          <p:cNvPr id="14" name="Straight Connector 13"/>
          <p:cNvCxnSpPr/>
          <p:nvPr/>
        </p:nvCxnSpPr>
        <p:spPr>
          <a:xfrm flipV="1">
            <a:off x="3433726" y="4957886"/>
            <a:ext cx="5130641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882710" y="5335173"/>
            <a:ext cx="77216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98034" y="5062220"/>
            <a:ext cx="347496" cy="405383"/>
          </a:xfrm>
          <a:prstGeom prst="rect">
            <a:avLst/>
          </a:prstGeom>
          <a:noFill/>
        </p:spPr>
        <p:txBody>
          <a:bodyPr wrap="none" lIns="96661" tIns="48331" rIns="96661" bIns="48331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IDDL_template">
  <a:themeElements>
    <a:clrScheme name="FIDDL_1">
      <a:dk1>
        <a:sysClr val="windowText" lastClr="000000"/>
      </a:dk1>
      <a:lt1>
        <a:sysClr val="window" lastClr="FFFFFF"/>
      </a:lt1>
      <a:dk2>
        <a:srgbClr val="787A70"/>
      </a:dk2>
      <a:lt2>
        <a:srgbClr val="EAEBDE"/>
      </a:lt2>
      <a:accent1>
        <a:srgbClr val="87A472"/>
      </a:accent1>
      <a:accent2>
        <a:srgbClr val="ACBF9D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>
        <a:ln w="19050"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FIDDL_template</Template>
  <TotalTime>5412</TotalTime>
  <Words>1965</Words>
  <Application>Microsoft Office PowerPoint</Application>
  <PresentationFormat>On-screen Show (4:3)</PresentationFormat>
  <Paragraphs>289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FIDDL_template</vt:lpstr>
      <vt:lpstr>Equation</vt:lpstr>
      <vt:lpstr> Introduction to Combined HSRL and Optical Autocovariance Wind Lidar (HOAWL)</vt:lpstr>
      <vt:lpstr>HOAWL relevance to Working Group</vt:lpstr>
      <vt:lpstr>HOAWL Executive Summary</vt:lpstr>
      <vt:lpstr>The HOAWL team</vt:lpstr>
      <vt:lpstr>HOAWL Introduction</vt:lpstr>
      <vt:lpstr>Why HSRL</vt:lpstr>
      <vt:lpstr>Aerosol vs. Molecular Coherence</vt:lpstr>
      <vt:lpstr>Separate Molecular vs. Aerosol</vt:lpstr>
      <vt:lpstr>Phase(wind), Amplitude (Aerosol), and Offset (Molecular)</vt:lpstr>
      <vt:lpstr>HSRL Data Products</vt:lpstr>
      <vt:lpstr>HSRL from Previous OAWL Data</vt:lpstr>
      <vt:lpstr>Successes</vt:lpstr>
      <vt:lpstr>Preliminary Results:  11 July 2011 </vt:lpstr>
      <vt:lpstr>Preliminary Results:  13 July 2011</vt:lpstr>
      <vt:lpstr>Preliminary Results:  21 July 2011</vt:lpstr>
      <vt:lpstr>Average output results</vt:lpstr>
      <vt:lpstr>HOAWL ACT Summary</vt:lpstr>
      <vt:lpstr>HOAWL for LIDAR potion of ACE mission</vt:lpstr>
      <vt:lpstr>3D Winds plus LIDAR potion of ACE mission</vt:lpstr>
    </vt:vector>
  </TitlesOfParts>
  <Company>Ball Aerospace &amp; Technologies Corp.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FIDDL The Fabry-perot etalon for the Integrated Direct Detection Lidar</dc:title>
  <dc:creator>BATC</dc:creator>
  <cp:lastModifiedBy>Thomas Delker</cp:lastModifiedBy>
  <cp:revision>507</cp:revision>
  <dcterms:created xsi:type="dcterms:W3CDTF">2012-08-03T16:37:08Z</dcterms:created>
  <dcterms:modified xsi:type="dcterms:W3CDTF">2012-10-17T15:55:22Z</dcterms:modified>
</cp:coreProperties>
</file>