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9" r:id="rId3"/>
    <p:sldId id="271" r:id="rId4"/>
    <p:sldId id="280" r:id="rId5"/>
    <p:sldId id="258" r:id="rId6"/>
    <p:sldId id="259" r:id="rId7"/>
    <p:sldId id="260" r:id="rId8"/>
    <p:sldId id="267" r:id="rId9"/>
    <p:sldId id="268" r:id="rId10"/>
    <p:sldId id="277" r:id="rId11"/>
    <p:sldId id="278" r:id="rId12"/>
    <p:sldId id="281" r:id="rId13"/>
    <p:sldId id="272" r:id="rId14"/>
    <p:sldId id="276" r:id="rId15"/>
    <p:sldId id="28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28011-3881-45B0-A4C0-5DF5F31412CD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6EC46-5656-4A79-BB47-4BD111D257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4EA2-BC68-4D1E-A8FE-AEA596F9D739}" type="datetime1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FA7F-8A57-49D9-A875-2238C34FB159}" type="datetime1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DB6A5-DEA0-47E4-B312-53AC5176A1FD}" type="datetime1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801F-9E02-4D22-9D8C-EA21D9A3D93C}" type="datetime1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27-8189-4A05-8D3A-C88A580C1257}" type="datetime1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39B2-10F9-4E9A-9A0A-577CF81DFDC9}" type="datetime1">
              <a:rPr lang="en-US" smtClean="0"/>
              <a:pPr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C3806-201B-4743-A47B-1D55E9C12D2E}" type="datetime1">
              <a:rPr lang="en-US" smtClean="0"/>
              <a:pPr/>
              <a:t>10/17/2012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60F66-0701-49A4-AFE9-74A1AE1728BB}" type="datetime1">
              <a:rPr lang="en-US" smtClean="0"/>
              <a:pPr/>
              <a:t>10/17/2012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1247-9F5E-464A-BD07-CB9F75482BB1}" type="datetime1">
              <a:rPr lang="en-US" smtClean="0"/>
              <a:pPr/>
              <a:t>10/17/2012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3B6E-78D6-420B-9FE0-50F6ECCE084D}" type="datetime1">
              <a:rPr lang="en-US" smtClean="0"/>
              <a:pPr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B3A7C-F6BB-462C-B696-4479D8F8484B}" type="datetime1">
              <a:rPr lang="en-US" smtClean="0"/>
              <a:pPr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BAFC3-E22A-4E0A-B21B-11CB6FD90808}" type="datetime1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E3CEF-88CD-406A-AE13-77DC56AAE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csda.noaa.gov/vsdb/users/scasey/simperairs/vsdb.php" TargetMode="External"/><Relationship Id="rId7" Type="http://schemas.openxmlformats.org/officeDocument/2006/relationships/image" Target="../media/image29.png"/><Relationship Id="rId2" Type="http://schemas.openxmlformats.org/officeDocument/2006/relationships/hyperlink" Target="http://www.jcsda.noaa.gov/vsdb/users/scasey/realairs/vsdb.php" TargetMode="Externa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hyperlink" Target="http://www.jcsda.noaa.gov/vsdb/users/scasey/simerrairs/vsdb.php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OSSEs to assess the impact of early morning orbit coverage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0"/>
            <a:ext cx="9144000" cy="1752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Sean P.F. Casey</a:t>
            </a:r>
            <a:r>
              <a:rPr lang="en-US" sz="2800" baseline="30000" dirty="0" smtClean="0"/>
              <a:t>1,2,3,4</a:t>
            </a:r>
            <a:r>
              <a:rPr lang="en-US" sz="2800" dirty="0" smtClean="0"/>
              <a:t>, Michiko Masutani</a:t>
            </a:r>
            <a:r>
              <a:rPr lang="en-US" sz="2800" baseline="30000" dirty="0" smtClean="0"/>
              <a:t>3,5</a:t>
            </a:r>
            <a:r>
              <a:rPr lang="en-US" sz="2800" dirty="0" smtClean="0"/>
              <a:t>, Jack Woollen</a:t>
            </a:r>
            <a:r>
              <a:rPr lang="en-US" sz="2800" baseline="30000" dirty="0" smtClean="0"/>
              <a:t>3,5</a:t>
            </a:r>
            <a:r>
              <a:rPr lang="en-US" sz="2800" dirty="0" smtClean="0"/>
              <a:t>, </a:t>
            </a:r>
          </a:p>
          <a:p>
            <a:r>
              <a:rPr lang="en-US" sz="2800" dirty="0" smtClean="0"/>
              <a:t>Lars Peter Riishojgaard</a:t>
            </a:r>
            <a:r>
              <a:rPr lang="en-US" sz="2800" baseline="30000" dirty="0" smtClean="0"/>
              <a:t>2,3</a:t>
            </a:r>
            <a:r>
              <a:rPr lang="en-US" sz="2800" dirty="0" smtClean="0"/>
              <a:t>, </a:t>
            </a:r>
            <a:r>
              <a:rPr lang="en-US" sz="2800" dirty="0" smtClean="0"/>
              <a:t>Tong </a:t>
            </a:r>
            <a:r>
              <a:rPr lang="en-US" sz="2800" dirty="0" smtClean="0"/>
              <a:t>Zhu</a:t>
            </a:r>
            <a:r>
              <a:rPr lang="en-US" sz="2800" baseline="30000" dirty="0" smtClean="0"/>
              <a:t>3,4</a:t>
            </a:r>
            <a:r>
              <a:rPr lang="en-US" sz="2800" dirty="0" smtClean="0"/>
              <a:t> and </a:t>
            </a:r>
            <a:r>
              <a:rPr lang="en-US" sz="2800" dirty="0" err="1" smtClean="0"/>
              <a:t>Zaizhong</a:t>
            </a:r>
            <a:r>
              <a:rPr lang="en-US" sz="2800" dirty="0" smtClean="0"/>
              <a:t> Ma</a:t>
            </a:r>
            <a:r>
              <a:rPr lang="en-US" sz="2800" baseline="30000" dirty="0" smtClean="0"/>
              <a:t>2,3,4</a:t>
            </a:r>
            <a:endParaRPr lang="en-US" sz="2800" dirty="0" smtClean="0"/>
          </a:p>
          <a:p>
            <a:r>
              <a:rPr lang="en-US" sz="2400" baseline="30000" dirty="0" smtClean="0"/>
              <a:t>1</a:t>
            </a:r>
            <a:r>
              <a:rPr lang="en-US" sz="2400" dirty="0" smtClean="0"/>
              <a:t>Cooperative Institute for Climate and Satellites (CICS)</a:t>
            </a:r>
          </a:p>
          <a:p>
            <a:r>
              <a:rPr lang="en-US" sz="2400" baseline="30000" dirty="0" smtClean="0"/>
              <a:t>2</a:t>
            </a:r>
            <a:r>
              <a:rPr lang="en-US" sz="2400" dirty="0" smtClean="0"/>
              <a:t>Earth System Science Interdisciplinary Center (ESSIC)</a:t>
            </a:r>
          </a:p>
          <a:p>
            <a:r>
              <a:rPr lang="en-US" sz="2400" baseline="30000" dirty="0" smtClean="0"/>
              <a:t>3</a:t>
            </a:r>
            <a:r>
              <a:rPr lang="en-US" sz="2400" dirty="0" smtClean="0"/>
              <a:t>Joint Center for Satellite Data Assimilation (JCSDA)</a:t>
            </a:r>
          </a:p>
          <a:p>
            <a:r>
              <a:rPr lang="en-US" sz="2400" baseline="30000" dirty="0" smtClean="0"/>
              <a:t>4</a:t>
            </a:r>
            <a:r>
              <a:rPr lang="en-US" sz="2400" dirty="0" smtClean="0"/>
              <a:t>NOAA/NESDIS/STAR</a:t>
            </a:r>
          </a:p>
          <a:p>
            <a:r>
              <a:rPr lang="en-US" sz="2400" baseline="30000" dirty="0" smtClean="0"/>
              <a:t>5</a:t>
            </a:r>
            <a:r>
              <a:rPr lang="en-US" sz="2400" dirty="0" smtClean="0"/>
              <a:t>NOAA/NWS/NCEP/EMC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uwd.seviri_m09.00Z10JUL200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4953000"/>
            <a:ext cx="1828800" cy="1371600"/>
          </a:xfrm>
          <a:prstGeom prst="rect">
            <a:avLst/>
          </a:prstGeom>
        </p:spPr>
      </p:pic>
      <p:pic>
        <p:nvPicPr>
          <p:cNvPr id="29" name="Picture 28" descr="uwd.sndrD4_g13.00Z10JUL20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67000" y="4953000"/>
            <a:ext cx="1828800" cy="1371600"/>
          </a:xfrm>
          <a:prstGeom prst="rect">
            <a:avLst/>
          </a:prstGeom>
        </p:spPr>
      </p:pic>
      <p:pic>
        <p:nvPicPr>
          <p:cNvPr id="28" name="Picture 27" descr="uwd.sndrD3_g13.00Z10JUL200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1200" y="3124200"/>
            <a:ext cx="1828800" cy="1371600"/>
          </a:xfrm>
          <a:prstGeom prst="rect">
            <a:avLst/>
          </a:prstGeom>
        </p:spPr>
      </p:pic>
      <p:pic>
        <p:nvPicPr>
          <p:cNvPr id="27" name="Picture 26" descr="uwd.sndrD2_g13.00Z10JUL200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57600" y="3124200"/>
            <a:ext cx="1828800" cy="1371600"/>
          </a:xfrm>
          <a:prstGeom prst="rect">
            <a:avLst/>
          </a:prstGeom>
        </p:spPr>
      </p:pic>
      <p:pic>
        <p:nvPicPr>
          <p:cNvPr id="26" name="Picture 25" descr="uwd.sndrD1_g13.00Z10JUL20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0" y="3124200"/>
            <a:ext cx="1828800" cy="1371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38600" y="4495800"/>
            <a:ext cx="1130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SNDR-D2</a:t>
            </a:r>
            <a:endParaRPr lang="en-US" sz="20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Check for accurate simulated values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057399"/>
          </a:xfrm>
        </p:spPr>
        <p:txBody>
          <a:bodyPr>
            <a:normAutofit/>
          </a:bodyPr>
          <a:lstStyle/>
          <a:p>
            <a:r>
              <a:rPr lang="en-US" dirty="0" smtClean="0"/>
              <a:t>Latitude by Height charts of Forecast Impact:</a:t>
            </a:r>
          </a:p>
          <a:p>
            <a:pPr lvl="1"/>
            <a:r>
              <a:rPr lang="en-US" dirty="0" smtClean="0"/>
              <a:t>Blue = analysis worse than previous forecast</a:t>
            </a:r>
          </a:p>
          <a:p>
            <a:pPr lvl="1"/>
            <a:r>
              <a:rPr lang="en-US" dirty="0" smtClean="0"/>
              <a:t>Red = analysis closer to nature run than previous forecast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4800600"/>
            <a:ext cx="2057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800" dirty="0" smtClean="0"/>
              <a:t>GOES-13</a:t>
            </a:r>
          </a:p>
          <a:p>
            <a:pPr marL="457200" indent="-457200"/>
            <a:r>
              <a:rPr lang="en-US" sz="2800" dirty="0" smtClean="0"/>
              <a:t>(4 Sounders)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05000" y="44958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SNDR-D1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172200" y="4495800"/>
            <a:ext cx="1130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SNDR-D3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0" y="6248400"/>
            <a:ext cx="1130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SNDR-D4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029200" y="6248400"/>
            <a:ext cx="1399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SEVIRI-M09</a:t>
            </a:r>
            <a:endParaRPr lang="en-US" sz="2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752600" y="3962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886200" y="3962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019800" y="3962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895600" y="57912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029200" y="57912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43" name="Picture 42" descr="uwd.prepqc.00Z10JUL200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1200" y="4953000"/>
            <a:ext cx="1828800" cy="1371600"/>
          </a:xfrm>
          <a:prstGeom prst="rect">
            <a:avLst/>
          </a:prstGeom>
        </p:spPr>
      </p:pic>
      <p:pic>
        <p:nvPicPr>
          <p:cNvPr id="42" name="Picture 41" descr="uwd.cris_npp.00Z10JUL20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0" y="4953000"/>
            <a:ext cx="1828800" cy="1371600"/>
          </a:xfrm>
          <a:prstGeom prst="rect">
            <a:avLst/>
          </a:prstGeom>
        </p:spPr>
      </p:pic>
      <p:pic>
        <p:nvPicPr>
          <p:cNvPr id="41" name="Picture 40" descr="uwd.atms_npp.00Z10JUL200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4953000"/>
            <a:ext cx="1828800" cy="1371600"/>
          </a:xfrm>
          <a:prstGeom prst="rect">
            <a:avLst/>
          </a:prstGeom>
        </p:spPr>
      </p:pic>
      <p:pic>
        <p:nvPicPr>
          <p:cNvPr id="39" name="Picture 38" descr="uwd.ssmis_f16.00Z10JUL200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91200" y="3124200"/>
            <a:ext cx="1828800" cy="1371600"/>
          </a:xfrm>
          <a:prstGeom prst="rect">
            <a:avLst/>
          </a:prstGeom>
        </p:spPr>
      </p:pic>
      <p:pic>
        <p:nvPicPr>
          <p:cNvPr id="38" name="Picture 37" descr="uwd.iasi_metop-a.00Z10JUL20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57600" y="3124200"/>
            <a:ext cx="1828800" cy="1371600"/>
          </a:xfrm>
          <a:prstGeom prst="rect">
            <a:avLst/>
          </a:prstGeom>
        </p:spPr>
      </p:pic>
      <p:pic>
        <p:nvPicPr>
          <p:cNvPr id="37" name="Picture 36" descr="uwd.airs_aqua.00Z10JUL2005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524000" y="3124200"/>
            <a:ext cx="1828800" cy="1371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10000" y="4495800"/>
            <a:ext cx="1652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IASI-METOP-A</a:t>
            </a:r>
            <a:endParaRPr lang="en-US" sz="20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Check for accurate simulated values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057399"/>
          </a:xfrm>
        </p:spPr>
        <p:txBody>
          <a:bodyPr>
            <a:normAutofit/>
          </a:bodyPr>
          <a:lstStyle/>
          <a:p>
            <a:r>
              <a:rPr lang="en-US" dirty="0" smtClean="0"/>
              <a:t>Latitude by Height charts of Forecast Impact:</a:t>
            </a:r>
          </a:p>
          <a:p>
            <a:pPr lvl="1"/>
            <a:r>
              <a:rPr lang="en-US" dirty="0" smtClean="0"/>
              <a:t>Blue = analysis worse than previous forecast</a:t>
            </a:r>
          </a:p>
          <a:p>
            <a:pPr lvl="1"/>
            <a:r>
              <a:rPr lang="en-US" dirty="0" smtClean="0"/>
              <a:t>Red = analysis closer to nature run than previous forecast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44958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AIRS-AQUA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0" y="4495800"/>
            <a:ext cx="138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SSMI/S-F16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1828800" y="6248400"/>
            <a:ext cx="12866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ATMS-NPP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4038600" y="6248400"/>
            <a:ext cx="1152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CRIS-NPP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5943600" y="6324600"/>
            <a:ext cx="1645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All Other Obs.</a:t>
            </a:r>
            <a:endParaRPr lang="en-US" sz="20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1752600" y="3962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886200" y="3962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019800" y="3962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752600" y="57912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86200" y="57912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019800" y="57912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5715000" y="2743200"/>
            <a:ext cx="2057400" cy="2286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vwd.ssmis_f16.00Z10JUL200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2971800"/>
            <a:ext cx="2743200" cy="2057400"/>
          </a:xfrm>
          <a:prstGeom prst="rect">
            <a:avLst/>
          </a:prstGeom>
        </p:spPr>
      </p:pic>
      <p:pic>
        <p:nvPicPr>
          <p:cNvPr id="24" name="Picture 23" descr="uwd.ssmis_f16.00Z10JUL20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0" y="2971800"/>
            <a:ext cx="2743200" cy="2057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412750"/>
          </a:xfrm>
        </p:spPr>
        <p:txBody>
          <a:bodyPr/>
          <a:lstStyle/>
          <a:p>
            <a:r>
              <a:rPr lang="en-US" dirty="0" smtClean="0"/>
              <a:t>        Issues with SSMI/S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609600"/>
            <a:ext cx="3008313" cy="4691063"/>
          </a:xfrm>
        </p:spPr>
        <p:txBody>
          <a:bodyPr>
            <a:no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Negative impacts prominent in upper troposphere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Negative wind impacts less obvious, but still negative nonetheless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Concerns here due to importance of SSMI/S in experimental </a:t>
            </a:r>
            <a:r>
              <a:rPr lang="en-US" sz="1800" dirty="0" smtClean="0"/>
              <a:t>design</a:t>
            </a:r>
            <a:endParaRPr lang="en-US" sz="1800" dirty="0" smtClean="0"/>
          </a:p>
          <a:p>
            <a:pPr lvl="2">
              <a:buFont typeface="Arial" pitchFamily="34" charset="0"/>
              <a:buChar char="•"/>
            </a:pPr>
            <a:r>
              <a:rPr lang="en-US" sz="1400" dirty="0" smtClean="0"/>
              <a:t> </a:t>
            </a:r>
            <a:r>
              <a:rPr lang="en-US" sz="1600" dirty="0" smtClean="0"/>
              <a:t>Initial </a:t>
            </a:r>
            <a:r>
              <a:rPr lang="en-US" sz="1600" dirty="0" smtClean="0"/>
              <a:t>runs suggesting removing “perfectly simulated” SSMI/S data has a positive impact on the </a:t>
            </a:r>
            <a:r>
              <a:rPr lang="en-US" sz="1600" dirty="0" smtClean="0"/>
              <a:t>model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</a:t>
            </a:r>
            <a:r>
              <a:rPr lang="en-US" sz="1800" dirty="0" smtClean="0"/>
              <a:t>Hot-Off-The-Press Data (14:10 MDT) suggests improvement in our simulated SSMI/S assimilation</a:t>
            </a:r>
            <a:endParaRPr lang="en-US" sz="1800" dirty="0" smtClean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962400" y="4191000"/>
            <a:ext cx="228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553200" y="4191000"/>
            <a:ext cx="228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429000" y="1676400"/>
            <a:ext cx="29718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429000" y="1752600"/>
            <a:ext cx="762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419600" y="2667000"/>
            <a:ext cx="1274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Zonal Wind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781800" y="2667000"/>
            <a:ext cx="1802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Meridional Wind</a:t>
            </a:r>
            <a:endParaRPr lang="en-US" b="1" dirty="0"/>
          </a:p>
        </p:txBody>
      </p:sp>
      <p:pic>
        <p:nvPicPr>
          <p:cNvPr id="19" name="Picture 18" descr="tmp.ssmis_f16.00Z10JUL200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76800" y="609600"/>
            <a:ext cx="2743200" cy="20574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638800" y="228600"/>
            <a:ext cx="1406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Temperature</a:t>
            </a:r>
            <a:endParaRPr lang="en-US" b="1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5257800" y="1828800"/>
            <a:ext cx="228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 descr="ebjjfehg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52800" y="685800"/>
            <a:ext cx="5791200" cy="4343400"/>
          </a:xfrm>
          <a:prstGeom prst="rect">
            <a:avLst/>
          </a:prstGeom>
        </p:spPr>
      </p:pic>
      <p:cxnSp>
        <p:nvCxnSpPr>
          <p:cNvPr id="27" name="Straight Connector 26"/>
          <p:cNvCxnSpPr/>
          <p:nvPr/>
        </p:nvCxnSpPr>
        <p:spPr>
          <a:xfrm>
            <a:off x="4114800" y="3276600"/>
            <a:ext cx="47244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Representativeness of Simulated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Using the same software that will be used to analyze our early-morning-orbit results (VSDB),  we compared results for three experiments, one with real data and two with simulated data.</a:t>
            </a:r>
          </a:p>
          <a:p>
            <a:r>
              <a:rPr lang="en-US" dirty="0" smtClean="0"/>
              <a:t>For all three experiments:</a:t>
            </a:r>
          </a:p>
          <a:p>
            <a:pPr lvl="1"/>
            <a:r>
              <a:rPr lang="en-US" dirty="0" smtClean="0"/>
              <a:t>July 15 – August 31</a:t>
            </a:r>
            <a:r>
              <a:rPr lang="en-US" baseline="30000" dirty="0" smtClean="0"/>
              <a:t>st</a:t>
            </a:r>
            <a:r>
              <a:rPr lang="en-US" dirty="0"/>
              <a:t> </a:t>
            </a:r>
            <a:r>
              <a:rPr lang="en-US" dirty="0" smtClean="0"/>
              <a:t>2005 (two-week spin-up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2005 observing system (“Set A” in M. </a:t>
            </a:r>
            <a:r>
              <a:rPr lang="en-US" dirty="0" err="1" smtClean="0"/>
              <a:t>Masutani’s</a:t>
            </a:r>
            <a:r>
              <a:rPr lang="en-US" dirty="0" smtClean="0"/>
              <a:t> talk)</a:t>
            </a:r>
            <a:endParaRPr lang="en-US" dirty="0" smtClean="0"/>
          </a:p>
          <a:p>
            <a:pPr lvl="1"/>
            <a:r>
              <a:rPr lang="en-US" dirty="0" smtClean="0"/>
              <a:t>“Control” (black curve): no AIRS</a:t>
            </a:r>
          </a:p>
          <a:p>
            <a:pPr lvl="1"/>
            <a:r>
              <a:rPr lang="en-US" dirty="0" smtClean="0"/>
              <a:t>“Experiment” (red curve): AIRS included</a:t>
            </a:r>
          </a:p>
          <a:p>
            <a:r>
              <a:rPr lang="en-US" dirty="0" smtClean="0"/>
              <a:t>Differences between experiments:</a:t>
            </a:r>
          </a:p>
          <a:p>
            <a:pPr lvl="1"/>
            <a:r>
              <a:rPr lang="en-US" dirty="0" smtClean="0"/>
              <a:t>Real:  Real observations</a:t>
            </a:r>
          </a:p>
          <a:p>
            <a:pPr lvl="1"/>
            <a:r>
              <a:rPr lang="en-US" dirty="0" smtClean="0"/>
              <a:t>Simper:  Simulated observations, no error added</a:t>
            </a:r>
          </a:p>
          <a:p>
            <a:pPr lvl="1"/>
            <a:r>
              <a:rPr lang="en-US" dirty="0" err="1" smtClean="0"/>
              <a:t>Simerr</a:t>
            </a:r>
            <a:r>
              <a:rPr lang="en-US" dirty="0" smtClean="0"/>
              <a:t>:  Simulated observations, random error added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92-5778-4729-BBDD-F8ABCD8D839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3008313" cy="749300"/>
          </a:xfrm>
        </p:spPr>
        <p:txBody>
          <a:bodyPr>
            <a:normAutofit/>
          </a:bodyPr>
          <a:lstStyle/>
          <a:p>
            <a:r>
              <a:rPr lang="en-US" dirty="0" smtClean="0"/>
              <a:t>Representativeness of Simulated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Magnitude of differences between AIRS vs. NOAIRS changes among experiments; not enough to change results (positive vs. negative impact), but might effect significance of impact</a:t>
            </a:r>
          </a:p>
          <a:p>
            <a:r>
              <a:rPr lang="en-US" dirty="0" smtClean="0"/>
              <a:t>Online archives of VSDB results:</a:t>
            </a:r>
          </a:p>
          <a:p>
            <a:pPr lvl="1"/>
            <a:r>
              <a:rPr lang="en-US" dirty="0" smtClean="0"/>
              <a:t>Real:  </a:t>
            </a:r>
            <a:r>
              <a:rPr lang="en-US" dirty="0" smtClean="0">
                <a:hlinkClick r:id="rId2"/>
              </a:rPr>
              <a:t>http://www.jcsda.noaa.gov/vsdb/users/scasey/realairs/vsdb.php</a:t>
            </a:r>
            <a:endParaRPr lang="en-US" dirty="0" smtClean="0"/>
          </a:p>
          <a:p>
            <a:pPr lvl="1"/>
            <a:r>
              <a:rPr lang="en-US" dirty="0" smtClean="0"/>
              <a:t>Simulated, no error:  </a:t>
            </a:r>
            <a:r>
              <a:rPr lang="en-US" dirty="0" smtClean="0">
                <a:hlinkClick r:id="rId3"/>
              </a:rPr>
              <a:t>http://www.jcsda.noaa.gov/vsdb/users/scasey/simperairs/vsdb.php</a:t>
            </a:r>
            <a:endParaRPr lang="en-US" dirty="0" smtClean="0"/>
          </a:p>
          <a:p>
            <a:pPr lvl="1"/>
            <a:r>
              <a:rPr lang="en-US" dirty="0" smtClean="0"/>
              <a:t>Simulated, random error:  </a:t>
            </a:r>
            <a:r>
              <a:rPr lang="en-US" dirty="0" smtClean="0">
                <a:hlinkClick r:id="rId4"/>
              </a:rPr>
              <a:t>http://www.jcsda.noaa.gov/vsdb/users/scasey/simerrairs/vsdb.php</a:t>
            </a:r>
            <a:r>
              <a:rPr lang="en-US" dirty="0" smtClean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1066800"/>
            <a:ext cx="3008313" cy="4691063"/>
          </a:xfrm>
        </p:spPr>
        <p:txBody>
          <a:bodyPr/>
          <a:lstStyle/>
          <a:p>
            <a:r>
              <a:rPr lang="en-US" dirty="0" smtClean="0"/>
              <a:t>Real: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Simper: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Simerr</a:t>
            </a:r>
            <a:r>
              <a:rPr lang="en-US" dirty="0" smtClean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92-5778-4729-BBDD-F8ABCD8D839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00200" y="1143000"/>
            <a:ext cx="1828800" cy="1836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00200" y="2971800"/>
            <a:ext cx="1828800" cy="1849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00200" y="48006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Current OSSE work aims to demonstrate the importance of a meteorological satellite in the early-morning orbit</a:t>
            </a:r>
          </a:p>
          <a:p>
            <a:r>
              <a:rPr lang="en-US" dirty="0" smtClean="0"/>
              <a:t>Current simulated </a:t>
            </a:r>
            <a:r>
              <a:rPr lang="en-US" dirty="0" err="1" smtClean="0"/>
              <a:t>obs</a:t>
            </a:r>
            <a:r>
              <a:rPr lang="en-US" dirty="0" smtClean="0"/>
              <a:t> show largely positive impact on the forecast model; currently investigating potential issue with simulated SSMI/S</a:t>
            </a:r>
          </a:p>
          <a:p>
            <a:r>
              <a:rPr lang="en-US" dirty="0" smtClean="0"/>
              <a:t>Important to point out that these simulations show a best-case (or worst-case) scenario; real observations may show a less-significant impact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352800" cy="1162050"/>
          </a:xfrm>
        </p:spPr>
        <p:txBody>
          <a:bodyPr/>
          <a:lstStyle/>
          <a:p>
            <a:r>
              <a:rPr lang="en-US" dirty="0" smtClean="0"/>
              <a:t>Three polar orbits?  Or two?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581400" y="1524000"/>
            <a:ext cx="5111750" cy="3354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008313" cy="32305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Recently, </a:t>
            </a:r>
            <a:r>
              <a:rPr lang="en-US" sz="1800" dirty="0" smtClean="0"/>
              <a:t>plans </a:t>
            </a:r>
            <a:r>
              <a:rPr lang="en-US" sz="1800" dirty="0" smtClean="0"/>
              <a:t>for a meteorological satellite in the “early morning orbit” (~0530/1730 equatorial crossing time) were scrapped for budget reasons.  How will this effect medium-range weather forecasts?  Which of three suggested replacement satellites would have the greatest forecast impact?</a:t>
            </a:r>
          </a:p>
          <a:p>
            <a:endParaRPr lang="en-US" sz="1800" dirty="0"/>
          </a:p>
        </p:txBody>
      </p:sp>
      <p:sp>
        <p:nvSpPr>
          <p:cNvPr id="5" name="Oval 4"/>
          <p:cNvSpPr/>
          <p:nvPr/>
        </p:nvSpPr>
        <p:spPr>
          <a:xfrm>
            <a:off x="3124200" y="2286000"/>
            <a:ext cx="19812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105400" y="5029200"/>
            <a:ext cx="21779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Image Courtesy F. </a:t>
            </a:r>
            <a:r>
              <a:rPr lang="en-US" sz="1600" dirty="0" err="1" smtClean="0"/>
              <a:t>Weng</a:t>
            </a:r>
            <a:endParaRPr lang="en-US" sz="16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Planned Early-Morning-Orbit Experiments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Tahoma" charset="0"/>
              <a:buAutoNum type="arabicPeriod"/>
            </a:pPr>
            <a:r>
              <a:rPr lang="en-US" sz="2400" dirty="0" smtClean="0"/>
              <a:t>A control run, using all available instruments as of May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, 2012</a:t>
            </a:r>
          </a:p>
          <a:p>
            <a:pPr marL="457200" indent="-457200">
              <a:buFont typeface="Tahoma" charset="0"/>
              <a:buAutoNum type="arabicPeriod"/>
            </a:pPr>
            <a:r>
              <a:rPr lang="en-US" sz="2400" dirty="0" smtClean="0"/>
              <a:t>Same as 1., but without current early morning orbit coverage </a:t>
            </a:r>
            <a:r>
              <a:rPr lang="en-US" sz="2400" dirty="0" smtClean="0"/>
              <a:t>[(</a:t>
            </a:r>
            <a:r>
              <a:rPr lang="en-US" sz="2400" dirty="0" smtClean="0"/>
              <a:t>no </a:t>
            </a:r>
            <a:r>
              <a:rPr lang="en-US" sz="2400" dirty="0" smtClean="0"/>
              <a:t>Special Sensor Microwave Imager/Sounder (SSMI-S)]</a:t>
            </a:r>
            <a:endParaRPr lang="en-US" sz="2400" dirty="0" smtClean="0"/>
          </a:p>
          <a:p>
            <a:pPr marL="457200" indent="-457200">
              <a:buFont typeface="Tahoma" charset="0"/>
              <a:buAutoNum type="arabicPeriod"/>
              <a:tabLst>
                <a:tab pos="3544888" algn="l"/>
              </a:tabLst>
            </a:pPr>
            <a:r>
              <a:rPr lang="en-US" sz="2400" dirty="0" smtClean="0"/>
              <a:t>Same as 2., but with </a:t>
            </a:r>
            <a:r>
              <a:rPr lang="en-US" sz="2400" dirty="0" smtClean="0"/>
              <a:t>Cross-track Infrared Sounder (CrIS) </a:t>
            </a:r>
            <a:r>
              <a:rPr lang="en-US" sz="2400" dirty="0" smtClean="0"/>
              <a:t>and </a:t>
            </a:r>
            <a:r>
              <a:rPr lang="en-US" sz="2400" dirty="0" smtClean="0"/>
              <a:t>Advanced Technology Microwave Sounder (ATMS</a:t>
            </a:r>
            <a:r>
              <a:rPr lang="en-US" sz="2400" dirty="0" smtClean="0"/>
              <a:t>) added in the early morning orbit</a:t>
            </a:r>
          </a:p>
          <a:p>
            <a:pPr marL="457200" indent="-457200">
              <a:buFont typeface="Tahoma" charset="0"/>
              <a:buAutoNum type="arabicPeriod"/>
            </a:pPr>
            <a:r>
              <a:rPr lang="en-US" sz="2400" dirty="0" smtClean="0"/>
              <a:t>Same as 2., but with </a:t>
            </a:r>
            <a:r>
              <a:rPr lang="en-US" sz="2400" dirty="0" smtClean="0"/>
              <a:t>Visible Infrared Imagin</a:t>
            </a:r>
            <a:r>
              <a:rPr lang="en-US" sz="2400" dirty="0" smtClean="0"/>
              <a:t>g Radiometer Suite (</a:t>
            </a:r>
            <a:r>
              <a:rPr lang="en-US" sz="2400" dirty="0" smtClean="0"/>
              <a:t>VIIRS) </a:t>
            </a:r>
            <a:r>
              <a:rPr lang="en-US" sz="2400" dirty="0" smtClean="0"/>
              <a:t>in the early morning orbit (i.e. polar winds)</a:t>
            </a:r>
          </a:p>
          <a:p>
            <a:pPr marL="457200" indent="-457200">
              <a:buFont typeface="Tahoma" charset="0"/>
              <a:buAutoNum type="arabicPeriod"/>
            </a:pPr>
            <a:r>
              <a:rPr lang="en-US" sz="2400" dirty="0" smtClean="0"/>
              <a:t>Same as 2., but with VIIRS and ATMS in the early morning orbit</a:t>
            </a:r>
          </a:p>
        </p:txBody>
      </p:sp>
      <p:sp>
        <p:nvSpPr>
          <p:cNvPr id="184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D0383D-E8A5-47A1-B2F2-183CE92EAC5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Simulating </a:t>
            </a:r>
            <a:r>
              <a:rPr lang="en-US" smtClean="0"/>
              <a:t>new instruments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123463" y="1600200"/>
            <a:ext cx="689707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Arc 9"/>
          <p:cNvSpPr/>
          <p:nvPr/>
        </p:nvSpPr>
        <p:spPr>
          <a:xfrm rot="4714865">
            <a:off x="4798380" y="2568136"/>
            <a:ext cx="3142576" cy="3499637"/>
          </a:xfrm>
          <a:prstGeom prst="arc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10" idx="0"/>
          </p:cNvCxnSpPr>
          <p:nvPr/>
        </p:nvCxnSpPr>
        <p:spPr>
          <a:xfrm flipH="1">
            <a:off x="7924800" y="3971526"/>
            <a:ext cx="160051" cy="29567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0" idx="0"/>
          </p:cNvCxnSpPr>
          <p:nvPr/>
        </p:nvCxnSpPr>
        <p:spPr>
          <a:xfrm>
            <a:off x="8084851" y="3971526"/>
            <a:ext cx="220949" cy="29567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Experimental Setup:</a:t>
            </a:r>
          </a:p>
          <a:p>
            <a:r>
              <a:rPr lang="en-US" dirty="0"/>
              <a:t> NCEP GDAS system based on May 2011 GFS, May 2012 GSI</a:t>
            </a:r>
          </a:p>
          <a:p>
            <a:r>
              <a:rPr lang="en-US" dirty="0"/>
              <a:t> Horizontal resolution of T-382 (previously used for operations</a:t>
            </a:r>
            <a:r>
              <a:rPr lang="en-US" dirty="0" smtClean="0"/>
              <a:t>) constrained </a:t>
            </a:r>
            <a:r>
              <a:rPr lang="en-US" dirty="0"/>
              <a:t>by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Computational resources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Nature Run resolution (T-511)</a:t>
            </a:r>
          </a:p>
          <a:p>
            <a:r>
              <a:rPr lang="en-US" dirty="0"/>
              <a:t> Experimental periods: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July/August:  2005 Nature Run, </a:t>
            </a:r>
            <a:r>
              <a:rPr lang="en-US" sz="3200" dirty="0" smtClean="0">
                <a:solidFill>
                  <a:srgbClr val="FF0000"/>
                </a:solidFill>
              </a:rPr>
              <a:t>using instruments from 2011 (+ ATMS &amp; CrIS/NPP)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January/February:  2006 Nature Run, </a:t>
            </a:r>
            <a:r>
              <a:rPr lang="en-US" sz="3200" dirty="0" smtClean="0">
                <a:solidFill>
                  <a:srgbClr val="FF0000"/>
                </a:solidFill>
              </a:rPr>
              <a:t>using instruments from 2012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2-week spin-up for each time period &amp; experiment, 45 days for forecast impact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Two checks for simulated data: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Values must be “reasonable”</a:t>
            </a:r>
          </a:p>
          <a:p>
            <a:endParaRPr lang="en-US" dirty="0"/>
          </a:p>
          <a:p>
            <a:pPr lvl="1"/>
            <a:r>
              <a:rPr lang="en-US" sz="2400" dirty="0" smtClean="0"/>
              <a:t>“Current Boulder </a:t>
            </a:r>
            <a:r>
              <a:rPr lang="en-US" sz="2400" dirty="0" smtClean="0"/>
              <a:t>temperature</a:t>
            </a:r>
            <a:r>
              <a:rPr lang="en-US" sz="2400" dirty="0" smtClean="0"/>
              <a:t>:”</a:t>
            </a:r>
            <a:endParaRPr lang="en-US" sz="2400" dirty="0" smtClean="0"/>
          </a:p>
          <a:p>
            <a:endParaRPr lang="en-US" dirty="0"/>
          </a:p>
          <a:p>
            <a:r>
              <a:rPr lang="en-US" dirty="0" smtClean="0"/>
              <a:t>Values must be “accurate”</a:t>
            </a:r>
          </a:p>
          <a:p>
            <a:endParaRPr lang="en-US" dirty="0"/>
          </a:p>
          <a:p>
            <a:pPr lvl="1"/>
            <a:r>
              <a:rPr lang="en-US" sz="2400" dirty="0" smtClean="0"/>
              <a:t>“Current Boulder </a:t>
            </a:r>
            <a:r>
              <a:rPr lang="en-US" sz="2400" dirty="0" smtClean="0"/>
              <a:t>temperature:”</a:t>
            </a:r>
            <a:endParaRPr lang="en-US" sz="2400" dirty="0"/>
          </a:p>
        </p:txBody>
      </p:sp>
      <p:sp>
        <p:nvSpPr>
          <p:cNvPr id="12" name="&quot;No&quot; Symbol 11"/>
          <p:cNvSpPr/>
          <p:nvPr/>
        </p:nvSpPr>
        <p:spPr>
          <a:xfrm>
            <a:off x="5410200" y="2133600"/>
            <a:ext cx="2286000" cy="1752600"/>
          </a:xfrm>
          <a:prstGeom prst="noSmoking">
            <a:avLst>
              <a:gd name="adj" fmla="val 581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7400" y="2667000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8</a:t>
            </a:r>
            <a:r>
              <a:rPr lang="en-US" sz="4000" dirty="0" smtClean="0"/>
              <a:t>00</a:t>
            </a:r>
            <a:r>
              <a:rPr lang="en-US" sz="4000" dirty="0" smtClean="0">
                <a:latin typeface="Calibri"/>
              </a:rPr>
              <a:t>°C</a:t>
            </a:r>
            <a:endParaRPr lang="en-US" sz="4000" dirty="0"/>
          </a:p>
        </p:txBody>
      </p:sp>
      <p:sp>
        <p:nvSpPr>
          <p:cNvPr id="14" name="&quot;No&quot; Symbol 13"/>
          <p:cNvSpPr/>
          <p:nvPr/>
        </p:nvSpPr>
        <p:spPr>
          <a:xfrm>
            <a:off x="5410200" y="4343400"/>
            <a:ext cx="2286000" cy="1752600"/>
          </a:xfrm>
          <a:prstGeom prst="noSmoking">
            <a:avLst>
              <a:gd name="adj" fmla="val 581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0" y="4876800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8</a:t>
            </a:r>
            <a:r>
              <a:rPr lang="en-US" sz="4000" dirty="0" smtClean="0">
                <a:latin typeface="Calibri"/>
              </a:rPr>
              <a:t>°C</a:t>
            </a:r>
            <a:endParaRPr lang="en-US" sz="4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Check for accurate simulated values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Assimilate simulated observations from new instrument ONLY</a:t>
            </a:r>
          </a:p>
          <a:p>
            <a:r>
              <a:rPr lang="en-US" dirty="0" smtClean="0"/>
              <a:t>Compare to nature run (“truth”)</a:t>
            </a:r>
          </a:p>
          <a:p>
            <a:r>
              <a:rPr lang="en-US" dirty="0" smtClean="0"/>
              <a:t>Compare previous 6-hour forecast (valid for analysis time) to nature run—new analysis should be closer to “truth”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105400" y="1219200"/>
            <a:ext cx="16764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486400" y="17526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Forecast</a:t>
            </a:r>
          </a:p>
          <a:p>
            <a:r>
              <a:rPr lang="en-US" dirty="0" smtClean="0"/>
              <a:t>State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162800" y="1295400"/>
            <a:ext cx="16002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620000" y="1676400"/>
            <a:ext cx="662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True</a:t>
            </a:r>
          </a:p>
          <a:p>
            <a:r>
              <a:rPr lang="en-US" dirty="0" smtClean="0"/>
              <a:t>State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5791200" y="4419600"/>
            <a:ext cx="2133600" cy="1524000"/>
          </a:xfrm>
          <a:prstGeom prst="roundRect">
            <a:avLst>
              <a:gd name="adj" fmla="val 3296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8" idx="2"/>
          </p:cNvCxnSpPr>
          <p:nvPr/>
        </p:nvCxnSpPr>
        <p:spPr>
          <a:xfrm flipH="1">
            <a:off x="7924800" y="2667000"/>
            <a:ext cx="38100" cy="685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86600" y="3352800"/>
            <a:ext cx="1417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2" idx="2"/>
            <a:endCxn id="10" idx="0"/>
          </p:cNvCxnSpPr>
          <p:nvPr/>
        </p:nvCxnSpPr>
        <p:spPr>
          <a:xfrm flipH="1">
            <a:off x="6858000" y="3722132"/>
            <a:ext cx="937416" cy="6974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72200" y="4953000"/>
            <a:ext cx="1418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Analysis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6" idx="4"/>
            <a:endCxn id="10" idx="0"/>
          </p:cNvCxnSpPr>
          <p:nvPr/>
        </p:nvCxnSpPr>
        <p:spPr>
          <a:xfrm>
            <a:off x="5943600" y="2819400"/>
            <a:ext cx="914400" cy="160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uwd.amsua_n19.00Z10JUL200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4953000"/>
            <a:ext cx="1828800" cy="1371600"/>
          </a:xfrm>
          <a:prstGeom prst="rect">
            <a:avLst/>
          </a:prstGeom>
        </p:spPr>
      </p:pic>
      <p:pic>
        <p:nvPicPr>
          <p:cNvPr id="30" name="Picture 29" descr="uwd.amsua_aqua.00Z10JUL20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90800" y="4953000"/>
            <a:ext cx="1828800" cy="1371600"/>
          </a:xfrm>
          <a:prstGeom prst="rect">
            <a:avLst/>
          </a:prstGeom>
        </p:spPr>
      </p:pic>
      <p:pic>
        <p:nvPicPr>
          <p:cNvPr id="29" name="Picture 28" descr="uwd.amsua_metop-a.00Z10JUL200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5000" y="3124200"/>
            <a:ext cx="1828800" cy="1371600"/>
          </a:xfrm>
          <a:prstGeom prst="rect">
            <a:avLst/>
          </a:prstGeom>
        </p:spPr>
      </p:pic>
      <p:pic>
        <p:nvPicPr>
          <p:cNvPr id="28" name="Picture 27" descr="uwd.amsua_n18.00Z10JUL200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57600" y="3124200"/>
            <a:ext cx="1828800" cy="1371600"/>
          </a:xfrm>
          <a:prstGeom prst="rect">
            <a:avLst/>
          </a:prstGeom>
        </p:spPr>
      </p:pic>
      <p:pic>
        <p:nvPicPr>
          <p:cNvPr id="21" name="Picture 20" descr="uwd.amsua_n15.00Z10JUL20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0" y="3124200"/>
            <a:ext cx="1828800" cy="1371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Check for accurate simulated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057399"/>
          </a:xfrm>
        </p:spPr>
        <p:txBody>
          <a:bodyPr>
            <a:normAutofit/>
          </a:bodyPr>
          <a:lstStyle/>
          <a:p>
            <a:r>
              <a:rPr lang="en-US" dirty="0" smtClean="0"/>
              <a:t>Latitude by Height charts of Forecast Impact:</a:t>
            </a:r>
          </a:p>
          <a:p>
            <a:pPr lvl="1"/>
            <a:r>
              <a:rPr lang="en-US" dirty="0" smtClean="0"/>
              <a:t>Blue = analysis worse than previous forecast</a:t>
            </a:r>
          </a:p>
          <a:p>
            <a:pPr lvl="1"/>
            <a:r>
              <a:rPr lang="en-US" dirty="0" smtClean="0"/>
              <a:t>Red = analysis closer to nature run than previous forecast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4800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/>
            <a:r>
              <a:rPr lang="en-US" sz="3600" dirty="0" smtClean="0"/>
              <a:t>AMSU-A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05000" y="44958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NOAA-15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4038600" y="4495800"/>
            <a:ext cx="11532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NOAA-18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6096000" y="4495800"/>
            <a:ext cx="1177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METOP-A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200400" y="6248400"/>
            <a:ext cx="8125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AQUA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105400" y="6248400"/>
            <a:ext cx="11532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NOAA-19</a:t>
            </a:r>
            <a:endParaRPr lang="en-US" sz="20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4953000" y="57912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886200" y="3962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943600" y="3962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819400" y="57912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752600" y="3962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 descr="uwd.hirs4_n19.00Z10JUL200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4953000"/>
            <a:ext cx="1828800" cy="1371600"/>
          </a:xfrm>
          <a:prstGeom prst="rect">
            <a:avLst/>
          </a:prstGeom>
        </p:spPr>
      </p:pic>
      <p:pic>
        <p:nvPicPr>
          <p:cNvPr id="35" name="Picture 34" descr="uwd.hirs4_metop-a.00Z10JUL20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67000" y="4953000"/>
            <a:ext cx="1828800" cy="1371600"/>
          </a:xfrm>
          <a:prstGeom prst="rect">
            <a:avLst/>
          </a:prstGeom>
        </p:spPr>
      </p:pic>
      <p:pic>
        <p:nvPicPr>
          <p:cNvPr id="34" name="Picture 33" descr="uwd.mhs_n19.00Z10JUL200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1200" y="3124200"/>
            <a:ext cx="1828800" cy="1371600"/>
          </a:xfrm>
          <a:prstGeom prst="rect">
            <a:avLst/>
          </a:prstGeom>
        </p:spPr>
      </p:pic>
      <p:pic>
        <p:nvPicPr>
          <p:cNvPr id="33" name="Picture 32" descr="uwd.mhs_metop-a.00Z10JUL200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57600" y="3124200"/>
            <a:ext cx="1828800" cy="1371600"/>
          </a:xfrm>
          <a:prstGeom prst="rect">
            <a:avLst/>
          </a:prstGeom>
        </p:spPr>
      </p:pic>
      <p:pic>
        <p:nvPicPr>
          <p:cNvPr id="32" name="Picture 31" descr="uwd.mhs_n18.00Z10JUL20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0" y="3124200"/>
            <a:ext cx="1828800" cy="13716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038600" y="4495800"/>
            <a:ext cx="1177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METOP-A</a:t>
            </a:r>
            <a:endParaRPr lang="en-US" sz="2000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Check for accurate simulated values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057399"/>
          </a:xfrm>
        </p:spPr>
        <p:txBody>
          <a:bodyPr>
            <a:normAutofit/>
          </a:bodyPr>
          <a:lstStyle/>
          <a:p>
            <a:r>
              <a:rPr lang="en-US" dirty="0" smtClean="0"/>
              <a:t>Latitude by Height charts of Forecast Impact:</a:t>
            </a:r>
          </a:p>
          <a:p>
            <a:pPr lvl="1"/>
            <a:r>
              <a:rPr lang="en-US" dirty="0" smtClean="0"/>
              <a:t>Blue = analysis worse than previous forecast</a:t>
            </a:r>
          </a:p>
          <a:p>
            <a:pPr lvl="1"/>
            <a:r>
              <a:rPr lang="en-US" dirty="0" smtClean="0"/>
              <a:t>Red = analysis closer to nature run than previous forecast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3400" y="3657600"/>
            <a:ext cx="1752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800" dirty="0" smtClean="0"/>
              <a:t>MHS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05000" y="44958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NOAA-18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172200" y="4495800"/>
            <a:ext cx="11532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NOAA-19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3048000" y="6248400"/>
            <a:ext cx="1177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METOP-A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5105400" y="6248400"/>
            <a:ext cx="11532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NOAA-19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>
          <a:xfrm>
            <a:off x="609600" y="5410200"/>
            <a:ext cx="1752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800" dirty="0" smtClean="0"/>
              <a:t>HIRS-4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752600" y="3962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886200" y="3962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019800" y="3962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895600" y="57912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953000" y="57912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E3CEF-88CD-406A-AE13-77DC56AAE51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3027</TotalTime>
  <Words>856</Words>
  <Application>Microsoft Office PowerPoint</Application>
  <PresentationFormat>On-screen Show (4:3)</PresentationFormat>
  <Paragraphs>151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OSSEs to assess the impact of early morning orbit coverage</vt:lpstr>
      <vt:lpstr>Three polar orbits?  Or two?</vt:lpstr>
      <vt:lpstr>Planned Early-Morning-Orbit Experiments </vt:lpstr>
      <vt:lpstr>Simulating new instruments</vt:lpstr>
      <vt:lpstr>Model Specifications</vt:lpstr>
      <vt:lpstr>Two checks for simulated data:</vt:lpstr>
      <vt:lpstr>Check for accurate simulated values</vt:lpstr>
      <vt:lpstr>Check for accurate simulated values</vt:lpstr>
      <vt:lpstr>Check for accurate simulated values</vt:lpstr>
      <vt:lpstr>Check for accurate simulated values</vt:lpstr>
      <vt:lpstr>Check for accurate simulated values</vt:lpstr>
      <vt:lpstr>        Issues with SSMI/S</vt:lpstr>
      <vt:lpstr>Representativeness of Simulated Results</vt:lpstr>
      <vt:lpstr>Representativeness of Simulated Results</vt:lpstr>
      <vt:lpstr>Summary</vt:lpstr>
    </vt:vector>
  </TitlesOfParts>
  <Company>NOAA / NESDIS / STAR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Early-Morning-Orbit Observing System Simulation Experiments at the JCSDA</dc:title>
  <dc:creator>scasey</dc:creator>
  <cp:lastModifiedBy>scasey</cp:lastModifiedBy>
  <cp:revision>278</cp:revision>
  <dcterms:created xsi:type="dcterms:W3CDTF">2012-10-06T13:41:00Z</dcterms:created>
  <dcterms:modified xsi:type="dcterms:W3CDTF">2012-10-17T21:18:34Z</dcterms:modified>
</cp:coreProperties>
</file>