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65" r:id="rId2"/>
    <p:sldId id="256" r:id="rId3"/>
    <p:sldId id="258" r:id="rId4"/>
    <p:sldId id="263" r:id="rId5"/>
    <p:sldId id="266" r:id="rId6"/>
    <p:sldId id="259" r:id="rId7"/>
    <p:sldId id="261" r:id="rId8"/>
    <p:sldId id="264" r:id="rId9"/>
    <p:sldId id="267" r:id="rId10"/>
    <p:sldId id="260"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34605" autoAdjust="0"/>
    <p:restoredTop sz="71212" autoAdjust="0"/>
  </p:normalViewPr>
  <p:slideViewPr>
    <p:cSldViewPr snapToGrid="0" snapToObjects="1">
      <p:cViewPr varScale="1">
        <p:scale>
          <a:sx n="60" d="100"/>
          <a:sy n="60" d="100"/>
        </p:scale>
        <p:origin x="-3184" y="-104"/>
      </p:cViewPr>
      <p:guideLst>
        <p:guide orient="horz" pos="2160"/>
        <p:guide pos="2880"/>
      </p:guideLst>
    </p:cSldViewPr>
  </p:slideViewPr>
  <p:outlineViewPr>
    <p:cViewPr>
      <p:scale>
        <a:sx n="33" d="100"/>
        <a:sy n="33" d="100"/>
      </p:scale>
      <p:origin x="328"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interSettings" Target="printerSettings/printerSettings1.bin"/><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1ED24E-A652-BA48-A1AD-DE1BB9D69F40}" type="datetimeFigureOut">
              <a:rPr lang="en-US" smtClean="0"/>
              <a:t>6/12/12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5EED54-0252-2541-9CD8-2B190A90B04A}" type="slidenum">
              <a:rPr lang="en-US" smtClean="0"/>
              <a:t>‹#›</a:t>
            </a:fld>
            <a:endParaRPr lang="en-US"/>
          </a:p>
        </p:txBody>
      </p:sp>
    </p:spTree>
    <p:extLst>
      <p:ext uri="{BB962C8B-B14F-4D97-AF65-F5344CB8AC3E}">
        <p14:creationId xmlns:p14="http://schemas.microsoft.com/office/powerpoint/2010/main" val="127162938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I am going to report on a project wherein </a:t>
            </a:r>
            <a:r>
              <a:rPr lang="en-US" baseline="0" dirty="0" err="1" smtClean="0"/>
              <a:t>scatterometer</a:t>
            </a:r>
            <a:r>
              <a:rPr lang="en-US" baseline="0" dirty="0" smtClean="0"/>
              <a:t> wind precision, and precise specification of </a:t>
            </a:r>
            <a:r>
              <a:rPr lang="en-US" baseline="0" dirty="0" err="1" smtClean="0"/>
              <a:t>scatterometer</a:t>
            </a:r>
            <a:r>
              <a:rPr lang="en-US" baseline="0" dirty="0" smtClean="0"/>
              <a:t> wind error properties have been used to isolate times and locations where ocean forecast model error is occurring. This matters because forecast model error is very difficult to identify and track.  It is worth identification and tracking because, 1) model error corrupts the forecast; and 2) model error estimates are important but unknown contributors to reanalysis products that are a non-trivial potential eventual outcome of skillful forecast systems.  </a:t>
            </a:r>
          </a:p>
          <a:p>
            <a:r>
              <a:rPr lang="en-US" baseline="0" dirty="0" smtClean="0"/>
              <a:t>My collaborators are ocean forecast model experts; they are guided by Prof Andy Moore in the Ocean Sciences </a:t>
            </a:r>
            <a:r>
              <a:rPr lang="en-US" baseline="0" dirty="0" err="1" smtClean="0"/>
              <a:t>Dept</a:t>
            </a:r>
            <a:r>
              <a:rPr lang="en-US" baseline="0" dirty="0" smtClean="0"/>
              <a:t> at UCSC.  Some </a:t>
            </a:r>
            <a:r>
              <a:rPr lang="en-US" baseline="0" dirty="0" err="1" smtClean="0"/>
              <a:t>relavant</a:t>
            </a:r>
            <a:r>
              <a:rPr lang="en-US" baseline="0" dirty="0" smtClean="0"/>
              <a:t>, and at least in the case of the latter 3, rather good papers are listed here.  We all thank the agencies and institutions in whose names we work.</a:t>
            </a:r>
            <a:endParaRPr lang="en-US" dirty="0"/>
          </a:p>
        </p:txBody>
      </p:sp>
      <p:sp>
        <p:nvSpPr>
          <p:cNvPr id="4" name="Slide Number Placeholder 3"/>
          <p:cNvSpPr>
            <a:spLocks noGrp="1"/>
          </p:cNvSpPr>
          <p:nvPr>
            <p:ph type="sldNum" sz="quarter" idx="10"/>
          </p:nvPr>
        </p:nvSpPr>
        <p:spPr/>
        <p:txBody>
          <a:bodyPr/>
          <a:lstStyle/>
          <a:p>
            <a:fld id="{8E5EED54-0252-2541-9CD8-2B190A90B04A}" type="slidenum">
              <a:rPr lang="en-US" smtClean="0"/>
              <a:t>1</a:t>
            </a:fld>
            <a:endParaRPr lang="en-US"/>
          </a:p>
        </p:txBody>
      </p:sp>
    </p:spTree>
    <p:extLst>
      <p:ext uri="{BB962C8B-B14F-4D97-AF65-F5344CB8AC3E}">
        <p14:creationId xmlns:p14="http://schemas.microsoft.com/office/powerpoint/2010/main" val="1993592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ocean vector winds utility in cracking the model error identification and quantification problem is cast here in terms of a four-dimensional </a:t>
            </a:r>
            <a:r>
              <a:rPr lang="en-US" baseline="0" dirty="0" err="1" smtClean="0"/>
              <a:t>variational</a:t>
            </a:r>
            <a:r>
              <a:rPr lang="en-US" baseline="0" dirty="0" smtClean="0"/>
              <a:t> data assimilation system (4DVar).  In any DA system, the object is to correct a forecast model trajectory in terms of a set of observations that occur in a time interval of interest.  The forecast without observational influence is referred to here as a prior.  It is often called a first-guess field.  The model trajectory corrected by observations over the interval is called the posterior.  It is often called the analysis or even reanalysis in specially constrained instances. </a:t>
            </a:r>
          </a:p>
          <a:p>
            <a:r>
              <a:rPr lang="en-US" baseline="0" dirty="0" smtClean="0"/>
              <a:t>In 4DVar, corrections due to observations are implemented iteratively in cycles through tangent linear forward approximations and reversed-in-time </a:t>
            </a:r>
            <a:r>
              <a:rPr lang="en-US" baseline="0" dirty="0" err="1" smtClean="0"/>
              <a:t>adjoint</a:t>
            </a:r>
            <a:r>
              <a:rPr lang="en-US" baseline="0" dirty="0" smtClean="0"/>
              <a:t> approximations that modify a control vector of inputs, including surface forcing, such that the next forward model step adjusts the trajectory toward an optimal blend of observation and model.  The optimality is measured by the minimization of a cost function.</a:t>
            </a:r>
          </a:p>
          <a:p>
            <a:r>
              <a:rPr lang="en-US" baseline="0" dirty="0" smtClean="0"/>
              <a:t>This makes sense if you have heard it before, and it is written on this slide for later reference if you have not.  </a:t>
            </a:r>
          </a:p>
          <a:p>
            <a:r>
              <a:rPr lang="en-US" baseline="0" dirty="0" smtClean="0"/>
              <a:t>The points to carry forward are first, the  surface wind stress is a control variable in the 4DVAR that can be incremented to improve the analysis.  Second, because model error is not accounted for explicitly (i.e. in a strong constraint 4DVar), the corrections to the control variable can become unrealistic </a:t>
            </a:r>
            <a:r>
              <a:rPr lang="en-US" baseline="0" dirty="0" err="1" smtClean="0"/>
              <a:t>eventhough</a:t>
            </a:r>
            <a:r>
              <a:rPr lang="en-US" baseline="0" dirty="0" smtClean="0"/>
              <a:t> they are leading to a better minimization of the cost function.  When and where this is happens, we have discovered a candidate time and location for identifying model error. </a:t>
            </a:r>
          </a:p>
          <a:p>
            <a:r>
              <a:rPr lang="en-US" baseline="0" dirty="0" smtClean="0"/>
              <a:t>Finally, we will judge whether or not the surface wind stress control variable has been incorrectly adjusted to cover for model error by comparing the control vector prior and posterior against an ensemble of winds obtained from a Bayesian Hierarchical Model (BHM) of a kind I have presented to this audience before, and is described for a Mediterranean application in the first paper listed on the cover slide.</a:t>
            </a:r>
          </a:p>
        </p:txBody>
      </p:sp>
      <p:sp>
        <p:nvSpPr>
          <p:cNvPr id="4" name="Slide Number Placeholder 3"/>
          <p:cNvSpPr>
            <a:spLocks noGrp="1"/>
          </p:cNvSpPr>
          <p:nvPr>
            <p:ph type="sldNum" sz="quarter" idx="10"/>
          </p:nvPr>
        </p:nvSpPr>
        <p:spPr/>
        <p:txBody>
          <a:bodyPr/>
          <a:lstStyle/>
          <a:p>
            <a:fld id="{8E5EED54-0252-2541-9CD8-2B190A90B04A}" type="slidenum">
              <a:rPr lang="en-US" smtClean="0"/>
              <a:t>2</a:t>
            </a:fld>
            <a:endParaRPr lang="en-US"/>
          </a:p>
        </p:txBody>
      </p:sp>
    </p:spTree>
    <p:extLst>
      <p:ext uri="{BB962C8B-B14F-4D97-AF65-F5344CB8AC3E}">
        <p14:creationId xmlns:p14="http://schemas.microsoft.com/office/powerpoint/2010/main" val="2332710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our hypothesis</a:t>
            </a:r>
            <a:r>
              <a:rPr lang="en-US" baseline="0" dirty="0" smtClean="0"/>
              <a:t> is restated here.  The iterative loop between control vector increment, tangent linear forward model and cost function minimization is shown here.  Perhaps most usefully, a schematic to demonstrate our idea is depicted at the bottom of the slide.  An hypothetical distribution for the ensemble winds from the BHM at a given point and time is shown in red.  The latest increment in the implied wind from the 4DVar is shown as a black dot.  In instances when the 4DVar has incremented the surface wind stress control vector within some probability bounds defined by the distribution (i.e. the situation at left), we have nothing to say.  However, in instances when the increment is forced outside the probability </a:t>
            </a:r>
            <a:r>
              <a:rPr lang="en-US" baseline="0" dirty="0" smtClean="0"/>
              <a:t>bounds (i.e. the situation </a:t>
            </a:r>
            <a:r>
              <a:rPr lang="en-US" baseline="0" smtClean="0"/>
              <a:t>at right), </a:t>
            </a:r>
            <a:r>
              <a:rPr lang="en-US" baseline="0" dirty="0" smtClean="0"/>
              <a:t>we suspect model error.</a:t>
            </a:r>
            <a:endParaRPr lang="en-US" dirty="0"/>
          </a:p>
        </p:txBody>
      </p:sp>
      <p:sp>
        <p:nvSpPr>
          <p:cNvPr id="4" name="Slide Number Placeholder 3"/>
          <p:cNvSpPr>
            <a:spLocks noGrp="1"/>
          </p:cNvSpPr>
          <p:nvPr>
            <p:ph type="sldNum" sz="quarter" idx="10"/>
          </p:nvPr>
        </p:nvSpPr>
        <p:spPr/>
        <p:txBody>
          <a:bodyPr/>
          <a:lstStyle/>
          <a:p>
            <a:fld id="{8E5EED54-0252-2541-9CD8-2B190A90B04A}" type="slidenum">
              <a:rPr lang="en-US" smtClean="0"/>
              <a:t>3</a:t>
            </a:fld>
            <a:endParaRPr lang="en-US"/>
          </a:p>
        </p:txBody>
      </p:sp>
    </p:spTree>
    <p:extLst>
      <p:ext uri="{BB962C8B-B14F-4D97-AF65-F5344CB8AC3E}">
        <p14:creationId xmlns:p14="http://schemas.microsoft.com/office/powerpoint/2010/main" val="1490376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I demonstrate some pilot results, let me remind you of the inputs and output</a:t>
            </a:r>
            <a:r>
              <a:rPr lang="en-US" baseline="0" dirty="0" smtClean="0"/>
              <a:t>s of the SVW BHM that is our metric tool for identifying model error.  Bayes Theorem is written here for a process X and parameters \</a:t>
            </a:r>
            <a:r>
              <a:rPr lang="en-US" baseline="0" dirty="0" err="1" smtClean="0"/>
              <a:t>theta_d</a:t>
            </a:r>
            <a:r>
              <a:rPr lang="en-US" baseline="0" dirty="0" smtClean="0"/>
              <a:t> and \</a:t>
            </a:r>
            <a:r>
              <a:rPr lang="en-US" baseline="0" dirty="0" err="1" smtClean="0"/>
              <a:t>theta_p</a:t>
            </a:r>
            <a:r>
              <a:rPr lang="en-US" baseline="0" dirty="0" smtClean="0"/>
              <a:t> given data D.  We partition the </a:t>
            </a:r>
            <a:r>
              <a:rPr lang="en-US" baseline="0" dirty="0" err="1" smtClean="0"/>
              <a:t>righthand</a:t>
            </a:r>
            <a:r>
              <a:rPr lang="en-US" baseline="0" dirty="0" smtClean="0"/>
              <a:t> side of Bayes Theorem into a data stage (or likelihood) part, a process model (or prior) part, and the convolution of these parts and a number of parameters leads to the posterior distribution of surface winds depicted here at every third point of the output grid.  </a:t>
            </a:r>
            <a:r>
              <a:rPr lang="en-US" baseline="0" dirty="0" err="1" smtClean="0"/>
              <a:t>Scatterometer</a:t>
            </a:r>
            <a:r>
              <a:rPr lang="en-US" baseline="0" dirty="0" smtClean="0"/>
              <a:t> winds enter as part of the data stage, and their error properties are key parts of the convolution of prior and likelihood.  This is all described in the first paper that was listed on the cover slide.  </a:t>
            </a:r>
            <a:endParaRPr lang="en-US" dirty="0"/>
          </a:p>
        </p:txBody>
      </p:sp>
      <p:sp>
        <p:nvSpPr>
          <p:cNvPr id="4" name="Slide Number Placeholder 3"/>
          <p:cNvSpPr>
            <a:spLocks noGrp="1"/>
          </p:cNvSpPr>
          <p:nvPr>
            <p:ph type="sldNum" sz="quarter" idx="10"/>
          </p:nvPr>
        </p:nvSpPr>
        <p:spPr/>
        <p:txBody>
          <a:bodyPr/>
          <a:lstStyle/>
          <a:p>
            <a:fld id="{8E5EED54-0252-2541-9CD8-2B190A90B04A}" type="slidenum">
              <a:rPr lang="en-US" smtClean="0"/>
              <a:t>4</a:t>
            </a:fld>
            <a:endParaRPr lang="en-US"/>
          </a:p>
        </p:txBody>
      </p:sp>
    </p:spTree>
    <p:extLst>
      <p:ext uri="{BB962C8B-B14F-4D97-AF65-F5344CB8AC3E}">
        <p14:creationId xmlns:p14="http://schemas.microsoft.com/office/powerpoint/2010/main" val="3338428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more thing before</a:t>
            </a:r>
            <a:r>
              <a:rPr lang="en-US" baseline="0" dirty="0" smtClean="0"/>
              <a:t> we get to the demonstration,  I have been flipping back and forth between a wind stress control vector quantity in the 4DVar and ensemble winds in the BHM.  In the next implementation of this procedure, we will adapt the surface wind BHM to provide surface wind stress summaries with appropriate uncertainties (i.e. ensembles).  In the implementation shown here, we employ a 3-step process to regress wind against wind stress at every point in the domain, every day of the forecast.  The regression steps are listed here and their implementations are shown in the two scatter plots. </a:t>
            </a:r>
          </a:p>
          <a:p>
            <a:r>
              <a:rPr lang="en-US" baseline="0" dirty="0" smtClean="0"/>
              <a:t>The map at right is a depiction, again, of every third output grid location, showing a snapshot of the BHM wind ensembles (red), the initial value of the control vector (green, unfortunately also called “prior” here), and the final value of the surface wind implied by the control vector (blue; again unfortunately referred to here as “posterior”). </a:t>
            </a:r>
          </a:p>
          <a:p>
            <a:r>
              <a:rPr lang="en-US" baseline="0" dirty="0" smtClean="0"/>
              <a:t>According to our hypothesis, when the blue vector is very different from the ensemble of red vectors, we should pay attention.  </a:t>
            </a:r>
            <a:endParaRPr lang="en-US" dirty="0"/>
          </a:p>
        </p:txBody>
      </p:sp>
      <p:sp>
        <p:nvSpPr>
          <p:cNvPr id="4" name="Slide Number Placeholder 3"/>
          <p:cNvSpPr>
            <a:spLocks noGrp="1"/>
          </p:cNvSpPr>
          <p:nvPr>
            <p:ph type="sldNum" sz="quarter" idx="10"/>
          </p:nvPr>
        </p:nvSpPr>
        <p:spPr/>
        <p:txBody>
          <a:bodyPr/>
          <a:lstStyle/>
          <a:p>
            <a:fld id="{8E5EED54-0252-2541-9CD8-2B190A90B04A}" type="slidenum">
              <a:rPr lang="en-US" smtClean="0"/>
              <a:t>5</a:t>
            </a:fld>
            <a:endParaRPr lang="en-US"/>
          </a:p>
        </p:txBody>
      </p:sp>
    </p:spTree>
    <p:extLst>
      <p:ext uri="{BB962C8B-B14F-4D97-AF65-F5344CB8AC3E}">
        <p14:creationId xmlns:p14="http://schemas.microsoft.com/office/powerpoint/2010/main" val="3819232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there are at least two reasons why blue</a:t>
            </a:r>
            <a:r>
              <a:rPr lang="en-US" baseline="0" dirty="0" smtClean="0"/>
              <a:t> might depart from the red ensemble, and only one of them is consistent with our hypothesis for model error identification.  The points circled here are cases when both the blue and green vectors lie outside the BHM ensemble.  The initial value and the final value of the control vector are both outside the Bayesian ensemble.  These are instances when the </a:t>
            </a:r>
            <a:r>
              <a:rPr lang="en-US" baseline="0" dirty="0" err="1" smtClean="0"/>
              <a:t>scatterometer</a:t>
            </a:r>
            <a:r>
              <a:rPr lang="en-US" baseline="0" dirty="0" smtClean="0"/>
              <a:t> component of the data stage distribution is correcting the </a:t>
            </a:r>
            <a:r>
              <a:rPr lang="en-US" baseline="0" dirty="0" err="1" smtClean="0"/>
              <a:t>intial</a:t>
            </a:r>
            <a:r>
              <a:rPr lang="en-US" baseline="0" dirty="0" smtClean="0"/>
              <a:t> value for the control vector which comes only from COAMPS.  This is more likely a forcing error and not model error.</a:t>
            </a:r>
          </a:p>
          <a:p>
            <a:r>
              <a:rPr lang="en-US" baseline="0" dirty="0" smtClean="0"/>
              <a:t>However, the region circled in the south is different.  Here the initial value for the control vector lies within the BHM ensemble and the final value; i.e. after many iterations through the 4DVar, is very different from the BHM.</a:t>
            </a:r>
          </a:p>
          <a:p>
            <a:r>
              <a:rPr lang="en-US" baseline="0" dirty="0" smtClean="0"/>
              <a:t>This is a candidate region for model error.</a:t>
            </a:r>
            <a:endParaRPr lang="en-US" dirty="0"/>
          </a:p>
        </p:txBody>
      </p:sp>
      <p:sp>
        <p:nvSpPr>
          <p:cNvPr id="4" name="Slide Number Placeholder 3"/>
          <p:cNvSpPr>
            <a:spLocks noGrp="1"/>
          </p:cNvSpPr>
          <p:nvPr>
            <p:ph type="sldNum" sz="quarter" idx="10"/>
          </p:nvPr>
        </p:nvSpPr>
        <p:spPr/>
        <p:txBody>
          <a:bodyPr/>
          <a:lstStyle/>
          <a:p>
            <a:fld id="{8E5EED54-0252-2541-9CD8-2B190A90B04A}" type="slidenum">
              <a:rPr lang="en-US" smtClean="0"/>
              <a:t>6</a:t>
            </a:fld>
            <a:endParaRPr lang="en-US"/>
          </a:p>
        </p:txBody>
      </p:sp>
    </p:spTree>
    <p:extLst>
      <p:ext uri="{BB962C8B-B14F-4D97-AF65-F5344CB8AC3E}">
        <p14:creationId xmlns:p14="http://schemas.microsoft.com/office/powerpoint/2010/main" val="625814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Importantly, model</a:t>
            </a:r>
            <a:r>
              <a:rPr lang="en-US" baseline="0" dirty="0" smtClean="0"/>
              <a:t> error is dynamic.  Each forecast-analysis step is updated with new control vector information and new observations entering the 4DVar.  This is an animation of our model error metric for the month of March, 2003.</a:t>
            </a:r>
          </a:p>
          <a:p>
            <a:r>
              <a:rPr lang="en-US" baseline="0" dirty="0" smtClean="0"/>
              <a:t>This demonstrates what is at least a prototype for the evolution of model error.  It is a useful step forward in DA research to have estimates of this space-time process, based on straightforward physical reasoning and independent</a:t>
            </a:r>
            <a:r>
              <a:rPr lang="en-US" baseline="0" dirty="0"/>
              <a:t> </a:t>
            </a:r>
            <a:r>
              <a:rPr lang="en-US" baseline="0" dirty="0" smtClean="0"/>
              <a:t>data;</a:t>
            </a:r>
          </a:p>
          <a:p>
            <a:r>
              <a:rPr lang="en-US" baseline="0" dirty="0" smtClean="0"/>
              <a:t>i.e. the </a:t>
            </a:r>
            <a:r>
              <a:rPr lang="en-US" baseline="0" dirty="0" err="1" smtClean="0"/>
              <a:t>scatterometer</a:t>
            </a:r>
            <a:r>
              <a:rPr lang="en-US" baseline="0" dirty="0" smtClean="0"/>
              <a:t> winds.</a:t>
            </a:r>
          </a:p>
        </p:txBody>
      </p:sp>
      <p:sp>
        <p:nvSpPr>
          <p:cNvPr id="4" name="Slide Number Placeholder 3"/>
          <p:cNvSpPr>
            <a:spLocks noGrp="1"/>
          </p:cNvSpPr>
          <p:nvPr>
            <p:ph type="sldNum" sz="quarter" idx="10"/>
          </p:nvPr>
        </p:nvSpPr>
        <p:spPr/>
        <p:txBody>
          <a:bodyPr/>
          <a:lstStyle/>
          <a:p>
            <a:fld id="{8E5EED54-0252-2541-9CD8-2B190A90B04A}" type="slidenum">
              <a:rPr lang="en-US" smtClean="0"/>
              <a:t>7</a:t>
            </a:fld>
            <a:endParaRPr lang="en-US"/>
          </a:p>
        </p:txBody>
      </p:sp>
    </p:spTree>
    <p:extLst>
      <p:ext uri="{BB962C8B-B14F-4D97-AF65-F5344CB8AC3E}">
        <p14:creationId xmlns:p14="http://schemas.microsoft.com/office/powerpoint/2010/main" val="4039314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summary is the summary as written</a:t>
            </a:r>
            <a:r>
              <a:rPr lang="en-US" baseline="0" dirty="0" smtClean="0"/>
              <a:t> here.  What is also interesting to me (and, perhaps a few others) is the prospect for using space and time dependent model error estimates of the kind just demonstrated to develop models, Bayesian models if you are me, for model error dynamics themselves.   As noted earlier, these models will feed back to improve the forecasts, improve the forecast models and observation plans, and eventually, to improve </a:t>
            </a:r>
            <a:r>
              <a:rPr lang="en-US" baseline="0" dirty="0" err="1" smtClean="0"/>
              <a:t>reanalyses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8E5EED54-0252-2541-9CD8-2B190A90B04A}" type="slidenum">
              <a:rPr lang="en-US" smtClean="0"/>
              <a:t>8</a:t>
            </a:fld>
            <a:endParaRPr lang="en-US"/>
          </a:p>
        </p:txBody>
      </p:sp>
    </p:spTree>
    <p:extLst>
      <p:ext uri="{BB962C8B-B14F-4D97-AF65-F5344CB8AC3E}">
        <p14:creationId xmlns:p14="http://schemas.microsoft.com/office/powerpoint/2010/main" val="234211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E534C40-BA1D-B84C-919A-39AB0068AFAC}" type="datetimeFigureOut">
              <a:rPr lang="en-US" smtClean="0"/>
              <a:t>6/12/12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F7082D-849C-C84C-8A15-1CF54833ADC0}" type="slidenum">
              <a:rPr lang="en-US" smtClean="0"/>
              <a:t>‹#›</a:t>
            </a:fld>
            <a:endParaRPr lang="en-US" dirty="0"/>
          </a:p>
        </p:txBody>
      </p:sp>
    </p:spTree>
    <p:extLst>
      <p:ext uri="{BB962C8B-B14F-4D97-AF65-F5344CB8AC3E}">
        <p14:creationId xmlns:p14="http://schemas.microsoft.com/office/powerpoint/2010/main" val="4087203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534C40-BA1D-B84C-919A-39AB0068AFAC}" type="datetimeFigureOut">
              <a:rPr lang="en-US" smtClean="0"/>
              <a:t>6/12/12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F7082D-849C-C84C-8A15-1CF54833ADC0}" type="slidenum">
              <a:rPr lang="en-US" smtClean="0"/>
              <a:t>‹#›</a:t>
            </a:fld>
            <a:endParaRPr lang="en-US" dirty="0"/>
          </a:p>
        </p:txBody>
      </p:sp>
    </p:spTree>
    <p:extLst>
      <p:ext uri="{BB962C8B-B14F-4D97-AF65-F5344CB8AC3E}">
        <p14:creationId xmlns:p14="http://schemas.microsoft.com/office/powerpoint/2010/main" val="838903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534C40-BA1D-B84C-919A-39AB0068AFAC}" type="datetimeFigureOut">
              <a:rPr lang="en-US" smtClean="0"/>
              <a:t>6/12/12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F7082D-849C-C84C-8A15-1CF54833ADC0}" type="slidenum">
              <a:rPr lang="en-US" smtClean="0"/>
              <a:t>‹#›</a:t>
            </a:fld>
            <a:endParaRPr lang="en-US" dirty="0"/>
          </a:p>
        </p:txBody>
      </p:sp>
    </p:spTree>
    <p:extLst>
      <p:ext uri="{BB962C8B-B14F-4D97-AF65-F5344CB8AC3E}">
        <p14:creationId xmlns:p14="http://schemas.microsoft.com/office/powerpoint/2010/main" val="684687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534C40-BA1D-B84C-919A-39AB0068AFAC}" type="datetimeFigureOut">
              <a:rPr lang="en-US" smtClean="0"/>
              <a:t>6/12/12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F7082D-849C-C84C-8A15-1CF54833ADC0}" type="slidenum">
              <a:rPr lang="en-US" smtClean="0"/>
              <a:t>‹#›</a:t>
            </a:fld>
            <a:endParaRPr lang="en-US" dirty="0"/>
          </a:p>
        </p:txBody>
      </p:sp>
    </p:spTree>
    <p:extLst>
      <p:ext uri="{BB962C8B-B14F-4D97-AF65-F5344CB8AC3E}">
        <p14:creationId xmlns:p14="http://schemas.microsoft.com/office/powerpoint/2010/main" val="2689728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534C40-BA1D-B84C-919A-39AB0068AFAC}" type="datetimeFigureOut">
              <a:rPr lang="en-US" smtClean="0"/>
              <a:t>6/12/12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F7082D-849C-C84C-8A15-1CF54833ADC0}" type="slidenum">
              <a:rPr lang="en-US" smtClean="0"/>
              <a:t>‹#›</a:t>
            </a:fld>
            <a:endParaRPr lang="en-US" dirty="0"/>
          </a:p>
        </p:txBody>
      </p:sp>
    </p:spTree>
    <p:extLst>
      <p:ext uri="{BB962C8B-B14F-4D97-AF65-F5344CB8AC3E}">
        <p14:creationId xmlns:p14="http://schemas.microsoft.com/office/powerpoint/2010/main" val="3673479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E534C40-BA1D-B84C-919A-39AB0068AFAC}" type="datetimeFigureOut">
              <a:rPr lang="en-US" smtClean="0"/>
              <a:t>6/12/12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F7082D-849C-C84C-8A15-1CF54833ADC0}" type="slidenum">
              <a:rPr lang="en-US" smtClean="0"/>
              <a:t>‹#›</a:t>
            </a:fld>
            <a:endParaRPr lang="en-US" dirty="0"/>
          </a:p>
        </p:txBody>
      </p:sp>
    </p:spTree>
    <p:extLst>
      <p:ext uri="{BB962C8B-B14F-4D97-AF65-F5344CB8AC3E}">
        <p14:creationId xmlns:p14="http://schemas.microsoft.com/office/powerpoint/2010/main" val="3999937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534C40-BA1D-B84C-919A-39AB0068AFAC}" type="datetimeFigureOut">
              <a:rPr lang="en-US" smtClean="0"/>
              <a:t>6/12/12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FF7082D-849C-C84C-8A15-1CF54833ADC0}" type="slidenum">
              <a:rPr lang="en-US" smtClean="0"/>
              <a:t>‹#›</a:t>
            </a:fld>
            <a:endParaRPr lang="en-US" dirty="0"/>
          </a:p>
        </p:txBody>
      </p:sp>
    </p:spTree>
    <p:extLst>
      <p:ext uri="{BB962C8B-B14F-4D97-AF65-F5344CB8AC3E}">
        <p14:creationId xmlns:p14="http://schemas.microsoft.com/office/powerpoint/2010/main" val="1154442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534C40-BA1D-B84C-919A-39AB0068AFAC}" type="datetimeFigureOut">
              <a:rPr lang="en-US" smtClean="0"/>
              <a:t>6/12/12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FF7082D-849C-C84C-8A15-1CF54833ADC0}" type="slidenum">
              <a:rPr lang="en-US" smtClean="0"/>
              <a:t>‹#›</a:t>
            </a:fld>
            <a:endParaRPr lang="en-US" dirty="0"/>
          </a:p>
        </p:txBody>
      </p:sp>
    </p:spTree>
    <p:extLst>
      <p:ext uri="{BB962C8B-B14F-4D97-AF65-F5344CB8AC3E}">
        <p14:creationId xmlns:p14="http://schemas.microsoft.com/office/powerpoint/2010/main" val="2628000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534C40-BA1D-B84C-919A-39AB0068AFAC}" type="datetimeFigureOut">
              <a:rPr lang="en-US" smtClean="0"/>
              <a:t>6/12/12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FF7082D-849C-C84C-8A15-1CF54833ADC0}" type="slidenum">
              <a:rPr lang="en-US" smtClean="0"/>
              <a:t>‹#›</a:t>
            </a:fld>
            <a:endParaRPr lang="en-US" dirty="0"/>
          </a:p>
        </p:txBody>
      </p:sp>
    </p:spTree>
    <p:extLst>
      <p:ext uri="{BB962C8B-B14F-4D97-AF65-F5344CB8AC3E}">
        <p14:creationId xmlns:p14="http://schemas.microsoft.com/office/powerpoint/2010/main" val="534931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534C40-BA1D-B84C-919A-39AB0068AFAC}" type="datetimeFigureOut">
              <a:rPr lang="en-US" smtClean="0"/>
              <a:t>6/12/12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F7082D-849C-C84C-8A15-1CF54833ADC0}" type="slidenum">
              <a:rPr lang="en-US" smtClean="0"/>
              <a:t>‹#›</a:t>
            </a:fld>
            <a:endParaRPr lang="en-US" dirty="0"/>
          </a:p>
        </p:txBody>
      </p:sp>
    </p:spTree>
    <p:extLst>
      <p:ext uri="{BB962C8B-B14F-4D97-AF65-F5344CB8AC3E}">
        <p14:creationId xmlns:p14="http://schemas.microsoft.com/office/powerpoint/2010/main" val="1360438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534C40-BA1D-B84C-919A-39AB0068AFAC}" type="datetimeFigureOut">
              <a:rPr lang="en-US" smtClean="0"/>
              <a:t>6/12/12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F7082D-849C-C84C-8A15-1CF54833ADC0}" type="slidenum">
              <a:rPr lang="en-US" smtClean="0"/>
              <a:t>‹#›</a:t>
            </a:fld>
            <a:endParaRPr lang="en-US" dirty="0"/>
          </a:p>
        </p:txBody>
      </p:sp>
    </p:spTree>
    <p:extLst>
      <p:ext uri="{BB962C8B-B14F-4D97-AF65-F5344CB8AC3E}">
        <p14:creationId xmlns:p14="http://schemas.microsoft.com/office/powerpoint/2010/main" val="130801762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534C40-BA1D-B84C-919A-39AB0068AFAC}" type="datetimeFigureOut">
              <a:rPr lang="en-US" smtClean="0"/>
              <a:t>6/12/12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F7082D-849C-C84C-8A15-1CF54833ADC0}" type="slidenum">
              <a:rPr lang="en-US" smtClean="0"/>
              <a:t>‹#›</a:t>
            </a:fld>
            <a:endParaRPr lang="en-US" dirty="0"/>
          </a:p>
        </p:txBody>
      </p:sp>
    </p:spTree>
    <p:extLst>
      <p:ext uri="{BB962C8B-B14F-4D97-AF65-F5344CB8AC3E}">
        <p14:creationId xmlns:p14="http://schemas.microsoft.com/office/powerpoint/2010/main" val="41733019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g"/><Relationship Id="rId5" Type="http://schemas.openxmlformats.org/officeDocument/2006/relationships/image" Target="../media/image3.jp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emf"/><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7.emf"/><Relationship Id="rId5" Type="http://schemas.openxmlformats.org/officeDocument/2006/relationships/image" Target="../media/image8.emf"/><Relationship Id="rId6" Type="http://schemas.openxmlformats.org/officeDocument/2006/relationships/image" Target="../media/image9.emf"/><Relationship Id="rId7" Type="http://schemas.openxmlformats.org/officeDocument/2006/relationships/image" Target="../media/image10.emf"/><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emf"/><Relationship Id="rId5" Type="http://schemas.openxmlformats.org/officeDocument/2006/relationships/image" Target="../media/image13.emf"/><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1" Type="http://schemas.openxmlformats.org/officeDocument/2006/relationships/image" Target="../media/image22.emf"/><Relationship Id="rId12"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emf"/><Relationship Id="rId6" Type="http://schemas.openxmlformats.org/officeDocument/2006/relationships/image" Target="../media/image17.emf"/><Relationship Id="rId7" Type="http://schemas.openxmlformats.org/officeDocument/2006/relationships/image" Target="../media/image18.emf"/><Relationship Id="rId8" Type="http://schemas.openxmlformats.org/officeDocument/2006/relationships/image" Target="../media/image19.emf"/><Relationship Id="rId9" Type="http://schemas.openxmlformats.org/officeDocument/2006/relationships/image" Target="../media/image20.emf"/><Relationship Id="rId10" Type="http://schemas.openxmlformats.org/officeDocument/2006/relationships/image" Target="../media/image21.emf"/></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7.xml"/><Relationship Id="rId5" Type="http://schemas.openxmlformats.org/officeDocument/2006/relationships/image" Target="../media/image27.png"/><Relationship Id="rId1" Type="http://schemas.microsoft.com/office/2007/relationships/media" Target="../media/media1.gif"/><Relationship Id="rId2" Type="http://schemas.openxmlformats.org/officeDocument/2006/relationships/video" Target="../media/media1.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1188" y="343815"/>
            <a:ext cx="8105767" cy="830997"/>
          </a:xfrm>
          <a:prstGeom prst="rect">
            <a:avLst/>
          </a:prstGeom>
          <a:noFill/>
        </p:spPr>
        <p:txBody>
          <a:bodyPr wrap="none" rtlCol="0">
            <a:spAutoFit/>
          </a:bodyPr>
          <a:lstStyle/>
          <a:p>
            <a:pPr algn="ctr"/>
            <a:r>
              <a:rPr lang="en-US" sz="2400" b="1" i="1" dirty="0">
                <a:solidFill>
                  <a:srgbClr val="0000FF"/>
                </a:solidFill>
              </a:rPr>
              <a:t>Identifying Loci for Ocean Forecast Model Error from </a:t>
            </a:r>
            <a:endParaRPr lang="en-US" sz="2400" b="1" i="1" dirty="0" smtClean="0">
              <a:solidFill>
                <a:srgbClr val="0000FF"/>
              </a:solidFill>
            </a:endParaRPr>
          </a:p>
          <a:p>
            <a:pPr algn="ctr"/>
            <a:r>
              <a:rPr lang="en-US" sz="2400" b="1" i="1" u="sng" dirty="0" smtClean="0">
                <a:solidFill>
                  <a:srgbClr val="0000FF"/>
                </a:solidFill>
              </a:rPr>
              <a:t>Ensembles </a:t>
            </a:r>
            <a:r>
              <a:rPr lang="en-US" sz="2400" b="1" i="1" u="sng" dirty="0">
                <a:solidFill>
                  <a:srgbClr val="0000FF"/>
                </a:solidFill>
              </a:rPr>
              <a:t>of Surface Winds </a:t>
            </a:r>
            <a:r>
              <a:rPr lang="en-US" sz="2400" b="1" i="1" u="sng" dirty="0" smtClean="0">
                <a:solidFill>
                  <a:srgbClr val="0000FF"/>
                </a:solidFill>
              </a:rPr>
              <a:t>based </a:t>
            </a:r>
            <a:r>
              <a:rPr lang="en-US" sz="2400" b="1" i="1" u="sng" dirty="0">
                <a:solidFill>
                  <a:srgbClr val="0000FF"/>
                </a:solidFill>
              </a:rPr>
              <a:t>on </a:t>
            </a:r>
            <a:r>
              <a:rPr lang="en-US" sz="2400" b="1" i="1" u="sng" dirty="0" err="1">
                <a:solidFill>
                  <a:srgbClr val="0000FF"/>
                </a:solidFill>
              </a:rPr>
              <a:t>QuikSCAT</a:t>
            </a:r>
            <a:r>
              <a:rPr lang="en-US" sz="2400" b="1" i="1" u="sng" dirty="0">
                <a:solidFill>
                  <a:srgbClr val="0000FF"/>
                </a:solidFill>
              </a:rPr>
              <a:t> and COAMPS</a:t>
            </a:r>
          </a:p>
        </p:txBody>
      </p:sp>
      <p:sp>
        <p:nvSpPr>
          <p:cNvPr id="5" name="TextBox 4"/>
          <p:cNvSpPr txBox="1"/>
          <p:nvPr/>
        </p:nvSpPr>
        <p:spPr>
          <a:xfrm>
            <a:off x="777566" y="1391040"/>
            <a:ext cx="7615223" cy="369332"/>
          </a:xfrm>
          <a:prstGeom prst="rect">
            <a:avLst/>
          </a:prstGeom>
          <a:noFill/>
        </p:spPr>
        <p:txBody>
          <a:bodyPr wrap="none" rtlCol="0">
            <a:spAutoFit/>
          </a:bodyPr>
          <a:lstStyle/>
          <a:p>
            <a:r>
              <a:rPr lang="en-US" dirty="0"/>
              <a:t>Polly </a:t>
            </a:r>
            <a:r>
              <a:rPr lang="en-US" dirty="0" smtClean="0"/>
              <a:t>Smith</a:t>
            </a:r>
            <a:r>
              <a:rPr lang="en-US" baseline="30000" dirty="0" smtClean="0"/>
              <a:t>1</a:t>
            </a:r>
            <a:r>
              <a:rPr lang="en-US" dirty="0" smtClean="0"/>
              <a:t>, </a:t>
            </a:r>
            <a:r>
              <a:rPr lang="en-US" dirty="0"/>
              <a:t>Ralph F. </a:t>
            </a:r>
            <a:r>
              <a:rPr lang="en-US" dirty="0" smtClean="0"/>
              <a:t>Milliff</a:t>
            </a:r>
            <a:r>
              <a:rPr lang="en-US" baseline="30000" dirty="0" smtClean="0"/>
              <a:t>2,3</a:t>
            </a:r>
            <a:r>
              <a:rPr lang="en-US" dirty="0" smtClean="0"/>
              <a:t>, </a:t>
            </a:r>
            <a:r>
              <a:rPr lang="en-US" dirty="0"/>
              <a:t>Andrew M. </a:t>
            </a:r>
            <a:r>
              <a:rPr lang="en-US" dirty="0" smtClean="0"/>
              <a:t>Moore</a:t>
            </a:r>
            <a:r>
              <a:rPr lang="en-US" baseline="30000" dirty="0" smtClean="0"/>
              <a:t>1</a:t>
            </a:r>
            <a:r>
              <a:rPr lang="en-US" dirty="0" smtClean="0"/>
              <a:t> and </a:t>
            </a:r>
            <a:r>
              <a:rPr lang="en-US" dirty="0"/>
              <a:t>Christopher A. </a:t>
            </a:r>
            <a:r>
              <a:rPr lang="en-US" dirty="0" smtClean="0"/>
              <a:t>Edwards</a:t>
            </a:r>
            <a:r>
              <a:rPr lang="en-US" baseline="30000" dirty="0" smtClean="0"/>
              <a:t>1</a:t>
            </a:r>
            <a:endParaRPr lang="en-US" dirty="0"/>
          </a:p>
        </p:txBody>
      </p:sp>
      <p:pic>
        <p:nvPicPr>
          <p:cNvPr id="6" name="Picture 5" descr="ONR_Log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0746" y="6026352"/>
            <a:ext cx="1828800" cy="548640"/>
          </a:xfrm>
          <a:prstGeom prst="rect">
            <a:avLst/>
          </a:prstGeom>
        </p:spPr>
      </p:pic>
      <p:pic>
        <p:nvPicPr>
          <p:cNvPr id="7" name="Picture 6" descr="NASAmeatball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9047" y="5311740"/>
            <a:ext cx="1660712" cy="1371600"/>
          </a:xfrm>
          <a:prstGeom prst="rect">
            <a:avLst/>
          </a:prstGeom>
        </p:spPr>
      </p:pic>
      <p:sp>
        <p:nvSpPr>
          <p:cNvPr id="8" name="TextBox 7"/>
          <p:cNvSpPr txBox="1"/>
          <p:nvPr/>
        </p:nvSpPr>
        <p:spPr>
          <a:xfrm>
            <a:off x="846686" y="1855815"/>
            <a:ext cx="7435782" cy="882293"/>
          </a:xfrm>
          <a:prstGeom prst="rect">
            <a:avLst/>
          </a:prstGeom>
          <a:noFill/>
        </p:spPr>
        <p:txBody>
          <a:bodyPr wrap="none" rtlCol="0">
            <a:spAutoFit/>
          </a:bodyPr>
          <a:lstStyle/>
          <a:p>
            <a:r>
              <a:rPr lang="en-US" sz="1400" baseline="30000" dirty="0" smtClean="0"/>
              <a:t>1</a:t>
            </a:r>
            <a:r>
              <a:rPr lang="en-US" sz="1400" dirty="0"/>
              <a:t> Ocean Sciences Department, University of California, Santa </a:t>
            </a:r>
            <a:r>
              <a:rPr lang="en-US" sz="1400" dirty="0" smtClean="0"/>
              <a:t>Cruz</a:t>
            </a:r>
          </a:p>
          <a:p>
            <a:r>
              <a:rPr lang="en-US" sz="1400" baseline="30000" dirty="0" smtClean="0"/>
              <a:t>2</a:t>
            </a:r>
            <a:r>
              <a:rPr lang="en-US" sz="1400" dirty="0" smtClean="0"/>
              <a:t> CoRA Division, </a:t>
            </a:r>
            <a:r>
              <a:rPr lang="en-US" sz="1400" dirty="0" err="1" smtClean="0"/>
              <a:t>NorthWest</a:t>
            </a:r>
            <a:r>
              <a:rPr lang="en-US" sz="1400" dirty="0" smtClean="0"/>
              <a:t> </a:t>
            </a:r>
            <a:r>
              <a:rPr lang="en-US" sz="1400" dirty="0"/>
              <a:t>Research Associates, Boulder, </a:t>
            </a:r>
            <a:r>
              <a:rPr lang="en-US" sz="1400" dirty="0" smtClean="0"/>
              <a:t>CO</a:t>
            </a:r>
          </a:p>
          <a:p>
            <a:r>
              <a:rPr lang="en-US" sz="1400" baseline="30000" dirty="0" smtClean="0"/>
              <a:t>3 </a:t>
            </a:r>
            <a:r>
              <a:rPr lang="en-US" sz="1400" dirty="0" smtClean="0"/>
              <a:t>Cooperative </a:t>
            </a:r>
            <a:r>
              <a:rPr lang="en-US" sz="1400" dirty="0"/>
              <a:t>Institute for Research in Environmental Sciences, University of Colorado, Boulder, CO</a:t>
            </a:r>
            <a:endParaRPr lang="en-US" sz="1400" baseline="30000" dirty="0" smtClean="0"/>
          </a:p>
          <a:p>
            <a:pPr marL="342900" indent="-342900">
              <a:buAutoNum type="arabicPlain" startAt="2"/>
            </a:pPr>
            <a:endParaRPr lang="en-US" sz="1400" baseline="30000" dirty="0"/>
          </a:p>
        </p:txBody>
      </p:sp>
      <p:pic>
        <p:nvPicPr>
          <p:cNvPr id="10" name="Picture 9" descr="slug_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988" y="5802890"/>
            <a:ext cx="914400" cy="772102"/>
          </a:xfrm>
          <a:prstGeom prst="rect">
            <a:avLst/>
          </a:prstGeom>
        </p:spPr>
      </p:pic>
      <p:pic>
        <p:nvPicPr>
          <p:cNvPr id="11" name="Picture 10" descr="buff_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6619" y="6026352"/>
            <a:ext cx="914400" cy="668818"/>
          </a:xfrm>
          <a:prstGeom prst="rect">
            <a:avLst/>
          </a:prstGeom>
        </p:spPr>
      </p:pic>
      <p:pic>
        <p:nvPicPr>
          <p:cNvPr id="12" name="Picture 11" descr="cires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46692" y="6117792"/>
            <a:ext cx="2600326" cy="457200"/>
          </a:xfrm>
          <a:prstGeom prst="rect">
            <a:avLst/>
          </a:prstGeom>
        </p:spPr>
      </p:pic>
      <p:sp>
        <p:nvSpPr>
          <p:cNvPr id="13" name="TextBox 12"/>
          <p:cNvSpPr txBox="1"/>
          <p:nvPr/>
        </p:nvSpPr>
        <p:spPr>
          <a:xfrm>
            <a:off x="581188" y="2901585"/>
            <a:ext cx="8046494" cy="2492990"/>
          </a:xfrm>
          <a:prstGeom prst="rect">
            <a:avLst/>
          </a:prstGeom>
          <a:noFill/>
        </p:spPr>
        <p:txBody>
          <a:bodyPr wrap="none" rtlCol="0">
            <a:spAutoFit/>
          </a:bodyPr>
          <a:lstStyle/>
          <a:p>
            <a:r>
              <a:rPr lang="en-US" sz="1200" dirty="0"/>
              <a:t>Milliff, R.F., A. </a:t>
            </a:r>
            <a:r>
              <a:rPr lang="en-US" sz="1200" dirty="0" err="1"/>
              <a:t>Bonazzi</a:t>
            </a:r>
            <a:r>
              <a:rPr lang="en-US" sz="1200" dirty="0"/>
              <a:t>, C.K. </a:t>
            </a:r>
            <a:r>
              <a:rPr lang="en-US" sz="1200" dirty="0" err="1"/>
              <a:t>Wikle</a:t>
            </a:r>
            <a:r>
              <a:rPr lang="en-US" sz="1200" dirty="0"/>
              <a:t>, N. </a:t>
            </a:r>
            <a:r>
              <a:rPr lang="en-US" sz="1200" dirty="0" err="1"/>
              <a:t>Pinardi</a:t>
            </a:r>
            <a:r>
              <a:rPr lang="en-US" sz="1200" dirty="0"/>
              <a:t> and L.M. Berliner, 2011: Ocean Ensemble Forecasting, </a:t>
            </a:r>
            <a:r>
              <a:rPr lang="en-US" sz="1200" dirty="0" smtClean="0"/>
              <a:t> Part </a:t>
            </a:r>
            <a:r>
              <a:rPr lang="en-US" sz="1200" dirty="0"/>
              <a:t>I: Ensemble </a:t>
            </a:r>
            <a:endParaRPr lang="en-US" sz="1200" dirty="0" smtClean="0"/>
          </a:p>
          <a:p>
            <a:r>
              <a:rPr lang="en-US" sz="1200" dirty="0"/>
              <a:t>	</a:t>
            </a:r>
            <a:r>
              <a:rPr lang="en-US" sz="1200" dirty="0" smtClean="0"/>
              <a:t>Mediterranean </a:t>
            </a:r>
            <a:r>
              <a:rPr lang="en-US" sz="1200" dirty="0"/>
              <a:t>Winds from a Bayesian Hierarchical Model.,</a:t>
            </a:r>
            <a:r>
              <a:rPr lang="en-US" sz="1200" i="1" dirty="0"/>
              <a:t> Quarterly Journal </a:t>
            </a:r>
            <a:r>
              <a:rPr lang="en-US" sz="1200" i="1" dirty="0" smtClean="0"/>
              <a:t>of the </a:t>
            </a:r>
            <a:r>
              <a:rPr lang="en-US" sz="1200" i="1" dirty="0"/>
              <a:t>Royal Meteorological Society</a:t>
            </a:r>
            <a:r>
              <a:rPr lang="en-US" sz="1200" dirty="0"/>
              <a:t>, </a:t>
            </a:r>
            <a:endParaRPr lang="en-US" sz="1200" dirty="0" smtClean="0"/>
          </a:p>
          <a:p>
            <a:r>
              <a:rPr lang="en-US" sz="1200" b="1" dirty="0"/>
              <a:t>	</a:t>
            </a:r>
            <a:r>
              <a:rPr lang="fr-FR" sz="1200" b="1" dirty="0" smtClean="0"/>
              <a:t>137</a:t>
            </a:r>
            <a:r>
              <a:rPr lang="fr-FR" sz="1200" dirty="0"/>
              <a:t>, Part B, 858-878, </a:t>
            </a:r>
            <a:r>
              <a:rPr lang="fr-FR" sz="1200" i="1" dirty="0" err="1"/>
              <a:t>doi</a:t>
            </a:r>
            <a:r>
              <a:rPr lang="fr-FR" sz="1200" i="1" dirty="0"/>
              <a:t>: 10.1002/qj.767</a:t>
            </a:r>
            <a:r>
              <a:rPr lang="fr-FR" sz="1200" dirty="0" smtClean="0"/>
              <a:t>.</a:t>
            </a:r>
            <a:endParaRPr lang="en-US" sz="1200" dirty="0" smtClean="0"/>
          </a:p>
          <a:p>
            <a:r>
              <a:rPr lang="en-US" sz="1200" dirty="0" smtClean="0"/>
              <a:t>Moore</a:t>
            </a:r>
            <a:r>
              <a:rPr lang="en-US" sz="1200" dirty="0"/>
              <a:t>, A.M., H.G. </a:t>
            </a:r>
            <a:r>
              <a:rPr lang="en-US" sz="1200" dirty="0" err="1"/>
              <a:t>Arango</a:t>
            </a:r>
            <a:r>
              <a:rPr lang="en-US" sz="1200" dirty="0"/>
              <a:t>, G. </a:t>
            </a:r>
            <a:r>
              <a:rPr lang="en-US" sz="1200" dirty="0" err="1"/>
              <a:t>Broquet</a:t>
            </a:r>
            <a:r>
              <a:rPr lang="en-US" sz="1200" dirty="0"/>
              <a:t>, B.S. Powell, J. Zavala-</a:t>
            </a:r>
            <a:r>
              <a:rPr lang="en-US" sz="1200" dirty="0" err="1"/>
              <a:t>Garay</a:t>
            </a:r>
            <a:r>
              <a:rPr lang="en-US" sz="1200" dirty="0"/>
              <a:t> and A.T. Weaver, 2011: </a:t>
            </a:r>
            <a:endParaRPr lang="en-US" sz="1200" dirty="0" smtClean="0"/>
          </a:p>
          <a:p>
            <a:r>
              <a:rPr lang="en-US" sz="1200" dirty="0"/>
              <a:t>	</a:t>
            </a:r>
            <a:r>
              <a:rPr lang="en-US" sz="1200" dirty="0" smtClean="0"/>
              <a:t>The </a:t>
            </a:r>
            <a:r>
              <a:rPr lang="en-US" sz="1200" dirty="0"/>
              <a:t>Regional Ocean Modeling System (ROMS) 4-dimensional </a:t>
            </a:r>
            <a:r>
              <a:rPr lang="en-US" sz="1200" dirty="0" err="1" smtClean="0"/>
              <a:t>variational</a:t>
            </a:r>
            <a:r>
              <a:rPr lang="en-US" sz="1200" dirty="0" smtClean="0"/>
              <a:t> </a:t>
            </a:r>
            <a:r>
              <a:rPr lang="en-US" sz="1200" dirty="0"/>
              <a:t>data assimilation systems. Part I: </a:t>
            </a:r>
            <a:endParaRPr lang="en-US" sz="1200" dirty="0" smtClean="0"/>
          </a:p>
          <a:p>
            <a:r>
              <a:rPr lang="en-US" sz="1200" dirty="0"/>
              <a:t>	</a:t>
            </a:r>
            <a:r>
              <a:rPr lang="en-US" sz="1200" dirty="0" smtClean="0"/>
              <a:t>System </a:t>
            </a:r>
            <a:r>
              <a:rPr lang="en-US" sz="1200" dirty="0"/>
              <a:t>overview and formulation. </a:t>
            </a:r>
            <a:r>
              <a:rPr lang="en-US" sz="1200" i="1" dirty="0"/>
              <a:t>Progress in Oceanography</a:t>
            </a:r>
            <a:r>
              <a:rPr lang="en-US" sz="1200" dirty="0"/>
              <a:t>, </a:t>
            </a:r>
            <a:r>
              <a:rPr lang="en-US" sz="1200" b="1" dirty="0"/>
              <a:t>91</a:t>
            </a:r>
            <a:r>
              <a:rPr lang="en-US" sz="1200" dirty="0"/>
              <a:t>, 34-49. </a:t>
            </a:r>
          </a:p>
          <a:p>
            <a:r>
              <a:rPr lang="en-US" sz="1200" dirty="0" smtClean="0"/>
              <a:t>Moore</a:t>
            </a:r>
            <a:r>
              <a:rPr lang="en-US" sz="1200" dirty="0"/>
              <a:t>, A.M., H.G. </a:t>
            </a:r>
            <a:r>
              <a:rPr lang="en-US" sz="1200" dirty="0" err="1"/>
              <a:t>Arango</a:t>
            </a:r>
            <a:r>
              <a:rPr lang="en-US" sz="1200" dirty="0"/>
              <a:t>, G. </a:t>
            </a:r>
            <a:r>
              <a:rPr lang="en-US" sz="1200" dirty="0" err="1"/>
              <a:t>Broquet</a:t>
            </a:r>
            <a:r>
              <a:rPr lang="en-US" sz="1200" dirty="0"/>
              <a:t>, C. Edwards, M. </a:t>
            </a:r>
            <a:r>
              <a:rPr lang="en-US" sz="1200" dirty="0" err="1"/>
              <a:t>Veneziani</a:t>
            </a:r>
            <a:r>
              <a:rPr lang="en-US" sz="1200" dirty="0"/>
              <a:t>, B. Powell. D. </a:t>
            </a:r>
            <a:r>
              <a:rPr lang="en-US" sz="1200" dirty="0" smtClean="0"/>
              <a:t>Foley</a:t>
            </a:r>
            <a:r>
              <a:rPr lang="en-US" sz="1200" dirty="0"/>
              <a:t>, J. Doyle, D. Costa and P. Robinson, 2011: </a:t>
            </a:r>
            <a:endParaRPr lang="en-US" sz="1200" dirty="0" smtClean="0"/>
          </a:p>
          <a:p>
            <a:r>
              <a:rPr lang="en-US" sz="1200" dirty="0"/>
              <a:t>	</a:t>
            </a:r>
            <a:r>
              <a:rPr lang="en-US" sz="1200" dirty="0" smtClean="0"/>
              <a:t>The </a:t>
            </a:r>
            <a:r>
              <a:rPr lang="en-US" sz="1200" dirty="0"/>
              <a:t>Regional Ocean Modeling System (ROMS) 4-dimensional </a:t>
            </a:r>
            <a:r>
              <a:rPr lang="en-US" sz="1200" dirty="0" err="1"/>
              <a:t>variational</a:t>
            </a:r>
            <a:r>
              <a:rPr lang="en-US" sz="1200" dirty="0"/>
              <a:t> data assimilation systems. Part II: </a:t>
            </a:r>
            <a:endParaRPr lang="en-US" sz="1200" dirty="0" smtClean="0"/>
          </a:p>
          <a:p>
            <a:r>
              <a:rPr lang="en-US" sz="1200" dirty="0"/>
              <a:t>	</a:t>
            </a:r>
            <a:r>
              <a:rPr lang="en-US" sz="1200" dirty="0" smtClean="0"/>
              <a:t>Performance </a:t>
            </a:r>
            <a:r>
              <a:rPr lang="en-US" sz="1200" dirty="0"/>
              <a:t>and application to the California Current System. </a:t>
            </a:r>
            <a:r>
              <a:rPr lang="en-US" sz="1200" i="1" dirty="0"/>
              <a:t>Progress in Oceanography</a:t>
            </a:r>
            <a:r>
              <a:rPr lang="en-US" sz="1200" dirty="0"/>
              <a:t>, </a:t>
            </a:r>
            <a:r>
              <a:rPr lang="en-US" sz="1200" b="1" dirty="0"/>
              <a:t>91</a:t>
            </a:r>
            <a:r>
              <a:rPr lang="en-US" sz="1200" dirty="0"/>
              <a:t>, 50-73. </a:t>
            </a:r>
          </a:p>
          <a:p>
            <a:r>
              <a:rPr lang="en-US" sz="1200" dirty="0" smtClean="0"/>
              <a:t>Moore</a:t>
            </a:r>
            <a:r>
              <a:rPr lang="en-US" sz="1200" dirty="0"/>
              <a:t>, A.M., H.G. </a:t>
            </a:r>
            <a:r>
              <a:rPr lang="en-US" sz="1200" dirty="0" err="1"/>
              <a:t>Arango</a:t>
            </a:r>
            <a:r>
              <a:rPr lang="en-US" sz="1200" dirty="0"/>
              <a:t>, G. </a:t>
            </a:r>
            <a:r>
              <a:rPr lang="en-US" sz="1200" dirty="0" err="1"/>
              <a:t>Broquet</a:t>
            </a:r>
            <a:r>
              <a:rPr lang="en-US" sz="1200" dirty="0"/>
              <a:t>, C. Edwards, M. </a:t>
            </a:r>
            <a:r>
              <a:rPr lang="en-US" sz="1200" dirty="0" err="1"/>
              <a:t>Veneziani</a:t>
            </a:r>
            <a:r>
              <a:rPr lang="en-US" sz="1200" dirty="0"/>
              <a:t>, B. Powell. D. Foley, J. Doyle, D. Costa and P. Robinson, 2011: </a:t>
            </a:r>
            <a:endParaRPr lang="en-US" sz="1200" dirty="0" smtClean="0"/>
          </a:p>
          <a:p>
            <a:r>
              <a:rPr lang="en-US" sz="1200" dirty="0"/>
              <a:t>	</a:t>
            </a:r>
            <a:r>
              <a:rPr lang="en-US" sz="1200" dirty="0" smtClean="0"/>
              <a:t>The </a:t>
            </a:r>
            <a:r>
              <a:rPr lang="en-US" sz="1200" dirty="0"/>
              <a:t>Regional Ocean </a:t>
            </a:r>
            <a:r>
              <a:rPr lang="en-US" sz="1200" dirty="0" smtClean="0"/>
              <a:t>Modeling </a:t>
            </a:r>
            <a:r>
              <a:rPr lang="en-US" sz="1200" dirty="0"/>
              <a:t>System (ROMS) 4-dimensional </a:t>
            </a:r>
            <a:r>
              <a:rPr lang="en-US" sz="1200" dirty="0" err="1"/>
              <a:t>variational</a:t>
            </a:r>
            <a:r>
              <a:rPr lang="en-US" sz="1200" dirty="0"/>
              <a:t> data assimilation systems. Part III: </a:t>
            </a:r>
            <a:endParaRPr lang="en-US" sz="1200" dirty="0" smtClean="0"/>
          </a:p>
          <a:p>
            <a:r>
              <a:rPr lang="en-US" sz="1200" dirty="0"/>
              <a:t>	</a:t>
            </a:r>
            <a:r>
              <a:rPr lang="en-US" sz="1200" dirty="0" smtClean="0"/>
              <a:t>Observation </a:t>
            </a:r>
            <a:r>
              <a:rPr lang="en-US" sz="1200" dirty="0"/>
              <a:t>impact and observation sensitivity in the California Current System. </a:t>
            </a:r>
            <a:r>
              <a:rPr lang="en-US" sz="1200" i="1" dirty="0"/>
              <a:t>Progress Oceanography</a:t>
            </a:r>
            <a:r>
              <a:rPr lang="en-US" sz="1200" dirty="0"/>
              <a:t>, </a:t>
            </a:r>
            <a:r>
              <a:rPr lang="en-US" sz="1200" b="1" dirty="0"/>
              <a:t>91</a:t>
            </a:r>
            <a:r>
              <a:rPr lang="en-US" sz="1200" dirty="0"/>
              <a:t>, 74-94. </a:t>
            </a:r>
          </a:p>
          <a:p>
            <a:endParaRPr lang="en-US" sz="1200" dirty="0"/>
          </a:p>
        </p:txBody>
      </p:sp>
    </p:spTree>
    <p:extLst>
      <p:ext uri="{BB962C8B-B14F-4D97-AF65-F5344CB8AC3E}">
        <p14:creationId xmlns:p14="http://schemas.microsoft.com/office/powerpoint/2010/main" val="6495728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hm4dvar_r1coeffs_2003.png"/>
          <p:cNvPicPr>
            <a:picLocks noChangeAspect="1"/>
          </p:cNvPicPr>
          <p:nvPr/>
        </p:nvPicPr>
        <p:blipFill rotWithShape="1">
          <a:blip r:embed="rId2">
            <a:extLst>
              <a:ext uri="{28A0092B-C50C-407E-A947-70E740481C1C}">
                <a14:useLocalDpi xmlns:a14="http://schemas.microsoft.com/office/drawing/2010/main" val="0"/>
              </a:ext>
            </a:extLst>
          </a:blip>
          <a:srcRect l="14948" t="6625" r="10088" b="5080"/>
          <a:stretch/>
        </p:blipFill>
        <p:spPr>
          <a:xfrm>
            <a:off x="1874804" y="1805759"/>
            <a:ext cx="5486185" cy="4847041"/>
          </a:xfrm>
          <a:prstGeom prst="rect">
            <a:avLst/>
          </a:prstGeom>
        </p:spPr>
      </p:pic>
      <p:sp>
        <p:nvSpPr>
          <p:cNvPr id="3" name="TextBox 2"/>
          <p:cNvSpPr txBox="1"/>
          <p:nvPr/>
        </p:nvSpPr>
        <p:spPr>
          <a:xfrm>
            <a:off x="0" y="0"/>
            <a:ext cx="6920409" cy="369332"/>
          </a:xfrm>
          <a:prstGeom prst="rect">
            <a:avLst/>
          </a:prstGeom>
          <a:noFill/>
        </p:spPr>
        <p:txBody>
          <a:bodyPr wrap="none" rtlCol="0">
            <a:spAutoFit/>
          </a:bodyPr>
          <a:lstStyle/>
          <a:p>
            <a:r>
              <a:rPr lang="en-US" b="1" i="1" u="sng" dirty="0" smtClean="0">
                <a:solidFill>
                  <a:srgbClr val="3366FF"/>
                </a:solidFill>
              </a:rPr>
              <a:t>Temporal Autocorrelation Comparison: BHM vs. COAMPS (all of 2003)</a:t>
            </a:r>
            <a:endParaRPr lang="en-US" b="1" i="1" u="sng" dirty="0">
              <a:solidFill>
                <a:srgbClr val="3366FF"/>
              </a:solidFill>
            </a:endParaRPr>
          </a:p>
        </p:txBody>
      </p:sp>
      <p:sp>
        <p:nvSpPr>
          <p:cNvPr id="4" name="TextBox 3"/>
          <p:cNvSpPr txBox="1"/>
          <p:nvPr/>
        </p:nvSpPr>
        <p:spPr>
          <a:xfrm>
            <a:off x="1313646" y="535680"/>
            <a:ext cx="3225562" cy="307777"/>
          </a:xfrm>
          <a:prstGeom prst="rect">
            <a:avLst/>
          </a:prstGeom>
          <a:noFill/>
        </p:spPr>
        <p:txBody>
          <a:bodyPr wrap="none" rtlCol="0">
            <a:spAutoFit/>
          </a:bodyPr>
          <a:lstStyle/>
          <a:p>
            <a:r>
              <a:rPr lang="en-US" sz="1400" dirty="0" smtClean="0"/>
              <a:t>AR-1 model for temporal autocorrelation: </a:t>
            </a:r>
            <a:endParaRPr lang="en-US" sz="1400" dirty="0"/>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7675" y="621870"/>
            <a:ext cx="3263900" cy="190500"/>
          </a:xfrm>
          <a:prstGeom prst="rect">
            <a:avLst/>
          </a:prstGeom>
        </p:spPr>
      </p:pic>
      <p:sp>
        <p:nvSpPr>
          <p:cNvPr id="7" name="TextBox 6"/>
          <p:cNvSpPr txBox="1"/>
          <p:nvPr/>
        </p:nvSpPr>
        <p:spPr>
          <a:xfrm>
            <a:off x="2505503" y="1416960"/>
            <a:ext cx="599130" cy="307777"/>
          </a:xfrm>
          <a:prstGeom prst="rect">
            <a:avLst/>
          </a:prstGeom>
          <a:noFill/>
        </p:spPr>
        <p:txBody>
          <a:bodyPr wrap="none" rtlCol="0">
            <a:spAutoFit/>
          </a:bodyPr>
          <a:lstStyle/>
          <a:p>
            <a:r>
              <a:rPr lang="en-US" sz="1400" b="1" i="1" dirty="0" smtClean="0"/>
              <a:t>BHM</a:t>
            </a:r>
            <a:endParaRPr lang="en-US" sz="1400" b="1" i="1" dirty="0"/>
          </a:p>
        </p:txBody>
      </p:sp>
      <p:sp>
        <p:nvSpPr>
          <p:cNvPr id="9" name="TextBox 8"/>
          <p:cNvSpPr txBox="1"/>
          <p:nvPr/>
        </p:nvSpPr>
        <p:spPr>
          <a:xfrm>
            <a:off x="5586747" y="1416960"/>
            <a:ext cx="886230" cy="307777"/>
          </a:xfrm>
          <a:prstGeom prst="rect">
            <a:avLst/>
          </a:prstGeom>
          <a:noFill/>
        </p:spPr>
        <p:txBody>
          <a:bodyPr wrap="none" rtlCol="0">
            <a:spAutoFit/>
          </a:bodyPr>
          <a:lstStyle/>
          <a:p>
            <a:r>
              <a:rPr lang="en-US" sz="1400" b="1" i="1" dirty="0" smtClean="0"/>
              <a:t>COAMPS</a:t>
            </a:r>
            <a:endParaRPr lang="en-US" sz="1400" b="1" i="1" dirty="0"/>
          </a:p>
        </p:txBody>
      </p:sp>
      <p:sp>
        <p:nvSpPr>
          <p:cNvPr id="10" name="TextBox 9"/>
          <p:cNvSpPr txBox="1"/>
          <p:nvPr/>
        </p:nvSpPr>
        <p:spPr>
          <a:xfrm>
            <a:off x="921620" y="2732354"/>
            <a:ext cx="715373" cy="307777"/>
          </a:xfrm>
          <a:prstGeom prst="rect">
            <a:avLst/>
          </a:prstGeom>
          <a:noFill/>
        </p:spPr>
        <p:txBody>
          <a:bodyPr wrap="none" rtlCol="0">
            <a:spAutoFit/>
          </a:bodyPr>
          <a:lstStyle/>
          <a:p>
            <a:r>
              <a:rPr lang="en-US" sz="1400" i="1" dirty="0" smtClean="0"/>
              <a:t>u wind</a:t>
            </a:r>
            <a:endParaRPr lang="en-US" sz="1400" i="1" dirty="0"/>
          </a:p>
        </p:txBody>
      </p:sp>
      <p:sp>
        <p:nvSpPr>
          <p:cNvPr id="11" name="TextBox 10"/>
          <p:cNvSpPr txBox="1"/>
          <p:nvPr/>
        </p:nvSpPr>
        <p:spPr>
          <a:xfrm>
            <a:off x="985326" y="5369954"/>
            <a:ext cx="703100" cy="307777"/>
          </a:xfrm>
          <a:prstGeom prst="rect">
            <a:avLst/>
          </a:prstGeom>
          <a:noFill/>
        </p:spPr>
        <p:txBody>
          <a:bodyPr wrap="none" rtlCol="0">
            <a:spAutoFit/>
          </a:bodyPr>
          <a:lstStyle/>
          <a:p>
            <a:r>
              <a:rPr lang="en-US" sz="1400" i="1" dirty="0"/>
              <a:t>v</a:t>
            </a:r>
            <a:r>
              <a:rPr lang="en-US" sz="1400" i="1" dirty="0" smtClean="0"/>
              <a:t> wind</a:t>
            </a:r>
            <a:endParaRPr lang="en-US" sz="1400" i="1" dirty="0"/>
          </a:p>
        </p:txBody>
      </p:sp>
      <p:pic>
        <p:nvPicPr>
          <p:cNvPr id="12" name="Picture 11"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078" y="1179510"/>
            <a:ext cx="635000" cy="215900"/>
          </a:xfrm>
          <a:prstGeom prst="rect">
            <a:avLst/>
          </a:prstGeom>
        </p:spPr>
      </p:pic>
    </p:spTree>
    <p:extLst>
      <p:ext uri="{BB962C8B-B14F-4D97-AF65-F5344CB8AC3E}">
        <p14:creationId xmlns:p14="http://schemas.microsoft.com/office/powerpoint/2010/main" val="226617679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851618" y="1834036"/>
            <a:ext cx="7483642" cy="1828800"/>
          </a:xfrm>
          <a:prstGeom prst="rect">
            <a:avLst/>
          </a:prstGeom>
        </p:spPr>
      </p:pic>
      <p:pic>
        <p:nvPicPr>
          <p:cNvPr id="24" name="Picture 2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586" y="632491"/>
            <a:ext cx="8521700" cy="939800"/>
          </a:xfrm>
          <a:prstGeom prst="rect">
            <a:avLst/>
          </a:prstGeom>
        </p:spPr>
      </p:pic>
      <p:pic>
        <p:nvPicPr>
          <p:cNvPr id="27" name="Picture 26"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100" y="3972483"/>
            <a:ext cx="8115300" cy="927100"/>
          </a:xfrm>
          <a:prstGeom prst="rect">
            <a:avLst/>
          </a:prstGeom>
        </p:spPr>
      </p:pic>
      <p:pic>
        <p:nvPicPr>
          <p:cNvPr id="31" name="Picture 30"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935" y="5228337"/>
            <a:ext cx="7874000" cy="673100"/>
          </a:xfrm>
          <a:prstGeom prst="rect">
            <a:avLst/>
          </a:prstGeom>
        </p:spPr>
      </p:pic>
      <p:pic>
        <p:nvPicPr>
          <p:cNvPr id="32" name="Picture 31"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1119" y="6317332"/>
            <a:ext cx="3238500" cy="241300"/>
          </a:xfrm>
          <a:prstGeom prst="rect">
            <a:avLst/>
          </a:prstGeom>
        </p:spPr>
      </p:pic>
      <p:sp>
        <p:nvSpPr>
          <p:cNvPr id="2" name="TextBox 1"/>
          <p:cNvSpPr txBox="1"/>
          <p:nvPr/>
        </p:nvSpPr>
        <p:spPr>
          <a:xfrm>
            <a:off x="0" y="0"/>
            <a:ext cx="8706205" cy="369332"/>
          </a:xfrm>
          <a:prstGeom prst="rect">
            <a:avLst/>
          </a:prstGeom>
          <a:noFill/>
        </p:spPr>
        <p:txBody>
          <a:bodyPr wrap="none" rtlCol="0">
            <a:spAutoFit/>
          </a:bodyPr>
          <a:lstStyle/>
          <a:p>
            <a:r>
              <a:rPr lang="en-US" b="1" i="1" u="sng" dirty="0" smtClean="0">
                <a:solidFill>
                  <a:srgbClr val="3366FF"/>
                </a:solidFill>
              </a:rPr>
              <a:t>Ocean Data Assimilation (DA); Four-Dimensional </a:t>
            </a:r>
            <a:r>
              <a:rPr lang="en-US" b="1" i="1" u="sng" dirty="0" err="1" smtClean="0">
                <a:solidFill>
                  <a:srgbClr val="3366FF"/>
                </a:solidFill>
              </a:rPr>
              <a:t>Variational</a:t>
            </a:r>
            <a:r>
              <a:rPr lang="en-US" b="1" i="1" u="sng" dirty="0">
                <a:solidFill>
                  <a:srgbClr val="3366FF"/>
                </a:solidFill>
              </a:rPr>
              <a:t> </a:t>
            </a:r>
            <a:r>
              <a:rPr lang="en-US" b="1" i="1" u="sng" dirty="0" smtClean="0">
                <a:solidFill>
                  <a:srgbClr val="3366FF"/>
                </a:solidFill>
              </a:rPr>
              <a:t>(4DVar) Method (in words):</a:t>
            </a:r>
            <a:endParaRPr lang="en-US" b="1" i="1" u="sng" dirty="0">
              <a:solidFill>
                <a:srgbClr val="3366FF"/>
              </a:solidFill>
            </a:endParaRPr>
          </a:p>
        </p:txBody>
      </p:sp>
    </p:spTree>
    <p:extLst>
      <p:ext uri="{BB962C8B-B14F-4D97-AF65-F5344CB8AC3E}">
        <p14:creationId xmlns:p14="http://schemas.microsoft.com/office/powerpoint/2010/main" val="91075042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5718" y="227584"/>
            <a:ext cx="1356311" cy="369332"/>
          </a:xfrm>
          <a:prstGeom prst="rect">
            <a:avLst/>
          </a:prstGeom>
          <a:noFill/>
        </p:spPr>
        <p:txBody>
          <a:bodyPr wrap="none" rtlCol="0">
            <a:spAutoFit/>
          </a:bodyPr>
          <a:lstStyle/>
          <a:p>
            <a:r>
              <a:rPr lang="en-US" b="1" i="1" u="sng" dirty="0" smtClean="0"/>
              <a:t>Hypothesis:   </a:t>
            </a:r>
            <a:endParaRPr lang="en-US" b="1" i="1" u="sng" dirty="0"/>
          </a:p>
        </p:txBody>
      </p:sp>
      <p:sp>
        <p:nvSpPr>
          <p:cNvPr id="4" name="TextBox 3"/>
          <p:cNvSpPr txBox="1"/>
          <p:nvPr/>
        </p:nvSpPr>
        <p:spPr>
          <a:xfrm>
            <a:off x="1603960" y="227584"/>
            <a:ext cx="7041674" cy="923330"/>
          </a:xfrm>
          <a:prstGeom prst="rect">
            <a:avLst/>
          </a:prstGeom>
          <a:noFill/>
        </p:spPr>
        <p:txBody>
          <a:bodyPr wrap="none" rtlCol="0">
            <a:spAutoFit/>
          </a:bodyPr>
          <a:lstStyle/>
          <a:p>
            <a:r>
              <a:rPr lang="en-US" dirty="0" smtClean="0"/>
              <a:t>In a strong constraint 4DVar, places where the wind stress control vector</a:t>
            </a:r>
          </a:p>
          <a:p>
            <a:r>
              <a:rPr lang="en-US" dirty="0" smtClean="0"/>
              <a:t>iterations are driven outside a BHM wind ensemble are candidate loci for</a:t>
            </a:r>
          </a:p>
          <a:p>
            <a:r>
              <a:rPr lang="en-US" dirty="0" smtClean="0"/>
              <a:t>model error.</a:t>
            </a:r>
            <a:endParaRPr lang="en-US" dirty="0"/>
          </a:p>
        </p:txBody>
      </p:sp>
      <p:grpSp>
        <p:nvGrpSpPr>
          <p:cNvPr id="13" name="Group 12"/>
          <p:cNvGrpSpPr/>
          <p:nvPr/>
        </p:nvGrpSpPr>
        <p:grpSpPr>
          <a:xfrm>
            <a:off x="1613569" y="1186190"/>
            <a:ext cx="6380576" cy="3200400"/>
            <a:chOff x="2089849" y="1256742"/>
            <a:chExt cx="6380576" cy="3540054"/>
          </a:xfrm>
        </p:grpSpPr>
        <p:grpSp>
          <p:nvGrpSpPr>
            <p:cNvPr id="8" name="Group 7"/>
            <p:cNvGrpSpPr/>
            <p:nvPr/>
          </p:nvGrpSpPr>
          <p:grpSpPr>
            <a:xfrm>
              <a:off x="3898424" y="1256742"/>
              <a:ext cx="4572001" cy="3540054"/>
              <a:chOff x="158744" y="1150914"/>
              <a:chExt cx="4572001" cy="3540054"/>
            </a:xfrm>
          </p:grpSpPr>
          <p:pic>
            <p:nvPicPr>
              <p:cNvPr id="5" name="Picture 4"/>
              <p:cNvPicPr>
                <a:picLocks noChangeAspect="1"/>
              </p:cNvPicPr>
              <p:nvPr/>
            </p:nvPicPr>
            <p:blipFill>
              <a:blip r:embed="rId3"/>
              <a:stretch>
                <a:fillRect/>
              </a:stretch>
            </p:blipFill>
            <p:spPr>
              <a:xfrm>
                <a:off x="158744" y="1150914"/>
                <a:ext cx="4572000" cy="3540054"/>
              </a:xfrm>
              <a:prstGeom prst="rect">
                <a:avLst/>
              </a:prstGeom>
            </p:spPr>
          </p:pic>
          <p:sp>
            <p:nvSpPr>
              <p:cNvPr id="6" name="Rectangle 5"/>
              <p:cNvSpPr/>
              <p:nvPr/>
            </p:nvSpPr>
            <p:spPr>
              <a:xfrm>
                <a:off x="3369191" y="1192896"/>
                <a:ext cx="1361554" cy="821582"/>
              </a:xfrm>
              <a:prstGeom prst="rect">
                <a:avLst/>
              </a:prstGeom>
              <a:solidFill>
                <a:schemeClr val="bg1"/>
              </a:solidFill>
              <a:ln w="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chemeClr val="bg1"/>
                    </a:solidFill>
                  </a:ln>
                  <a:solidFill>
                    <a:srgbClr val="FFFFFF"/>
                  </a:solidFill>
                </a:endParaRPr>
              </a:p>
            </p:txBody>
          </p:sp>
        </p:grpSp>
        <p:sp>
          <p:nvSpPr>
            <p:cNvPr id="2" name="TextBox 1"/>
            <p:cNvSpPr txBox="1"/>
            <p:nvPr/>
          </p:nvSpPr>
          <p:spPr>
            <a:xfrm>
              <a:off x="2107488" y="1298724"/>
              <a:ext cx="577039" cy="307777"/>
            </a:xfrm>
            <a:prstGeom prst="rect">
              <a:avLst/>
            </a:prstGeom>
            <a:noFill/>
          </p:spPr>
          <p:txBody>
            <a:bodyPr wrap="none" rtlCol="0">
              <a:spAutoFit/>
            </a:bodyPr>
            <a:lstStyle/>
            <a:p>
              <a:r>
                <a:rPr lang="en-US" sz="1400" i="1" dirty="0" smtClean="0"/>
                <a:t>prior</a:t>
              </a:r>
              <a:endParaRPr lang="en-US" sz="1400" i="1" dirty="0"/>
            </a:p>
          </p:txBody>
        </p:sp>
        <p:sp>
          <p:nvSpPr>
            <p:cNvPr id="10" name="TextBox 9"/>
            <p:cNvSpPr txBox="1"/>
            <p:nvPr/>
          </p:nvSpPr>
          <p:spPr>
            <a:xfrm>
              <a:off x="2089849" y="2130274"/>
              <a:ext cx="2013592" cy="307777"/>
            </a:xfrm>
            <a:prstGeom prst="rect">
              <a:avLst/>
            </a:prstGeom>
            <a:noFill/>
          </p:spPr>
          <p:txBody>
            <a:bodyPr wrap="none" rtlCol="0">
              <a:spAutoFit/>
            </a:bodyPr>
            <a:lstStyle/>
            <a:p>
              <a:r>
                <a:rPr lang="en-US" sz="1400" i="1" dirty="0" smtClean="0"/>
                <a:t>increment control vector</a:t>
              </a:r>
              <a:endParaRPr lang="en-US" sz="1400" i="1" dirty="0"/>
            </a:p>
          </p:txBody>
        </p:sp>
        <p:sp>
          <p:nvSpPr>
            <p:cNvPr id="11" name="TextBox 10"/>
            <p:cNvSpPr txBox="1"/>
            <p:nvPr/>
          </p:nvSpPr>
          <p:spPr>
            <a:xfrm>
              <a:off x="2089849" y="3510026"/>
              <a:ext cx="1861495" cy="307777"/>
            </a:xfrm>
            <a:prstGeom prst="rect">
              <a:avLst/>
            </a:prstGeom>
            <a:noFill/>
          </p:spPr>
          <p:txBody>
            <a:bodyPr wrap="none" rtlCol="0">
              <a:spAutoFit/>
            </a:bodyPr>
            <a:lstStyle/>
            <a:p>
              <a:r>
                <a:rPr lang="en-US" sz="1400" i="1" dirty="0" smtClean="0"/>
                <a:t>minimize cost function</a:t>
              </a:r>
              <a:endParaRPr lang="en-US" sz="1400" i="1" dirty="0"/>
            </a:p>
          </p:txBody>
        </p:sp>
        <p:sp>
          <p:nvSpPr>
            <p:cNvPr id="12" name="TextBox 11"/>
            <p:cNvSpPr txBox="1"/>
            <p:nvPr/>
          </p:nvSpPr>
          <p:spPr>
            <a:xfrm>
              <a:off x="2106484" y="4471381"/>
              <a:ext cx="884915" cy="307777"/>
            </a:xfrm>
            <a:prstGeom prst="rect">
              <a:avLst/>
            </a:prstGeom>
            <a:noFill/>
          </p:spPr>
          <p:txBody>
            <a:bodyPr wrap="none" rtlCol="0">
              <a:spAutoFit/>
            </a:bodyPr>
            <a:lstStyle/>
            <a:p>
              <a:r>
                <a:rPr lang="en-US" sz="1400" i="1" dirty="0" smtClean="0"/>
                <a:t>posterior</a:t>
              </a:r>
              <a:endParaRPr lang="en-US" sz="1400" i="1" dirty="0"/>
            </a:p>
          </p:txBody>
        </p:sp>
      </p:grpSp>
      <p:pic>
        <p:nvPicPr>
          <p:cNvPr id="14" name="Picture 13"/>
          <p:cNvPicPr>
            <a:picLocks noChangeAspect="1"/>
          </p:cNvPicPr>
          <p:nvPr/>
        </p:nvPicPr>
        <p:blipFill>
          <a:blip r:embed="rId4"/>
          <a:stretch>
            <a:fillRect/>
          </a:stretch>
        </p:blipFill>
        <p:spPr>
          <a:xfrm>
            <a:off x="2532759" y="5258776"/>
            <a:ext cx="4069474" cy="1143000"/>
          </a:xfrm>
          <a:prstGeom prst="rect">
            <a:avLst/>
          </a:prstGeom>
        </p:spPr>
      </p:pic>
      <p:sp>
        <p:nvSpPr>
          <p:cNvPr id="15" name="TextBox 14"/>
          <p:cNvSpPr txBox="1"/>
          <p:nvPr/>
        </p:nvSpPr>
        <p:spPr>
          <a:xfrm>
            <a:off x="558118" y="4736650"/>
            <a:ext cx="1279893" cy="369332"/>
          </a:xfrm>
          <a:prstGeom prst="rect">
            <a:avLst/>
          </a:prstGeom>
          <a:noFill/>
        </p:spPr>
        <p:txBody>
          <a:bodyPr wrap="none" rtlCol="0">
            <a:spAutoFit/>
          </a:bodyPr>
          <a:lstStyle/>
          <a:p>
            <a:r>
              <a:rPr lang="en-US" b="1" i="1" u="sng" dirty="0" smtClean="0"/>
              <a:t>Schematic:   </a:t>
            </a:r>
            <a:endParaRPr lang="en-US" b="1" i="1" u="sng" dirty="0"/>
          </a:p>
        </p:txBody>
      </p:sp>
      <p:pic>
        <p:nvPicPr>
          <p:cNvPr id="17" name="Picture 16"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9041" y="6401776"/>
            <a:ext cx="533400" cy="165100"/>
          </a:xfrm>
          <a:prstGeom prst="rect">
            <a:avLst/>
          </a:prstGeom>
        </p:spPr>
      </p:pic>
      <p:pic>
        <p:nvPicPr>
          <p:cNvPr id="18" name="Picture 17"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5290" y="6401776"/>
            <a:ext cx="533400" cy="165100"/>
          </a:xfrm>
          <a:prstGeom prst="rect">
            <a:avLst/>
          </a:prstGeom>
        </p:spPr>
      </p:pic>
      <p:sp>
        <p:nvSpPr>
          <p:cNvPr id="19" name="TextBox 18"/>
          <p:cNvSpPr txBox="1"/>
          <p:nvPr/>
        </p:nvSpPr>
        <p:spPr>
          <a:xfrm>
            <a:off x="2940237" y="5767732"/>
            <a:ext cx="963813" cy="523220"/>
          </a:xfrm>
          <a:prstGeom prst="rect">
            <a:avLst/>
          </a:prstGeom>
          <a:noFill/>
        </p:spPr>
        <p:txBody>
          <a:bodyPr wrap="none" rtlCol="0">
            <a:spAutoFit/>
          </a:bodyPr>
          <a:lstStyle/>
          <a:p>
            <a:pPr algn="ctr"/>
            <a:r>
              <a:rPr lang="en-US" sz="1400" i="1" dirty="0" smtClean="0"/>
              <a:t>BHM</a:t>
            </a:r>
          </a:p>
          <a:p>
            <a:pPr algn="ctr"/>
            <a:r>
              <a:rPr lang="en-US" sz="1400" i="1" dirty="0" smtClean="0"/>
              <a:t> ensemble</a:t>
            </a:r>
            <a:endParaRPr lang="en-US" sz="1400" i="1" dirty="0"/>
          </a:p>
        </p:txBody>
      </p:sp>
      <p:sp>
        <p:nvSpPr>
          <p:cNvPr id="20" name="TextBox 19"/>
          <p:cNvSpPr txBox="1"/>
          <p:nvPr/>
        </p:nvSpPr>
        <p:spPr>
          <a:xfrm>
            <a:off x="5130027" y="5767732"/>
            <a:ext cx="963813" cy="523220"/>
          </a:xfrm>
          <a:prstGeom prst="rect">
            <a:avLst/>
          </a:prstGeom>
          <a:noFill/>
        </p:spPr>
        <p:txBody>
          <a:bodyPr wrap="none" rtlCol="0">
            <a:spAutoFit/>
          </a:bodyPr>
          <a:lstStyle/>
          <a:p>
            <a:pPr algn="ctr"/>
            <a:r>
              <a:rPr lang="en-US" sz="1400" i="1" dirty="0" smtClean="0"/>
              <a:t>BHM</a:t>
            </a:r>
          </a:p>
          <a:p>
            <a:pPr algn="ctr"/>
            <a:r>
              <a:rPr lang="en-US" sz="1400" i="1" dirty="0" smtClean="0"/>
              <a:t> ensemble</a:t>
            </a:r>
            <a:endParaRPr lang="en-US" sz="1400" i="1" dirty="0"/>
          </a:p>
        </p:txBody>
      </p:sp>
      <p:sp>
        <p:nvSpPr>
          <p:cNvPr id="21" name="TextBox 20"/>
          <p:cNvSpPr txBox="1"/>
          <p:nvPr/>
        </p:nvSpPr>
        <p:spPr>
          <a:xfrm>
            <a:off x="2718627" y="5132751"/>
            <a:ext cx="1495234" cy="307777"/>
          </a:xfrm>
          <a:prstGeom prst="rect">
            <a:avLst/>
          </a:prstGeom>
          <a:noFill/>
        </p:spPr>
        <p:txBody>
          <a:bodyPr wrap="none" rtlCol="0">
            <a:spAutoFit/>
          </a:bodyPr>
          <a:lstStyle/>
          <a:p>
            <a:r>
              <a:rPr lang="en-US" sz="1400" i="1" dirty="0" smtClean="0"/>
              <a:t>posterior “inside”</a:t>
            </a:r>
            <a:endParaRPr lang="en-US" sz="1400" i="1" dirty="0"/>
          </a:p>
        </p:txBody>
      </p:sp>
      <p:sp>
        <p:nvSpPr>
          <p:cNvPr id="22" name="TextBox 21"/>
          <p:cNvSpPr txBox="1"/>
          <p:nvPr/>
        </p:nvSpPr>
        <p:spPr>
          <a:xfrm>
            <a:off x="4802578" y="5132751"/>
            <a:ext cx="1609460" cy="307777"/>
          </a:xfrm>
          <a:prstGeom prst="rect">
            <a:avLst/>
          </a:prstGeom>
          <a:noFill/>
        </p:spPr>
        <p:txBody>
          <a:bodyPr wrap="none" rtlCol="0">
            <a:spAutoFit/>
          </a:bodyPr>
          <a:lstStyle/>
          <a:p>
            <a:r>
              <a:rPr lang="en-US" sz="1400" i="1" dirty="0" smtClean="0"/>
              <a:t>posterior “outside”</a:t>
            </a:r>
            <a:endParaRPr lang="en-US" sz="1400" i="1" dirty="0"/>
          </a:p>
        </p:txBody>
      </p:sp>
      <p:cxnSp>
        <p:nvCxnSpPr>
          <p:cNvPr id="26" name="Straight Arrow Connector 25"/>
          <p:cNvCxnSpPr/>
          <p:nvPr/>
        </p:nvCxnSpPr>
        <p:spPr>
          <a:xfrm>
            <a:off x="6332658" y="5320509"/>
            <a:ext cx="220553" cy="0"/>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27" name="TextBox 26"/>
          <p:cNvSpPr txBox="1"/>
          <p:nvPr/>
        </p:nvSpPr>
        <p:spPr>
          <a:xfrm>
            <a:off x="6570801" y="5141574"/>
            <a:ext cx="1374958" cy="307777"/>
          </a:xfrm>
          <a:prstGeom prst="rect">
            <a:avLst/>
          </a:prstGeom>
          <a:noFill/>
        </p:spPr>
        <p:txBody>
          <a:bodyPr wrap="none" rtlCol="0">
            <a:spAutoFit/>
          </a:bodyPr>
          <a:lstStyle/>
          <a:p>
            <a:r>
              <a:rPr lang="en-US" sz="1400" i="1" dirty="0" smtClean="0"/>
              <a:t>model error ???</a:t>
            </a:r>
            <a:endParaRPr lang="en-US" sz="1400" i="1" dirty="0"/>
          </a:p>
        </p:txBody>
      </p:sp>
      <p:sp>
        <p:nvSpPr>
          <p:cNvPr id="9" name="TextBox 8"/>
          <p:cNvSpPr txBox="1"/>
          <p:nvPr/>
        </p:nvSpPr>
        <p:spPr>
          <a:xfrm>
            <a:off x="2120151" y="2617920"/>
            <a:ext cx="825216" cy="307777"/>
          </a:xfrm>
          <a:prstGeom prst="rect">
            <a:avLst/>
          </a:prstGeom>
          <a:noFill/>
        </p:spPr>
        <p:txBody>
          <a:bodyPr wrap="none" rtlCol="0">
            <a:spAutoFit/>
          </a:bodyPr>
          <a:lstStyle/>
          <a:p>
            <a:r>
              <a:rPr lang="en-US" sz="1400" i="1" dirty="0" smtClean="0"/>
              <a:t>ITERATE</a:t>
            </a:r>
            <a:endParaRPr lang="en-US" sz="1400" i="1" dirty="0"/>
          </a:p>
        </p:txBody>
      </p:sp>
    </p:spTree>
    <p:extLst>
      <p:ext uri="{BB962C8B-B14F-4D97-AF65-F5344CB8AC3E}">
        <p14:creationId xmlns:p14="http://schemas.microsoft.com/office/powerpoint/2010/main" val="176335005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36751" y="1399022"/>
            <a:ext cx="3753394" cy="3964506"/>
            <a:chOff x="336751" y="684056"/>
            <a:chExt cx="3753394" cy="3964506"/>
          </a:xfrm>
        </p:grpSpPr>
        <p:grpSp>
          <p:nvGrpSpPr>
            <p:cNvPr id="6" name="Group 5"/>
            <p:cNvGrpSpPr>
              <a:grpSpLocks noChangeAspect="1"/>
            </p:cNvGrpSpPr>
            <p:nvPr/>
          </p:nvGrpSpPr>
          <p:grpSpPr>
            <a:xfrm>
              <a:off x="336751" y="684056"/>
              <a:ext cx="3753394" cy="3827589"/>
              <a:chOff x="336751" y="660972"/>
              <a:chExt cx="8971343" cy="5699094"/>
            </a:xfrm>
          </p:grpSpPr>
          <p:pic>
            <p:nvPicPr>
              <p:cNvPr id="2" name="Picture 1" descr="QscatSample22Mar2003_1500_Winds.png"/>
              <p:cNvPicPr>
                <a:picLocks noChangeAspect="1"/>
              </p:cNvPicPr>
              <p:nvPr/>
            </p:nvPicPr>
            <p:blipFill rotWithShape="1">
              <a:blip r:embed="rId3">
                <a:extLst>
                  <a:ext uri="{28A0092B-C50C-407E-A947-70E740481C1C}">
                    <a14:useLocalDpi xmlns:a14="http://schemas.microsoft.com/office/drawing/2010/main" val="0"/>
                  </a:ext>
                </a:extLst>
              </a:blip>
              <a:srcRect l="19236" t="14170" r="19274" b="9084"/>
              <a:stretch/>
            </p:blipFill>
            <p:spPr>
              <a:xfrm>
                <a:off x="336751" y="904454"/>
                <a:ext cx="4221201" cy="5445989"/>
              </a:xfrm>
              <a:prstGeom prst="rect">
                <a:avLst/>
              </a:prstGeom>
            </p:spPr>
          </p:pic>
          <p:pic>
            <p:nvPicPr>
              <p:cNvPr id="3" name="Picture 2" descr="CoampsSample22Mar2003_1500_WindsSLP.png"/>
              <p:cNvPicPr>
                <a:picLocks noChangeAspect="1"/>
              </p:cNvPicPr>
              <p:nvPr/>
            </p:nvPicPr>
            <p:blipFill rotWithShape="1">
              <a:blip r:embed="rId4">
                <a:extLst>
                  <a:ext uri="{28A0092B-C50C-407E-A947-70E740481C1C}">
                    <a14:useLocalDpi xmlns:a14="http://schemas.microsoft.com/office/drawing/2010/main" val="0"/>
                  </a:ext>
                </a:extLst>
              </a:blip>
              <a:srcRect l="19381" t="14310" r="9412" b="9084"/>
              <a:stretch/>
            </p:blipFill>
            <p:spPr>
              <a:xfrm>
                <a:off x="4419861" y="914077"/>
                <a:ext cx="4888233" cy="5445989"/>
              </a:xfrm>
              <a:prstGeom prst="rect">
                <a:avLst/>
              </a:prstGeom>
            </p:spPr>
          </p:pic>
          <p:sp>
            <p:nvSpPr>
              <p:cNvPr id="4" name="TextBox 3"/>
              <p:cNvSpPr txBox="1"/>
              <p:nvPr/>
            </p:nvSpPr>
            <p:spPr>
              <a:xfrm>
                <a:off x="1435234" y="660972"/>
                <a:ext cx="2052126" cy="343698"/>
              </a:xfrm>
              <a:prstGeom prst="rect">
                <a:avLst/>
              </a:prstGeom>
              <a:noFill/>
            </p:spPr>
            <p:txBody>
              <a:bodyPr wrap="square" rtlCol="0">
                <a:spAutoFit/>
              </a:bodyPr>
              <a:lstStyle/>
              <a:p>
                <a:r>
                  <a:rPr lang="en-US" sz="900" dirty="0" smtClean="0"/>
                  <a:t>Sample QSCAT</a:t>
                </a:r>
                <a:endParaRPr lang="en-US" sz="900" dirty="0"/>
              </a:p>
            </p:txBody>
          </p:sp>
          <p:sp>
            <p:nvSpPr>
              <p:cNvPr id="5" name="TextBox 4"/>
              <p:cNvSpPr txBox="1"/>
              <p:nvPr/>
            </p:nvSpPr>
            <p:spPr>
              <a:xfrm>
                <a:off x="5557826" y="660972"/>
                <a:ext cx="2344991" cy="343698"/>
              </a:xfrm>
              <a:prstGeom prst="rect">
                <a:avLst/>
              </a:prstGeom>
              <a:noFill/>
            </p:spPr>
            <p:txBody>
              <a:bodyPr wrap="square" rtlCol="0">
                <a:spAutoFit/>
              </a:bodyPr>
              <a:lstStyle/>
              <a:p>
                <a:r>
                  <a:rPr lang="en-US" sz="900" dirty="0" smtClean="0"/>
                  <a:t>Sample COAMPS</a:t>
                </a:r>
                <a:endParaRPr lang="en-US" sz="900" dirty="0"/>
              </a:p>
            </p:txBody>
          </p:sp>
        </p:grpSp>
        <p:sp>
          <p:nvSpPr>
            <p:cNvPr id="7" name="TextBox 6"/>
            <p:cNvSpPr txBox="1"/>
            <p:nvPr/>
          </p:nvSpPr>
          <p:spPr>
            <a:xfrm>
              <a:off x="1481705" y="4417730"/>
              <a:ext cx="1261884" cy="230832"/>
            </a:xfrm>
            <a:prstGeom prst="rect">
              <a:avLst/>
            </a:prstGeom>
            <a:noFill/>
          </p:spPr>
          <p:txBody>
            <a:bodyPr wrap="none" rtlCol="0">
              <a:spAutoFit/>
            </a:bodyPr>
            <a:lstStyle/>
            <a:p>
              <a:r>
                <a:rPr lang="en-US" sz="900" dirty="0" smtClean="0"/>
                <a:t>22 Mar 2003 1500 UTC</a:t>
              </a:r>
              <a:endParaRPr lang="en-US" sz="900" dirty="0"/>
            </a:p>
          </p:txBody>
        </p:sp>
      </p:grpSp>
      <p:grpSp>
        <p:nvGrpSpPr>
          <p:cNvPr id="24" name="Group 23"/>
          <p:cNvGrpSpPr/>
          <p:nvPr/>
        </p:nvGrpSpPr>
        <p:grpSpPr>
          <a:xfrm>
            <a:off x="4296990" y="1404746"/>
            <a:ext cx="2348219" cy="4617174"/>
            <a:chOff x="4499031" y="660914"/>
            <a:chExt cx="2348219" cy="4617174"/>
          </a:xfrm>
        </p:grpSpPr>
        <p:grpSp>
          <p:nvGrpSpPr>
            <p:cNvPr id="15" name="Group 14"/>
            <p:cNvGrpSpPr>
              <a:grpSpLocks noChangeAspect="1"/>
            </p:cNvGrpSpPr>
            <p:nvPr/>
          </p:nvGrpSpPr>
          <p:grpSpPr>
            <a:xfrm>
              <a:off x="4568901" y="2631170"/>
              <a:ext cx="2012181" cy="2646918"/>
              <a:chOff x="5521532" y="507494"/>
              <a:chExt cx="3449829" cy="4538072"/>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7138" y="928010"/>
                <a:ext cx="3068955" cy="54864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56120" y="1464207"/>
                <a:ext cx="2277687" cy="54864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7429" y="2127516"/>
                <a:ext cx="2642839" cy="2057400"/>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76949" y="4131167"/>
                <a:ext cx="2384612" cy="914399"/>
              </a:xfrm>
              <a:prstGeom prst="rect">
                <a:avLst/>
              </a:prstGeom>
            </p:spPr>
          </p:pic>
          <p:sp>
            <p:nvSpPr>
              <p:cNvPr id="13" name="TextBox 12"/>
              <p:cNvSpPr txBox="1"/>
              <p:nvPr/>
            </p:nvSpPr>
            <p:spPr>
              <a:xfrm>
                <a:off x="5521532" y="507494"/>
                <a:ext cx="1952843" cy="395755"/>
              </a:xfrm>
              <a:prstGeom prst="rect">
                <a:avLst/>
              </a:prstGeom>
              <a:noFill/>
            </p:spPr>
            <p:txBody>
              <a:bodyPr wrap="square" rtlCol="0">
                <a:spAutoFit/>
              </a:bodyPr>
              <a:lstStyle/>
              <a:p>
                <a:r>
                  <a:rPr lang="en-US" sz="900" dirty="0" smtClean="0"/>
                  <a:t>Stochastic Model</a:t>
                </a:r>
                <a:endParaRPr lang="en-US" sz="900" dirty="0"/>
              </a:p>
            </p:txBody>
          </p:sp>
          <p:sp>
            <p:nvSpPr>
              <p:cNvPr id="14" name="TextBox 13"/>
              <p:cNvSpPr txBox="1"/>
              <p:nvPr/>
            </p:nvSpPr>
            <p:spPr>
              <a:xfrm>
                <a:off x="5532817" y="1851688"/>
                <a:ext cx="3438544" cy="395756"/>
              </a:xfrm>
              <a:prstGeom prst="rect">
                <a:avLst/>
              </a:prstGeom>
              <a:noFill/>
            </p:spPr>
            <p:txBody>
              <a:bodyPr wrap="square" rtlCol="0">
                <a:spAutoFit/>
              </a:bodyPr>
              <a:lstStyle/>
              <a:p>
                <a:r>
                  <a:rPr lang="en-US" sz="900" dirty="0" smtClean="0"/>
                  <a:t>Random variables, uncertainty model</a:t>
                </a:r>
                <a:endParaRPr lang="en-US" sz="900" dirty="0"/>
              </a:p>
            </p:txBody>
          </p:sp>
        </p:grpSp>
        <p:grpSp>
          <p:nvGrpSpPr>
            <p:cNvPr id="18" name="Group 17"/>
            <p:cNvGrpSpPr/>
            <p:nvPr/>
          </p:nvGrpSpPr>
          <p:grpSpPr>
            <a:xfrm>
              <a:off x="4550851" y="1791338"/>
              <a:ext cx="2296399" cy="822264"/>
              <a:chOff x="164817" y="3989499"/>
              <a:chExt cx="2296399" cy="822264"/>
            </a:xfrm>
          </p:grpSpPr>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2488" y="4208259"/>
                <a:ext cx="2268728" cy="603504"/>
              </a:xfrm>
              <a:prstGeom prst="rect">
                <a:avLst/>
              </a:prstGeom>
            </p:spPr>
          </p:pic>
          <p:sp>
            <p:nvSpPr>
              <p:cNvPr id="17" name="TextBox 16"/>
              <p:cNvSpPr txBox="1"/>
              <p:nvPr/>
            </p:nvSpPr>
            <p:spPr>
              <a:xfrm>
                <a:off x="164817" y="3989499"/>
                <a:ext cx="2115464" cy="230832"/>
              </a:xfrm>
              <a:prstGeom prst="rect">
                <a:avLst/>
              </a:prstGeom>
              <a:noFill/>
            </p:spPr>
            <p:txBody>
              <a:bodyPr wrap="none" rtlCol="0">
                <a:spAutoFit/>
              </a:bodyPr>
              <a:lstStyle/>
              <a:p>
                <a:r>
                  <a:rPr lang="en-US" sz="900" dirty="0" smtClean="0"/>
                  <a:t>Geostrophic-ageostrophic approximation</a:t>
                </a:r>
                <a:endParaRPr lang="en-US" sz="900" dirty="0"/>
              </a:p>
            </p:txBody>
          </p:sp>
        </p:grpSp>
        <p:grpSp>
          <p:nvGrpSpPr>
            <p:cNvPr id="23" name="Group 22"/>
            <p:cNvGrpSpPr>
              <a:grpSpLocks noChangeAspect="1"/>
            </p:cNvGrpSpPr>
            <p:nvPr/>
          </p:nvGrpSpPr>
          <p:grpSpPr>
            <a:xfrm>
              <a:off x="4499031" y="660914"/>
              <a:ext cx="1605288" cy="1200732"/>
              <a:chOff x="162884" y="650823"/>
              <a:chExt cx="2669395" cy="1996668"/>
            </a:xfrm>
          </p:grpSpPr>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4059" y="887890"/>
                <a:ext cx="2191407" cy="914400"/>
              </a:xfrm>
              <a:prstGeom prst="rect">
                <a:avLst/>
              </a:prstGeom>
            </p:spPr>
          </p:pic>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8041" y="2053131"/>
                <a:ext cx="2564238" cy="594360"/>
              </a:xfrm>
              <a:prstGeom prst="rect">
                <a:avLst/>
              </a:prstGeom>
            </p:spPr>
          </p:pic>
          <p:sp>
            <p:nvSpPr>
              <p:cNvPr id="21" name="TextBox 20"/>
              <p:cNvSpPr txBox="1"/>
              <p:nvPr/>
            </p:nvSpPr>
            <p:spPr>
              <a:xfrm>
                <a:off x="162884" y="650823"/>
                <a:ext cx="1450638" cy="230832"/>
              </a:xfrm>
              <a:prstGeom prst="rect">
                <a:avLst/>
              </a:prstGeom>
              <a:noFill/>
            </p:spPr>
            <p:txBody>
              <a:bodyPr wrap="none" rtlCol="0">
                <a:spAutoFit/>
              </a:bodyPr>
              <a:lstStyle/>
              <a:p>
                <a:r>
                  <a:rPr lang="en-US" sz="900" dirty="0" smtClean="0"/>
                  <a:t>Rayleigh Friction Equations</a:t>
                </a:r>
                <a:endParaRPr lang="en-US" sz="900" dirty="0"/>
              </a:p>
            </p:txBody>
          </p:sp>
          <p:sp>
            <p:nvSpPr>
              <p:cNvPr id="22" name="TextBox 21"/>
              <p:cNvSpPr txBox="1"/>
              <p:nvPr/>
            </p:nvSpPr>
            <p:spPr>
              <a:xfrm>
                <a:off x="202629" y="1741769"/>
                <a:ext cx="1492716" cy="230832"/>
              </a:xfrm>
              <a:prstGeom prst="rect">
                <a:avLst/>
              </a:prstGeom>
              <a:noFill/>
            </p:spPr>
            <p:txBody>
              <a:bodyPr wrap="none" rtlCol="0">
                <a:spAutoFit/>
              </a:bodyPr>
              <a:lstStyle/>
              <a:p>
                <a:r>
                  <a:rPr lang="en-US" sz="900" dirty="0" smtClean="0"/>
                  <a:t>EOF expansion SLP anomaly</a:t>
                </a:r>
                <a:endParaRPr lang="en-US" sz="900" dirty="0"/>
              </a:p>
            </p:txBody>
          </p:sp>
        </p:grpSp>
      </p:grpSp>
      <p:grpSp>
        <p:nvGrpSpPr>
          <p:cNvPr id="33" name="Group 32"/>
          <p:cNvGrpSpPr/>
          <p:nvPr/>
        </p:nvGrpSpPr>
        <p:grpSpPr>
          <a:xfrm>
            <a:off x="6602009" y="1399022"/>
            <a:ext cx="2231782" cy="3827589"/>
            <a:chOff x="6602009" y="1001582"/>
            <a:chExt cx="2231782" cy="3827589"/>
          </a:xfrm>
        </p:grpSpPr>
        <p:pic>
          <p:nvPicPr>
            <p:cNvPr id="25" name="Picture 24" descr="Mar2003Daily_every3.png"/>
            <p:cNvPicPr>
              <a:picLocks noChangeAspect="1"/>
            </p:cNvPicPr>
            <p:nvPr/>
          </p:nvPicPr>
          <p:blipFill rotWithShape="1">
            <a:blip r:embed="rId12">
              <a:extLst>
                <a:ext uri="{28A0092B-C50C-407E-A947-70E740481C1C}">
                  <a14:useLocalDpi xmlns:a14="http://schemas.microsoft.com/office/drawing/2010/main" val="0"/>
                </a:ext>
              </a:extLst>
            </a:blip>
            <a:srcRect l="27749" t="14374" r="26607" b="15023"/>
            <a:stretch/>
          </p:blipFill>
          <p:spPr>
            <a:xfrm>
              <a:off x="6770820" y="1171571"/>
              <a:ext cx="1767367" cy="3657600"/>
            </a:xfrm>
            <a:prstGeom prst="rect">
              <a:avLst/>
            </a:prstGeom>
          </p:spPr>
        </p:pic>
        <p:sp>
          <p:nvSpPr>
            <p:cNvPr id="26" name="TextBox 25"/>
            <p:cNvSpPr txBox="1"/>
            <p:nvPr/>
          </p:nvSpPr>
          <p:spPr>
            <a:xfrm>
              <a:off x="6602009" y="1001582"/>
              <a:ext cx="2231782" cy="230832"/>
            </a:xfrm>
            <a:prstGeom prst="rect">
              <a:avLst/>
            </a:prstGeom>
            <a:noFill/>
          </p:spPr>
          <p:txBody>
            <a:bodyPr wrap="none" rtlCol="0">
              <a:spAutoFit/>
            </a:bodyPr>
            <a:lstStyle/>
            <a:p>
              <a:r>
                <a:rPr lang="en-US" sz="900" dirty="0" smtClean="0"/>
                <a:t>BHM Posterior Distribution (10 realizations)</a:t>
              </a:r>
              <a:endParaRPr lang="en-US" sz="900" dirty="0"/>
            </a:p>
          </p:txBody>
        </p:sp>
      </p:grpSp>
      <p:grpSp>
        <p:nvGrpSpPr>
          <p:cNvPr id="34" name="Group 33"/>
          <p:cNvGrpSpPr/>
          <p:nvPr/>
        </p:nvGrpSpPr>
        <p:grpSpPr>
          <a:xfrm>
            <a:off x="1365066" y="5979918"/>
            <a:ext cx="6934182" cy="672251"/>
            <a:chOff x="1365066" y="5737998"/>
            <a:chExt cx="6934182" cy="672251"/>
          </a:xfrm>
        </p:grpSpPr>
        <p:sp>
          <p:nvSpPr>
            <p:cNvPr id="27" name="TextBox 26"/>
            <p:cNvSpPr txBox="1"/>
            <p:nvPr/>
          </p:nvSpPr>
          <p:spPr>
            <a:xfrm>
              <a:off x="1365066" y="5763918"/>
              <a:ext cx="1322948" cy="646331"/>
            </a:xfrm>
            <a:prstGeom prst="rect">
              <a:avLst/>
            </a:prstGeom>
            <a:noFill/>
          </p:spPr>
          <p:txBody>
            <a:bodyPr wrap="none" rtlCol="0">
              <a:spAutoFit/>
            </a:bodyPr>
            <a:lstStyle/>
            <a:p>
              <a:r>
                <a:rPr lang="en-US" b="1" i="1" dirty="0" smtClean="0">
                  <a:solidFill>
                    <a:srgbClr val="FF0000"/>
                  </a:solidFill>
                </a:rPr>
                <a:t>Data Stage </a:t>
              </a:r>
            </a:p>
            <a:p>
              <a:r>
                <a:rPr lang="en-US" b="1" i="1" dirty="0" smtClean="0">
                  <a:solidFill>
                    <a:srgbClr val="FF0000"/>
                  </a:solidFill>
                </a:rPr>
                <a:t>(likelihood)</a:t>
              </a:r>
              <a:endParaRPr lang="en-US" b="1" i="1" dirty="0">
                <a:solidFill>
                  <a:srgbClr val="FF0000"/>
                </a:solidFill>
              </a:endParaRPr>
            </a:p>
          </p:txBody>
        </p:sp>
        <p:sp>
          <p:nvSpPr>
            <p:cNvPr id="28" name="TextBox 27"/>
            <p:cNvSpPr txBox="1"/>
            <p:nvPr/>
          </p:nvSpPr>
          <p:spPr>
            <a:xfrm>
              <a:off x="4058560" y="5754240"/>
              <a:ext cx="2221594" cy="646331"/>
            </a:xfrm>
            <a:prstGeom prst="rect">
              <a:avLst/>
            </a:prstGeom>
            <a:noFill/>
          </p:spPr>
          <p:txBody>
            <a:bodyPr wrap="none" rtlCol="0">
              <a:spAutoFit/>
            </a:bodyPr>
            <a:lstStyle/>
            <a:p>
              <a:r>
                <a:rPr lang="en-US" b="1" i="1" dirty="0" smtClean="0">
                  <a:solidFill>
                    <a:srgbClr val="FF0000"/>
                  </a:solidFill>
                </a:rPr>
                <a:t>Process Model Stage</a:t>
              </a:r>
            </a:p>
            <a:p>
              <a:r>
                <a:rPr lang="en-US" b="1" i="1" dirty="0" smtClean="0">
                  <a:solidFill>
                    <a:srgbClr val="FF0000"/>
                  </a:solidFill>
                </a:rPr>
                <a:t>(prior)</a:t>
              </a:r>
              <a:endParaRPr lang="en-US" b="1" i="1" dirty="0">
                <a:solidFill>
                  <a:srgbClr val="FF0000"/>
                </a:solidFill>
              </a:endParaRPr>
            </a:p>
          </p:txBody>
        </p:sp>
        <p:sp>
          <p:nvSpPr>
            <p:cNvPr id="29" name="TextBox 28"/>
            <p:cNvSpPr txBox="1"/>
            <p:nvPr/>
          </p:nvSpPr>
          <p:spPr>
            <a:xfrm>
              <a:off x="7188197" y="5737998"/>
              <a:ext cx="1111051" cy="369332"/>
            </a:xfrm>
            <a:prstGeom prst="rect">
              <a:avLst/>
            </a:prstGeom>
            <a:noFill/>
          </p:spPr>
          <p:txBody>
            <a:bodyPr wrap="none" rtlCol="0">
              <a:spAutoFit/>
            </a:bodyPr>
            <a:lstStyle/>
            <a:p>
              <a:r>
                <a:rPr lang="en-US" b="1" i="1" dirty="0" smtClean="0">
                  <a:solidFill>
                    <a:srgbClr val="FF0000"/>
                  </a:solidFill>
                </a:rPr>
                <a:t>Posterior</a:t>
              </a:r>
              <a:endParaRPr lang="en-US" b="1" i="1" dirty="0">
                <a:solidFill>
                  <a:srgbClr val="FF0000"/>
                </a:solidFill>
              </a:endParaRPr>
            </a:p>
          </p:txBody>
        </p:sp>
      </p:grpSp>
      <p:sp>
        <p:nvSpPr>
          <p:cNvPr id="30" name="TextBox 29"/>
          <p:cNvSpPr txBox="1"/>
          <p:nvPr/>
        </p:nvSpPr>
        <p:spPr>
          <a:xfrm>
            <a:off x="423343" y="48614"/>
            <a:ext cx="5953911" cy="369332"/>
          </a:xfrm>
          <a:prstGeom prst="rect">
            <a:avLst/>
          </a:prstGeom>
          <a:noFill/>
        </p:spPr>
        <p:txBody>
          <a:bodyPr wrap="none" rtlCol="0">
            <a:spAutoFit/>
          </a:bodyPr>
          <a:lstStyle/>
          <a:p>
            <a:r>
              <a:rPr lang="en-US" b="1" i="1" u="sng" dirty="0" smtClean="0">
                <a:solidFill>
                  <a:srgbClr val="3366FF"/>
                </a:solidFill>
              </a:rPr>
              <a:t>Ensemble Winds from a Bayesian Hierarchical Model (BHM)</a:t>
            </a:r>
            <a:endParaRPr lang="en-US" b="1" i="1" u="sng" dirty="0">
              <a:solidFill>
                <a:srgbClr val="3366FF"/>
              </a:solidFill>
            </a:endParaRPr>
          </a:p>
        </p:txBody>
      </p:sp>
      <p:sp>
        <p:nvSpPr>
          <p:cNvPr id="32" name="TextBox 31"/>
          <p:cNvSpPr txBox="1"/>
          <p:nvPr/>
        </p:nvSpPr>
        <p:spPr>
          <a:xfrm>
            <a:off x="438227" y="344270"/>
            <a:ext cx="3935752" cy="553998"/>
          </a:xfrm>
          <a:prstGeom prst="rect">
            <a:avLst/>
          </a:prstGeom>
          <a:noFill/>
        </p:spPr>
        <p:txBody>
          <a:bodyPr wrap="none" rtlCol="0">
            <a:spAutoFit/>
          </a:bodyPr>
          <a:lstStyle/>
          <a:p>
            <a:r>
              <a:rPr lang="en-GB" i="1" dirty="0">
                <a:solidFill>
                  <a:srgbClr val="000000"/>
                </a:solidFill>
              </a:rPr>
              <a:t>[X,</a:t>
            </a:r>
            <a:r>
              <a:rPr lang="en-GB" i="1" dirty="0">
                <a:solidFill>
                  <a:srgbClr val="000000"/>
                </a:solidFill>
                <a:cs typeface="Arial" charset="0"/>
              </a:rPr>
              <a:t>θ</a:t>
            </a:r>
            <a:r>
              <a:rPr lang="en-GB" i="1" baseline="-33000" dirty="0">
                <a:solidFill>
                  <a:srgbClr val="000000"/>
                </a:solidFill>
              </a:rPr>
              <a:t>p</a:t>
            </a:r>
            <a:r>
              <a:rPr lang="en-GB" i="1" dirty="0">
                <a:solidFill>
                  <a:srgbClr val="000000"/>
                </a:solidFill>
              </a:rPr>
              <a:t>,</a:t>
            </a:r>
            <a:r>
              <a:rPr lang="en-GB" i="1" dirty="0">
                <a:solidFill>
                  <a:srgbClr val="000000"/>
                </a:solidFill>
                <a:cs typeface="Arial" charset="0"/>
              </a:rPr>
              <a:t>θ</a:t>
            </a:r>
            <a:r>
              <a:rPr lang="en-GB" i="1" baseline="-33000" dirty="0">
                <a:solidFill>
                  <a:srgbClr val="000000"/>
                </a:solidFill>
              </a:rPr>
              <a:t>d</a:t>
            </a:r>
            <a:r>
              <a:rPr lang="en-GB" i="1" dirty="0">
                <a:solidFill>
                  <a:srgbClr val="000000"/>
                </a:solidFill>
              </a:rPr>
              <a:t>|D] </a:t>
            </a:r>
            <a:r>
              <a:rPr lang="en-GB" i="1" dirty="0">
                <a:solidFill>
                  <a:srgbClr val="000000"/>
                </a:solidFill>
                <a:latin typeface="DejaVu Sans" charset="0"/>
              </a:rPr>
              <a:t>∝</a:t>
            </a:r>
            <a:r>
              <a:rPr lang="en-GB" i="1" dirty="0">
                <a:solidFill>
                  <a:srgbClr val="000000"/>
                </a:solidFill>
              </a:rPr>
              <a:t> [ D|X,</a:t>
            </a:r>
            <a:r>
              <a:rPr lang="en-GB" i="1" dirty="0">
                <a:solidFill>
                  <a:srgbClr val="000000"/>
                </a:solidFill>
                <a:cs typeface="Arial" charset="0"/>
              </a:rPr>
              <a:t>θ</a:t>
            </a:r>
            <a:r>
              <a:rPr lang="en-GB" i="1" baseline="-33000" dirty="0">
                <a:solidFill>
                  <a:srgbClr val="000000"/>
                </a:solidFill>
                <a:latin typeface="Luxi Sans" charset="0"/>
              </a:rPr>
              <a:t>d </a:t>
            </a:r>
            <a:r>
              <a:rPr lang="en-GB" i="1" dirty="0">
                <a:solidFill>
                  <a:srgbClr val="000000"/>
                </a:solidFill>
              </a:rPr>
              <a:t>] [X|</a:t>
            </a:r>
            <a:r>
              <a:rPr lang="en-GB" i="1" dirty="0">
                <a:solidFill>
                  <a:srgbClr val="000000"/>
                </a:solidFill>
                <a:cs typeface="Arial" charset="0"/>
              </a:rPr>
              <a:t>θ</a:t>
            </a:r>
            <a:r>
              <a:rPr lang="en-GB" i="1" baseline="-33000" dirty="0">
                <a:solidFill>
                  <a:srgbClr val="000000"/>
                </a:solidFill>
              </a:rPr>
              <a:t>p</a:t>
            </a:r>
            <a:r>
              <a:rPr lang="en-GB" i="1" dirty="0">
                <a:solidFill>
                  <a:srgbClr val="000000"/>
                </a:solidFill>
              </a:rPr>
              <a:t>] [</a:t>
            </a:r>
            <a:r>
              <a:rPr lang="en-GB" i="1" dirty="0">
                <a:solidFill>
                  <a:srgbClr val="000000"/>
                </a:solidFill>
                <a:cs typeface="Arial" charset="0"/>
              </a:rPr>
              <a:t>θ</a:t>
            </a:r>
            <a:r>
              <a:rPr lang="en-GB" i="1" baseline="-33000" dirty="0">
                <a:solidFill>
                  <a:srgbClr val="000000"/>
                </a:solidFill>
              </a:rPr>
              <a:t>p</a:t>
            </a:r>
            <a:r>
              <a:rPr lang="en-GB" i="1" dirty="0">
                <a:solidFill>
                  <a:srgbClr val="000000"/>
                </a:solidFill>
              </a:rPr>
              <a:t>] [</a:t>
            </a:r>
            <a:r>
              <a:rPr lang="en-GB" i="1" dirty="0">
                <a:solidFill>
                  <a:srgbClr val="000000"/>
                </a:solidFill>
                <a:cs typeface="Arial" charset="0"/>
              </a:rPr>
              <a:t>θ</a:t>
            </a:r>
            <a:r>
              <a:rPr lang="en-GB" i="1" baseline="-33000" dirty="0">
                <a:solidFill>
                  <a:srgbClr val="000000"/>
                </a:solidFill>
              </a:rPr>
              <a:t>d</a:t>
            </a:r>
            <a:r>
              <a:rPr lang="en-GB" i="1" dirty="0">
                <a:solidFill>
                  <a:srgbClr val="000000"/>
                </a:solidFill>
              </a:rPr>
              <a:t>]</a:t>
            </a:r>
          </a:p>
          <a:p>
            <a:r>
              <a:rPr lang="en-US" sz="1200" i="1" dirty="0" smtClean="0">
                <a:solidFill>
                  <a:srgbClr val="FF0000"/>
                </a:solidFill>
              </a:rPr>
              <a:t>posterior                       likelihood         prior          parameters</a:t>
            </a:r>
            <a:endParaRPr lang="en-US" sz="1200" i="1" dirty="0">
              <a:solidFill>
                <a:srgbClr val="FF0000"/>
              </a:solidFill>
            </a:endParaRPr>
          </a:p>
        </p:txBody>
      </p:sp>
      <p:sp>
        <p:nvSpPr>
          <p:cNvPr id="35" name="TextBox 34"/>
          <p:cNvSpPr txBox="1"/>
          <p:nvPr/>
        </p:nvSpPr>
        <p:spPr>
          <a:xfrm>
            <a:off x="7087882" y="5098136"/>
            <a:ext cx="1261884" cy="230832"/>
          </a:xfrm>
          <a:prstGeom prst="rect">
            <a:avLst/>
          </a:prstGeom>
          <a:noFill/>
        </p:spPr>
        <p:txBody>
          <a:bodyPr wrap="none" rtlCol="0">
            <a:spAutoFit/>
          </a:bodyPr>
          <a:lstStyle/>
          <a:p>
            <a:r>
              <a:rPr lang="en-US" sz="900" dirty="0" smtClean="0"/>
              <a:t>22 Mar 2003 1500 UTC</a:t>
            </a:r>
            <a:endParaRPr lang="en-US" sz="900" dirty="0"/>
          </a:p>
        </p:txBody>
      </p:sp>
      <p:sp>
        <p:nvSpPr>
          <p:cNvPr id="37" name="TextBox 36"/>
          <p:cNvSpPr txBox="1"/>
          <p:nvPr/>
        </p:nvSpPr>
        <p:spPr>
          <a:xfrm>
            <a:off x="7110440" y="4769280"/>
            <a:ext cx="1178046" cy="230832"/>
          </a:xfrm>
          <a:prstGeom prst="rect">
            <a:avLst/>
          </a:prstGeom>
          <a:noFill/>
        </p:spPr>
        <p:txBody>
          <a:bodyPr wrap="none" rtlCol="0">
            <a:spAutoFit/>
          </a:bodyPr>
          <a:lstStyle/>
          <a:p>
            <a:r>
              <a:rPr lang="en-US" sz="900" dirty="0" smtClean="0"/>
              <a:t>every third grid point</a:t>
            </a:r>
            <a:endParaRPr lang="en-US" sz="900" dirty="0"/>
          </a:p>
        </p:txBody>
      </p:sp>
    </p:spTree>
    <p:extLst>
      <p:ext uri="{BB962C8B-B14F-4D97-AF65-F5344CB8AC3E}">
        <p14:creationId xmlns:p14="http://schemas.microsoft.com/office/powerpoint/2010/main" val="203500633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delErrorFigFrPol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0280" y="632013"/>
            <a:ext cx="4853791" cy="6126480"/>
          </a:xfrm>
          <a:prstGeom prst="rect">
            <a:avLst/>
          </a:prstGeom>
        </p:spPr>
      </p:pic>
      <p:grpSp>
        <p:nvGrpSpPr>
          <p:cNvPr id="9" name="Group 8"/>
          <p:cNvGrpSpPr/>
          <p:nvPr/>
        </p:nvGrpSpPr>
        <p:grpSpPr>
          <a:xfrm>
            <a:off x="163947" y="1437471"/>
            <a:ext cx="2624250" cy="5323505"/>
            <a:chOff x="332202" y="769750"/>
            <a:chExt cx="2934146" cy="5952153"/>
          </a:xfrm>
        </p:grpSpPr>
        <p:pic>
          <p:nvPicPr>
            <p:cNvPr id="10" name="Picture 9" descr="stressmag_vs_windspeed_example.png"/>
            <p:cNvPicPr>
              <a:picLocks noChangeAspect="1"/>
            </p:cNvPicPr>
            <p:nvPr/>
          </p:nvPicPr>
          <p:blipFill rotWithShape="1">
            <a:blip r:embed="rId4">
              <a:extLst>
                <a:ext uri="{28A0092B-C50C-407E-A947-70E740481C1C}">
                  <a14:useLocalDpi xmlns:a14="http://schemas.microsoft.com/office/drawing/2010/main" val="0"/>
                </a:ext>
              </a:extLst>
            </a:blip>
            <a:srcRect l="10971" t="6594" r="6802" b="9084"/>
            <a:stretch/>
          </p:blipFill>
          <p:spPr>
            <a:xfrm>
              <a:off x="678451" y="769750"/>
              <a:ext cx="2587897" cy="2743200"/>
            </a:xfrm>
            <a:prstGeom prst="rect">
              <a:avLst/>
            </a:prstGeom>
          </p:spPr>
        </p:pic>
        <p:sp>
          <p:nvSpPr>
            <p:cNvPr id="11" name="TextBox 10"/>
            <p:cNvSpPr txBox="1"/>
            <p:nvPr/>
          </p:nvSpPr>
          <p:spPr>
            <a:xfrm>
              <a:off x="1347001" y="3459152"/>
              <a:ext cx="1482591" cy="283901"/>
            </a:xfrm>
            <a:prstGeom prst="rect">
              <a:avLst/>
            </a:prstGeom>
            <a:noFill/>
          </p:spPr>
          <p:txBody>
            <a:bodyPr vert="horz" wrap="none" rtlCol="0">
              <a:spAutoFit/>
            </a:bodyPr>
            <a:lstStyle/>
            <a:p>
              <a:r>
                <a:rPr lang="en-US" sz="1050" dirty="0"/>
                <a:t>w</a:t>
              </a:r>
              <a:r>
                <a:rPr lang="en-US" sz="1050" dirty="0" smtClean="0"/>
                <a:t>ind stress </a:t>
              </a:r>
              <a:r>
                <a:rPr lang="en-US" sz="1050" b="1" dirty="0" smtClean="0"/>
                <a:t>τ   </a:t>
              </a:r>
              <a:r>
                <a:rPr lang="en-US" sz="1050" dirty="0" smtClean="0"/>
                <a:t>(Nm</a:t>
              </a:r>
              <a:r>
                <a:rPr lang="en-US" sz="1050" baseline="30000" dirty="0" smtClean="0"/>
                <a:t>-2</a:t>
              </a:r>
              <a:r>
                <a:rPr lang="en-US" sz="1050" dirty="0" smtClean="0"/>
                <a:t>)</a:t>
              </a:r>
              <a:endParaRPr lang="en-US" sz="1050" dirty="0"/>
            </a:p>
          </p:txBody>
        </p:sp>
        <p:sp>
          <p:nvSpPr>
            <p:cNvPr id="12" name="TextBox 11"/>
            <p:cNvSpPr txBox="1"/>
            <p:nvPr/>
          </p:nvSpPr>
          <p:spPr>
            <a:xfrm>
              <a:off x="375232" y="1267616"/>
              <a:ext cx="387137" cy="1411021"/>
            </a:xfrm>
            <a:prstGeom prst="rect">
              <a:avLst/>
            </a:prstGeom>
            <a:noFill/>
          </p:spPr>
          <p:txBody>
            <a:bodyPr vert="vert270" wrap="none" rtlCol="0">
              <a:spAutoFit/>
            </a:bodyPr>
            <a:lstStyle/>
            <a:p>
              <a:r>
                <a:rPr lang="en-US" sz="1050" dirty="0" smtClean="0"/>
                <a:t>wind speed Iu| (ms</a:t>
              </a:r>
              <a:r>
                <a:rPr lang="en-US" sz="1050" baseline="30000" dirty="0" smtClean="0"/>
                <a:t>-2</a:t>
              </a:r>
              <a:r>
                <a:rPr lang="en-US" sz="1050" dirty="0" smtClean="0"/>
                <a:t>)</a:t>
              </a:r>
              <a:endParaRPr lang="en-US" sz="1050" dirty="0"/>
            </a:p>
          </p:txBody>
        </p:sp>
        <p:pic>
          <p:nvPicPr>
            <p:cNvPr id="13" name="Picture 12" descr="windspeed_vs_s2w_example.png"/>
            <p:cNvPicPr>
              <a:picLocks noChangeAspect="1"/>
            </p:cNvPicPr>
            <p:nvPr/>
          </p:nvPicPr>
          <p:blipFill rotWithShape="1">
            <a:blip r:embed="rId5">
              <a:extLst>
                <a:ext uri="{28A0092B-C50C-407E-A947-70E740481C1C}">
                  <a14:useLocalDpi xmlns:a14="http://schemas.microsoft.com/office/drawing/2010/main" val="0"/>
                </a:ext>
              </a:extLst>
            </a:blip>
            <a:srcRect l="8794" t="6594" r="7817" b="8944"/>
            <a:stretch/>
          </p:blipFill>
          <p:spPr>
            <a:xfrm>
              <a:off x="607813" y="3723668"/>
              <a:ext cx="2620051" cy="2743200"/>
            </a:xfrm>
            <a:prstGeom prst="rect">
              <a:avLst/>
            </a:prstGeom>
          </p:spPr>
        </p:pic>
        <p:sp>
          <p:nvSpPr>
            <p:cNvPr id="14" name="TextBox 13"/>
            <p:cNvSpPr txBox="1"/>
            <p:nvPr/>
          </p:nvSpPr>
          <p:spPr>
            <a:xfrm>
              <a:off x="1347001" y="6438002"/>
              <a:ext cx="1514257" cy="283901"/>
            </a:xfrm>
            <a:prstGeom prst="rect">
              <a:avLst/>
            </a:prstGeom>
            <a:noFill/>
          </p:spPr>
          <p:txBody>
            <a:bodyPr vert="horz" wrap="none" rtlCol="0">
              <a:spAutoFit/>
            </a:bodyPr>
            <a:lstStyle/>
            <a:p>
              <a:r>
                <a:rPr lang="en-US" sz="1050" dirty="0" smtClean="0"/>
                <a:t>wind speed Iu| (ms</a:t>
              </a:r>
              <a:r>
                <a:rPr lang="en-US" sz="1050" baseline="30000" dirty="0" smtClean="0"/>
                <a:t>-2</a:t>
              </a:r>
              <a:r>
                <a:rPr lang="en-US" sz="1050" dirty="0" smtClean="0"/>
                <a:t>)</a:t>
              </a:r>
              <a:endParaRPr lang="en-US" sz="1050" dirty="0"/>
            </a:p>
          </p:txBody>
        </p:sp>
        <p:sp>
          <p:nvSpPr>
            <p:cNvPr id="15" name="TextBox 14"/>
            <p:cNvSpPr txBox="1"/>
            <p:nvPr/>
          </p:nvSpPr>
          <p:spPr>
            <a:xfrm>
              <a:off x="332202" y="4104227"/>
              <a:ext cx="387137" cy="1672651"/>
            </a:xfrm>
            <a:prstGeom prst="rect">
              <a:avLst/>
            </a:prstGeom>
            <a:noFill/>
          </p:spPr>
          <p:txBody>
            <a:bodyPr vert="vert270" wrap="none" rtlCol="0">
              <a:spAutoFit/>
            </a:bodyPr>
            <a:lstStyle/>
            <a:p>
              <a:r>
                <a:rPr lang="en-US" sz="1050" dirty="0" smtClean="0"/>
                <a:t>conversion factor c</a:t>
              </a:r>
              <a:r>
                <a:rPr lang="en-US" sz="1050" baseline="-25000" dirty="0" smtClean="0"/>
                <a:t>D</a:t>
              </a:r>
              <a:r>
                <a:rPr lang="en-US" sz="1050" dirty="0" smtClean="0"/>
                <a:t>|u|ρ</a:t>
              </a:r>
              <a:r>
                <a:rPr lang="en-US" sz="1050" baseline="-25000" dirty="0" smtClean="0"/>
                <a:t>a</a:t>
              </a:r>
              <a:endParaRPr lang="en-US" sz="1050" dirty="0"/>
            </a:p>
          </p:txBody>
        </p:sp>
      </p:grpSp>
      <p:sp>
        <p:nvSpPr>
          <p:cNvPr id="16" name="Rectangle 15"/>
          <p:cNvSpPr/>
          <p:nvPr/>
        </p:nvSpPr>
        <p:spPr>
          <a:xfrm>
            <a:off x="255678" y="852728"/>
            <a:ext cx="2750922" cy="553998"/>
          </a:xfrm>
          <a:prstGeom prst="rect">
            <a:avLst/>
          </a:prstGeom>
        </p:spPr>
        <p:txBody>
          <a:bodyPr wrap="square">
            <a:spAutoFit/>
          </a:bodyPr>
          <a:lstStyle/>
          <a:p>
            <a:pPr marL="228600" indent="-228600">
              <a:buFont typeface="+mj-lt"/>
              <a:buAutoNum type="arabicPeriod"/>
            </a:pPr>
            <a:r>
              <a:rPr lang="en-US" sz="1000" dirty="0"/>
              <a:t>find |u| as function of </a:t>
            </a:r>
            <a:r>
              <a:rPr lang="en-US" sz="1000" dirty="0" err="1"/>
              <a:t>τ</a:t>
            </a:r>
            <a:endParaRPr lang="en-US" sz="1000" dirty="0"/>
          </a:p>
          <a:p>
            <a:pPr marL="228600" indent="-228600">
              <a:buFont typeface="+mj-lt"/>
              <a:buAutoNum type="arabicPeriod"/>
            </a:pPr>
            <a:r>
              <a:rPr lang="en-US" sz="1000" dirty="0"/>
              <a:t>find </a:t>
            </a:r>
            <a:r>
              <a:rPr lang="en-US" sz="1000" dirty="0" err="1"/>
              <a:t>c</a:t>
            </a:r>
            <a:r>
              <a:rPr lang="en-US" sz="1000" baseline="-25000" dirty="0" err="1"/>
              <a:t>D</a:t>
            </a:r>
            <a:r>
              <a:rPr lang="en-US" sz="1000" dirty="0" err="1"/>
              <a:t>|u|ρ</a:t>
            </a:r>
            <a:r>
              <a:rPr lang="en-US" sz="1000" baseline="-25000" dirty="0" err="1"/>
              <a:t>a</a:t>
            </a:r>
            <a:r>
              <a:rPr lang="en-US" sz="1000" dirty="0"/>
              <a:t> as function of |u|</a:t>
            </a:r>
          </a:p>
          <a:p>
            <a:pPr marL="228600" indent="-228600">
              <a:buFont typeface="+mj-lt"/>
              <a:buAutoNum type="arabicPeriod"/>
            </a:pPr>
            <a:r>
              <a:rPr lang="en-US" sz="1000" dirty="0"/>
              <a:t>estimate </a:t>
            </a:r>
            <a:r>
              <a:rPr lang="en-US" sz="1000" dirty="0" err="1"/>
              <a:t>u,v</a:t>
            </a:r>
            <a:r>
              <a:rPr lang="en-US" sz="1000" dirty="0"/>
              <a:t> from posterior </a:t>
            </a:r>
            <a:r>
              <a:rPr lang="en-US" sz="1000" dirty="0" err="1"/>
              <a:t>τ</a:t>
            </a:r>
            <a:r>
              <a:rPr lang="en-US" sz="1000" baseline="-25000" dirty="0" err="1"/>
              <a:t>x,y</a:t>
            </a:r>
            <a:r>
              <a:rPr lang="en-US" sz="1000" dirty="0"/>
              <a:t> / </a:t>
            </a:r>
            <a:r>
              <a:rPr lang="en-US" sz="1000" dirty="0" err="1"/>
              <a:t>c</a:t>
            </a:r>
            <a:r>
              <a:rPr lang="en-US" sz="1000" baseline="-25000" dirty="0" err="1"/>
              <a:t>D</a:t>
            </a:r>
            <a:r>
              <a:rPr lang="en-US" sz="1000" dirty="0" err="1"/>
              <a:t>|u|ρ</a:t>
            </a:r>
            <a:r>
              <a:rPr lang="en-US" sz="1000" baseline="-25000" dirty="0" err="1"/>
              <a:t>a</a:t>
            </a:r>
            <a:endParaRPr lang="en-US" sz="1000" dirty="0"/>
          </a:p>
        </p:txBody>
      </p:sp>
      <p:sp>
        <p:nvSpPr>
          <p:cNvPr id="17" name="TextBox 16"/>
          <p:cNvSpPr txBox="1"/>
          <p:nvPr/>
        </p:nvSpPr>
        <p:spPr>
          <a:xfrm>
            <a:off x="0" y="0"/>
            <a:ext cx="4052248" cy="369332"/>
          </a:xfrm>
          <a:prstGeom prst="rect">
            <a:avLst/>
          </a:prstGeom>
          <a:noFill/>
        </p:spPr>
        <p:txBody>
          <a:bodyPr wrap="none" rtlCol="0">
            <a:spAutoFit/>
          </a:bodyPr>
          <a:lstStyle/>
          <a:p>
            <a:r>
              <a:rPr lang="en-US" b="1" i="1" u="sng" dirty="0" smtClean="0">
                <a:solidFill>
                  <a:srgbClr val="3366FF"/>
                </a:solidFill>
              </a:rPr>
              <a:t>Comparing 4dVar Increments with BHM</a:t>
            </a:r>
            <a:endParaRPr lang="en-US" b="1" i="1" u="sng" dirty="0">
              <a:solidFill>
                <a:srgbClr val="3366FF"/>
              </a:solidFill>
            </a:endParaRPr>
          </a:p>
        </p:txBody>
      </p:sp>
      <p:sp>
        <p:nvSpPr>
          <p:cNvPr id="18" name="TextBox 17"/>
          <p:cNvSpPr txBox="1"/>
          <p:nvPr/>
        </p:nvSpPr>
        <p:spPr>
          <a:xfrm>
            <a:off x="548681" y="617385"/>
            <a:ext cx="1838965" cy="253916"/>
          </a:xfrm>
          <a:prstGeom prst="rect">
            <a:avLst/>
          </a:prstGeom>
          <a:noFill/>
        </p:spPr>
        <p:txBody>
          <a:bodyPr wrap="none" rtlCol="0">
            <a:spAutoFit/>
          </a:bodyPr>
          <a:lstStyle/>
          <a:p>
            <a:r>
              <a:rPr lang="en-US" sz="1050" b="1" dirty="0" smtClean="0"/>
              <a:t>Estimate </a:t>
            </a:r>
            <a:r>
              <a:rPr lang="en-US" sz="1050" b="1" dirty="0" err="1" smtClean="0"/>
              <a:t>u,v</a:t>
            </a:r>
            <a:r>
              <a:rPr lang="en-US" sz="1050" b="1" dirty="0" smtClean="0"/>
              <a:t> from </a:t>
            </a:r>
            <a:r>
              <a:rPr lang="en-US" sz="1050" b="1" dirty="0" err="1" smtClean="0"/>
              <a:t>τ</a:t>
            </a:r>
            <a:r>
              <a:rPr lang="en-US" sz="1050" b="1" dirty="0" smtClean="0"/>
              <a:t> every day</a:t>
            </a:r>
            <a:endParaRPr lang="en-US" sz="1050" b="1" dirty="0"/>
          </a:p>
        </p:txBody>
      </p:sp>
      <p:sp>
        <p:nvSpPr>
          <p:cNvPr id="19" name="TextBox 18"/>
          <p:cNvSpPr txBox="1"/>
          <p:nvPr/>
        </p:nvSpPr>
        <p:spPr>
          <a:xfrm>
            <a:off x="4095882" y="1158317"/>
            <a:ext cx="1432817" cy="246221"/>
          </a:xfrm>
          <a:prstGeom prst="rect">
            <a:avLst/>
          </a:prstGeom>
          <a:noFill/>
        </p:spPr>
        <p:txBody>
          <a:bodyPr wrap="none" rtlCol="0">
            <a:spAutoFit/>
          </a:bodyPr>
          <a:lstStyle/>
          <a:p>
            <a:r>
              <a:rPr lang="en-US" sz="1000" dirty="0" smtClean="0"/>
              <a:t>every third grid location</a:t>
            </a:r>
            <a:endParaRPr lang="en-US" sz="1000" dirty="0"/>
          </a:p>
        </p:txBody>
      </p:sp>
    </p:spTree>
    <p:extLst>
      <p:ext uri="{BB962C8B-B14F-4D97-AF65-F5344CB8AC3E}">
        <p14:creationId xmlns:p14="http://schemas.microsoft.com/office/powerpoint/2010/main" val="185684002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110280" y="632013"/>
            <a:ext cx="5918166" cy="6126480"/>
            <a:chOff x="3058440" y="260493"/>
            <a:chExt cx="5918166" cy="6126480"/>
          </a:xfrm>
        </p:grpSpPr>
        <p:pic>
          <p:nvPicPr>
            <p:cNvPr id="3" name="Picture 2" descr="ModelErrorFigFrPol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8440" y="260493"/>
              <a:ext cx="4853791" cy="6126480"/>
            </a:xfrm>
            <a:prstGeom prst="rect">
              <a:avLst/>
            </a:prstGeom>
          </p:spPr>
        </p:pic>
        <p:sp>
          <p:nvSpPr>
            <p:cNvPr id="4" name="Oval 3"/>
            <p:cNvSpPr/>
            <p:nvPr/>
          </p:nvSpPr>
          <p:spPr>
            <a:xfrm>
              <a:off x="4121152" y="4605120"/>
              <a:ext cx="1676094" cy="1416960"/>
            </a:xfrm>
            <a:prstGeom prst="ellipse">
              <a:avLst/>
            </a:prstGeom>
            <a:no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5" name="TextBox 4"/>
            <p:cNvSpPr txBox="1"/>
            <p:nvPr/>
          </p:nvSpPr>
          <p:spPr>
            <a:xfrm>
              <a:off x="6681249" y="4481093"/>
              <a:ext cx="2295357" cy="738664"/>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n-US" sz="1400" dirty="0" smtClean="0"/>
                <a:t>large discrepancies, 4dVar</a:t>
              </a:r>
            </a:p>
            <a:p>
              <a:r>
                <a:rPr lang="en-US" sz="1400" dirty="0" smtClean="0"/>
                <a:t>posterior vs. BHM ensemble;</a:t>
              </a:r>
            </a:p>
            <a:p>
              <a:r>
                <a:rPr lang="en-US" sz="1400" dirty="0" smtClean="0"/>
                <a:t>possible Model Error</a:t>
              </a:r>
              <a:endParaRPr lang="en-US" sz="1400" dirty="0"/>
            </a:p>
          </p:txBody>
        </p:sp>
        <p:sp>
          <p:nvSpPr>
            <p:cNvPr id="6" name="Oval 5"/>
            <p:cNvSpPr/>
            <p:nvPr/>
          </p:nvSpPr>
          <p:spPr>
            <a:xfrm>
              <a:off x="3870600" y="2358720"/>
              <a:ext cx="1537859" cy="492480"/>
            </a:xfrm>
            <a:prstGeom prst="ellipse">
              <a:avLst/>
            </a:prstGeom>
            <a:no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5728089" y="2477826"/>
              <a:ext cx="3248517" cy="738664"/>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1400" dirty="0" smtClean="0"/>
                <a:t>4dVar prior and posterior outside BHM ensemble.  </a:t>
              </a:r>
              <a:r>
                <a:rPr lang="en-US" sz="1400" dirty="0" err="1" smtClean="0"/>
                <a:t>Scatterometer</a:t>
              </a:r>
              <a:r>
                <a:rPr lang="en-US" sz="1400" dirty="0" smtClean="0"/>
                <a:t> correction to</a:t>
              </a:r>
            </a:p>
            <a:p>
              <a:r>
                <a:rPr lang="en-US" sz="1400" dirty="0" smtClean="0"/>
                <a:t>COAMPS?</a:t>
              </a:r>
              <a:endParaRPr lang="en-US" sz="1400" dirty="0"/>
            </a:p>
          </p:txBody>
        </p:sp>
      </p:grpSp>
      <p:grpSp>
        <p:nvGrpSpPr>
          <p:cNvPr id="9" name="Group 8"/>
          <p:cNvGrpSpPr/>
          <p:nvPr/>
        </p:nvGrpSpPr>
        <p:grpSpPr>
          <a:xfrm>
            <a:off x="163947" y="1437471"/>
            <a:ext cx="2624250" cy="5323505"/>
            <a:chOff x="332202" y="769750"/>
            <a:chExt cx="2934146" cy="5952153"/>
          </a:xfrm>
        </p:grpSpPr>
        <p:pic>
          <p:nvPicPr>
            <p:cNvPr id="10" name="Picture 9" descr="stressmag_vs_windspeed_example.png"/>
            <p:cNvPicPr>
              <a:picLocks noChangeAspect="1"/>
            </p:cNvPicPr>
            <p:nvPr/>
          </p:nvPicPr>
          <p:blipFill rotWithShape="1">
            <a:blip r:embed="rId4">
              <a:extLst>
                <a:ext uri="{28A0092B-C50C-407E-A947-70E740481C1C}">
                  <a14:useLocalDpi xmlns:a14="http://schemas.microsoft.com/office/drawing/2010/main" val="0"/>
                </a:ext>
              </a:extLst>
            </a:blip>
            <a:srcRect l="10971" t="6594" r="6802" b="9084"/>
            <a:stretch/>
          </p:blipFill>
          <p:spPr>
            <a:xfrm>
              <a:off x="678451" y="769750"/>
              <a:ext cx="2587897" cy="2743200"/>
            </a:xfrm>
            <a:prstGeom prst="rect">
              <a:avLst/>
            </a:prstGeom>
          </p:spPr>
        </p:pic>
        <p:sp>
          <p:nvSpPr>
            <p:cNvPr id="11" name="TextBox 10"/>
            <p:cNvSpPr txBox="1"/>
            <p:nvPr/>
          </p:nvSpPr>
          <p:spPr>
            <a:xfrm>
              <a:off x="1347001" y="3459152"/>
              <a:ext cx="1482591" cy="283901"/>
            </a:xfrm>
            <a:prstGeom prst="rect">
              <a:avLst/>
            </a:prstGeom>
            <a:noFill/>
          </p:spPr>
          <p:txBody>
            <a:bodyPr vert="horz" wrap="none" rtlCol="0">
              <a:spAutoFit/>
            </a:bodyPr>
            <a:lstStyle/>
            <a:p>
              <a:r>
                <a:rPr lang="en-US" sz="1050" dirty="0"/>
                <a:t>w</a:t>
              </a:r>
              <a:r>
                <a:rPr lang="en-US" sz="1050" dirty="0" smtClean="0"/>
                <a:t>ind stress </a:t>
              </a:r>
              <a:r>
                <a:rPr lang="en-US" sz="1050" b="1" dirty="0" smtClean="0"/>
                <a:t>τ   </a:t>
              </a:r>
              <a:r>
                <a:rPr lang="en-US" sz="1050" dirty="0" smtClean="0"/>
                <a:t>(Nm</a:t>
              </a:r>
              <a:r>
                <a:rPr lang="en-US" sz="1050" baseline="30000" dirty="0" smtClean="0"/>
                <a:t>-2</a:t>
              </a:r>
              <a:r>
                <a:rPr lang="en-US" sz="1050" dirty="0" smtClean="0"/>
                <a:t>)</a:t>
              </a:r>
              <a:endParaRPr lang="en-US" sz="1050" dirty="0"/>
            </a:p>
          </p:txBody>
        </p:sp>
        <p:sp>
          <p:nvSpPr>
            <p:cNvPr id="12" name="TextBox 11"/>
            <p:cNvSpPr txBox="1"/>
            <p:nvPr/>
          </p:nvSpPr>
          <p:spPr>
            <a:xfrm>
              <a:off x="375232" y="1267616"/>
              <a:ext cx="387137" cy="1411021"/>
            </a:xfrm>
            <a:prstGeom prst="rect">
              <a:avLst/>
            </a:prstGeom>
            <a:noFill/>
          </p:spPr>
          <p:txBody>
            <a:bodyPr vert="vert270" wrap="none" rtlCol="0">
              <a:spAutoFit/>
            </a:bodyPr>
            <a:lstStyle/>
            <a:p>
              <a:r>
                <a:rPr lang="en-US" sz="1050" dirty="0" smtClean="0"/>
                <a:t>wind speed Iu| (ms</a:t>
              </a:r>
              <a:r>
                <a:rPr lang="en-US" sz="1050" baseline="30000" dirty="0" smtClean="0"/>
                <a:t>-2</a:t>
              </a:r>
              <a:r>
                <a:rPr lang="en-US" sz="1050" dirty="0" smtClean="0"/>
                <a:t>)</a:t>
              </a:r>
              <a:endParaRPr lang="en-US" sz="1050" dirty="0"/>
            </a:p>
          </p:txBody>
        </p:sp>
        <p:pic>
          <p:nvPicPr>
            <p:cNvPr id="13" name="Picture 12" descr="windspeed_vs_s2w_example.png"/>
            <p:cNvPicPr>
              <a:picLocks noChangeAspect="1"/>
            </p:cNvPicPr>
            <p:nvPr/>
          </p:nvPicPr>
          <p:blipFill rotWithShape="1">
            <a:blip r:embed="rId5">
              <a:extLst>
                <a:ext uri="{28A0092B-C50C-407E-A947-70E740481C1C}">
                  <a14:useLocalDpi xmlns:a14="http://schemas.microsoft.com/office/drawing/2010/main" val="0"/>
                </a:ext>
              </a:extLst>
            </a:blip>
            <a:srcRect l="8794" t="6594" r="7817" b="8944"/>
            <a:stretch/>
          </p:blipFill>
          <p:spPr>
            <a:xfrm>
              <a:off x="607813" y="3723668"/>
              <a:ext cx="2620051" cy="2743200"/>
            </a:xfrm>
            <a:prstGeom prst="rect">
              <a:avLst/>
            </a:prstGeom>
          </p:spPr>
        </p:pic>
        <p:sp>
          <p:nvSpPr>
            <p:cNvPr id="14" name="TextBox 13"/>
            <p:cNvSpPr txBox="1"/>
            <p:nvPr/>
          </p:nvSpPr>
          <p:spPr>
            <a:xfrm>
              <a:off x="1347001" y="6438002"/>
              <a:ext cx="1514257" cy="283901"/>
            </a:xfrm>
            <a:prstGeom prst="rect">
              <a:avLst/>
            </a:prstGeom>
            <a:noFill/>
          </p:spPr>
          <p:txBody>
            <a:bodyPr vert="horz" wrap="none" rtlCol="0">
              <a:spAutoFit/>
            </a:bodyPr>
            <a:lstStyle/>
            <a:p>
              <a:r>
                <a:rPr lang="en-US" sz="1050" dirty="0" smtClean="0"/>
                <a:t>wind speed Iu| (ms</a:t>
              </a:r>
              <a:r>
                <a:rPr lang="en-US" sz="1050" baseline="30000" dirty="0" smtClean="0"/>
                <a:t>-2</a:t>
              </a:r>
              <a:r>
                <a:rPr lang="en-US" sz="1050" dirty="0" smtClean="0"/>
                <a:t>)</a:t>
              </a:r>
              <a:endParaRPr lang="en-US" sz="1050" dirty="0"/>
            </a:p>
          </p:txBody>
        </p:sp>
        <p:sp>
          <p:nvSpPr>
            <p:cNvPr id="15" name="TextBox 14"/>
            <p:cNvSpPr txBox="1"/>
            <p:nvPr/>
          </p:nvSpPr>
          <p:spPr>
            <a:xfrm>
              <a:off x="332202" y="4104227"/>
              <a:ext cx="387137" cy="1672651"/>
            </a:xfrm>
            <a:prstGeom prst="rect">
              <a:avLst/>
            </a:prstGeom>
            <a:noFill/>
          </p:spPr>
          <p:txBody>
            <a:bodyPr vert="vert270" wrap="none" rtlCol="0">
              <a:spAutoFit/>
            </a:bodyPr>
            <a:lstStyle/>
            <a:p>
              <a:r>
                <a:rPr lang="en-US" sz="1050" dirty="0" smtClean="0"/>
                <a:t>conversion factor c</a:t>
              </a:r>
              <a:r>
                <a:rPr lang="en-US" sz="1050" baseline="-25000" dirty="0" smtClean="0"/>
                <a:t>D</a:t>
              </a:r>
              <a:r>
                <a:rPr lang="en-US" sz="1050" dirty="0" smtClean="0"/>
                <a:t>|u|ρ</a:t>
              </a:r>
              <a:r>
                <a:rPr lang="en-US" sz="1050" baseline="-25000" dirty="0" smtClean="0"/>
                <a:t>a</a:t>
              </a:r>
              <a:endParaRPr lang="en-US" sz="1050" dirty="0"/>
            </a:p>
          </p:txBody>
        </p:sp>
      </p:grpSp>
      <p:sp>
        <p:nvSpPr>
          <p:cNvPr id="16" name="Rectangle 15"/>
          <p:cNvSpPr/>
          <p:nvPr/>
        </p:nvSpPr>
        <p:spPr>
          <a:xfrm>
            <a:off x="255678" y="852728"/>
            <a:ext cx="2750922" cy="553998"/>
          </a:xfrm>
          <a:prstGeom prst="rect">
            <a:avLst/>
          </a:prstGeom>
        </p:spPr>
        <p:txBody>
          <a:bodyPr wrap="square">
            <a:spAutoFit/>
          </a:bodyPr>
          <a:lstStyle/>
          <a:p>
            <a:pPr marL="228600" indent="-228600">
              <a:buFont typeface="+mj-lt"/>
              <a:buAutoNum type="arabicPeriod"/>
            </a:pPr>
            <a:r>
              <a:rPr lang="en-US" sz="1000" dirty="0"/>
              <a:t>find |u| as function of </a:t>
            </a:r>
            <a:r>
              <a:rPr lang="en-US" sz="1000" dirty="0" err="1"/>
              <a:t>τ</a:t>
            </a:r>
            <a:endParaRPr lang="en-US" sz="1000" dirty="0"/>
          </a:p>
          <a:p>
            <a:pPr marL="228600" indent="-228600">
              <a:buFont typeface="+mj-lt"/>
              <a:buAutoNum type="arabicPeriod"/>
            </a:pPr>
            <a:r>
              <a:rPr lang="en-US" sz="1000" dirty="0"/>
              <a:t>find </a:t>
            </a:r>
            <a:r>
              <a:rPr lang="en-US" sz="1000" dirty="0" err="1"/>
              <a:t>c</a:t>
            </a:r>
            <a:r>
              <a:rPr lang="en-US" sz="1000" baseline="-25000" dirty="0" err="1"/>
              <a:t>D</a:t>
            </a:r>
            <a:r>
              <a:rPr lang="en-US" sz="1000" dirty="0" err="1"/>
              <a:t>|u|ρ</a:t>
            </a:r>
            <a:r>
              <a:rPr lang="en-US" sz="1000" baseline="-25000" dirty="0" err="1"/>
              <a:t>a</a:t>
            </a:r>
            <a:r>
              <a:rPr lang="en-US" sz="1000" dirty="0"/>
              <a:t> as function of |u|</a:t>
            </a:r>
          </a:p>
          <a:p>
            <a:pPr marL="228600" indent="-228600">
              <a:buFont typeface="+mj-lt"/>
              <a:buAutoNum type="arabicPeriod"/>
            </a:pPr>
            <a:r>
              <a:rPr lang="en-US" sz="1000" dirty="0"/>
              <a:t>estimate </a:t>
            </a:r>
            <a:r>
              <a:rPr lang="en-US" sz="1000" dirty="0" err="1"/>
              <a:t>u,v</a:t>
            </a:r>
            <a:r>
              <a:rPr lang="en-US" sz="1000" dirty="0"/>
              <a:t> from posterior </a:t>
            </a:r>
            <a:r>
              <a:rPr lang="en-US" sz="1000" dirty="0" err="1"/>
              <a:t>τ</a:t>
            </a:r>
            <a:r>
              <a:rPr lang="en-US" sz="1000" baseline="-25000" dirty="0" err="1"/>
              <a:t>x,y</a:t>
            </a:r>
            <a:r>
              <a:rPr lang="en-US" sz="1000" dirty="0"/>
              <a:t> / </a:t>
            </a:r>
            <a:r>
              <a:rPr lang="en-US" sz="1000" dirty="0" err="1"/>
              <a:t>c</a:t>
            </a:r>
            <a:r>
              <a:rPr lang="en-US" sz="1000" baseline="-25000" dirty="0" err="1"/>
              <a:t>D</a:t>
            </a:r>
            <a:r>
              <a:rPr lang="en-US" sz="1000" dirty="0" err="1"/>
              <a:t>|u|ρ</a:t>
            </a:r>
            <a:r>
              <a:rPr lang="en-US" sz="1000" baseline="-25000" dirty="0" err="1"/>
              <a:t>a</a:t>
            </a:r>
            <a:endParaRPr lang="en-US" sz="1000" dirty="0"/>
          </a:p>
        </p:txBody>
      </p:sp>
      <p:sp>
        <p:nvSpPr>
          <p:cNvPr id="17" name="TextBox 16"/>
          <p:cNvSpPr txBox="1"/>
          <p:nvPr/>
        </p:nvSpPr>
        <p:spPr>
          <a:xfrm>
            <a:off x="0" y="0"/>
            <a:ext cx="4052248" cy="369332"/>
          </a:xfrm>
          <a:prstGeom prst="rect">
            <a:avLst/>
          </a:prstGeom>
          <a:noFill/>
        </p:spPr>
        <p:txBody>
          <a:bodyPr wrap="none" rtlCol="0">
            <a:spAutoFit/>
          </a:bodyPr>
          <a:lstStyle/>
          <a:p>
            <a:r>
              <a:rPr lang="en-US" b="1" i="1" u="sng" dirty="0" smtClean="0">
                <a:solidFill>
                  <a:srgbClr val="3366FF"/>
                </a:solidFill>
              </a:rPr>
              <a:t>Comparing 4dVar Increments with BHM</a:t>
            </a:r>
            <a:endParaRPr lang="en-US" b="1" i="1" u="sng" dirty="0">
              <a:solidFill>
                <a:srgbClr val="3366FF"/>
              </a:solidFill>
            </a:endParaRPr>
          </a:p>
        </p:txBody>
      </p:sp>
      <p:sp>
        <p:nvSpPr>
          <p:cNvPr id="19" name="TextBox 18"/>
          <p:cNvSpPr txBox="1"/>
          <p:nvPr/>
        </p:nvSpPr>
        <p:spPr>
          <a:xfrm>
            <a:off x="4095882" y="1158317"/>
            <a:ext cx="1432817" cy="246221"/>
          </a:xfrm>
          <a:prstGeom prst="rect">
            <a:avLst/>
          </a:prstGeom>
          <a:noFill/>
        </p:spPr>
        <p:txBody>
          <a:bodyPr wrap="none" rtlCol="0">
            <a:spAutoFit/>
          </a:bodyPr>
          <a:lstStyle/>
          <a:p>
            <a:r>
              <a:rPr lang="en-US" sz="1000" dirty="0" smtClean="0"/>
              <a:t>every third grid location</a:t>
            </a:r>
            <a:endParaRPr lang="en-US" sz="1000" dirty="0"/>
          </a:p>
        </p:txBody>
      </p:sp>
      <p:sp>
        <p:nvSpPr>
          <p:cNvPr id="22" name="TextBox 21"/>
          <p:cNvSpPr txBox="1"/>
          <p:nvPr/>
        </p:nvSpPr>
        <p:spPr>
          <a:xfrm>
            <a:off x="548681" y="617385"/>
            <a:ext cx="1838965" cy="253916"/>
          </a:xfrm>
          <a:prstGeom prst="rect">
            <a:avLst/>
          </a:prstGeom>
          <a:noFill/>
        </p:spPr>
        <p:txBody>
          <a:bodyPr wrap="none" rtlCol="0">
            <a:spAutoFit/>
          </a:bodyPr>
          <a:lstStyle/>
          <a:p>
            <a:r>
              <a:rPr lang="en-US" sz="1050" b="1" dirty="0" smtClean="0"/>
              <a:t>Estimate </a:t>
            </a:r>
            <a:r>
              <a:rPr lang="en-US" sz="1050" b="1" dirty="0" err="1" smtClean="0"/>
              <a:t>u,v</a:t>
            </a:r>
            <a:r>
              <a:rPr lang="en-US" sz="1050" b="1" dirty="0" smtClean="0"/>
              <a:t> from </a:t>
            </a:r>
            <a:r>
              <a:rPr lang="en-US" sz="1050" b="1" dirty="0" err="1" smtClean="0"/>
              <a:t>τ</a:t>
            </a:r>
            <a:r>
              <a:rPr lang="en-US" sz="1050" b="1" dirty="0" smtClean="0"/>
              <a:t> every day</a:t>
            </a:r>
            <a:endParaRPr lang="en-US" sz="1050" b="1" dirty="0"/>
          </a:p>
        </p:txBody>
      </p:sp>
    </p:spTree>
    <p:extLst>
      <p:ext uri="{BB962C8B-B14F-4D97-AF65-F5344CB8AC3E}">
        <p14:creationId xmlns:p14="http://schemas.microsoft.com/office/powerpoint/2010/main" val="21583141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HMv4DVar_wind_animation.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175"/>
            <a:ext cx="9144000" cy="6851650"/>
          </a:xfrm>
          <a:prstGeom prst="rect">
            <a:avLst/>
          </a:prstGeom>
        </p:spPr>
      </p:pic>
      <p:sp>
        <p:nvSpPr>
          <p:cNvPr id="3" name="TextBox 2"/>
          <p:cNvSpPr txBox="1"/>
          <p:nvPr/>
        </p:nvSpPr>
        <p:spPr>
          <a:xfrm>
            <a:off x="0" y="129872"/>
            <a:ext cx="2176046" cy="523220"/>
          </a:xfrm>
          <a:prstGeom prst="rect">
            <a:avLst/>
          </a:prstGeom>
          <a:noFill/>
        </p:spPr>
        <p:txBody>
          <a:bodyPr wrap="none" rtlCol="0">
            <a:spAutoFit/>
          </a:bodyPr>
          <a:lstStyle/>
          <a:p>
            <a:r>
              <a:rPr lang="en-US" sz="1400" dirty="0" smtClean="0"/>
              <a:t>Model Error as a dynamical </a:t>
            </a:r>
          </a:p>
          <a:p>
            <a:r>
              <a:rPr lang="en-US" sz="1400" dirty="0" smtClean="0"/>
              <a:t>function of space, time</a:t>
            </a:r>
            <a:endParaRPr lang="en-US" sz="1400" dirty="0"/>
          </a:p>
        </p:txBody>
      </p:sp>
    </p:spTree>
    <p:extLst>
      <p:ext uri="{BB962C8B-B14F-4D97-AF65-F5344CB8AC3E}">
        <p14:creationId xmlns:p14="http://schemas.microsoft.com/office/powerpoint/2010/main" val="124440620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3677" y="77760"/>
            <a:ext cx="1152980" cy="369332"/>
          </a:xfrm>
          <a:prstGeom prst="rect">
            <a:avLst/>
          </a:prstGeom>
          <a:noFill/>
        </p:spPr>
        <p:txBody>
          <a:bodyPr wrap="none" rtlCol="0">
            <a:spAutoFit/>
          </a:bodyPr>
          <a:lstStyle/>
          <a:p>
            <a:r>
              <a:rPr lang="en-US" b="1" i="1" u="sng" dirty="0" smtClean="0">
                <a:solidFill>
                  <a:srgbClr val="3366FF"/>
                </a:solidFill>
              </a:rPr>
              <a:t>Summary</a:t>
            </a:r>
            <a:endParaRPr lang="en-US" b="1" i="1" u="sng" dirty="0">
              <a:solidFill>
                <a:srgbClr val="3366FF"/>
              </a:solidFill>
            </a:endParaRPr>
          </a:p>
        </p:txBody>
      </p:sp>
      <p:sp>
        <p:nvSpPr>
          <p:cNvPr id="3" name="TextBox 2"/>
          <p:cNvSpPr txBox="1"/>
          <p:nvPr/>
        </p:nvSpPr>
        <p:spPr>
          <a:xfrm>
            <a:off x="103677" y="3449548"/>
            <a:ext cx="1871288" cy="369332"/>
          </a:xfrm>
          <a:prstGeom prst="rect">
            <a:avLst/>
          </a:prstGeom>
          <a:noFill/>
        </p:spPr>
        <p:txBody>
          <a:bodyPr wrap="none" rtlCol="0">
            <a:spAutoFit/>
          </a:bodyPr>
          <a:lstStyle/>
          <a:p>
            <a:r>
              <a:rPr lang="en-US" b="1" i="1" u="sng" dirty="0" smtClean="0">
                <a:solidFill>
                  <a:srgbClr val="3366FF"/>
                </a:solidFill>
              </a:rPr>
              <a:t>Work in Progress</a:t>
            </a:r>
            <a:endParaRPr lang="en-US" b="1" i="1" u="sng" dirty="0">
              <a:solidFill>
                <a:srgbClr val="3366FF"/>
              </a:solidFill>
            </a:endParaRPr>
          </a:p>
        </p:txBody>
      </p:sp>
      <p:sp>
        <p:nvSpPr>
          <p:cNvPr id="4" name="TextBox 3"/>
          <p:cNvSpPr txBox="1"/>
          <p:nvPr/>
        </p:nvSpPr>
        <p:spPr>
          <a:xfrm>
            <a:off x="535659" y="447092"/>
            <a:ext cx="7917552" cy="2800766"/>
          </a:xfrm>
          <a:prstGeom prst="rect">
            <a:avLst/>
          </a:prstGeom>
          <a:noFill/>
        </p:spPr>
        <p:txBody>
          <a:bodyPr wrap="none" rtlCol="0">
            <a:spAutoFit/>
          </a:bodyPr>
          <a:lstStyle/>
          <a:p>
            <a:pPr marL="285750" indent="-285750">
              <a:buFont typeface="Wingdings" charset="2"/>
              <a:buChar char="q"/>
            </a:pPr>
            <a:r>
              <a:rPr lang="en-US" sz="1600" dirty="0" smtClean="0"/>
              <a:t>Ocean forecast model error estimates are important for assessing forecast accuracies</a:t>
            </a:r>
          </a:p>
          <a:p>
            <a:r>
              <a:rPr lang="en-US" sz="1600" dirty="0" smtClean="0"/>
              <a:t>       and improving model and observation array designs (strong vs. weak constraint in 4dVar).</a:t>
            </a:r>
          </a:p>
          <a:p>
            <a:endParaRPr lang="en-US" sz="1600" dirty="0" smtClean="0"/>
          </a:p>
          <a:p>
            <a:pPr marL="285750" indent="-285750">
              <a:buFont typeface="Wingdings" charset="2"/>
              <a:buChar char="q"/>
            </a:pPr>
            <a:r>
              <a:rPr lang="en-US" sz="1600" dirty="0" smtClean="0"/>
              <a:t>Model error is hard to identify.</a:t>
            </a:r>
          </a:p>
          <a:p>
            <a:endParaRPr lang="en-US" sz="1600" dirty="0" smtClean="0"/>
          </a:p>
          <a:p>
            <a:pPr marL="285750" indent="-285750">
              <a:buFont typeface="Wingdings" charset="2"/>
              <a:buChar char="q"/>
            </a:pPr>
            <a:r>
              <a:rPr lang="en-US" sz="1600" dirty="0" smtClean="0"/>
              <a:t>Precisely specified error properties (uncertainty) in </a:t>
            </a:r>
            <a:r>
              <a:rPr lang="en-US" sz="1600" dirty="0" err="1" smtClean="0"/>
              <a:t>QuikSCAT</a:t>
            </a:r>
            <a:r>
              <a:rPr lang="en-US" sz="1600" dirty="0" smtClean="0"/>
              <a:t> winds have been used</a:t>
            </a:r>
          </a:p>
          <a:p>
            <a:r>
              <a:rPr lang="en-US" sz="1600" dirty="0" smtClean="0"/>
              <a:t>      to help identify regions of probable model error in a state-of-the-art ocean forecast</a:t>
            </a:r>
          </a:p>
          <a:p>
            <a:r>
              <a:rPr lang="en-US" sz="1600" dirty="0"/>
              <a:t> </a:t>
            </a:r>
            <a:r>
              <a:rPr lang="en-US" sz="1600" dirty="0" smtClean="0"/>
              <a:t>     system. </a:t>
            </a:r>
          </a:p>
          <a:p>
            <a:endParaRPr lang="en-US" sz="1600" dirty="0"/>
          </a:p>
          <a:p>
            <a:pPr marL="285750" indent="-285750">
              <a:buFont typeface="Wingdings" charset="2"/>
              <a:buChar char="q"/>
            </a:pPr>
            <a:r>
              <a:rPr lang="en-US" sz="1600" dirty="0" smtClean="0"/>
              <a:t>The probability distributions from a surface wind BHM (based on </a:t>
            </a:r>
            <a:r>
              <a:rPr lang="en-US" sz="1600" dirty="0" err="1" smtClean="0"/>
              <a:t>QuikSCAT</a:t>
            </a:r>
            <a:r>
              <a:rPr lang="en-US" sz="1600" dirty="0" smtClean="0"/>
              <a:t> and COAMPS)</a:t>
            </a:r>
          </a:p>
          <a:p>
            <a:r>
              <a:rPr lang="en-US" sz="1600" dirty="0"/>
              <a:t> </a:t>
            </a:r>
            <a:r>
              <a:rPr lang="en-US" sz="1600" dirty="0" smtClean="0"/>
              <a:t>      have quantitative value (see also </a:t>
            </a:r>
            <a:r>
              <a:rPr lang="en-US" sz="1600" dirty="0" err="1" smtClean="0"/>
              <a:t>Pinardi</a:t>
            </a:r>
            <a:r>
              <a:rPr lang="en-US" sz="1600" dirty="0" smtClean="0"/>
              <a:t> et al., 2011).</a:t>
            </a:r>
            <a:endParaRPr lang="en-US" sz="1600" dirty="0"/>
          </a:p>
        </p:txBody>
      </p:sp>
      <p:sp>
        <p:nvSpPr>
          <p:cNvPr id="5" name="TextBox 4"/>
          <p:cNvSpPr txBox="1"/>
          <p:nvPr/>
        </p:nvSpPr>
        <p:spPr>
          <a:xfrm>
            <a:off x="570216" y="3991680"/>
            <a:ext cx="7712368" cy="1323439"/>
          </a:xfrm>
          <a:prstGeom prst="rect">
            <a:avLst/>
          </a:prstGeom>
          <a:noFill/>
        </p:spPr>
        <p:txBody>
          <a:bodyPr wrap="none" rtlCol="0">
            <a:spAutoFit/>
          </a:bodyPr>
          <a:lstStyle/>
          <a:p>
            <a:pPr marL="285750" indent="-285750">
              <a:buFont typeface="Wingdings" charset="2"/>
              <a:buChar char="²"/>
            </a:pPr>
            <a:r>
              <a:rPr lang="en-US" sz="1600" dirty="0" smtClean="0"/>
              <a:t>Wind stress distributions can be summarized directly from surface wind BHM posterior</a:t>
            </a:r>
          </a:p>
          <a:p>
            <a:endParaRPr lang="en-US" sz="1600" dirty="0"/>
          </a:p>
          <a:p>
            <a:pPr marL="285750" indent="-285750">
              <a:buFont typeface="Wingdings" charset="2"/>
              <a:buChar char="²"/>
            </a:pPr>
            <a:r>
              <a:rPr lang="en-US" sz="1600" dirty="0" smtClean="0"/>
              <a:t>Other forcing control variable fluxes require BHMs as well (e.g. heat, fresh water)</a:t>
            </a:r>
          </a:p>
          <a:p>
            <a:endParaRPr lang="en-US" sz="1600" dirty="0"/>
          </a:p>
          <a:p>
            <a:pPr marL="285750" indent="-285750">
              <a:buFont typeface="Wingdings" charset="2"/>
              <a:buChar char="²"/>
            </a:pPr>
            <a:r>
              <a:rPr lang="en-US" sz="1600" dirty="0" smtClean="0"/>
              <a:t>Model error dynamics can be modeled given data stages of the kinds suggested here.</a:t>
            </a:r>
            <a:endParaRPr lang="en-US" sz="1600" dirty="0"/>
          </a:p>
        </p:txBody>
      </p:sp>
    </p:spTree>
    <p:extLst>
      <p:ext uri="{BB962C8B-B14F-4D97-AF65-F5344CB8AC3E}">
        <p14:creationId xmlns:p14="http://schemas.microsoft.com/office/powerpoint/2010/main" val="125947785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90235" y="3153600"/>
            <a:ext cx="917627" cy="369332"/>
          </a:xfrm>
          <a:prstGeom prst="rect">
            <a:avLst/>
          </a:prstGeom>
          <a:noFill/>
        </p:spPr>
        <p:txBody>
          <a:bodyPr wrap="none" rtlCol="0">
            <a:spAutoFit/>
          </a:bodyPr>
          <a:lstStyle/>
          <a:p>
            <a:r>
              <a:rPr lang="en-US" b="1" dirty="0" smtClean="0"/>
              <a:t>EXTRAS</a:t>
            </a:r>
            <a:endParaRPr lang="en-US" b="1" dirty="0"/>
          </a:p>
        </p:txBody>
      </p:sp>
    </p:spTree>
    <p:extLst>
      <p:ext uri="{BB962C8B-B14F-4D97-AF65-F5344CB8AC3E}">
        <p14:creationId xmlns:p14="http://schemas.microsoft.com/office/powerpoint/2010/main" val="210079384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1941</TotalTime>
  <Words>2041</Words>
  <Application>Microsoft Macintosh PowerPoint</Application>
  <PresentationFormat>On-screen Show (4:3)</PresentationFormat>
  <Paragraphs>134</Paragraphs>
  <Slides>10</Slides>
  <Notes>8</Notes>
  <HiddenSlides>0</HiddenSlides>
  <MMClips>1</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NWRA CoRA Division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Ralph Milliff</dc:creator>
  <cp:lastModifiedBy>Ralph Milliff</cp:lastModifiedBy>
  <cp:revision>62</cp:revision>
  <dcterms:created xsi:type="dcterms:W3CDTF">2012-06-01T19:37:58Z</dcterms:created>
  <dcterms:modified xsi:type="dcterms:W3CDTF">2012-06-12T12:27:20Z</dcterms:modified>
</cp:coreProperties>
</file>