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2" r:id="rId4"/>
    <p:sldId id="268" r:id="rId5"/>
    <p:sldId id="269" r:id="rId6"/>
    <p:sldId id="271" r:id="rId7"/>
    <p:sldId id="263" r:id="rId8"/>
    <p:sldId id="264" r:id="rId9"/>
    <p:sldId id="274" r:id="rId10"/>
    <p:sldId id="280" r:id="rId11"/>
    <p:sldId id="281" r:id="rId12"/>
    <p:sldId id="279" r:id="rId13"/>
    <p:sldId id="26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43" d="100"/>
          <a:sy n="143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BD63-883E-DC4B-BA20-4ECCB825B1B6}" type="datetimeFigureOut">
              <a:rPr lang="en-US" smtClean="0"/>
              <a:pPr/>
              <a:t>5/14/10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2CE4-24C9-5743-826F-3146B3770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62500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62500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5CD6-4887-2A43-9EDB-B17AF78160C1}" type="datetimeFigureOut">
              <a:rPr lang="en-US" smtClean="0"/>
              <a:pPr/>
              <a:t>5/14/10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9F7A-26D0-3448-B456-3C36BC3A4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lliff/ovwst_temp/iovwst_temp/OLRDiv200211SYN_8fp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lliff/ovwst_temp/iovwst_temp/u200211ASCAT_4fp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lliff/ovwst_temp/iovwst_temp/OLRNov2002_8fp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9.pdf"/><Relationship Id="rId9" Type="http://schemas.openxmlformats.org/officeDocument/2006/relationships/image" Target="../media/image10.png"/><Relationship Id="rId10" Type="http://schemas.openxmlformats.org/officeDocument/2006/relationships/image" Target="../media/image11.pd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lliff/ovwst_temp/iovwst_temp/u200211HalfDay_2fps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686" y="639399"/>
            <a:ext cx="747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Multi-Platform Analyses of MJO Convection on Sub-Daily Timescales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186" y="1110052"/>
            <a:ext cx="4090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Jeremiah Brown and Ralph F. Milliff</a:t>
            </a:r>
          </a:p>
          <a:p>
            <a:pPr algn="ctr"/>
            <a:r>
              <a:rPr lang="en-US" sz="1400" i="1" dirty="0" smtClean="0"/>
              <a:t>NWRA, Colorado Research Associates (CoRA) Division</a:t>
            </a:r>
          </a:p>
          <a:p>
            <a:pPr algn="ctr"/>
            <a:r>
              <a:rPr lang="en-US" sz="1400" i="1" dirty="0" smtClean="0"/>
              <a:t>Boulder, CO USA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33337" y="6669284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IOVWST Barcelona,  May 2010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LRDiv200211SYN_8fp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21726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in Plan View</a:t>
            </a:r>
            <a:r>
              <a:rPr lang="en-US" b="1" i="1" dirty="0" smtClean="0">
                <a:solidFill>
                  <a:srgbClr val="0000FF"/>
                </a:solidFill>
              </a:rPr>
              <a:t>:</a:t>
            </a:r>
            <a:r>
              <a:rPr lang="en-US" dirty="0" smtClean="0"/>
              <a:t> 3-hourly OLR (SYN; top) and 12-hourly DIV (</a:t>
            </a:r>
            <a:r>
              <a:rPr lang="en-US" dirty="0" err="1" smtClean="0"/>
              <a:t>QuikSCAT</a:t>
            </a:r>
            <a:r>
              <a:rPr lang="en-US" dirty="0" smtClean="0"/>
              <a:t> L3; bottom) 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325" y="487918"/>
            <a:ext cx="1357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November 2002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180" y="6118687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Divergence </a:t>
            </a:r>
            <a:r>
              <a:rPr lang="en-US" dirty="0" err="1" smtClean="0"/>
              <a:t>extrema</a:t>
            </a:r>
            <a:r>
              <a:rPr lang="en-US" dirty="0" smtClean="0"/>
              <a:t> associated with MCS, embedded within MJO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mon_40-200_15Oct09-31Jan10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45" y="941344"/>
            <a:ext cx="4005072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47" y="97673"/>
            <a:ext cx="561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Signal in OLR Anomaly Time vs. Longitude Diagram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5031" y="790376"/>
            <a:ext cx="100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Indian Ocean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97715" y="790376"/>
            <a:ext cx="157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Western Pacific Ocean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12060" y="1110040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October 2009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53625" y="2390327"/>
            <a:ext cx="118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November 2009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55048" y="3670614"/>
            <a:ext cx="1178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Dec</a:t>
            </a:r>
            <a:r>
              <a:rPr lang="en-US" sz="1200" dirty="0" smtClean="0"/>
              <a:t>ember 2009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80805" y="4959782"/>
            <a:ext cx="101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2010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200211ASCAT_4fp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in Plan View</a:t>
            </a:r>
            <a:r>
              <a:rPr lang="en-US" b="1" i="1" dirty="0" smtClean="0">
                <a:solidFill>
                  <a:srgbClr val="0000FF"/>
                </a:solidFill>
              </a:rPr>
              <a:t>:</a:t>
            </a:r>
            <a:r>
              <a:rPr lang="en-US" dirty="0" smtClean="0"/>
              <a:t> 2x-daily zonal wind from ASCAT (L2)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245" y="6112856"/>
            <a:ext cx="6827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Need L3 products, sufficiently accurate to yield reliable divergence, </a:t>
            </a:r>
            <a:r>
              <a:rPr lang="en-US" sz="1400" dirty="0" err="1" smtClean="0"/>
              <a:t>vorticity</a:t>
            </a:r>
            <a:r>
              <a:rPr lang="en-US" sz="1400" dirty="0" smtClean="0"/>
              <a:t> fields (CCMP?)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26" y="133150"/>
            <a:ext cx="8174033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Tropical events have important weather and climate-scale implications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multiple, nested temporal and spatial scales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deep convective plume to MJO, monsoon, ENSO, etc.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MCS building blocks resolvable, organization processes not well understood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challenge to space-borne observing systems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Require s</a:t>
            </a:r>
            <a:r>
              <a:rPr lang="en-US" dirty="0" smtClean="0"/>
              <a:t>imultaneous</a:t>
            </a:r>
            <a:r>
              <a:rPr lang="en-US" dirty="0" smtClean="0"/>
              <a:t>, </a:t>
            </a:r>
            <a:r>
              <a:rPr lang="en-US" dirty="0" err="1" smtClean="0"/>
              <a:t>O(hourly</a:t>
            </a:r>
            <a:r>
              <a:rPr lang="en-US" dirty="0" smtClean="0"/>
              <a:t>), high-resolution observations of critical quantities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multi-scale convective cloud systems and momentum (as shown)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moisture (humidity, </a:t>
            </a:r>
            <a:r>
              <a:rPr lang="en-US" dirty="0" err="1" smtClean="0"/>
              <a:t>precip</a:t>
            </a:r>
            <a:r>
              <a:rPr lang="en-US" dirty="0" smtClean="0"/>
              <a:t>), temperature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coarse resolution vertical structure (i.e. 2-layer)</a:t>
            </a:r>
          </a:p>
          <a:p>
            <a:pPr lvl="1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Bayesian </a:t>
            </a:r>
            <a:r>
              <a:rPr lang="en-US" dirty="0" smtClean="0"/>
              <a:t>Hierarchical Model (BHM) approach to MJO propagation mechanism in the</a:t>
            </a:r>
          </a:p>
          <a:p>
            <a:r>
              <a:rPr lang="en-US" dirty="0" smtClean="0"/>
              <a:t>   tropical Indo-Pacific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data stage inputs from multi-platform satellite observations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new </a:t>
            </a:r>
            <a:r>
              <a:rPr lang="en-US" dirty="0" smtClean="0"/>
              <a:t>process models (upscale transfers)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664" y="239771"/>
            <a:ext cx="121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Summary: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733" y="293058"/>
            <a:ext cx="220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0" y="4321"/>
            <a:ext cx="89352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1" y="3030079"/>
            <a:ext cx="4501440" cy="1201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40" y="4167798"/>
            <a:ext cx="8562240" cy="2384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001" y="868412"/>
            <a:ext cx="4462560" cy="3318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4081" y="882813"/>
            <a:ext cx="3771475" cy="164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dirty="0">
                <a:solidFill>
                  <a:srgbClr val="000000"/>
                </a:solidFill>
              </a:rPr>
              <a:t>active/passive microwave instrument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dirty="0">
                <a:solidFill>
                  <a:srgbClr val="000000"/>
                </a:solidFill>
              </a:rPr>
              <a:t>low-inclination orbit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dirty="0">
                <a:solidFill>
                  <a:srgbClr val="000000"/>
                </a:solidFill>
              </a:rPr>
              <a:t>wide swath, MCS resolution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SVW (convergence, curl)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SST, </a:t>
            </a:r>
            <a:r>
              <a:rPr lang="en-GB" b="1" i="1" dirty="0" err="1">
                <a:solidFill>
                  <a:srgbClr val="000000"/>
                </a:solidFill>
              </a:rPr>
              <a:t>T(z</a:t>
            </a:r>
            <a:r>
              <a:rPr lang="en-GB" b="1" i="1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Total column H</a:t>
            </a:r>
            <a:r>
              <a:rPr lang="en-GB" b="1" i="1" baseline="-33000" dirty="0">
                <a:solidFill>
                  <a:srgbClr val="000000"/>
                </a:solidFill>
              </a:rPr>
              <a:t>2</a:t>
            </a:r>
            <a:r>
              <a:rPr lang="en-GB" b="1" i="1" dirty="0">
                <a:solidFill>
                  <a:srgbClr val="000000"/>
                </a:solidFill>
              </a:rPr>
              <a:t>O, rain</a:t>
            </a:r>
          </a:p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cloud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36800" y="207382"/>
            <a:ext cx="6938812" cy="390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b="1" dirty="0">
                <a:solidFill>
                  <a:srgbClr val="FF0000"/>
                </a:solidFill>
              </a:rPr>
              <a:t>TROPSAT Concept: seeking community interest/input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637600" y="6571410"/>
            <a:ext cx="3614535" cy="274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Image courtesy S. Nesbitt via B. </a:t>
            </a:r>
            <a:r>
              <a:rPr lang="en-GB" sz="1500" dirty="0" err="1">
                <a:solidFill>
                  <a:srgbClr val="000000"/>
                </a:solidFill>
              </a:rPr>
              <a:t>Mapes</a:t>
            </a:r>
            <a:r>
              <a:rPr lang="en-GB" sz="1500" dirty="0">
                <a:solidFill>
                  <a:srgbClr val="000000"/>
                </a:solidFill>
              </a:rPr>
              <a:t> 2004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686" y="639399"/>
            <a:ext cx="747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Multi-Platform Analyses of MJO Convection on Sub-Daily Timescales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186" y="1110052"/>
            <a:ext cx="4090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Jeremiah Brown and Ralph F. Milliff</a:t>
            </a:r>
          </a:p>
          <a:p>
            <a:pPr algn="ctr"/>
            <a:r>
              <a:rPr lang="en-US" sz="1400" i="1" dirty="0" smtClean="0"/>
              <a:t>NWRA, Colorado Research Associates (CoRA) Division</a:t>
            </a:r>
          </a:p>
          <a:p>
            <a:pPr algn="ctr"/>
            <a:r>
              <a:rPr lang="en-US" sz="1400" i="1" dirty="0" smtClean="0"/>
              <a:t>Boulder, CO USA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33337" y="6669284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IOVWST Barcelona,  May 2010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369936" y="2584238"/>
            <a:ext cx="6404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Tropics as a source region for important weather and climate events </a:t>
            </a:r>
          </a:p>
          <a:p>
            <a:r>
              <a:rPr lang="en-US" sz="1400" dirty="0" smtClean="0"/>
              <a:t>   (e.g. moisture supply to mid-latitudes, easterly waves, monsoons, TC’s , MJO, ENSO)</a:t>
            </a:r>
          </a:p>
          <a:p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Shorter timescales, unique phenomena associated with tropical deep convection</a:t>
            </a:r>
          </a:p>
          <a:p>
            <a:r>
              <a:rPr lang="en-US" sz="1400" dirty="0" smtClean="0"/>
              <a:t>   (</a:t>
            </a:r>
            <a:r>
              <a:rPr lang="en-US" sz="1400" i="1" dirty="0" smtClean="0"/>
              <a:t>organization</a:t>
            </a:r>
            <a:r>
              <a:rPr lang="en-US" sz="1400" dirty="0" smtClean="0"/>
              <a:t>; e.g. mesoscale convective systems or MCS, tropical waves)</a:t>
            </a:r>
          </a:p>
          <a:p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Human impacts (e.g. agriculture, fisheries, fresh water supply, drought, flood, fire,…)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686" y="639399"/>
            <a:ext cx="747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Multi-Platform Analyses of MJO Convection on Sub-Daily Timescales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186" y="1110052"/>
            <a:ext cx="4090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Jeremiah Brown and Ralph F. Milliff</a:t>
            </a:r>
          </a:p>
          <a:p>
            <a:pPr algn="ctr"/>
            <a:r>
              <a:rPr lang="en-US" sz="1400" i="1" dirty="0" smtClean="0"/>
              <a:t>NWRA, Colorado Research Associates (CoRA) Division</a:t>
            </a:r>
          </a:p>
          <a:p>
            <a:pPr algn="ctr"/>
            <a:r>
              <a:rPr lang="en-US" sz="1400" i="1" dirty="0" smtClean="0"/>
              <a:t>Boulder, CO USA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33337" y="6669284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IOVWST Barcelona,  May 2010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369936" y="2584238"/>
            <a:ext cx="6404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Tropics as a source region for important weather and climate events </a:t>
            </a:r>
          </a:p>
          <a:p>
            <a:r>
              <a:rPr lang="en-US" sz="1400" dirty="0" smtClean="0"/>
              <a:t>   (e.g. moisture supply to mid-latitudes, easterly waves, monsoons, TC’s , MJO, ENSO)</a:t>
            </a:r>
          </a:p>
          <a:p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Shorter timescales, unique phenomena associated with tropical deep convection</a:t>
            </a:r>
          </a:p>
          <a:p>
            <a:r>
              <a:rPr lang="en-US" sz="1400" dirty="0" smtClean="0"/>
              <a:t>   (</a:t>
            </a:r>
            <a:r>
              <a:rPr lang="en-US" sz="1400" i="1" dirty="0" smtClean="0"/>
              <a:t>organization</a:t>
            </a:r>
            <a:r>
              <a:rPr lang="en-US" sz="1400" dirty="0" smtClean="0"/>
              <a:t>; e.g. mesoscale convective systems or MCS, tropical waves)</a:t>
            </a:r>
          </a:p>
          <a:p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Human impacts (e.g. agriculture, fisheries, fresh water supply, drought, flood, fire,…)</a:t>
            </a:r>
          </a:p>
          <a:p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69936" y="4512701"/>
            <a:ext cx="66095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 Madden-Julian Oscillation (MJO) as a marker for observation and model capabilities for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tropical processes (slow eastward propagation, large scale, unknown initiation and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propagation mechanisms)</a:t>
            </a:r>
          </a:p>
          <a:p>
            <a:endParaRPr lang="en-US" sz="14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  What are the limits imposed by temporal sampling inherent in multiple polar-orbiting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   satellite systems?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718" y="1008335"/>
            <a:ext cx="6666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</a:t>
            </a:r>
            <a:r>
              <a:rPr lang="en-US" dirty="0" err="1" smtClean="0"/>
              <a:t>Longwave</a:t>
            </a:r>
            <a:r>
              <a:rPr lang="en-US" dirty="0" smtClean="0"/>
              <a:t> Radiation (OLR) Estimates from</a:t>
            </a:r>
          </a:p>
          <a:p>
            <a:r>
              <a:rPr lang="en-US" dirty="0" smtClean="0"/>
              <a:t>Clouds and Earth’s Radiant Energy System (CERES) on</a:t>
            </a:r>
          </a:p>
          <a:p>
            <a:r>
              <a:rPr lang="en-US" dirty="0" smtClean="0"/>
              <a:t>Terra (1030) and Aqua (1330)</a:t>
            </a:r>
          </a:p>
          <a:p>
            <a:r>
              <a:rPr lang="en-US" dirty="0" smtClean="0"/>
              <a:t>daily average, 2.5 degree</a:t>
            </a:r>
          </a:p>
          <a:p>
            <a:endParaRPr lang="en-US" dirty="0" smtClean="0"/>
          </a:p>
          <a:p>
            <a:r>
              <a:rPr lang="en-US" dirty="0" smtClean="0"/>
              <a:t>Synoptic scale synthesis OLR product (SYN) from NASA Langley (</a:t>
            </a:r>
            <a:r>
              <a:rPr lang="en-US" dirty="0" err="1" smtClean="0"/>
              <a:t>LaRC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Combines GOES and CERES observations</a:t>
            </a:r>
          </a:p>
          <a:p>
            <a:r>
              <a:rPr lang="en-US" dirty="0" smtClean="0"/>
              <a:t>3-hourly, 1 degree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718" y="3999283"/>
            <a:ext cx="75640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Blended </a:t>
            </a:r>
            <a:r>
              <a:rPr lang="en-US" dirty="0" err="1" smtClean="0"/>
              <a:t>QuikSCAT</a:t>
            </a:r>
            <a:r>
              <a:rPr lang="en-US" dirty="0" smtClean="0"/>
              <a:t> and NCEP Reanalysis (BLN) surface vector winds (SVW) from</a:t>
            </a:r>
          </a:p>
          <a:p>
            <a:r>
              <a:rPr lang="en-US" dirty="0" smtClean="0"/>
              <a:t>Milliff et al., (2004); Chin et al., (1998) (old Level 3 product)</a:t>
            </a:r>
          </a:p>
          <a:p>
            <a:r>
              <a:rPr lang="en-US" dirty="0" smtClean="0"/>
              <a:t>6-hourly (really 12), 0.5 degree</a:t>
            </a:r>
          </a:p>
          <a:p>
            <a:endParaRPr lang="en-US" dirty="0" smtClean="0"/>
          </a:p>
          <a:p>
            <a:r>
              <a:rPr lang="en-US" dirty="0" smtClean="0"/>
              <a:t>ASCAT L2 NRT retrievals from OSI SAF via JPL PODAAC</a:t>
            </a:r>
          </a:p>
          <a:p>
            <a:r>
              <a:rPr lang="en-US" dirty="0" smtClean="0"/>
              <a:t>12-hourly, 12.5km (really 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87" y="71022"/>
            <a:ext cx="662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Datasets from Multi-Sensor Satellite Observations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92" y="680767"/>
            <a:ext cx="286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Convective Cloud Signatures </a:t>
            </a:r>
            <a:endParaRPr lang="en-US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5092" y="3595661"/>
            <a:ext cx="37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Zonal Wind and Surface Convergence </a:t>
            </a:r>
            <a:endParaRPr lang="en-US" i="1" u="sng" dirty="0"/>
          </a:p>
        </p:txBody>
      </p:sp>
      <p:sp>
        <p:nvSpPr>
          <p:cNvPr id="7" name="Rectangle 6"/>
          <p:cNvSpPr/>
          <p:nvPr/>
        </p:nvSpPr>
        <p:spPr>
          <a:xfrm>
            <a:off x="333246" y="6348090"/>
            <a:ext cx="8810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Wielicki</a:t>
            </a:r>
            <a:r>
              <a:rPr lang="en-US" sz="1200" dirty="0" smtClean="0"/>
              <a:t>, B. A., B. R. </a:t>
            </a:r>
            <a:r>
              <a:rPr lang="en-US" sz="1200" dirty="0" err="1" smtClean="0"/>
              <a:t>Barkstrom</a:t>
            </a:r>
            <a:r>
              <a:rPr lang="en-US" sz="1200" dirty="0" smtClean="0"/>
              <a:t>, E. F. Harrison, R. B. Lee III, G. L. Smith, and J. E. Cooper, "Clouds and the Earth's Radiant Energy System (CERES): An Earth Observing System Experiment," </a:t>
            </a:r>
            <a:r>
              <a:rPr lang="en-US" sz="1200" u="sng" dirty="0" smtClean="0"/>
              <a:t>Bull. Amer. Meteor. Soc</a:t>
            </a:r>
            <a:r>
              <a:rPr lang="en-US" sz="1200" dirty="0" smtClean="0"/>
              <a:t>., </a:t>
            </a:r>
            <a:r>
              <a:rPr lang="en-US" sz="1200" b="1" dirty="0" smtClean="0"/>
              <a:t>77</a:t>
            </a:r>
            <a:r>
              <a:rPr lang="en-US" sz="1200" dirty="0" smtClean="0"/>
              <a:t>, 853-868, 1996.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olranom_40-200_30Oct-15Dec2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192" y="894666"/>
            <a:ext cx="40005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47" y="97673"/>
            <a:ext cx="561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Signal in OLR Anomaly Time vs. Longitude Diagram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346" y="1607376"/>
            <a:ext cx="118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November 2002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55031" y="790376"/>
            <a:ext cx="100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Indian Ocean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97715" y="790376"/>
            <a:ext cx="157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Western Pacific Ocean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3049484" y="2048077"/>
            <a:ext cx="3330206" cy="33191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51" y="124317"/>
            <a:ext cx="865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in Plan View: </a:t>
            </a:r>
            <a:r>
              <a:rPr lang="en-US" dirty="0" smtClean="0"/>
              <a:t> 3-hourly OLR anomaly from SYN (top) and running 24hr mean (bottom)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3325" y="493648"/>
            <a:ext cx="1357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November 2002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54524" y="5994349"/>
            <a:ext cx="68403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MCS organization and variability embedded within MJO cloud shield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smaller, faster, westward difference signals at leading edges, throughout MJO </a:t>
            </a:r>
            <a:r>
              <a:rPr lang="en-US" sz="1400" dirty="0" err="1" smtClean="0"/>
              <a:t>supercluster</a:t>
            </a: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active synoptic background affects and is affected by MJO</a:t>
            </a:r>
            <a:endParaRPr lang="en-US" sz="1400" dirty="0"/>
          </a:p>
        </p:txBody>
      </p:sp>
      <p:pic>
        <p:nvPicPr>
          <p:cNvPr id="7" name="OLRNov2002_8fp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620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68633" y="2655710"/>
            <a:ext cx="2692400" cy="1600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9249" y="674921"/>
            <a:ext cx="78613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5964" y="2282191"/>
            <a:ext cx="4813300" cy="241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63070" y="4365517"/>
            <a:ext cx="4826000" cy="6858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9249" y="6011863"/>
            <a:ext cx="8445501" cy="71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305" y="177609"/>
            <a:ext cx="564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Recent Conceptual Models of the MJO: </a:t>
            </a:r>
            <a:r>
              <a:rPr lang="en-US" dirty="0" smtClean="0"/>
              <a:t> Upscale transfers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540" y="1607375"/>
            <a:ext cx="251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Convective cloud source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2133" y="2077660"/>
            <a:ext cx="4851400" cy="1485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3088" y="5719763"/>
            <a:ext cx="8001000" cy="88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835" y="0"/>
            <a:ext cx="678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Recent Conceptual Models of the MJO: </a:t>
            </a:r>
            <a:r>
              <a:rPr lang="en-US" dirty="0" smtClean="0"/>
              <a:t> Upscale transfers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2360" y="719265"/>
            <a:ext cx="204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Momentum source</a:t>
            </a:r>
            <a:endParaRPr lang="en-US" b="1" i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0764" y="1580592"/>
            <a:ext cx="4813300" cy="241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988568" y="3943276"/>
            <a:ext cx="51689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MJO in Plan View: </a:t>
            </a:r>
            <a:r>
              <a:rPr lang="en-US" dirty="0" smtClean="0"/>
              <a:t> 12-hourly zonal wind (top) and divergence (bottom) from </a:t>
            </a:r>
            <a:r>
              <a:rPr lang="en-US" dirty="0" err="1" smtClean="0"/>
              <a:t>QuikSCAT</a:t>
            </a:r>
            <a:r>
              <a:rPr lang="en-US" dirty="0" smtClean="0"/>
              <a:t> L3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4537" y="487918"/>
            <a:ext cx="1357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November 2002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53" y="5941716"/>
            <a:ext cx="5352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Anomalous easterlies (red) propagate slowly eastward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Divergence </a:t>
            </a:r>
            <a:r>
              <a:rPr lang="en-US" sz="1400" dirty="0" err="1" smtClean="0"/>
              <a:t>extrema</a:t>
            </a:r>
            <a:r>
              <a:rPr lang="en-US" sz="1400" dirty="0" smtClean="0"/>
              <a:t> associated with leading edge of MJO </a:t>
            </a:r>
            <a:r>
              <a:rPr lang="en-US" sz="1400" dirty="0" smtClean="0"/>
              <a:t>propagation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zonal wind and divergence associated with background state as well</a:t>
            </a:r>
          </a:p>
        </p:txBody>
      </p:sp>
      <p:pic>
        <p:nvPicPr>
          <p:cNvPr id="6" name="u200211HalfDay_2fp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3291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980</Words>
  <Application>Microsoft Macintosh PowerPoint</Application>
  <PresentationFormat>On-screen Show (4:3)</PresentationFormat>
  <Paragraphs>111</Paragraphs>
  <Slides>16</Slides>
  <Notes>2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NWRA CoRA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Ralph Milliff</dc:creator>
  <cp:lastModifiedBy>Ralph Milliff</cp:lastModifiedBy>
  <cp:revision>20</cp:revision>
  <dcterms:created xsi:type="dcterms:W3CDTF">2010-05-14T16:33:45Z</dcterms:created>
  <dcterms:modified xsi:type="dcterms:W3CDTF">2010-05-15T22:26:45Z</dcterms:modified>
</cp:coreProperties>
</file>