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24"/>
  </p:notesMasterIdLst>
  <p:handoutMasterIdLst>
    <p:handoutMasterId r:id="rId25"/>
  </p:handoutMasterIdLst>
  <p:sldIdLst>
    <p:sldId id="256" r:id="rId3"/>
    <p:sldId id="453" r:id="rId4"/>
    <p:sldId id="435" r:id="rId5"/>
    <p:sldId id="436" r:id="rId6"/>
    <p:sldId id="454" r:id="rId7"/>
    <p:sldId id="468" r:id="rId8"/>
    <p:sldId id="456" r:id="rId9"/>
    <p:sldId id="457" r:id="rId10"/>
    <p:sldId id="473" r:id="rId11"/>
    <p:sldId id="437" r:id="rId12"/>
    <p:sldId id="471" r:id="rId13"/>
    <p:sldId id="444" r:id="rId14"/>
    <p:sldId id="449" r:id="rId15"/>
    <p:sldId id="450" r:id="rId16"/>
    <p:sldId id="451" r:id="rId17"/>
    <p:sldId id="452" r:id="rId18"/>
    <p:sldId id="448" r:id="rId19"/>
    <p:sldId id="438" r:id="rId20"/>
    <p:sldId id="440" r:id="rId21"/>
    <p:sldId id="446" r:id="rId22"/>
    <p:sldId id="472" r:id="rId23"/>
  </p:sldIdLst>
  <p:sldSz cx="9144000" cy="6858000" type="screen4x3"/>
  <p:notesSz cx="7010400" cy="9296400"/>
  <p:defaultTextStyle>
    <a:defPPr>
      <a:defRPr lang="en-US"/>
    </a:defPPr>
    <a:lvl1pPr algn="l" rtl="0" fontAlgn="base">
      <a:spcBef>
        <a:spcPct val="0"/>
      </a:spcBef>
      <a:spcAft>
        <a:spcPct val="0"/>
      </a:spcAft>
      <a:defRPr sz="1200" kern="1200">
        <a:solidFill>
          <a:srgbClr val="0000FF"/>
        </a:solidFill>
        <a:latin typeface="Arial" pitchFamily="34" charset="0"/>
        <a:ea typeface="ＭＳ Ｐゴシック" pitchFamily="1" charset="-128"/>
        <a:cs typeface="+mn-cs"/>
        <a:sym typeface="Arial" pitchFamily="34" charset="0"/>
      </a:defRPr>
    </a:lvl1pPr>
    <a:lvl2pPr marL="457200" algn="l" rtl="0" fontAlgn="base">
      <a:spcBef>
        <a:spcPct val="0"/>
      </a:spcBef>
      <a:spcAft>
        <a:spcPct val="0"/>
      </a:spcAft>
      <a:defRPr sz="1200" kern="1200">
        <a:solidFill>
          <a:srgbClr val="0000FF"/>
        </a:solidFill>
        <a:latin typeface="Arial" pitchFamily="34" charset="0"/>
        <a:ea typeface="ＭＳ Ｐゴシック" pitchFamily="1" charset="-128"/>
        <a:cs typeface="+mn-cs"/>
        <a:sym typeface="Arial" pitchFamily="34" charset="0"/>
      </a:defRPr>
    </a:lvl2pPr>
    <a:lvl3pPr marL="914400" algn="l" rtl="0" fontAlgn="base">
      <a:spcBef>
        <a:spcPct val="0"/>
      </a:spcBef>
      <a:spcAft>
        <a:spcPct val="0"/>
      </a:spcAft>
      <a:defRPr sz="1200" kern="1200">
        <a:solidFill>
          <a:srgbClr val="0000FF"/>
        </a:solidFill>
        <a:latin typeface="Arial" pitchFamily="34" charset="0"/>
        <a:ea typeface="ＭＳ Ｐゴシック" pitchFamily="1" charset="-128"/>
        <a:cs typeface="+mn-cs"/>
        <a:sym typeface="Arial" pitchFamily="34" charset="0"/>
      </a:defRPr>
    </a:lvl3pPr>
    <a:lvl4pPr marL="1371600" algn="l" rtl="0" fontAlgn="base">
      <a:spcBef>
        <a:spcPct val="0"/>
      </a:spcBef>
      <a:spcAft>
        <a:spcPct val="0"/>
      </a:spcAft>
      <a:defRPr sz="1200" kern="1200">
        <a:solidFill>
          <a:srgbClr val="0000FF"/>
        </a:solidFill>
        <a:latin typeface="Arial" pitchFamily="34" charset="0"/>
        <a:ea typeface="ＭＳ Ｐゴシック" pitchFamily="1" charset="-128"/>
        <a:cs typeface="+mn-cs"/>
        <a:sym typeface="Arial" pitchFamily="34" charset="0"/>
      </a:defRPr>
    </a:lvl4pPr>
    <a:lvl5pPr marL="1828800" algn="l" rtl="0" fontAlgn="base">
      <a:spcBef>
        <a:spcPct val="0"/>
      </a:spcBef>
      <a:spcAft>
        <a:spcPct val="0"/>
      </a:spcAft>
      <a:defRPr sz="1200" kern="1200">
        <a:solidFill>
          <a:srgbClr val="0000FF"/>
        </a:solidFill>
        <a:latin typeface="Arial" pitchFamily="34" charset="0"/>
        <a:ea typeface="ＭＳ Ｐゴシック" pitchFamily="1" charset="-128"/>
        <a:cs typeface="+mn-cs"/>
        <a:sym typeface="Arial" pitchFamily="34" charset="0"/>
      </a:defRPr>
    </a:lvl5pPr>
    <a:lvl6pPr marL="2286000" algn="l" defTabSz="914400" rtl="0" eaLnBrk="1" latinLnBrk="0" hangingPunct="1">
      <a:defRPr sz="1200" kern="1200">
        <a:solidFill>
          <a:srgbClr val="0000FF"/>
        </a:solidFill>
        <a:latin typeface="Arial" pitchFamily="34" charset="0"/>
        <a:ea typeface="ＭＳ Ｐゴシック" pitchFamily="1" charset="-128"/>
        <a:cs typeface="+mn-cs"/>
        <a:sym typeface="Arial" pitchFamily="34" charset="0"/>
      </a:defRPr>
    </a:lvl6pPr>
    <a:lvl7pPr marL="2743200" algn="l" defTabSz="914400" rtl="0" eaLnBrk="1" latinLnBrk="0" hangingPunct="1">
      <a:defRPr sz="1200" kern="1200">
        <a:solidFill>
          <a:srgbClr val="0000FF"/>
        </a:solidFill>
        <a:latin typeface="Arial" pitchFamily="34" charset="0"/>
        <a:ea typeface="ＭＳ Ｐゴシック" pitchFamily="1" charset="-128"/>
        <a:cs typeface="+mn-cs"/>
        <a:sym typeface="Arial" pitchFamily="34" charset="0"/>
      </a:defRPr>
    </a:lvl7pPr>
    <a:lvl8pPr marL="3200400" algn="l" defTabSz="914400" rtl="0" eaLnBrk="1" latinLnBrk="0" hangingPunct="1">
      <a:defRPr sz="1200" kern="1200">
        <a:solidFill>
          <a:srgbClr val="0000FF"/>
        </a:solidFill>
        <a:latin typeface="Arial" pitchFamily="34" charset="0"/>
        <a:ea typeface="ＭＳ Ｐゴシック" pitchFamily="1" charset="-128"/>
        <a:cs typeface="+mn-cs"/>
        <a:sym typeface="Arial" pitchFamily="34" charset="0"/>
      </a:defRPr>
    </a:lvl8pPr>
    <a:lvl9pPr marL="3657600" algn="l" defTabSz="914400" rtl="0" eaLnBrk="1" latinLnBrk="0" hangingPunct="1">
      <a:defRPr sz="1200" kern="1200">
        <a:solidFill>
          <a:srgbClr val="0000FF"/>
        </a:solidFill>
        <a:latin typeface="Arial" pitchFamily="34" charset="0"/>
        <a:ea typeface="ＭＳ Ｐゴシック" pitchFamily="1"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0000"/>
    <a:srgbClr val="B2B2B2"/>
    <a:srgbClr val="FFFFCC"/>
    <a:srgbClr val="FF0000"/>
    <a:srgbClr val="C9E7E9"/>
    <a:srgbClr val="D3EBE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141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278"/>
    </p:cViewPr>
  </p:sorterViewPr>
  <p:notesViewPr>
    <p:cSldViewPr>
      <p:cViewPr varScale="1">
        <p:scale>
          <a:sx n="79" d="100"/>
          <a:sy n="79" d="100"/>
        </p:scale>
        <p:origin x="-3210"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a:solidFill>
                  <a:schemeClr val="tx1"/>
                </a:solidFill>
                <a:latin typeface="Arial" charset="0"/>
                <a:ea typeface="+mn-ea"/>
                <a:cs typeface="+mn-cs"/>
                <a:sym typeface="Arial" charset="0"/>
              </a:defRPr>
            </a:lvl1pPr>
          </a:lstStyle>
          <a:p>
            <a:pPr>
              <a:defRPr/>
            </a:pPr>
            <a:endParaRPr lang="en-US"/>
          </a:p>
        </p:txBody>
      </p:sp>
      <p:sp>
        <p:nvSpPr>
          <p:cNvPr id="409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a:solidFill>
                  <a:schemeClr val="tx1"/>
                </a:solidFill>
                <a:latin typeface="Arial" charset="0"/>
                <a:ea typeface="+mn-ea"/>
                <a:cs typeface="+mn-cs"/>
                <a:sym typeface="Arial" charset="0"/>
              </a:defRPr>
            </a:lvl1pPr>
          </a:lstStyle>
          <a:p>
            <a:pPr>
              <a:defRPr/>
            </a:pPr>
            <a:endParaRPr lang="en-US"/>
          </a:p>
        </p:txBody>
      </p:sp>
      <p:sp>
        <p:nvSpPr>
          <p:cNvPr id="409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a:solidFill>
                  <a:schemeClr val="tx1"/>
                </a:solidFill>
                <a:latin typeface="Arial" charset="0"/>
                <a:ea typeface="+mn-ea"/>
                <a:cs typeface="+mn-cs"/>
                <a:sym typeface="Arial" charset="0"/>
              </a:defRPr>
            </a:lvl1pPr>
          </a:lstStyle>
          <a:p>
            <a:pPr>
              <a:defRPr/>
            </a:pPr>
            <a:endParaRPr lang="en-US"/>
          </a:p>
        </p:txBody>
      </p:sp>
      <p:sp>
        <p:nvSpPr>
          <p:cNvPr id="409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a:solidFill>
                  <a:schemeClr val="tx1"/>
                </a:solidFill>
              </a:defRPr>
            </a:lvl1pPr>
          </a:lstStyle>
          <a:p>
            <a:fld id="{6BA090A7-E710-4237-9874-174E4E9B79E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a:solidFill>
                  <a:schemeClr val="tx1"/>
                </a:solidFill>
                <a:latin typeface="Arial" charset="0"/>
                <a:ea typeface="+mn-ea"/>
                <a:cs typeface="+mn-cs"/>
                <a:sym typeface="Arial" charset="0"/>
              </a:defRPr>
            </a:lvl1pPr>
          </a:lstStyle>
          <a:p>
            <a:pPr>
              <a:defRPr/>
            </a:pPr>
            <a:endParaRPr lang="en-US"/>
          </a:p>
        </p:txBody>
      </p:sp>
      <p:sp>
        <p:nvSpPr>
          <p:cNvPr id="286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a:solidFill>
                  <a:schemeClr val="tx1"/>
                </a:solidFill>
                <a:latin typeface="Arial" charset="0"/>
                <a:ea typeface="+mn-ea"/>
                <a:cs typeface="+mn-cs"/>
                <a:sym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a:solidFill>
                  <a:schemeClr val="tx1"/>
                </a:solidFill>
                <a:latin typeface="Arial" charset="0"/>
                <a:ea typeface="+mn-ea"/>
                <a:cs typeface="+mn-cs"/>
                <a:sym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a:solidFill>
                  <a:schemeClr val="tx1"/>
                </a:solidFill>
              </a:defRPr>
            </a:lvl1pPr>
          </a:lstStyle>
          <a:p>
            <a:fld id="{7A0921BA-74D7-480E-8F3E-CBD1107D3FF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en-US" smtClean="0">
              <a:ea typeface="ＭＳ Ｐゴシック" pitchFamily="1" charset="-128"/>
            </a:endParaRPr>
          </a:p>
        </p:txBody>
      </p:sp>
      <p:sp>
        <p:nvSpPr>
          <p:cNvPr id="31747" name="Slide Number Placeholder 3"/>
          <p:cNvSpPr>
            <a:spLocks noGrp="1"/>
          </p:cNvSpPr>
          <p:nvPr>
            <p:ph type="sldNum" sz="quarter" idx="5"/>
          </p:nvPr>
        </p:nvSpPr>
        <p:spPr>
          <a:noFill/>
        </p:spPr>
        <p:txBody>
          <a:bodyPr/>
          <a:lstStyle/>
          <a:p>
            <a:fld id="{71D587E6-BBEF-4470-9911-C838D7E7B642}"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smtClean="0">
              <a:ea typeface="ＭＳ Ｐゴシック" charset="-128"/>
              <a:cs typeface="ＭＳ Ｐゴシック"/>
            </a:endParaRPr>
          </a:p>
        </p:txBody>
      </p:sp>
      <p:sp>
        <p:nvSpPr>
          <p:cNvPr id="56323" name="Slide Number Placeholder 3"/>
          <p:cNvSpPr>
            <a:spLocks noGrp="1"/>
          </p:cNvSpPr>
          <p:nvPr>
            <p:ph type="sldNum" sz="quarter" idx="5"/>
          </p:nvPr>
        </p:nvSpPr>
        <p:spPr>
          <a:noFill/>
        </p:spPr>
        <p:txBody>
          <a:bodyPr/>
          <a:lstStyle/>
          <a:p>
            <a:fld id="{29C81E71-3AF4-4A43-8AFC-C316028419F5}" type="slidenum">
              <a:rPr lang="en-US"/>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smtClean="0">
              <a:ea typeface="ＭＳ Ｐゴシック" pitchFamily="1" charset="-128"/>
            </a:endParaRPr>
          </a:p>
        </p:txBody>
      </p:sp>
      <p:sp>
        <p:nvSpPr>
          <p:cNvPr id="58371" name="Slide Number Placeholder 3"/>
          <p:cNvSpPr>
            <a:spLocks noGrp="1"/>
          </p:cNvSpPr>
          <p:nvPr>
            <p:ph type="sldNum" sz="quarter" idx="5"/>
          </p:nvPr>
        </p:nvSpPr>
        <p:spPr>
          <a:noFill/>
        </p:spPr>
        <p:txBody>
          <a:bodyPr/>
          <a:lstStyle/>
          <a:p>
            <a:fld id="{78313976-7090-4082-AAB6-473676762ED9}" type="slidenum">
              <a:rPr lang="en-US"/>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endParaRPr lang="en-US" smtClean="0">
              <a:ea typeface="ＭＳ Ｐゴシック" pitchFamily="1" charset="-128"/>
            </a:endParaRPr>
          </a:p>
        </p:txBody>
      </p:sp>
      <p:sp>
        <p:nvSpPr>
          <p:cNvPr id="60419" name="Slide Number Placeholder 3"/>
          <p:cNvSpPr>
            <a:spLocks noGrp="1"/>
          </p:cNvSpPr>
          <p:nvPr>
            <p:ph type="sldNum" sz="quarter" idx="5"/>
          </p:nvPr>
        </p:nvSpPr>
        <p:spPr>
          <a:noFill/>
        </p:spPr>
        <p:txBody>
          <a:bodyPr/>
          <a:lstStyle/>
          <a:p>
            <a:fld id="{CA67B9AA-853C-49ED-B67D-3B85D92FC738}" type="slidenum">
              <a:rPr lang="en-US"/>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endParaRPr lang="en-US" smtClean="0">
              <a:ea typeface="ＭＳ Ｐゴシック" pitchFamily="1" charset="-128"/>
            </a:endParaRPr>
          </a:p>
        </p:txBody>
      </p:sp>
      <p:sp>
        <p:nvSpPr>
          <p:cNvPr id="62467" name="Slide Number Placeholder 3"/>
          <p:cNvSpPr>
            <a:spLocks noGrp="1"/>
          </p:cNvSpPr>
          <p:nvPr>
            <p:ph type="sldNum" sz="quarter" idx="5"/>
          </p:nvPr>
        </p:nvSpPr>
        <p:spPr>
          <a:noFill/>
        </p:spPr>
        <p:txBody>
          <a:bodyPr/>
          <a:lstStyle/>
          <a:p>
            <a:pPr defTabSz="930275"/>
            <a:fld id="{AB132E15-B0A1-4856-A513-543E3BC9779C}" type="slidenum">
              <a:rPr lang="en-US">
                <a:solidFill>
                  <a:srgbClr val="000000"/>
                </a:solidFill>
              </a:rPr>
              <a:pPr defTabSz="930275"/>
              <a:t>19</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endParaRPr lang="en-US" smtClean="0">
              <a:ea typeface="ＭＳ Ｐゴシック" pitchFamily="1" charset="-128"/>
            </a:endParaRPr>
          </a:p>
        </p:txBody>
      </p:sp>
      <p:sp>
        <p:nvSpPr>
          <p:cNvPr id="65539" name="Slide Number Placeholder 3"/>
          <p:cNvSpPr>
            <a:spLocks noGrp="1"/>
          </p:cNvSpPr>
          <p:nvPr>
            <p:ph type="sldNum" sz="quarter" idx="5"/>
          </p:nvPr>
        </p:nvSpPr>
        <p:spPr>
          <a:noFill/>
        </p:spPr>
        <p:txBody>
          <a:bodyPr/>
          <a:lstStyle/>
          <a:p>
            <a:fld id="{8EA163DE-D195-41DE-85D0-A425CFD60425}" type="slidenum">
              <a:rPr lang="en-US"/>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ea typeface="ＭＳ Ｐゴシック" pitchFamily="1" charset="-128"/>
            </a:endParaRPr>
          </a:p>
        </p:txBody>
      </p:sp>
      <p:sp>
        <p:nvSpPr>
          <p:cNvPr id="34819" name="Slide Number Placeholder 3"/>
          <p:cNvSpPr>
            <a:spLocks noGrp="1"/>
          </p:cNvSpPr>
          <p:nvPr>
            <p:ph type="sldNum" sz="quarter" idx="5"/>
          </p:nvPr>
        </p:nvSpPr>
        <p:spPr>
          <a:noFill/>
        </p:spPr>
        <p:txBody>
          <a:bodyPr/>
          <a:lstStyle/>
          <a:p>
            <a:fld id="{697820A4-9E39-4D72-AF17-72D875EDA920}"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smtClean="0">
              <a:ea typeface="ＭＳ Ｐゴシック" pitchFamily="1" charset="-128"/>
            </a:endParaRPr>
          </a:p>
        </p:txBody>
      </p:sp>
      <p:sp>
        <p:nvSpPr>
          <p:cNvPr id="36867" name="Slide Number Placeholder 3"/>
          <p:cNvSpPr>
            <a:spLocks noGrp="1"/>
          </p:cNvSpPr>
          <p:nvPr>
            <p:ph type="sldNum" sz="quarter" idx="5"/>
          </p:nvPr>
        </p:nvSpPr>
        <p:spPr>
          <a:noFill/>
        </p:spPr>
        <p:txBody>
          <a:bodyPr/>
          <a:lstStyle/>
          <a:p>
            <a:fld id="{3E55A85D-736D-49B6-9B2C-088A049AD454}"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US" smtClean="0">
              <a:ea typeface="ＭＳ Ｐゴシック" pitchFamily="1" charset="-128"/>
            </a:endParaRPr>
          </a:p>
        </p:txBody>
      </p:sp>
      <p:sp>
        <p:nvSpPr>
          <p:cNvPr id="44035" name="Slide Number Placeholder 3"/>
          <p:cNvSpPr>
            <a:spLocks noGrp="1"/>
          </p:cNvSpPr>
          <p:nvPr>
            <p:ph type="sldNum" sz="quarter" idx="5"/>
          </p:nvPr>
        </p:nvSpPr>
        <p:spPr>
          <a:noFill/>
        </p:spPr>
        <p:txBody>
          <a:bodyPr/>
          <a:lstStyle/>
          <a:p>
            <a:fld id="{6562A834-3F24-4794-8B5D-32438D646405}" type="slidenum">
              <a:rPr lang="en-US"/>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pitchFamily="1" charset="-128"/>
            </a:endParaRPr>
          </a:p>
        </p:txBody>
      </p:sp>
      <p:sp>
        <p:nvSpPr>
          <p:cNvPr id="46083" name="Slide Number Placeholder 3"/>
          <p:cNvSpPr>
            <a:spLocks noGrp="1"/>
          </p:cNvSpPr>
          <p:nvPr>
            <p:ph type="sldNum" sz="quarter" idx="5"/>
          </p:nvPr>
        </p:nvSpPr>
        <p:spPr>
          <a:noFill/>
        </p:spPr>
        <p:txBody>
          <a:bodyPr/>
          <a:lstStyle/>
          <a:p>
            <a:fld id="{419DB5AC-FD75-4D00-975D-1BC2ED891208}" type="slidenum">
              <a:rPr lang="en-US"/>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smtClean="0"/>
          </a:p>
        </p:txBody>
      </p:sp>
      <p:sp>
        <p:nvSpPr>
          <p:cNvPr id="48131" name="Slide Number Placeholder 3"/>
          <p:cNvSpPr>
            <a:spLocks noGrp="1"/>
          </p:cNvSpPr>
          <p:nvPr>
            <p:ph type="sldNum" sz="quarter" idx="5"/>
          </p:nvPr>
        </p:nvSpPr>
        <p:spPr>
          <a:noFill/>
        </p:spPr>
        <p:txBody>
          <a:bodyPr/>
          <a:lstStyle/>
          <a:p>
            <a:fld id="{E6BC61DE-23DB-43BB-ABFD-311E7B1898AC}" type="slidenum">
              <a:rPr lang="en-US"/>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a:p>
        </p:txBody>
      </p:sp>
      <p:sp>
        <p:nvSpPr>
          <p:cNvPr id="50179" name="Slide Number Placeholder 3"/>
          <p:cNvSpPr>
            <a:spLocks noGrp="1"/>
          </p:cNvSpPr>
          <p:nvPr>
            <p:ph type="sldNum" sz="quarter" idx="5"/>
          </p:nvPr>
        </p:nvSpPr>
        <p:spPr>
          <a:noFill/>
        </p:spPr>
        <p:txBody>
          <a:bodyPr/>
          <a:lstStyle/>
          <a:p>
            <a:fld id="{41820826-05F3-4274-B47D-2911018BF076}" type="slidenum">
              <a:rPr lang="en-US"/>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smtClean="0">
              <a:ea typeface="ＭＳ Ｐゴシック" charset="-128"/>
              <a:cs typeface="ＭＳ Ｐゴシック"/>
            </a:endParaRPr>
          </a:p>
        </p:txBody>
      </p:sp>
      <p:sp>
        <p:nvSpPr>
          <p:cNvPr id="52227" name="Slide Number Placeholder 3"/>
          <p:cNvSpPr>
            <a:spLocks noGrp="1"/>
          </p:cNvSpPr>
          <p:nvPr>
            <p:ph type="sldNum" sz="quarter" idx="5"/>
          </p:nvPr>
        </p:nvSpPr>
        <p:spPr>
          <a:noFill/>
        </p:spPr>
        <p:txBody>
          <a:bodyPr/>
          <a:lstStyle/>
          <a:p>
            <a:fld id="{26C51A00-A407-4C0A-83B3-2E5904911FD3}" type="slidenum">
              <a:rPr lang="en-US"/>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smtClean="0">
              <a:ea typeface="ＭＳ Ｐゴシック" charset="-128"/>
              <a:cs typeface="ＭＳ Ｐゴシック"/>
            </a:endParaRPr>
          </a:p>
        </p:txBody>
      </p:sp>
      <p:sp>
        <p:nvSpPr>
          <p:cNvPr id="54275" name="Slide Number Placeholder 3"/>
          <p:cNvSpPr>
            <a:spLocks noGrp="1"/>
          </p:cNvSpPr>
          <p:nvPr>
            <p:ph type="sldNum" sz="quarter" idx="5"/>
          </p:nvPr>
        </p:nvSpPr>
        <p:spPr>
          <a:noFill/>
        </p:spPr>
        <p:txBody>
          <a:bodyPr/>
          <a:lstStyle/>
          <a:p>
            <a:fld id="{E5D4F87F-652A-408A-B272-3338369A193C}" type="slidenum">
              <a:rPr lang="en-US"/>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24600"/>
            <a:ext cx="2133600" cy="476250"/>
          </a:xfrm>
        </p:spPr>
        <p:txBody>
          <a:bodyPr/>
          <a:lstStyle>
            <a:lvl1pPr>
              <a:defRPr/>
            </a:lvl1pPr>
          </a:lstStyle>
          <a:p>
            <a:fld id="{4BE4DB33-9866-4E7C-9C04-E5182A540E0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26D835A-BC14-4FA4-AA40-41BEF34137A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3A5AA12-FE94-4F88-BBC4-7980D32B785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D0627D-0A42-402B-8501-ADE59A12588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ADB543-EDC8-4A36-8258-B737728D053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ECA7CB-8D90-4E22-89AB-DA0C31ABD57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C72AAB-A9F9-4264-B631-85478DD4E7A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8A6FBC-50F0-40FF-8F2E-51D44203198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F217EE2-1007-4A20-83B2-9EBF69DCAA7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D6E5CDE-D7A3-4BDC-B080-33C09C8BB02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EB82DAC-D117-49B5-89C4-364818FA744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ea typeface="ＭＳ Ｐゴシック" pitchFamily="34" charset="-128"/>
                <a:cs typeface="+mn-cs"/>
                <a:sym typeface="Arial" pitchFamily="34" charset="0"/>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90D9E44-EAC1-4CA1-A2DE-465CE56FD0E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3F6757A-7FF2-4777-AE06-33278420DFA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173BFBF-0A08-4224-A7DE-28BF6AC8C16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51F954-BAAE-444B-8BC9-E174D8079EF9}"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A9052A7-09E2-4E48-935C-04C66D444B30}"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B694E1F-0240-4CF8-BD19-C438804ED54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701932-0263-4F78-8F8D-8D433D8F669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135AD1-8EBD-40ED-BC24-75790510CF2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6E885F7-3247-45E7-8AA1-E63F71389C3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EB4B6AA-6A61-4330-9F5E-F5251938086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6242BE3-01DC-449D-8A5A-483055B64A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0775DF-7E43-498B-9B20-61E6AD9A5DD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9302BC-C883-4AC9-B607-AAE230602CF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278563"/>
            <a:ext cx="9144000" cy="579437"/>
          </a:xfrm>
          <a:prstGeom prst="rect">
            <a:avLst/>
          </a:prstGeom>
          <a:solidFill>
            <a:schemeClr val="bg1">
              <a:lumMod val="75000"/>
            </a:schemeClr>
          </a:solidFill>
          <a:ln w="9360">
            <a:noFill/>
            <a:miter lim="800000"/>
            <a:headEnd/>
            <a:tailEnd/>
          </a:ln>
          <a:effectLst/>
        </p:spPr>
        <p:txBody>
          <a:bodyPr wrap="none" anchor="ctr"/>
          <a:lstStyle/>
          <a:p>
            <a:pPr hangingPunct="0">
              <a:lnSpc>
                <a:spcPct val="93000"/>
              </a:lnSpc>
              <a:buClr>
                <a:srgbClr val="000000"/>
              </a:buClr>
              <a:buSzPct val="100000"/>
              <a:buFont typeface="Times New Roman" pitchFamily="18" charset="0"/>
              <a:buNone/>
              <a:defRPr/>
            </a:pPr>
            <a:endParaRPr lang="en-US" sz="1800">
              <a:solidFill>
                <a:schemeClr val="tx1"/>
              </a:solidFill>
              <a:ea typeface="ヒラギノ角ゴ ProN W3"/>
              <a:cs typeface="Lucida Sans Unicode" pitchFamily="34" charset="0"/>
            </a:endParaRPr>
          </a:p>
        </p:txBody>
      </p:sp>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chemeClr val="tx1"/>
                </a:solidFill>
                <a:latin typeface="Arial" pitchFamily="34" charset="0"/>
                <a:ea typeface="+mn-ea"/>
                <a:cs typeface="+mn-cs"/>
                <a:sym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chemeClr val="tx1"/>
                </a:solidFill>
                <a:latin typeface="Arial" pitchFamily="34" charset="0"/>
                <a:ea typeface="+mn-ea"/>
                <a:cs typeface="+mn-cs"/>
                <a:sym typeface="Arial" pitchFamily="34" charset="0"/>
              </a:defRPr>
            </a:lvl1pPr>
          </a:lstStyle>
          <a:p>
            <a:pPr>
              <a:defRPr/>
            </a:pPr>
            <a:endParaRPr lang="en-US"/>
          </a:p>
        </p:txBody>
      </p:sp>
      <p:sp>
        <p:nvSpPr>
          <p:cNvPr id="1031" name="Line 5"/>
          <p:cNvSpPr>
            <a:spLocks noChangeShapeType="1"/>
          </p:cNvSpPr>
          <p:nvPr userDrawn="1"/>
        </p:nvSpPr>
        <p:spPr bwMode="auto">
          <a:xfrm>
            <a:off x="228600" y="1295400"/>
            <a:ext cx="8686800" cy="1588"/>
          </a:xfrm>
          <a:prstGeom prst="line">
            <a:avLst/>
          </a:prstGeom>
          <a:noFill/>
          <a:ln w="57240">
            <a:solidFill>
              <a:srgbClr val="BBE0E3"/>
            </a:solidFill>
            <a:miter lim="800000"/>
            <a:headEnd/>
            <a:tailEnd/>
          </a:ln>
        </p:spPr>
        <p:txBody>
          <a:bodyPr/>
          <a:lstStyle/>
          <a:p>
            <a:endParaRPr lang="en-US"/>
          </a:p>
        </p:txBody>
      </p:sp>
      <p:sp>
        <p:nvSpPr>
          <p:cNvPr id="1032" name="Rectangle 4"/>
          <p:cNvSpPr>
            <a:spLocks noChangeArrowheads="1"/>
          </p:cNvSpPr>
          <p:nvPr userDrawn="1"/>
        </p:nvSpPr>
        <p:spPr bwMode="auto">
          <a:xfrm>
            <a:off x="449263" y="6430963"/>
            <a:ext cx="5659437" cy="306387"/>
          </a:xfrm>
          <a:prstGeom prst="rect">
            <a:avLst/>
          </a:prstGeom>
          <a:noFill/>
          <a:ln w="12600">
            <a:noFill/>
            <a:miter lim="800000"/>
            <a:headEnd/>
            <a:tailEnd/>
          </a:ln>
        </p:spPr>
        <p:txBody>
          <a:bodyPr lIns="0" tIns="0" rIns="39240" bIns="0"/>
          <a:lstStyle/>
          <a:p>
            <a:pPr defTabSz="457200">
              <a:spcBef>
                <a:spcPts val="875"/>
              </a:spcBef>
              <a:buClr>
                <a:srgbClr val="000000"/>
              </a:buClr>
              <a:buSzPct val="100000"/>
              <a:buFont typeface="Times New Roman" pitchFamily="18" charset="0"/>
              <a:buNone/>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r>
              <a:rPr lang="en-US" sz="1400">
                <a:solidFill>
                  <a:srgbClr val="FFFFFF"/>
                </a:solidFill>
                <a:ea typeface="ヒラギノ角ゴ ProN W3" pitchFamily="1" charset="-128"/>
              </a:rPr>
              <a:t>Earth System Prediction Capability</a:t>
            </a:r>
          </a:p>
        </p:txBody>
      </p:sp>
      <p:sp>
        <p:nvSpPr>
          <p:cNvPr id="1033" name="Rectangle 3"/>
          <p:cNvSpPr>
            <a:spLocks noChangeArrowheads="1"/>
          </p:cNvSpPr>
          <p:nvPr userDrawn="1"/>
        </p:nvSpPr>
        <p:spPr bwMode="auto">
          <a:xfrm>
            <a:off x="6705600" y="6384925"/>
            <a:ext cx="1460500" cy="457200"/>
          </a:xfrm>
          <a:prstGeom prst="rect">
            <a:avLst/>
          </a:prstGeom>
          <a:noFill/>
          <a:ln w="12600">
            <a:noFill/>
            <a:miter lim="800000"/>
            <a:headEnd/>
            <a:tailEnd/>
          </a:ln>
        </p:spPr>
        <p:txBody>
          <a:bodyPr lIns="0" tIns="0" rIns="39240" bIns="0"/>
          <a:lstStyle/>
          <a:p>
            <a:pPr algn="ctr" defTabSz="457200">
              <a:spcBef>
                <a:spcPts val="1250"/>
              </a:spcBef>
              <a:buClr>
                <a:srgbClr val="000000"/>
              </a:buClr>
              <a:buSzPct val="100000"/>
              <a:buFont typeface="Times New Roman" pitchFamily="18" charset="0"/>
              <a:buNone/>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r>
              <a:rPr lang="en-US" sz="1600">
                <a:solidFill>
                  <a:srgbClr val="FFFFFF"/>
                </a:solidFill>
                <a:latin typeface="Arial Black" pitchFamily="34" charset="0"/>
              </a:rPr>
              <a:t> </a:t>
            </a:r>
            <a:r>
              <a:rPr lang="en-US" sz="2000">
                <a:solidFill>
                  <a:srgbClr val="FFFFFF"/>
                </a:solidFill>
                <a:latin typeface="Arial Black" pitchFamily="34" charset="0"/>
              </a:rPr>
              <a:t>ESPC</a:t>
            </a:r>
          </a:p>
        </p:txBody>
      </p:sp>
      <p:sp>
        <p:nvSpPr>
          <p:cNvPr id="1030" name="Rectangle 6"/>
          <p:cNvSpPr>
            <a:spLocks noGrp="1" noChangeArrowheads="1"/>
          </p:cNvSpPr>
          <p:nvPr>
            <p:ph type="sldNum" sz="quarter" idx="4"/>
          </p:nvPr>
        </p:nvSpPr>
        <p:spPr bwMode="auto">
          <a:xfrm>
            <a:off x="6553200" y="54864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667F8431-6DB9-45B6-B2EB-4964A3D106D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258" r:id="rId1"/>
    <p:sldLayoutId id="2147485259" r:id="rId2"/>
    <p:sldLayoutId id="2147485235" r:id="rId3"/>
    <p:sldLayoutId id="2147485236" r:id="rId4"/>
    <p:sldLayoutId id="2147485237" r:id="rId5"/>
    <p:sldLayoutId id="2147485238" r:id="rId6"/>
    <p:sldLayoutId id="2147485239" r:id="rId7"/>
    <p:sldLayoutId id="2147485240" r:id="rId8"/>
    <p:sldLayoutId id="2147485241" r:id="rId9"/>
    <p:sldLayoutId id="2147485242" r:id="rId10"/>
    <p:sldLayoutId id="2147485243" r:id="rId11"/>
    <p:sldLayoutId id="2147485244" r:id="rId12"/>
    <p:sldLayoutId id="2147485245"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ＭＳ Ｐゴシック"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34" charset="-128"/>
                <a:cs typeface="+mn-cs"/>
                <a:sym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34" charset="-128"/>
                <a:cs typeface="+mn-cs"/>
                <a:sym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fld id="{C0EEB2AF-B027-4BF4-A512-F1981C08113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246" r:id="rId1"/>
    <p:sldLayoutId id="2147485247" r:id="rId2"/>
    <p:sldLayoutId id="2147485248" r:id="rId3"/>
    <p:sldLayoutId id="2147485249" r:id="rId4"/>
    <p:sldLayoutId id="2147485250" r:id="rId5"/>
    <p:sldLayoutId id="2147485251" r:id="rId6"/>
    <p:sldLayoutId id="2147485252" r:id="rId7"/>
    <p:sldLayoutId id="2147485253" r:id="rId8"/>
    <p:sldLayoutId id="2147485254" r:id="rId9"/>
    <p:sldLayoutId id="2147485255" r:id="rId10"/>
    <p:sldLayoutId id="2147485256" r:id="rId11"/>
    <p:sldLayoutId id="2147485257"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espc.oar.noaa.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ctrTitle"/>
          </p:nvPr>
        </p:nvSpPr>
        <p:spPr>
          <a:xfrm>
            <a:off x="685800" y="3178175"/>
            <a:ext cx="7772400" cy="1470025"/>
          </a:xfrm>
        </p:spPr>
        <p:txBody>
          <a:bodyPr/>
          <a:lstStyle/>
          <a:p>
            <a:pPr defTabSz="457200" eaLnBrk="1" hangingPunct="1">
              <a:buClr>
                <a:srgbClr val="000000"/>
              </a:buClr>
              <a:buFont typeface="Times New Roman" pitchFamily="18" charset="0"/>
              <a:buNone/>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r>
              <a:rPr lang="en-US" sz="2800" b="1" smtClean="0">
                <a:ea typeface="ＭＳ Ｐゴシック" pitchFamily="1" charset="-128"/>
              </a:rPr>
              <a:t/>
            </a:r>
            <a:br>
              <a:rPr lang="en-US" sz="2800" b="1" smtClean="0">
                <a:ea typeface="ＭＳ Ｐゴシック" pitchFamily="1" charset="-128"/>
              </a:rPr>
            </a:br>
            <a:r>
              <a:rPr lang="en-US" sz="2800" b="1" smtClean="0">
                <a:ea typeface="ＭＳ Ｐゴシック" pitchFamily="1" charset="-128"/>
              </a:rPr>
              <a:t/>
            </a:r>
            <a:br>
              <a:rPr lang="en-US" sz="2800" b="1" smtClean="0">
                <a:ea typeface="ＭＳ Ｐゴシック" pitchFamily="1" charset="-128"/>
              </a:rPr>
            </a:br>
            <a:r>
              <a:rPr lang="en-US" sz="4000" b="1" smtClean="0">
                <a:ea typeface="ＭＳ Ｐゴシック" pitchFamily="1" charset="-128"/>
              </a:rPr>
              <a:t>Earth System Prediction Capability (ESPC)</a:t>
            </a:r>
            <a:r>
              <a:rPr lang="en-US" sz="2400" b="1" smtClean="0">
                <a:ea typeface="ＭＳ Ｐゴシック" pitchFamily="1" charset="-128"/>
              </a:rPr>
              <a:t/>
            </a:r>
            <a:br>
              <a:rPr lang="en-US" sz="2400" b="1" smtClean="0">
                <a:ea typeface="ＭＳ Ｐゴシック" pitchFamily="1" charset="-128"/>
              </a:rPr>
            </a:br>
            <a:r>
              <a:rPr lang="en-US" sz="2400" b="1" smtClean="0">
                <a:ea typeface="ＭＳ Ｐゴシック" pitchFamily="1" charset="-128"/>
              </a:rPr>
              <a:t/>
            </a:r>
            <a:br>
              <a:rPr lang="en-US" sz="2400" b="1" smtClean="0">
                <a:ea typeface="ＭＳ Ｐゴシック" pitchFamily="1" charset="-128"/>
              </a:rPr>
            </a:br>
            <a:endParaRPr lang="en-US" sz="1800" b="1" smtClean="0">
              <a:ea typeface="ＭＳ Ｐゴシック" pitchFamily="1" charset="-128"/>
            </a:endParaRPr>
          </a:p>
        </p:txBody>
      </p:sp>
      <p:sp>
        <p:nvSpPr>
          <p:cNvPr id="30722" name="Rectangle 5"/>
          <p:cNvSpPr>
            <a:spLocks noChangeArrowheads="1"/>
          </p:cNvSpPr>
          <p:nvPr/>
        </p:nvSpPr>
        <p:spPr bwMode="auto">
          <a:xfrm>
            <a:off x="1295400" y="4724400"/>
            <a:ext cx="6324600" cy="1104900"/>
          </a:xfrm>
          <a:prstGeom prst="rect">
            <a:avLst/>
          </a:prstGeom>
          <a:noFill/>
          <a:ln w="12600">
            <a:noFill/>
            <a:miter lim="800000"/>
            <a:headEnd/>
            <a:tailEnd/>
          </a:ln>
        </p:spPr>
        <p:txBody>
          <a:bodyPr lIns="0" tIns="0" rIns="39240" bIns="0"/>
          <a:lstStyle/>
          <a:p>
            <a:pPr algn="ctr" defTabSz="457200">
              <a:spcBef>
                <a:spcPts val="800"/>
              </a:spcBef>
              <a:buClr>
                <a:srgbClr val="000000"/>
              </a:buClr>
              <a:buSzPct val="100000"/>
              <a:buFont typeface="Times New Roman" pitchFamily="18" charset="0"/>
              <a:buNone/>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r>
              <a:rPr lang="en-US" sz="2800">
                <a:solidFill>
                  <a:srgbClr val="000000"/>
                </a:solidFill>
                <a:ea typeface="ヒラギノ角ゴ ProN W3" pitchFamily="1" charset="-128"/>
              </a:rPr>
              <a:t>Presentation to AMS Board on Enterprise Communications</a:t>
            </a:r>
          </a:p>
          <a:p>
            <a:pPr algn="ctr" defTabSz="457200">
              <a:spcBef>
                <a:spcPts val="800"/>
              </a:spcBef>
              <a:buClr>
                <a:srgbClr val="000000"/>
              </a:buClr>
              <a:buSzPct val="100000"/>
              <a:buFont typeface="Times New Roman" pitchFamily="18" charset="0"/>
              <a:buNone/>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pPr>
            <a:r>
              <a:rPr lang="en-US" sz="2800">
                <a:solidFill>
                  <a:srgbClr val="000000"/>
                </a:solidFill>
                <a:ea typeface="ヒラギノ角ゴ ProN W3" pitchFamily="1" charset="-128"/>
              </a:rPr>
              <a:t>September 2012</a:t>
            </a:r>
          </a:p>
        </p:txBody>
      </p:sp>
      <p:pic>
        <p:nvPicPr>
          <p:cNvPr id="30723" name="Picture 7"/>
          <p:cNvPicPr>
            <a:picLocks noChangeAspect="1" noChangeArrowheads="1"/>
          </p:cNvPicPr>
          <p:nvPr/>
        </p:nvPicPr>
        <p:blipFill>
          <a:blip r:embed="rId3" cstate="print"/>
          <a:srcRect/>
          <a:stretch>
            <a:fillRect/>
          </a:stretch>
        </p:blipFill>
        <p:spPr bwMode="auto">
          <a:xfrm>
            <a:off x="381000" y="228600"/>
            <a:ext cx="1270000" cy="1296988"/>
          </a:xfrm>
          <a:prstGeom prst="rect">
            <a:avLst/>
          </a:prstGeom>
          <a:noFill/>
          <a:ln w="9360">
            <a:noFill/>
            <a:round/>
            <a:headEnd/>
            <a:tailEnd/>
          </a:ln>
        </p:spPr>
      </p:pic>
      <p:pic>
        <p:nvPicPr>
          <p:cNvPr id="30724" name="Picture 6"/>
          <p:cNvPicPr>
            <a:picLocks noChangeAspect="1" noChangeArrowheads="1"/>
          </p:cNvPicPr>
          <p:nvPr/>
        </p:nvPicPr>
        <p:blipFill>
          <a:blip r:embed="rId4" cstate="print"/>
          <a:srcRect/>
          <a:stretch>
            <a:fillRect/>
          </a:stretch>
        </p:blipFill>
        <p:spPr bwMode="auto">
          <a:xfrm>
            <a:off x="3813175" y="228600"/>
            <a:ext cx="1311275" cy="1296988"/>
          </a:xfrm>
          <a:prstGeom prst="rect">
            <a:avLst/>
          </a:prstGeom>
          <a:noFill/>
          <a:ln w="9360">
            <a:noFill/>
            <a:round/>
            <a:headEnd/>
            <a:tailEnd/>
          </a:ln>
        </p:spPr>
      </p:pic>
      <p:pic>
        <p:nvPicPr>
          <p:cNvPr id="30725" name="Picture 9" descr="NASA Log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63738" y="1223963"/>
            <a:ext cx="1539875" cy="1296987"/>
          </a:xfrm>
          <a:prstGeom prst="rect">
            <a:avLst/>
          </a:prstGeom>
          <a:noFill/>
          <a:ln w="9525">
            <a:noFill/>
            <a:miter lim="800000"/>
            <a:headEnd/>
            <a:tailEnd/>
          </a:ln>
        </p:spPr>
      </p:pic>
      <p:pic>
        <p:nvPicPr>
          <p:cNvPr id="30726" name="Picture 8"/>
          <p:cNvPicPr>
            <a:picLocks noChangeAspect="1" noChangeArrowheads="1"/>
          </p:cNvPicPr>
          <p:nvPr/>
        </p:nvPicPr>
        <p:blipFill>
          <a:blip r:embed="rId6" cstate="print">
            <a:clrChange>
              <a:clrFrom>
                <a:srgbClr val="FFFEFF"/>
              </a:clrFrom>
              <a:clrTo>
                <a:srgbClr val="FFFEFF">
                  <a:alpha val="0"/>
                </a:srgbClr>
              </a:clrTo>
            </a:clrChange>
          </a:blip>
          <a:srcRect/>
          <a:stretch>
            <a:fillRect/>
          </a:stretch>
        </p:blipFill>
        <p:spPr bwMode="auto">
          <a:xfrm>
            <a:off x="5599113" y="1220788"/>
            <a:ext cx="1311275" cy="1303337"/>
          </a:xfrm>
          <a:prstGeom prst="rect">
            <a:avLst/>
          </a:prstGeom>
          <a:noFill/>
          <a:ln w="9525">
            <a:noFill/>
            <a:miter lim="800000"/>
            <a:headEnd/>
            <a:tailEnd/>
          </a:ln>
        </p:spPr>
      </p:pic>
      <p:pic>
        <p:nvPicPr>
          <p:cNvPr id="30727" name="Picture 9"/>
          <p:cNvPicPr>
            <a:picLocks noChangeAspect="1" noChangeArrowheads="1"/>
          </p:cNvPicPr>
          <p:nvPr/>
        </p:nvPicPr>
        <p:blipFill>
          <a:blip r:embed="rId7" cstate="print"/>
          <a:srcRect/>
          <a:stretch>
            <a:fillRect/>
          </a:stretch>
        </p:blipFill>
        <p:spPr bwMode="auto">
          <a:xfrm>
            <a:off x="7315200" y="228600"/>
            <a:ext cx="1323975" cy="1314450"/>
          </a:xfrm>
          <a:prstGeom prst="rect">
            <a:avLst/>
          </a:prstGeom>
          <a:noFill/>
          <a:ln w="9525">
            <a:noFill/>
            <a:miter lim="800000"/>
            <a:headEnd/>
            <a:tailEnd/>
          </a:ln>
        </p:spPr>
      </p:pic>
      <p:pic>
        <p:nvPicPr>
          <p:cNvPr id="30728" name="Picture 12"/>
          <p:cNvPicPr>
            <a:picLocks noChangeAspect="1" noChangeArrowheads="1"/>
          </p:cNvPicPr>
          <p:nvPr/>
        </p:nvPicPr>
        <p:blipFill>
          <a:blip r:embed="rId8" cstate="print"/>
          <a:srcRect/>
          <a:stretch>
            <a:fillRect/>
          </a:stretch>
        </p:blipFill>
        <p:spPr bwMode="auto">
          <a:xfrm>
            <a:off x="3810000" y="1971675"/>
            <a:ext cx="1381125"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5"/>
          <p:cNvSpPr>
            <a:spLocks noChangeShapeType="1"/>
          </p:cNvSpPr>
          <p:nvPr/>
        </p:nvSpPr>
        <p:spPr bwMode="auto">
          <a:xfrm>
            <a:off x="228600" y="1295400"/>
            <a:ext cx="8686800" cy="1588"/>
          </a:xfrm>
          <a:prstGeom prst="line">
            <a:avLst/>
          </a:prstGeom>
          <a:noFill/>
          <a:ln w="57240">
            <a:solidFill>
              <a:srgbClr val="BBE0E3"/>
            </a:solidFill>
            <a:miter lim="800000"/>
            <a:headEnd/>
            <a:tailEnd/>
          </a:ln>
        </p:spPr>
        <p:txBody>
          <a:bodyPr/>
          <a:lstStyle/>
          <a:p>
            <a:endParaRPr lang="en-US"/>
          </a:p>
        </p:txBody>
      </p:sp>
      <p:sp>
        <p:nvSpPr>
          <p:cNvPr id="43010" name="Text Box 10"/>
          <p:cNvSpPr txBox="1">
            <a:spLocks noChangeArrowheads="1"/>
          </p:cNvSpPr>
          <p:nvPr/>
        </p:nvSpPr>
        <p:spPr bwMode="auto">
          <a:xfrm>
            <a:off x="8686800" y="6324600"/>
            <a:ext cx="457200" cy="350838"/>
          </a:xfrm>
          <a:prstGeom prst="rect">
            <a:avLst/>
          </a:prstGeom>
          <a:noFill/>
          <a:ln w="12600">
            <a:noFill/>
            <a:miter lim="800000"/>
            <a:headEnd/>
            <a:tailEnd/>
          </a:ln>
        </p:spPr>
        <p:txBody>
          <a:bodyPr tIns="91440">
            <a:spAutoFit/>
          </a:bodyPr>
          <a:lstStyle/>
          <a:p>
            <a:pPr algn="ctr">
              <a:spcBef>
                <a:spcPct val="50000"/>
              </a:spcBef>
            </a:pPr>
            <a:fld id="{F75059EC-89F2-4470-B1E9-E0A5DE904450}" type="slidenum">
              <a:rPr lang="en-US" sz="1400">
                <a:solidFill>
                  <a:schemeClr val="bg1"/>
                </a:solidFill>
              </a:rPr>
              <a:pPr algn="ctr">
                <a:spcBef>
                  <a:spcPct val="50000"/>
                </a:spcBef>
              </a:pPr>
              <a:t>10</a:t>
            </a:fld>
            <a:endParaRPr lang="en-US" sz="1400">
              <a:solidFill>
                <a:schemeClr val="bg1"/>
              </a:solidFill>
            </a:endParaRPr>
          </a:p>
        </p:txBody>
      </p:sp>
      <p:sp>
        <p:nvSpPr>
          <p:cNvPr id="6" name="Content Placeholder 2"/>
          <p:cNvSpPr txBox="1">
            <a:spLocks/>
          </p:cNvSpPr>
          <p:nvPr/>
        </p:nvSpPr>
        <p:spPr bwMode="auto">
          <a:xfrm>
            <a:off x="457200" y="1447800"/>
            <a:ext cx="8229600" cy="4876800"/>
          </a:xfrm>
          <a:prstGeom prst="rect">
            <a:avLst/>
          </a:prstGeom>
          <a:noFill/>
          <a:ln w="9525">
            <a:noFill/>
            <a:miter lim="800000"/>
            <a:headEnd/>
            <a:tailEnd/>
          </a:ln>
        </p:spPr>
        <p:txBody>
          <a:bodyPr/>
          <a:lstStyle/>
          <a:p>
            <a:pPr eaLnBrk="0" hangingPunct="0">
              <a:spcBef>
                <a:spcPts val="400"/>
              </a:spcBef>
              <a:defRPr/>
            </a:pPr>
            <a:r>
              <a:rPr lang="en-US" sz="2000" kern="0" dirty="0">
                <a:solidFill>
                  <a:schemeClr val="tx1"/>
                </a:solidFill>
                <a:latin typeface="+mn-lt"/>
                <a:ea typeface="ＭＳ Ｐゴシック" pitchFamily="34" charset="-128"/>
                <a:cs typeface="ＭＳ Ｐゴシック" charset="-128"/>
              </a:rPr>
              <a:t> Interim Science Steering Group (ISSG) Workshop 21-23 March, 2012</a:t>
            </a:r>
          </a:p>
          <a:p>
            <a:pPr marL="457200" lvl="2" eaLnBrk="0" hangingPunct="0">
              <a:spcBef>
                <a:spcPts val="400"/>
              </a:spcBef>
              <a:buFont typeface="Arial" pitchFamily="34" charset="0"/>
              <a:buChar char="•"/>
              <a:defRPr/>
            </a:pPr>
            <a:r>
              <a:rPr lang="en-US" sz="2000" kern="0" dirty="0">
                <a:solidFill>
                  <a:schemeClr val="tx1"/>
                </a:solidFill>
                <a:ea typeface="ＭＳ Ｐゴシック" pitchFamily="34" charset="-128"/>
                <a:cs typeface="ＭＳ Ｐゴシック" charset="-128"/>
              </a:rPr>
              <a:t> Attended by scientists (ISSG), Operational Forecast Center representatives (for requirements mapping), and inter-agency program managers (for cooperative resourcing of underlying research)</a:t>
            </a:r>
          </a:p>
          <a:p>
            <a:pPr eaLnBrk="0" hangingPunct="0">
              <a:spcBef>
                <a:spcPts val="400"/>
              </a:spcBef>
              <a:defRPr/>
            </a:pPr>
            <a:endParaRPr lang="en-US" sz="400" kern="0" dirty="0">
              <a:solidFill>
                <a:schemeClr val="tx1"/>
              </a:solidFill>
              <a:latin typeface="+mn-lt"/>
              <a:ea typeface="ＭＳ Ｐゴシック" pitchFamily="34" charset="-128"/>
              <a:cs typeface="ＭＳ Ｐゴシック" charset="-128"/>
            </a:endParaRPr>
          </a:p>
          <a:p>
            <a:pPr eaLnBrk="0" hangingPunct="0">
              <a:spcBef>
                <a:spcPts val="400"/>
              </a:spcBef>
              <a:defRPr/>
            </a:pPr>
            <a:r>
              <a:rPr lang="en-US" sz="2000" kern="0" dirty="0">
                <a:solidFill>
                  <a:schemeClr val="tx1"/>
                </a:solidFill>
                <a:latin typeface="+mn-lt"/>
                <a:ea typeface="ＭＳ Ｐゴシック" pitchFamily="34" charset="-128"/>
                <a:cs typeface="ＭＳ Ｐゴシック" charset="-128"/>
              </a:rPr>
              <a:t>Outcomes:</a:t>
            </a:r>
          </a:p>
          <a:p>
            <a:pPr lvl="1" eaLnBrk="0" hangingPunct="0">
              <a:spcBef>
                <a:spcPts val="400"/>
              </a:spcBef>
              <a:buFont typeface="Arial" pitchFamily="34" charset="0"/>
              <a:buChar char="•"/>
              <a:defRPr/>
            </a:pPr>
            <a:r>
              <a:rPr lang="en-US" sz="2000" kern="0" dirty="0">
                <a:solidFill>
                  <a:schemeClr val="tx1"/>
                </a:solidFill>
                <a:latin typeface="+mn-lt"/>
                <a:ea typeface="ＭＳ Ｐゴシック" pitchFamily="34" charset="-128"/>
                <a:cs typeface="ＭＳ Ｐゴシック" charset="-128"/>
              </a:rPr>
              <a:t> The </a:t>
            </a:r>
            <a:r>
              <a:rPr lang="en-US" sz="2000" b="1" i="1" kern="0" dirty="0">
                <a:solidFill>
                  <a:schemeClr val="tx1"/>
                </a:solidFill>
                <a:latin typeface="+mn-lt"/>
                <a:ea typeface="ＭＳ Ｐゴシック" pitchFamily="34" charset="-128"/>
                <a:cs typeface="ＭＳ Ｐゴシック" charset="-128"/>
              </a:rPr>
              <a:t>most needed and most scientifically feasible forecast timescales are in the 10-day to 1-2 year range based on our current and near term understanding and capability (ISI Timescales)</a:t>
            </a:r>
          </a:p>
          <a:p>
            <a:pPr lvl="1" eaLnBrk="0" hangingPunct="0">
              <a:spcBef>
                <a:spcPts val="400"/>
              </a:spcBef>
              <a:buFont typeface="Arial" pitchFamily="34" charset="0"/>
              <a:buChar char="•"/>
              <a:defRPr/>
            </a:pPr>
            <a:r>
              <a:rPr lang="en-US" sz="2000" kern="0" dirty="0">
                <a:solidFill>
                  <a:schemeClr val="tx1"/>
                </a:solidFill>
                <a:latin typeface="+mn-lt"/>
                <a:ea typeface="ＭＳ Ｐゴシック" pitchFamily="34" charset="-128"/>
                <a:cs typeface="ＭＳ Ｐゴシック" charset="-128"/>
              </a:rPr>
              <a:t> Linkages between climate research (USGCRP, US CLIVAR, etc.), weather research (US THORPEX, USWWRP, etc.) and ESPC development and transition to operations were identified  for coordination within the Demonstration Science Teams.</a:t>
            </a:r>
          </a:p>
        </p:txBody>
      </p:sp>
      <p:sp>
        <p:nvSpPr>
          <p:cNvPr id="43012" name="Rectangle 2"/>
          <p:cNvSpPr>
            <a:spLocks noChangeArrowheads="1"/>
          </p:cNvSpPr>
          <p:nvPr/>
        </p:nvSpPr>
        <p:spPr bwMode="auto">
          <a:xfrm>
            <a:off x="460375" y="457200"/>
            <a:ext cx="8302625" cy="685800"/>
          </a:xfrm>
          <a:prstGeom prst="rect">
            <a:avLst/>
          </a:prstGeom>
          <a:solidFill>
            <a:srgbClr val="FFFFFF"/>
          </a:solidFill>
          <a:ln w="12600">
            <a:noFill/>
            <a:miter lim="800000"/>
            <a:headEnd/>
            <a:tailEnd/>
          </a:ln>
        </p:spPr>
        <p:txBody>
          <a:bodyPr tIns="91440"/>
          <a:lstStyle/>
          <a:p>
            <a:pPr algn="ctr" defTabSz="457200">
              <a:lnSpc>
                <a:spcPts val="26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a:solidFill>
                  <a:srgbClr val="000000"/>
                </a:solidFill>
              </a:rPr>
              <a:t>Phase I: ESPC Demonstrations</a:t>
            </a:r>
          </a:p>
          <a:p>
            <a:pPr algn="ctr" defTabSz="457200">
              <a:lnSpc>
                <a:spcPts val="26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a:solidFill>
                  <a:srgbClr val="000000"/>
                </a:solidFill>
              </a:rPr>
              <a:t>Workshop Results</a:t>
            </a:r>
            <a:endParaRPr lang="en-US" sz="400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Line 5"/>
          <p:cNvSpPr>
            <a:spLocks noChangeShapeType="1"/>
          </p:cNvSpPr>
          <p:nvPr/>
        </p:nvSpPr>
        <p:spPr bwMode="auto">
          <a:xfrm>
            <a:off x="228600" y="1295400"/>
            <a:ext cx="8686800" cy="1588"/>
          </a:xfrm>
          <a:prstGeom prst="line">
            <a:avLst/>
          </a:prstGeom>
          <a:noFill/>
          <a:ln w="57240">
            <a:solidFill>
              <a:srgbClr val="BBE0E3"/>
            </a:solidFill>
            <a:miter lim="800000"/>
            <a:headEnd/>
            <a:tailEnd/>
          </a:ln>
        </p:spPr>
        <p:txBody>
          <a:bodyPr/>
          <a:lstStyle/>
          <a:p>
            <a:endParaRPr lang="en-US"/>
          </a:p>
        </p:txBody>
      </p:sp>
      <p:sp>
        <p:nvSpPr>
          <p:cNvPr id="45058" name="Rectangle 2"/>
          <p:cNvSpPr>
            <a:spLocks noChangeArrowheads="1"/>
          </p:cNvSpPr>
          <p:nvPr/>
        </p:nvSpPr>
        <p:spPr bwMode="auto">
          <a:xfrm>
            <a:off x="381000" y="533400"/>
            <a:ext cx="8302625" cy="685800"/>
          </a:xfrm>
          <a:prstGeom prst="rect">
            <a:avLst/>
          </a:prstGeom>
          <a:noFill/>
          <a:ln w="12600">
            <a:noFill/>
            <a:miter lim="800000"/>
            <a:headEnd/>
            <a:tailEnd/>
          </a:ln>
        </p:spPr>
        <p:txBody>
          <a:bodyPr tIns="91440"/>
          <a:lstStyle/>
          <a:p>
            <a:pPr algn="ctr" defTabSz="457200">
              <a:lnSpc>
                <a:spcPts val="26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a:solidFill>
                  <a:srgbClr val="000000"/>
                </a:solidFill>
              </a:rPr>
              <a:t>Phase I: ESPC Demonstrations </a:t>
            </a:r>
          </a:p>
          <a:p>
            <a:pPr algn="ctr" defTabSz="457200">
              <a:lnSpc>
                <a:spcPts val="26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a:solidFill>
                  <a:srgbClr val="000000"/>
                </a:solidFill>
              </a:rPr>
              <a:t>(10 days to 1-2 years)</a:t>
            </a:r>
            <a:endParaRPr lang="en-US" sz="4000">
              <a:solidFill>
                <a:srgbClr val="000000"/>
              </a:solidFill>
            </a:endParaRPr>
          </a:p>
        </p:txBody>
      </p:sp>
      <p:sp>
        <p:nvSpPr>
          <p:cNvPr id="45059" name="Text Box 10"/>
          <p:cNvSpPr txBox="1">
            <a:spLocks noChangeArrowheads="1"/>
          </p:cNvSpPr>
          <p:nvPr/>
        </p:nvSpPr>
        <p:spPr bwMode="auto">
          <a:xfrm>
            <a:off x="8686800" y="6324600"/>
            <a:ext cx="457200" cy="350838"/>
          </a:xfrm>
          <a:prstGeom prst="rect">
            <a:avLst/>
          </a:prstGeom>
          <a:noFill/>
          <a:ln w="12600">
            <a:noFill/>
            <a:miter lim="800000"/>
            <a:headEnd/>
            <a:tailEnd/>
          </a:ln>
        </p:spPr>
        <p:txBody>
          <a:bodyPr tIns="91440">
            <a:spAutoFit/>
          </a:bodyPr>
          <a:lstStyle/>
          <a:p>
            <a:pPr algn="ctr">
              <a:spcBef>
                <a:spcPct val="50000"/>
              </a:spcBef>
            </a:pPr>
            <a:fld id="{60D3E9B6-9EC8-4C80-9D3C-F2CA8B1F03EE}" type="slidenum">
              <a:rPr lang="en-US" sz="1400">
                <a:solidFill>
                  <a:schemeClr val="bg1"/>
                </a:solidFill>
              </a:rPr>
              <a:pPr algn="ctr">
                <a:spcBef>
                  <a:spcPct val="50000"/>
                </a:spcBef>
              </a:pPr>
              <a:t>11</a:t>
            </a:fld>
            <a:endParaRPr lang="en-US" sz="1400">
              <a:solidFill>
                <a:schemeClr val="bg1"/>
              </a:solidFill>
            </a:endParaRPr>
          </a:p>
        </p:txBody>
      </p:sp>
      <p:sp>
        <p:nvSpPr>
          <p:cNvPr id="6" name="Content Placeholder 2"/>
          <p:cNvSpPr txBox="1">
            <a:spLocks/>
          </p:cNvSpPr>
          <p:nvPr/>
        </p:nvSpPr>
        <p:spPr bwMode="auto">
          <a:xfrm>
            <a:off x="457200" y="1447800"/>
            <a:ext cx="8229600" cy="4800600"/>
          </a:xfrm>
          <a:prstGeom prst="rect">
            <a:avLst/>
          </a:prstGeom>
          <a:noFill/>
          <a:ln w="9525">
            <a:noFill/>
            <a:miter lim="800000"/>
            <a:headEnd/>
            <a:tailEnd/>
          </a:ln>
        </p:spPr>
        <p:txBody>
          <a:bodyPr/>
          <a:lstStyle/>
          <a:p>
            <a:pPr eaLnBrk="0" hangingPunct="0">
              <a:spcBef>
                <a:spcPts val="1800"/>
              </a:spcBef>
              <a:buFont typeface="Arial" pitchFamily="34" charset="0"/>
              <a:buChar char="•"/>
              <a:defRPr/>
            </a:pPr>
            <a:r>
              <a:rPr lang="en-US" sz="2000" kern="0" dirty="0">
                <a:solidFill>
                  <a:schemeClr val="tx1"/>
                </a:solidFill>
                <a:latin typeface="+mn-lt"/>
                <a:ea typeface="ＭＳ Ｐゴシック" pitchFamily="34" charset="-128"/>
                <a:cs typeface="ＭＳ Ｐゴシック" charset="-128"/>
              </a:rPr>
              <a:t> Extreme Weather Events: Predictability of Blocking Events and High Impact Weather at Lead Times of 1-6 Weeks (Stan Benjamin, ESRL)</a:t>
            </a:r>
          </a:p>
          <a:p>
            <a:pPr eaLnBrk="0" hangingPunct="0">
              <a:spcBef>
                <a:spcPts val="1800"/>
              </a:spcBef>
              <a:buFont typeface="Arial" pitchFamily="34" charset="0"/>
              <a:buChar char="•"/>
              <a:defRPr/>
            </a:pPr>
            <a:r>
              <a:rPr lang="en-US" sz="2000" kern="0" dirty="0">
                <a:solidFill>
                  <a:schemeClr val="tx1"/>
                </a:solidFill>
                <a:latin typeface="+mn-lt"/>
                <a:ea typeface="ＭＳ Ｐゴシック" pitchFamily="34" charset="-128"/>
                <a:cs typeface="ＭＳ Ｐゴシック" charset="-128"/>
              </a:rPr>
              <a:t> Seasonal Tropical Cyclone Threat: Predictability of Tropical Cyclone Likelihood, Mean Track, and Intensity from Weekly to Seasonal Timescales (Melinda </a:t>
            </a:r>
            <a:r>
              <a:rPr lang="en-US" sz="2000" kern="0" dirty="0" err="1">
                <a:solidFill>
                  <a:schemeClr val="tx1"/>
                </a:solidFill>
                <a:latin typeface="+mn-lt"/>
                <a:ea typeface="ＭＳ Ｐゴシック" pitchFamily="34" charset="-128"/>
                <a:cs typeface="ＭＳ Ｐゴシック" charset="-128"/>
              </a:rPr>
              <a:t>Peng</a:t>
            </a:r>
            <a:r>
              <a:rPr lang="en-US" sz="2000" kern="0" dirty="0">
                <a:solidFill>
                  <a:schemeClr val="tx1"/>
                </a:solidFill>
                <a:latin typeface="+mn-lt"/>
                <a:ea typeface="ＭＳ Ｐゴシック" pitchFamily="34" charset="-128"/>
                <a:cs typeface="ＭＳ Ｐゴシック" charset="-128"/>
              </a:rPr>
              <a:t>, NRL MRY)</a:t>
            </a:r>
          </a:p>
          <a:p>
            <a:pPr eaLnBrk="0" hangingPunct="0">
              <a:spcBef>
                <a:spcPts val="1800"/>
              </a:spcBef>
              <a:buFont typeface="Arial" pitchFamily="34" charset="0"/>
              <a:buChar char="•"/>
              <a:defRPr/>
            </a:pPr>
            <a:r>
              <a:rPr lang="en-US" sz="2000" kern="0" dirty="0">
                <a:solidFill>
                  <a:schemeClr val="tx1"/>
                </a:solidFill>
                <a:latin typeface="+mn-lt"/>
                <a:ea typeface="ＭＳ Ｐゴシック" pitchFamily="34" charset="-128"/>
                <a:cs typeface="ＭＳ Ｐゴシック" charset="-128"/>
              </a:rPr>
              <a:t> Arctic Sea Ice Extent and Seasonal Ice Free Dates: Predictability from Weekly to Seasonal Timescales (Phil Jones, LANL)</a:t>
            </a:r>
          </a:p>
          <a:p>
            <a:pPr eaLnBrk="0" hangingPunct="0">
              <a:spcBef>
                <a:spcPts val="1800"/>
              </a:spcBef>
              <a:buFont typeface="Arial" pitchFamily="34" charset="0"/>
              <a:buChar char="•"/>
              <a:defRPr/>
            </a:pPr>
            <a:r>
              <a:rPr lang="en-US" sz="2000" kern="0" dirty="0">
                <a:solidFill>
                  <a:schemeClr val="tx1"/>
                </a:solidFill>
                <a:latin typeface="+mn-lt"/>
                <a:ea typeface="ＭＳ Ｐゴシック" pitchFamily="34" charset="-128"/>
                <a:cs typeface="ＭＳ Ｐゴシック" charset="-128"/>
              </a:rPr>
              <a:t> </a:t>
            </a:r>
            <a:r>
              <a:rPr lang="en-US" sz="2000" kern="0" dirty="0">
                <a:solidFill>
                  <a:schemeClr val="tx1"/>
                </a:solidFill>
                <a:ea typeface="ＭＳ Ｐゴシック" pitchFamily="34" charset="-128"/>
                <a:cs typeface="ＭＳ Ｐゴシック" charset="-128"/>
              </a:rPr>
              <a:t>Coastal Seas: Predictability of Circulation, Hypoxia, and Harmful Algal Blooms at Lead Times of 1-6 Weeks (Gregg Jacobs, NRL SSC)</a:t>
            </a:r>
          </a:p>
          <a:p>
            <a:pPr eaLnBrk="0" hangingPunct="0">
              <a:spcBef>
                <a:spcPts val="1800"/>
              </a:spcBef>
              <a:buFont typeface="Arial" pitchFamily="34" charset="0"/>
              <a:buChar char="•"/>
              <a:defRPr/>
            </a:pPr>
            <a:r>
              <a:rPr lang="en-US" sz="2000" kern="0" dirty="0">
                <a:solidFill>
                  <a:schemeClr val="tx1"/>
                </a:solidFill>
                <a:latin typeface="+mn-lt"/>
                <a:ea typeface="ＭＳ Ｐゴシック" pitchFamily="34" charset="-128"/>
                <a:cs typeface="ＭＳ Ｐゴシック" charset="-128"/>
              </a:rPr>
              <a:t> Open Ocean: Predictability of the Atlantic </a:t>
            </a:r>
            <a:r>
              <a:rPr lang="en-US" sz="2000" kern="0" dirty="0" err="1">
                <a:solidFill>
                  <a:schemeClr val="tx1"/>
                </a:solidFill>
                <a:latin typeface="+mn-lt"/>
                <a:ea typeface="ＭＳ Ｐゴシック" pitchFamily="34" charset="-128"/>
                <a:cs typeface="ＭＳ Ｐゴシック" charset="-128"/>
              </a:rPr>
              <a:t>Meridional</a:t>
            </a:r>
            <a:r>
              <a:rPr lang="en-US" sz="2000" kern="0" dirty="0">
                <a:solidFill>
                  <a:schemeClr val="tx1"/>
                </a:solidFill>
                <a:latin typeface="+mn-lt"/>
                <a:ea typeface="ＭＳ Ｐゴシック" pitchFamily="34" charset="-128"/>
                <a:cs typeface="ＭＳ Ｐゴシック" charset="-128"/>
              </a:rPr>
              <a:t> Overturning </a:t>
            </a:r>
            <a:r>
              <a:rPr lang="en-US" sz="2000" kern="0" dirty="0">
                <a:solidFill>
                  <a:schemeClr val="tx1"/>
                </a:solidFill>
                <a:ea typeface="ＭＳ Ｐゴシック" pitchFamily="34" charset="-128"/>
                <a:cs typeface="ＭＳ Ｐゴシック" charset="-128"/>
              </a:rPr>
              <a:t>Circulation (AMOC) </a:t>
            </a:r>
            <a:r>
              <a:rPr lang="en-US" sz="2000" kern="0" dirty="0">
                <a:solidFill>
                  <a:schemeClr val="tx1"/>
                </a:solidFill>
                <a:latin typeface="+mn-lt"/>
                <a:ea typeface="ＭＳ Ｐゴシック" pitchFamily="34" charset="-128"/>
                <a:cs typeface="ＭＳ Ｐゴシック" charset="-128"/>
              </a:rPr>
              <a:t>from Monthly to Decadal Timescales for Improved Weather and Climate Forecasts (Jim Richman, NRL SSC)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2400"/>
            <a:ext cx="8229600" cy="1143000"/>
          </a:xfrm>
        </p:spPr>
        <p:txBody>
          <a:bodyPr/>
          <a:lstStyle/>
          <a:p>
            <a:r>
              <a:rPr lang="en-US" sz="2400" smtClean="0">
                <a:solidFill>
                  <a:schemeClr val="tx1"/>
                </a:solidFill>
                <a:ea typeface="ＭＳ Ｐゴシック" pitchFamily="1" charset="-128"/>
              </a:rPr>
              <a:t>	Extreme Weather Events: Predictability of Blocking</a:t>
            </a:r>
            <a:br>
              <a:rPr lang="en-US" sz="2400" smtClean="0">
                <a:solidFill>
                  <a:schemeClr val="tx1"/>
                </a:solidFill>
                <a:ea typeface="ＭＳ Ｐゴシック" pitchFamily="1" charset="-128"/>
              </a:rPr>
            </a:br>
            <a:r>
              <a:rPr lang="en-US" sz="2400" smtClean="0">
                <a:solidFill>
                  <a:schemeClr val="tx1"/>
                </a:solidFill>
                <a:ea typeface="ＭＳ Ｐゴシック" pitchFamily="1" charset="-128"/>
              </a:rPr>
              <a:t>	Events and High Impact Weather at Lead Times of 1-6 Weeks</a:t>
            </a:r>
            <a:endParaRPr lang="en-US" sz="2400" smtClean="0">
              <a:ea typeface="ＭＳ Ｐゴシック" pitchFamily="1" charset="-128"/>
            </a:endParaRPr>
          </a:p>
        </p:txBody>
      </p:sp>
      <p:sp>
        <p:nvSpPr>
          <p:cNvPr id="47106" name="Rectangle 14"/>
          <p:cNvSpPr>
            <a:spLocks noChangeArrowheads="1"/>
          </p:cNvSpPr>
          <p:nvPr/>
        </p:nvSpPr>
        <p:spPr bwMode="auto">
          <a:xfrm>
            <a:off x="76200" y="1328738"/>
            <a:ext cx="8915400" cy="4995862"/>
          </a:xfrm>
          <a:prstGeom prst="rect">
            <a:avLst/>
          </a:prstGeom>
          <a:noFill/>
          <a:ln w="9525">
            <a:noFill/>
            <a:miter lim="800000"/>
            <a:headEnd/>
            <a:tailEnd/>
          </a:ln>
        </p:spPr>
        <p:txBody>
          <a:bodyPr>
            <a:spAutoFit/>
          </a:bodyPr>
          <a:lstStyle/>
          <a:p>
            <a:r>
              <a:rPr lang="en-US" sz="1800" b="1"/>
              <a:t>ESPC Demonstration #1 – Improved guidance for extreme weather events related to atmospheric blocking flow (flooding, drought, persistent anomalously cold/warm conditions).</a:t>
            </a:r>
          </a:p>
          <a:p>
            <a:r>
              <a:rPr lang="en-US" sz="1800" b="1" u="sng">
                <a:solidFill>
                  <a:srgbClr val="000000"/>
                </a:solidFill>
                <a:latin typeface="Calibri" pitchFamily="34" charset="0"/>
                <a:cs typeface="Arial" pitchFamily="34" charset="0"/>
              </a:rPr>
              <a:t>Objective</a:t>
            </a:r>
            <a:r>
              <a:rPr lang="en-US" sz="1800" b="1">
                <a:solidFill>
                  <a:srgbClr val="000000"/>
                </a:solidFill>
                <a:latin typeface="Calibri" pitchFamily="34" charset="0"/>
                <a:cs typeface="Arial" pitchFamily="34" charset="0"/>
              </a:rPr>
              <a:t>:</a:t>
            </a:r>
          </a:p>
          <a:p>
            <a:pPr>
              <a:buFont typeface="Arial" pitchFamily="34" charset="0"/>
              <a:buChar char="•"/>
            </a:pPr>
            <a:r>
              <a:rPr lang="en-US" sz="1800">
                <a:solidFill>
                  <a:srgbClr val="000000"/>
                </a:solidFill>
                <a:latin typeface="Calibri" pitchFamily="34" charset="0"/>
                <a:cs typeface="Arial" pitchFamily="34" charset="0"/>
              </a:rPr>
              <a:t>Apply our current understanding of the blocking process to develop</a:t>
            </a:r>
          </a:p>
          <a:p>
            <a:r>
              <a:rPr lang="en-US" sz="1800">
                <a:solidFill>
                  <a:srgbClr val="000000"/>
                </a:solidFill>
                <a:latin typeface="Calibri" pitchFamily="34" charset="0"/>
                <a:cs typeface="Arial" pitchFamily="34" charset="0"/>
              </a:rPr>
              <a:t> and assess utility of model diagnostics to current state and forecast.</a:t>
            </a:r>
          </a:p>
          <a:p>
            <a:r>
              <a:rPr lang="en-US" sz="1800" b="1" u="sng">
                <a:solidFill>
                  <a:srgbClr val="000000"/>
                </a:solidFill>
                <a:latin typeface="Calibri" pitchFamily="34" charset="0"/>
                <a:cs typeface="Arial" pitchFamily="34" charset="0"/>
              </a:rPr>
              <a:t>Thrusts</a:t>
            </a:r>
            <a:r>
              <a:rPr lang="en-US" sz="1800" b="1">
                <a:solidFill>
                  <a:srgbClr val="000000"/>
                </a:solidFill>
                <a:latin typeface="Calibri" pitchFamily="34" charset="0"/>
                <a:cs typeface="Arial" pitchFamily="34" charset="0"/>
              </a:rPr>
              <a:t>:</a:t>
            </a:r>
          </a:p>
          <a:p>
            <a:pPr marL="119063" lvl="1" indent="-119063" eaLnBrk="0" hangingPunct="0">
              <a:lnSpc>
                <a:spcPct val="110000"/>
              </a:lnSpc>
              <a:buClr>
                <a:srgbClr val="000000"/>
              </a:buClr>
              <a:buFont typeface="Arial" pitchFamily="34" charset="0"/>
              <a:buChar char="•"/>
            </a:pPr>
            <a:r>
              <a:rPr lang="en-US" sz="1800">
                <a:solidFill>
                  <a:srgbClr val="000000"/>
                </a:solidFill>
                <a:latin typeface="Calibri" pitchFamily="34" charset="0"/>
                <a:cs typeface="Arial" pitchFamily="34" charset="0"/>
              </a:rPr>
              <a:t>Diagnose longer-term weather anomalies from atmospheric blocking</a:t>
            </a:r>
          </a:p>
          <a:p>
            <a:pPr marL="119063" lvl="1" indent="-119063" eaLnBrk="0" hangingPunct="0">
              <a:lnSpc>
                <a:spcPct val="110000"/>
              </a:lnSpc>
              <a:buClr>
                <a:srgbClr val="000000"/>
              </a:buClr>
            </a:pPr>
            <a:r>
              <a:rPr lang="en-US" sz="1800">
                <a:solidFill>
                  <a:srgbClr val="000000"/>
                </a:solidFill>
                <a:latin typeface="Calibri" pitchFamily="34" charset="0"/>
                <a:cs typeface="Arial" pitchFamily="34" charset="0"/>
              </a:rPr>
              <a:t>( quasi-stationary events with duration of at least 4 days to 2+ months)</a:t>
            </a:r>
          </a:p>
          <a:p>
            <a:pPr marL="119063" lvl="1" indent="-119063" eaLnBrk="0" hangingPunct="0">
              <a:lnSpc>
                <a:spcPct val="110000"/>
              </a:lnSpc>
              <a:buClr>
                <a:srgbClr val="000000"/>
              </a:buClr>
              <a:buFont typeface="Arial" pitchFamily="34" charset="0"/>
              <a:buChar char="•"/>
            </a:pPr>
            <a:r>
              <a:rPr lang="en-US" sz="1800">
                <a:solidFill>
                  <a:srgbClr val="000000"/>
                </a:solidFill>
                <a:latin typeface="Calibri" pitchFamily="34" charset="0"/>
                <a:cs typeface="Arial" pitchFamily="34" charset="0"/>
              </a:rPr>
              <a:t>Predict seasonal statistics (below/normal/above average </a:t>
            </a:r>
          </a:p>
          <a:p>
            <a:pPr marL="119063" lvl="1" indent="-119063" eaLnBrk="0" hangingPunct="0">
              <a:lnSpc>
                <a:spcPct val="110000"/>
              </a:lnSpc>
              <a:buClr>
                <a:srgbClr val="000000"/>
              </a:buClr>
            </a:pPr>
            <a:r>
              <a:rPr lang="en-US" sz="1800">
                <a:solidFill>
                  <a:srgbClr val="000000"/>
                </a:solidFill>
                <a:latin typeface="Calibri" pitchFamily="34" charset="0"/>
                <a:cs typeface="Arial" pitchFamily="34" charset="0"/>
              </a:rPr>
              <a:t>conditions) at various lead times up to six months.  </a:t>
            </a:r>
          </a:p>
          <a:p>
            <a:pPr marL="119063" lvl="1" indent="-119063" eaLnBrk="0" hangingPunct="0">
              <a:lnSpc>
                <a:spcPct val="110000"/>
              </a:lnSpc>
              <a:buClr>
                <a:srgbClr val="000000"/>
              </a:buClr>
              <a:buFont typeface="Arial" pitchFamily="34" charset="0"/>
              <a:buChar char="•"/>
            </a:pPr>
            <a:r>
              <a:rPr lang="en-US" sz="1800">
                <a:solidFill>
                  <a:srgbClr val="000000"/>
                </a:solidFill>
                <a:latin typeface="Calibri" pitchFamily="34" charset="0"/>
                <a:cs typeface="Arial" pitchFamily="34" charset="0"/>
              </a:rPr>
              <a:t>Predict individual events (onset/ persistence/ cessation)</a:t>
            </a:r>
          </a:p>
          <a:p>
            <a:pPr marL="119063" lvl="1" indent="-119063" eaLnBrk="0" hangingPunct="0">
              <a:lnSpc>
                <a:spcPct val="110000"/>
              </a:lnSpc>
              <a:buClr>
                <a:srgbClr val="000000"/>
              </a:buClr>
              <a:buFont typeface="Arial" pitchFamily="34" charset="0"/>
              <a:buChar char="•"/>
            </a:pPr>
            <a:r>
              <a:rPr lang="en-US" sz="1800">
                <a:solidFill>
                  <a:srgbClr val="000000"/>
                </a:solidFill>
                <a:latin typeface="Calibri" pitchFamily="34" charset="0"/>
                <a:cs typeface="Arial" pitchFamily="34" charset="0"/>
              </a:rPr>
              <a:t>Predict outcomes (floods, droughts, fires, extreme temps, snow). </a:t>
            </a:r>
          </a:p>
          <a:p>
            <a:pPr>
              <a:lnSpc>
                <a:spcPct val="110000"/>
              </a:lnSpc>
            </a:pPr>
            <a:r>
              <a:rPr lang="en-US" sz="1800" b="1" u="sng">
                <a:solidFill>
                  <a:srgbClr val="000000"/>
                </a:solidFill>
                <a:latin typeface="Calibri" pitchFamily="34" charset="0"/>
                <a:cs typeface="Arial" pitchFamily="34" charset="0"/>
              </a:rPr>
              <a:t>Challenges</a:t>
            </a:r>
            <a:r>
              <a:rPr lang="en-US" sz="1800" b="1">
                <a:solidFill>
                  <a:srgbClr val="000000"/>
                </a:solidFill>
                <a:latin typeface="Calibri" pitchFamily="34" charset="0"/>
                <a:cs typeface="Arial" pitchFamily="34" charset="0"/>
              </a:rPr>
              <a:t>:</a:t>
            </a:r>
          </a:p>
          <a:p>
            <a:pPr>
              <a:buFont typeface="Arial" pitchFamily="34" charset="0"/>
              <a:buChar char="•"/>
            </a:pPr>
            <a:r>
              <a:rPr lang="en-US" sz="1800">
                <a:solidFill>
                  <a:srgbClr val="000000"/>
                </a:solidFill>
                <a:latin typeface="Calibri" pitchFamily="34" charset="0"/>
                <a:cs typeface="Arial" pitchFamily="34" charset="0"/>
              </a:rPr>
              <a:t>Several possible causes are postulated  each with unique sources</a:t>
            </a:r>
          </a:p>
          <a:p>
            <a:r>
              <a:rPr lang="en-US" sz="1800">
                <a:solidFill>
                  <a:srgbClr val="000000"/>
                </a:solidFill>
                <a:latin typeface="Calibri" pitchFamily="34" charset="0"/>
                <a:cs typeface="Arial" pitchFamily="34" charset="0"/>
              </a:rPr>
              <a:t> of predictability and technical approach. These include MJO </a:t>
            </a:r>
          </a:p>
          <a:p>
            <a:r>
              <a:rPr lang="en-US" sz="1800">
                <a:solidFill>
                  <a:srgbClr val="000000"/>
                </a:solidFill>
                <a:latin typeface="Calibri" pitchFamily="34" charset="0"/>
                <a:cs typeface="Arial" pitchFamily="34" charset="0"/>
              </a:rPr>
              <a:t>interaction, TCs/extratropical transition, SSW events, and early season snow cover or melting.</a:t>
            </a:r>
          </a:p>
        </p:txBody>
      </p:sp>
      <p:pic>
        <p:nvPicPr>
          <p:cNvPr id="47107" name="Picture 3"/>
          <p:cNvPicPr>
            <a:picLocks noChangeAspect="1" noChangeArrowheads="1"/>
          </p:cNvPicPr>
          <p:nvPr/>
        </p:nvPicPr>
        <p:blipFill>
          <a:blip r:embed="rId3" cstate="print"/>
          <a:srcRect/>
          <a:stretch>
            <a:fillRect/>
          </a:stretch>
        </p:blipFill>
        <p:spPr bwMode="auto">
          <a:xfrm>
            <a:off x="6324600" y="3895725"/>
            <a:ext cx="2743200" cy="1971675"/>
          </a:xfrm>
          <a:prstGeom prst="rect">
            <a:avLst/>
          </a:prstGeom>
          <a:noFill/>
          <a:ln w="9525">
            <a:noFill/>
            <a:miter lim="800000"/>
            <a:headEnd/>
            <a:tailEnd/>
          </a:ln>
        </p:spPr>
      </p:pic>
      <p:pic>
        <p:nvPicPr>
          <p:cNvPr id="47108" name="Picture 30" descr="Screen Shot 2012-03-18 at 3.15.16 PM.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781800" y="1905000"/>
            <a:ext cx="2286000" cy="2286000"/>
          </a:xfrm>
          <a:prstGeom prst="rect">
            <a:avLst/>
          </a:prstGeom>
          <a:noFill/>
          <a:ln w="9525">
            <a:noFill/>
            <a:miter lim="800000"/>
            <a:headEnd/>
            <a:tailEnd/>
          </a:ln>
        </p:spPr>
      </p:pic>
      <p:pic>
        <p:nvPicPr>
          <p:cNvPr id="47109" name="Picture 2"/>
          <p:cNvPicPr>
            <a:picLocks noChangeAspect="1" noChangeArrowheads="1"/>
          </p:cNvPicPr>
          <p:nvPr/>
        </p:nvPicPr>
        <p:blipFill>
          <a:blip r:embed="rId5" cstate="print"/>
          <a:srcRect/>
          <a:stretch>
            <a:fillRect/>
          </a:stretch>
        </p:blipFill>
        <p:spPr bwMode="auto">
          <a:xfrm>
            <a:off x="98425" y="152400"/>
            <a:ext cx="1044575" cy="101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152400"/>
            <a:ext cx="8229600" cy="1143000"/>
          </a:xfrm>
        </p:spPr>
        <p:txBody>
          <a:bodyPr/>
          <a:lstStyle/>
          <a:p>
            <a:r>
              <a:rPr lang="en-US" sz="2200" smtClean="0">
                <a:solidFill>
                  <a:schemeClr val="tx1"/>
                </a:solidFill>
                <a:ea typeface="ＭＳ Ｐゴシック" pitchFamily="1" charset="-128"/>
              </a:rPr>
              <a:t>	Seasonal Tropical Cyclone Threat: Predictability of</a:t>
            </a:r>
            <a:br>
              <a:rPr lang="en-US" sz="2200" smtClean="0">
                <a:solidFill>
                  <a:schemeClr val="tx1"/>
                </a:solidFill>
                <a:ea typeface="ＭＳ Ｐゴシック" pitchFamily="1" charset="-128"/>
              </a:rPr>
            </a:br>
            <a:r>
              <a:rPr lang="en-US" sz="2200" smtClean="0">
                <a:solidFill>
                  <a:schemeClr val="tx1"/>
                </a:solidFill>
                <a:ea typeface="ＭＳ Ｐゴシック" pitchFamily="1" charset="-128"/>
              </a:rPr>
              <a:t>	Tropical Cyclone Likelihood, Mean Track, and Intensity from Weekly to Seasonal Timescales</a:t>
            </a:r>
            <a:endParaRPr lang="en-US" sz="2200" smtClean="0">
              <a:ea typeface="ＭＳ Ｐゴシック" pitchFamily="1" charset="-128"/>
            </a:endParaRPr>
          </a:p>
        </p:txBody>
      </p:sp>
      <p:sp>
        <p:nvSpPr>
          <p:cNvPr id="49154" name="Rectangle 14"/>
          <p:cNvSpPr>
            <a:spLocks noChangeArrowheads="1"/>
          </p:cNvSpPr>
          <p:nvPr/>
        </p:nvSpPr>
        <p:spPr bwMode="auto">
          <a:xfrm>
            <a:off x="76200" y="1295400"/>
            <a:ext cx="8915400" cy="4940300"/>
          </a:xfrm>
          <a:prstGeom prst="rect">
            <a:avLst/>
          </a:prstGeom>
          <a:noFill/>
          <a:ln w="9525">
            <a:noFill/>
            <a:miter lim="800000"/>
            <a:headEnd/>
            <a:tailEnd/>
          </a:ln>
        </p:spPr>
        <p:txBody>
          <a:bodyPr>
            <a:spAutoFit/>
          </a:bodyPr>
          <a:lstStyle/>
          <a:p>
            <a:pPr marL="101600" indent="-101600" defTabSz="912813">
              <a:lnSpc>
                <a:spcPts val="2100"/>
              </a:lnSpc>
            </a:pPr>
            <a:r>
              <a:rPr lang="en-US" sz="1800" b="1"/>
              <a:t>ESPC Demonstration #2 – Improved pre-season guidance of tropical cyclone seasonal track and frequency statistics as well as sub-seasonal outlooks for civil and military planning. </a:t>
            </a:r>
          </a:p>
          <a:p>
            <a:pPr marL="101600" indent="-101600" defTabSz="912813">
              <a:lnSpc>
                <a:spcPts val="2100"/>
              </a:lnSpc>
            </a:pPr>
            <a:r>
              <a:rPr lang="en-US" sz="1800" b="1" u="sng">
                <a:solidFill>
                  <a:srgbClr val="000000"/>
                </a:solidFill>
                <a:latin typeface="Calibri" pitchFamily="34" charset="0"/>
                <a:cs typeface="Arial" pitchFamily="34" charset="0"/>
              </a:rPr>
              <a:t>Objectives</a:t>
            </a:r>
            <a:r>
              <a:rPr lang="en-US" sz="1800" b="1">
                <a:solidFill>
                  <a:srgbClr val="000000"/>
                </a:solidFill>
                <a:latin typeface="Calibri" pitchFamily="34" charset="0"/>
                <a:cs typeface="Arial" pitchFamily="34" charset="0"/>
              </a:rPr>
              <a:t>:</a:t>
            </a:r>
          </a:p>
          <a:p>
            <a:pPr marL="101600" indent="-101600" defTabSz="912813">
              <a:lnSpc>
                <a:spcPts val="2100"/>
              </a:lnSpc>
              <a:buFont typeface="Arial" pitchFamily="34" charset="0"/>
              <a:buChar char="•"/>
            </a:pPr>
            <a:r>
              <a:rPr lang="en-US" sz="1800">
                <a:solidFill>
                  <a:srgbClr val="000000"/>
                </a:solidFill>
                <a:latin typeface="Calibri" pitchFamily="34" charset="0"/>
                <a:cs typeface="Arial" pitchFamily="34" charset="0"/>
              </a:rPr>
              <a:t>Prediction of seasonal basin scale tropical cyclone </a:t>
            </a:r>
          </a:p>
          <a:p>
            <a:pPr marL="101600" indent="-101600" defTabSz="912813">
              <a:lnSpc>
                <a:spcPts val="2100"/>
              </a:lnSpc>
            </a:pPr>
            <a:r>
              <a:rPr lang="en-US" sz="1800">
                <a:solidFill>
                  <a:srgbClr val="000000"/>
                </a:solidFill>
                <a:latin typeface="Calibri" pitchFamily="34" charset="0"/>
                <a:cs typeface="Arial" pitchFamily="34" charset="0"/>
              </a:rPr>
              <a:t>genesis  and track distributions and potential intensity.</a:t>
            </a:r>
          </a:p>
          <a:p>
            <a:pPr marL="101600" indent="-101600" defTabSz="912813">
              <a:lnSpc>
                <a:spcPts val="2100"/>
              </a:lnSpc>
            </a:pPr>
            <a:r>
              <a:rPr lang="en-US" sz="1800">
                <a:solidFill>
                  <a:srgbClr val="000000"/>
                </a:solidFill>
                <a:latin typeface="Calibri" pitchFamily="34" charset="0"/>
                <a:cs typeface="Arial" pitchFamily="34" charset="0"/>
              </a:rPr>
              <a:t> </a:t>
            </a:r>
            <a:r>
              <a:rPr lang="en-US" sz="1800" b="1" u="sng">
                <a:solidFill>
                  <a:srgbClr val="000000"/>
                </a:solidFill>
                <a:latin typeface="Calibri" pitchFamily="34" charset="0"/>
                <a:cs typeface="Arial" pitchFamily="34" charset="0"/>
              </a:rPr>
              <a:t>Thrusts</a:t>
            </a:r>
            <a:r>
              <a:rPr lang="en-US" sz="1800" b="1">
                <a:solidFill>
                  <a:srgbClr val="000000"/>
                </a:solidFill>
                <a:latin typeface="Calibri" pitchFamily="34" charset="0"/>
                <a:cs typeface="Arial" pitchFamily="34" charset="0"/>
              </a:rPr>
              <a:t>:</a:t>
            </a:r>
          </a:p>
          <a:p>
            <a:pPr marL="119063" lvl="1" indent="-119063" defTabSz="912813" eaLnBrk="0" hangingPunct="0">
              <a:lnSpc>
                <a:spcPts val="2100"/>
              </a:lnSpc>
              <a:buClr>
                <a:srgbClr val="000000"/>
              </a:buClr>
              <a:buFont typeface="Arial" pitchFamily="34" charset="0"/>
              <a:buChar char="•"/>
            </a:pPr>
            <a:r>
              <a:rPr lang="en-US" sz="1800">
                <a:solidFill>
                  <a:srgbClr val="000000"/>
                </a:solidFill>
                <a:latin typeface="Calibri" pitchFamily="34" charset="0"/>
                <a:cs typeface="Arial" pitchFamily="34" charset="0"/>
              </a:rPr>
              <a:t>Initial value, short range prediction improvements for </a:t>
            </a:r>
          </a:p>
          <a:p>
            <a:pPr marL="119063" lvl="1" indent="-119063" defTabSz="912813" eaLnBrk="0" hangingPunct="0">
              <a:lnSpc>
                <a:spcPts val="2100"/>
              </a:lnSpc>
              <a:buClr>
                <a:srgbClr val="000000"/>
              </a:buClr>
            </a:pPr>
            <a:r>
              <a:rPr lang="en-US" sz="1800">
                <a:solidFill>
                  <a:srgbClr val="000000"/>
                </a:solidFill>
                <a:latin typeface="Calibri" pitchFamily="34" charset="0"/>
                <a:cs typeface="Arial" pitchFamily="34" charset="0"/>
              </a:rPr>
              <a:t>track and structure. </a:t>
            </a:r>
          </a:p>
          <a:p>
            <a:pPr marL="119063" lvl="1" indent="-119063" defTabSz="912813" eaLnBrk="0" hangingPunct="0">
              <a:lnSpc>
                <a:spcPts val="2100"/>
              </a:lnSpc>
              <a:buClr>
                <a:srgbClr val="000000"/>
              </a:buClr>
              <a:buFont typeface="Arial" pitchFamily="34" charset="0"/>
              <a:buChar char="•"/>
            </a:pPr>
            <a:r>
              <a:rPr lang="en-US" sz="1800">
                <a:solidFill>
                  <a:srgbClr val="000000"/>
                </a:solidFill>
                <a:latin typeface="Calibri" pitchFamily="34" charset="0"/>
                <a:cs typeface="Arial" pitchFamily="34" charset="0"/>
              </a:rPr>
              <a:t>Boundary value, longer range probabilistic forecasts of  </a:t>
            </a:r>
          </a:p>
          <a:p>
            <a:pPr marL="119063" lvl="1" indent="-119063" defTabSz="912813" eaLnBrk="0" hangingPunct="0">
              <a:lnSpc>
                <a:spcPts val="2100"/>
              </a:lnSpc>
              <a:buClr>
                <a:srgbClr val="000000"/>
              </a:buClr>
            </a:pPr>
            <a:r>
              <a:rPr lang="en-US" sz="1800">
                <a:solidFill>
                  <a:srgbClr val="000000"/>
                </a:solidFill>
                <a:latin typeface="Calibri" pitchFamily="34" charset="0"/>
                <a:cs typeface="Arial" pitchFamily="34" charset="0"/>
              </a:rPr>
              <a:t>maximum likelihood genesis, track, intensity.</a:t>
            </a:r>
          </a:p>
          <a:p>
            <a:pPr marL="119063" lvl="1" indent="-119063" defTabSz="912813" eaLnBrk="0" hangingPunct="0">
              <a:lnSpc>
                <a:spcPts val="2100"/>
              </a:lnSpc>
              <a:buClr>
                <a:srgbClr val="000000"/>
              </a:buClr>
              <a:buFont typeface="Arial" pitchFamily="34" charset="0"/>
              <a:buChar char="•"/>
            </a:pPr>
            <a:r>
              <a:rPr lang="en-US" sz="1800">
                <a:solidFill>
                  <a:srgbClr val="000000"/>
                </a:solidFill>
                <a:latin typeface="Calibri" pitchFamily="34" charset="0"/>
                <a:cs typeface="Arial" pitchFamily="34" charset="0"/>
              </a:rPr>
              <a:t>Landfall probability with the accompanying potential </a:t>
            </a:r>
          </a:p>
          <a:p>
            <a:pPr marL="119063" lvl="1" indent="-119063" defTabSz="912813" eaLnBrk="0" hangingPunct="0">
              <a:lnSpc>
                <a:spcPts val="2100"/>
              </a:lnSpc>
              <a:buClr>
                <a:srgbClr val="000000"/>
              </a:buClr>
            </a:pPr>
            <a:r>
              <a:rPr lang="en-US" sz="1800">
                <a:solidFill>
                  <a:srgbClr val="000000"/>
                </a:solidFill>
                <a:latin typeface="Calibri" pitchFamily="34" charset="0"/>
                <a:cs typeface="Arial" pitchFamily="34" charset="0"/>
              </a:rPr>
              <a:t>intensity and precipitation to support resource </a:t>
            </a:r>
          </a:p>
          <a:p>
            <a:pPr marL="119063" lvl="1" indent="-119063" defTabSz="912813" eaLnBrk="0" hangingPunct="0">
              <a:lnSpc>
                <a:spcPts val="2100"/>
              </a:lnSpc>
              <a:buClr>
                <a:srgbClr val="000000"/>
              </a:buClr>
            </a:pPr>
            <a:r>
              <a:rPr lang="en-US" sz="1800">
                <a:solidFill>
                  <a:srgbClr val="000000"/>
                </a:solidFill>
                <a:latin typeface="Calibri" pitchFamily="34" charset="0"/>
                <a:cs typeface="Arial" pitchFamily="34" charset="0"/>
              </a:rPr>
              <a:t>management, evacuation plans, ship routing, etc. </a:t>
            </a:r>
          </a:p>
          <a:p>
            <a:pPr marL="101600" indent="-101600" defTabSz="912813">
              <a:lnSpc>
                <a:spcPts val="2100"/>
              </a:lnSpc>
            </a:pPr>
            <a:r>
              <a:rPr lang="en-US" sz="1800" b="1" u="sng">
                <a:solidFill>
                  <a:srgbClr val="000000"/>
                </a:solidFill>
                <a:latin typeface="Calibri" pitchFamily="34" charset="0"/>
                <a:cs typeface="Arial" pitchFamily="34" charset="0"/>
              </a:rPr>
              <a:t>Challenges</a:t>
            </a:r>
            <a:r>
              <a:rPr lang="en-US" sz="1800" b="1">
                <a:solidFill>
                  <a:srgbClr val="000000"/>
                </a:solidFill>
                <a:latin typeface="Calibri" pitchFamily="34" charset="0"/>
                <a:cs typeface="Arial" pitchFamily="34" charset="0"/>
              </a:rPr>
              <a:t>:</a:t>
            </a:r>
          </a:p>
          <a:p>
            <a:pPr marL="101600" indent="-101600" defTabSz="912813">
              <a:lnSpc>
                <a:spcPts val="2100"/>
              </a:lnSpc>
              <a:buFont typeface="Arial" pitchFamily="34" charset="0"/>
              <a:buChar char="•"/>
            </a:pPr>
            <a:r>
              <a:rPr lang="en-US" sz="1800">
                <a:solidFill>
                  <a:srgbClr val="000000"/>
                </a:solidFill>
                <a:latin typeface="Calibri" pitchFamily="34" charset="0"/>
                <a:cs typeface="Arial" pitchFamily="34" charset="0"/>
              </a:rPr>
              <a:t>Multi-scale convective processes and interaction between tropical cyclone and the large scale environment, and our understanding and ability to predict them vary widely from basin to basin. </a:t>
            </a:r>
          </a:p>
        </p:txBody>
      </p:sp>
      <p:pic>
        <p:nvPicPr>
          <p:cNvPr id="49155" name="Picture 2"/>
          <p:cNvPicPr>
            <a:picLocks noChangeAspect="1" noChangeArrowheads="1"/>
          </p:cNvPicPr>
          <p:nvPr/>
        </p:nvPicPr>
        <p:blipFill>
          <a:blip r:embed="rId3" cstate="print"/>
          <a:srcRect/>
          <a:stretch>
            <a:fillRect/>
          </a:stretch>
        </p:blipFill>
        <p:spPr bwMode="auto">
          <a:xfrm>
            <a:off x="98425" y="152400"/>
            <a:ext cx="1044575" cy="1012825"/>
          </a:xfrm>
          <a:prstGeom prst="rect">
            <a:avLst/>
          </a:prstGeom>
          <a:noFill/>
          <a:ln w="9525">
            <a:noFill/>
            <a:miter lim="800000"/>
            <a:headEnd/>
            <a:tailEnd/>
          </a:ln>
        </p:spPr>
      </p:pic>
      <p:pic>
        <p:nvPicPr>
          <p:cNvPr id="49156" name="Picture 2"/>
          <p:cNvPicPr>
            <a:picLocks noChangeAspect="1" noChangeArrowheads="1"/>
          </p:cNvPicPr>
          <p:nvPr/>
        </p:nvPicPr>
        <p:blipFill>
          <a:blip r:embed="rId4" cstate="print">
            <a:clrChange>
              <a:clrFrom>
                <a:srgbClr val="FFFFFF"/>
              </a:clrFrom>
              <a:clrTo>
                <a:srgbClr val="FFFFFF">
                  <a:alpha val="0"/>
                </a:srgbClr>
              </a:clrTo>
            </a:clrChange>
          </a:blip>
          <a:srcRect b="7127"/>
          <a:stretch>
            <a:fillRect/>
          </a:stretch>
        </p:blipFill>
        <p:spPr bwMode="auto">
          <a:xfrm>
            <a:off x="5486400" y="2057400"/>
            <a:ext cx="3581400" cy="2057400"/>
          </a:xfrm>
          <a:prstGeom prst="rect">
            <a:avLst/>
          </a:prstGeom>
          <a:noFill/>
          <a:ln w="9525">
            <a:noFill/>
            <a:miter lim="800000"/>
            <a:headEnd/>
            <a:tailEnd/>
          </a:ln>
        </p:spPr>
      </p:pic>
      <p:grpSp>
        <p:nvGrpSpPr>
          <p:cNvPr id="49157" name="Group 27"/>
          <p:cNvGrpSpPr>
            <a:grpSpLocks/>
          </p:cNvGrpSpPr>
          <p:nvPr/>
        </p:nvGrpSpPr>
        <p:grpSpPr bwMode="auto">
          <a:xfrm>
            <a:off x="5638800" y="3733800"/>
            <a:ext cx="1447800" cy="1905000"/>
            <a:chOff x="4648200" y="5287923"/>
            <a:chExt cx="914400" cy="1285848"/>
          </a:xfrm>
        </p:grpSpPr>
        <p:sp>
          <p:nvSpPr>
            <p:cNvPr id="16" name="Rectangle 5"/>
            <p:cNvSpPr>
              <a:spLocks noChangeArrowheads="1"/>
            </p:cNvSpPr>
            <p:nvPr/>
          </p:nvSpPr>
          <p:spPr bwMode="auto">
            <a:xfrm>
              <a:off x="4648200" y="6236236"/>
              <a:ext cx="914400" cy="337535"/>
            </a:xfrm>
            <a:prstGeom prst="rect">
              <a:avLst/>
            </a:prstGeom>
            <a:noFill/>
            <a:ln>
              <a:noFill/>
            </a:ln>
            <a:extLst/>
          </p:spPr>
          <p:txBody>
            <a:bodyPr>
              <a:spAutoFit/>
            </a:bodyPr>
            <a:lstStyle/>
            <a:p>
              <a:pPr algn="ctr">
                <a:defRPr/>
              </a:pPr>
              <a:r>
                <a:rPr lang="en-US" sz="800" b="1" i="1" dirty="0" err="1">
                  <a:solidFill>
                    <a:srgbClr val="000000"/>
                  </a:solidFill>
                  <a:latin typeface="+mn-lt"/>
                  <a:ea typeface="ＭＳ Ｐゴシック" pitchFamily="34" charset="-128"/>
                </a:rPr>
                <a:t>Goswami</a:t>
              </a:r>
              <a:r>
                <a:rPr lang="en-US" sz="800" b="1" i="1" dirty="0">
                  <a:solidFill>
                    <a:srgbClr val="000000"/>
                  </a:solidFill>
                  <a:latin typeface="+mn-lt"/>
                  <a:ea typeface="ＭＳ Ｐゴシック" pitchFamily="34" charset="-128"/>
                </a:rPr>
                <a:t> et al (2003)</a:t>
              </a:r>
            </a:p>
          </p:txBody>
        </p:sp>
        <p:pic>
          <p:nvPicPr>
            <p:cNvPr id="17" name="Picture 16" descr="iso_low_indian.bmp"/>
            <p:cNvPicPr>
              <a:picLocks noChangeAspect="1"/>
            </p:cNvPicPr>
            <p:nvPr/>
          </p:nvPicPr>
          <p:blipFill>
            <a:blip r:embed="rId5" cstate="print"/>
            <a:srcRect/>
            <a:stretch>
              <a:fillRect/>
            </a:stretch>
          </p:blipFill>
          <p:spPr>
            <a:xfrm>
              <a:off x="4678279" y="5287923"/>
              <a:ext cx="808121" cy="960100"/>
            </a:xfrm>
            <a:prstGeom prst="rect">
              <a:avLst/>
            </a:prstGeom>
            <a:ln>
              <a:solidFill>
                <a:schemeClr val="accent6"/>
              </a:solidFill>
            </a:ln>
          </p:spPr>
        </p:pic>
      </p:grpSp>
      <p:grpSp>
        <p:nvGrpSpPr>
          <p:cNvPr id="49158" name="Group 28"/>
          <p:cNvGrpSpPr>
            <a:grpSpLocks/>
          </p:cNvGrpSpPr>
          <p:nvPr/>
        </p:nvGrpSpPr>
        <p:grpSpPr bwMode="auto">
          <a:xfrm>
            <a:off x="7086600" y="3733800"/>
            <a:ext cx="1981200" cy="1785938"/>
            <a:chOff x="1752600" y="4572000"/>
            <a:chExt cx="1371600" cy="1024354"/>
          </a:xfrm>
        </p:grpSpPr>
        <p:pic>
          <p:nvPicPr>
            <p:cNvPr id="49159" name="Picture 19" descr="pos"/>
            <p:cNvPicPr>
              <a:picLocks noChangeAspect="1" noChangeArrowheads="1"/>
            </p:cNvPicPr>
            <p:nvPr/>
          </p:nvPicPr>
          <p:blipFill>
            <a:blip r:embed="rId6" cstate="print"/>
            <a:srcRect/>
            <a:stretch>
              <a:fillRect/>
            </a:stretch>
          </p:blipFill>
          <p:spPr bwMode="auto">
            <a:xfrm>
              <a:off x="1905000" y="4572000"/>
              <a:ext cx="558190" cy="696259"/>
            </a:xfrm>
            <a:prstGeom prst="rect">
              <a:avLst/>
            </a:prstGeom>
            <a:noFill/>
            <a:ln w="6350">
              <a:solidFill>
                <a:schemeClr val="tx1"/>
              </a:solidFill>
              <a:miter lim="800000"/>
              <a:headEnd/>
              <a:tailEnd/>
            </a:ln>
          </p:spPr>
        </p:pic>
        <p:pic>
          <p:nvPicPr>
            <p:cNvPr id="49160" name="Picture 20" descr="neg"/>
            <p:cNvPicPr>
              <a:picLocks noChangeAspect="1" noChangeArrowheads="1"/>
            </p:cNvPicPr>
            <p:nvPr/>
          </p:nvPicPr>
          <p:blipFill>
            <a:blip r:embed="rId7" cstate="print"/>
            <a:srcRect/>
            <a:stretch>
              <a:fillRect/>
            </a:stretch>
          </p:blipFill>
          <p:spPr bwMode="auto">
            <a:xfrm>
              <a:off x="2438400" y="4572000"/>
              <a:ext cx="557550" cy="696259"/>
            </a:xfrm>
            <a:prstGeom prst="rect">
              <a:avLst/>
            </a:prstGeom>
            <a:noFill/>
            <a:ln w="6350" cap="sq">
              <a:solidFill>
                <a:schemeClr val="tx1"/>
              </a:solidFill>
              <a:round/>
              <a:headEnd/>
              <a:tailEnd/>
            </a:ln>
          </p:spPr>
        </p:pic>
        <p:sp>
          <p:nvSpPr>
            <p:cNvPr id="21" name="Rectangle 5"/>
            <p:cNvSpPr>
              <a:spLocks noChangeArrowheads="1"/>
            </p:cNvSpPr>
            <p:nvPr/>
          </p:nvSpPr>
          <p:spPr bwMode="auto">
            <a:xfrm>
              <a:off x="1752600" y="5257634"/>
              <a:ext cx="1371600" cy="338720"/>
            </a:xfrm>
            <a:prstGeom prst="rect">
              <a:avLst/>
            </a:prstGeom>
            <a:noFill/>
            <a:ln>
              <a:noFill/>
            </a:ln>
            <a:extLst/>
          </p:spPr>
          <p:txBody>
            <a:bodyPr>
              <a:spAutoFit/>
            </a:bodyPr>
            <a:lstStyle/>
            <a:p>
              <a:pPr algn="ctr">
                <a:defRPr/>
              </a:pPr>
              <a:r>
                <a:rPr lang="en-US" sz="800" b="1" i="1" dirty="0">
                  <a:solidFill>
                    <a:schemeClr val="tx1"/>
                  </a:solidFill>
                  <a:latin typeface="+mn-lt"/>
                  <a:ea typeface="ＭＳ Ｐゴシック" pitchFamily="34" charset="-128"/>
                </a:rPr>
                <a:t>Maloney and Hartmann (2000)</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52400"/>
            <a:ext cx="8229600" cy="1143000"/>
          </a:xfrm>
        </p:spPr>
        <p:txBody>
          <a:bodyPr/>
          <a:lstStyle/>
          <a:p>
            <a:r>
              <a:rPr lang="en-US" sz="2200" smtClean="0">
                <a:solidFill>
                  <a:schemeClr val="tx1"/>
                </a:solidFill>
                <a:ea typeface="ＭＳ Ｐゴシック" pitchFamily="1" charset="-128"/>
              </a:rPr>
              <a:t>	Arctic Sea Ice Extent and Seasonal Ice Free Dates: Predictability from Weekly to Seasonal Timescales</a:t>
            </a:r>
            <a:endParaRPr lang="en-US" sz="2200" smtClean="0">
              <a:ea typeface="ＭＳ Ｐゴシック" pitchFamily="1" charset="-128"/>
            </a:endParaRPr>
          </a:p>
        </p:txBody>
      </p:sp>
      <p:sp>
        <p:nvSpPr>
          <p:cNvPr id="51202" name="Rectangle 14"/>
          <p:cNvSpPr>
            <a:spLocks noChangeArrowheads="1"/>
          </p:cNvSpPr>
          <p:nvPr/>
        </p:nvSpPr>
        <p:spPr bwMode="auto">
          <a:xfrm>
            <a:off x="0" y="1331913"/>
            <a:ext cx="9144000" cy="4964112"/>
          </a:xfrm>
          <a:prstGeom prst="rect">
            <a:avLst/>
          </a:prstGeom>
          <a:noFill/>
          <a:ln w="9525">
            <a:noFill/>
            <a:miter lim="800000"/>
            <a:headEnd/>
            <a:tailEnd/>
          </a:ln>
        </p:spPr>
        <p:txBody>
          <a:bodyPr>
            <a:spAutoFit/>
          </a:bodyPr>
          <a:lstStyle/>
          <a:p>
            <a:pPr indent="-101600" defTabSz="912813">
              <a:lnSpc>
                <a:spcPts val="1950"/>
              </a:lnSpc>
            </a:pPr>
            <a:r>
              <a:rPr lang="en-US" sz="1800" b="1"/>
              <a:t>ESPC Demonstration #3 – Improved pre-season guidance of arctic sea ice changes, navigability of Arctic passages,  and sub-seasonal forecasts of ice conditions for civil and military planning. </a:t>
            </a:r>
            <a:endParaRPr lang="en-US" sz="1800" b="1" u="sng">
              <a:solidFill>
                <a:srgbClr val="000000"/>
              </a:solidFill>
              <a:latin typeface="Calibri" pitchFamily="34" charset="0"/>
              <a:cs typeface="Arial" pitchFamily="34" charset="0"/>
            </a:endParaRPr>
          </a:p>
          <a:p>
            <a:pPr indent="-101600" defTabSz="912813">
              <a:lnSpc>
                <a:spcPts val="1950"/>
              </a:lnSpc>
            </a:pPr>
            <a:r>
              <a:rPr lang="en-US" sz="1800" b="1" u="sng">
                <a:solidFill>
                  <a:srgbClr val="000000"/>
                </a:solidFill>
                <a:latin typeface="Calibri" pitchFamily="34" charset="0"/>
                <a:cs typeface="Arial" pitchFamily="34" charset="0"/>
              </a:rPr>
              <a:t>Objectives</a:t>
            </a:r>
            <a:r>
              <a:rPr lang="en-US" sz="1800" b="1">
                <a:solidFill>
                  <a:srgbClr val="000000"/>
                </a:solidFill>
                <a:latin typeface="Calibri" pitchFamily="34" charset="0"/>
                <a:cs typeface="Arial" pitchFamily="34" charset="0"/>
              </a:rPr>
              <a:t>:</a:t>
            </a:r>
          </a:p>
          <a:p>
            <a:pPr indent="-101600" defTabSz="912813">
              <a:lnSpc>
                <a:spcPts val="1950"/>
              </a:lnSpc>
              <a:buFont typeface="Arial" pitchFamily="34" charset="0"/>
              <a:buChar char="•"/>
            </a:pPr>
            <a:r>
              <a:rPr lang="en-US" sz="1800">
                <a:solidFill>
                  <a:srgbClr val="000000"/>
                </a:solidFill>
                <a:latin typeface="Calibri" pitchFamily="34" charset="0"/>
                <a:cs typeface="Arial" pitchFamily="34" charset="0"/>
              </a:rPr>
              <a:t>Further explore limits of predictability of sea ice extent and </a:t>
            </a:r>
          </a:p>
          <a:p>
            <a:pPr indent="-101600" defTabSz="912813">
              <a:lnSpc>
                <a:spcPts val="1950"/>
              </a:lnSpc>
            </a:pPr>
            <a:r>
              <a:rPr lang="en-US" sz="1800">
                <a:solidFill>
                  <a:srgbClr val="000000"/>
                </a:solidFill>
                <a:latin typeface="Calibri" pitchFamily="34" charset="0"/>
                <a:cs typeface="Arial" pitchFamily="34" charset="0"/>
              </a:rPr>
              <a:t>volume, and freeze and melt onset dates, at 3-12 month leads.</a:t>
            </a:r>
          </a:p>
          <a:p>
            <a:pPr indent="-101600" defTabSz="912813">
              <a:lnSpc>
                <a:spcPts val="1950"/>
              </a:lnSpc>
              <a:buFont typeface="Arial" pitchFamily="34" charset="0"/>
              <a:buChar char="•"/>
            </a:pPr>
            <a:r>
              <a:rPr lang="en-US" sz="1800">
                <a:solidFill>
                  <a:srgbClr val="000000"/>
                </a:solidFill>
                <a:latin typeface="Calibri" pitchFamily="34" charset="0"/>
                <a:cs typeface="Arial" pitchFamily="34" charset="0"/>
              </a:rPr>
              <a:t>Extend prediction to regional scale areas of interest </a:t>
            </a:r>
          </a:p>
          <a:p>
            <a:pPr indent="-101600" defTabSz="912813">
              <a:lnSpc>
                <a:spcPts val="1950"/>
              </a:lnSpc>
            </a:pPr>
            <a:r>
              <a:rPr lang="en-US" sz="1800">
                <a:solidFill>
                  <a:srgbClr val="000000"/>
                </a:solidFill>
                <a:latin typeface="Calibri" pitchFamily="34" charset="0"/>
                <a:cs typeface="Arial" pitchFamily="34" charset="0"/>
              </a:rPr>
              <a:t>(e.g. Northern and Northwest passages).</a:t>
            </a:r>
          </a:p>
          <a:p>
            <a:pPr indent="-101600" defTabSz="912813">
              <a:lnSpc>
                <a:spcPts val="1950"/>
              </a:lnSpc>
              <a:buFont typeface="Arial" pitchFamily="34" charset="0"/>
              <a:buChar char="•"/>
            </a:pPr>
            <a:r>
              <a:rPr lang="en-US" sz="1800">
                <a:solidFill>
                  <a:srgbClr val="000000"/>
                </a:solidFill>
                <a:latin typeface="Calibri" pitchFamily="34" charset="0"/>
                <a:cs typeface="Arial" pitchFamily="34" charset="0"/>
              </a:rPr>
              <a:t>Extend forecast variables to other ice and atmosphere </a:t>
            </a:r>
          </a:p>
          <a:p>
            <a:pPr indent="-101600" defTabSz="912813">
              <a:lnSpc>
                <a:spcPts val="1950"/>
              </a:lnSpc>
            </a:pPr>
            <a:r>
              <a:rPr lang="en-US" sz="1800">
                <a:solidFill>
                  <a:srgbClr val="000000"/>
                </a:solidFill>
                <a:latin typeface="Calibri" pitchFamily="34" charset="0"/>
                <a:cs typeface="Arial" pitchFamily="34" charset="0"/>
              </a:rPr>
              <a:t>properties  (ice thickness/movement, marginal ice , snow, fog, etc.) </a:t>
            </a:r>
          </a:p>
          <a:p>
            <a:pPr indent="-101600" defTabSz="912813">
              <a:lnSpc>
                <a:spcPts val="1950"/>
              </a:lnSpc>
            </a:pPr>
            <a:r>
              <a:rPr lang="en-US" sz="1800" b="1" u="sng">
                <a:solidFill>
                  <a:srgbClr val="000000"/>
                </a:solidFill>
                <a:latin typeface="Calibri" pitchFamily="34" charset="0"/>
                <a:cs typeface="Arial" pitchFamily="34" charset="0"/>
              </a:rPr>
              <a:t>Thrusts</a:t>
            </a:r>
            <a:r>
              <a:rPr lang="en-US" sz="1800" b="1">
                <a:solidFill>
                  <a:srgbClr val="000000"/>
                </a:solidFill>
                <a:latin typeface="Calibri" pitchFamily="34" charset="0"/>
                <a:cs typeface="Arial" pitchFamily="34" charset="0"/>
              </a:rPr>
              <a:t>:</a:t>
            </a:r>
          </a:p>
          <a:p>
            <a:pPr marL="0" lvl="1" indent="-119063" defTabSz="912813" eaLnBrk="0" hangingPunct="0">
              <a:lnSpc>
                <a:spcPts val="1950"/>
              </a:lnSpc>
              <a:buClr>
                <a:srgbClr val="000000"/>
              </a:buClr>
              <a:buFont typeface="Arial" pitchFamily="34" charset="0"/>
              <a:buChar char="•"/>
            </a:pPr>
            <a:r>
              <a:rPr lang="en-US" sz="1800">
                <a:solidFill>
                  <a:srgbClr val="000000"/>
                </a:solidFill>
                <a:latin typeface="Calibri" pitchFamily="34" charset="0"/>
                <a:cs typeface="Arial" pitchFamily="34" charset="0"/>
              </a:rPr>
              <a:t>Assessing adequacy of current sea ice models (that produce accurate</a:t>
            </a:r>
          </a:p>
          <a:p>
            <a:pPr marL="0" lvl="1" indent="-119063" defTabSz="912813" eaLnBrk="0" hangingPunct="0">
              <a:lnSpc>
                <a:spcPts val="1950"/>
              </a:lnSpc>
              <a:buClr>
                <a:srgbClr val="000000"/>
              </a:buClr>
            </a:pPr>
            <a:r>
              <a:rPr lang="en-US" sz="1800">
                <a:solidFill>
                  <a:srgbClr val="000000"/>
                </a:solidFill>
                <a:latin typeface="Calibri" pitchFamily="34" charset="0"/>
                <a:cs typeface="Arial" pitchFamily="34" charset="0"/>
              </a:rPr>
              <a:t>hindcasts) for use as forecast models when conditions are  changing. </a:t>
            </a:r>
          </a:p>
          <a:p>
            <a:pPr marL="0" lvl="1" indent="-119063" defTabSz="912813" eaLnBrk="0" hangingPunct="0">
              <a:lnSpc>
                <a:spcPts val="1950"/>
              </a:lnSpc>
              <a:buClr>
                <a:srgbClr val="000000"/>
              </a:buClr>
              <a:buFont typeface="Arial" pitchFamily="34" charset="0"/>
              <a:buChar char="•"/>
            </a:pPr>
            <a:r>
              <a:rPr lang="en-US" sz="1800">
                <a:solidFill>
                  <a:srgbClr val="000000"/>
                </a:solidFill>
                <a:latin typeface="Calibri" pitchFamily="34" charset="0"/>
                <a:cs typeface="Arial" pitchFamily="34" charset="0"/>
              </a:rPr>
              <a:t>Predictability and suitability of different approaches at different </a:t>
            </a:r>
          </a:p>
          <a:p>
            <a:pPr marL="0" lvl="1" indent="-119063" defTabSz="912813" eaLnBrk="0" hangingPunct="0">
              <a:lnSpc>
                <a:spcPts val="1950"/>
              </a:lnSpc>
              <a:buClr>
                <a:srgbClr val="000000"/>
              </a:buClr>
            </a:pPr>
            <a:r>
              <a:rPr lang="en-US" sz="1800">
                <a:solidFill>
                  <a:srgbClr val="000000"/>
                </a:solidFill>
                <a:latin typeface="Calibri" pitchFamily="34" charset="0"/>
                <a:cs typeface="Arial" pitchFamily="34" charset="0"/>
              </a:rPr>
              <a:t>forecast timescales as ice thins and system persistence is reduced.  </a:t>
            </a:r>
          </a:p>
          <a:p>
            <a:pPr indent="-101600" defTabSz="912813">
              <a:lnSpc>
                <a:spcPts val="1950"/>
              </a:lnSpc>
            </a:pPr>
            <a:r>
              <a:rPr lang="en-US" sz="1800" b="1" u="sng">
                <a:solidFill>
                  <a:srgbClr val="000000"/>
                </a:solidFill>
                <a:latin typeface="Calibri" pitchFamily="34" charset="0"/>
                <a:cs typeface="Arial" pitchFamily="34" charset="0"/>
              </a:rPr>
              <a:t>Challenges</a:t>
            </a:r>
            <a:r>
              <a:rPr lang="en-US" sz="1800" b="1">
                <a:solidFill>
                  <a:srgbClr val="000000"/>
                </a:solidFill>
                <a:latin typeface="Calibri" pitchFamily="34" charset="0"/>
                <a:cs typeface="Arial" pitchFamily="34" charset="0"/>
              </a:rPr>
              <a:t>:</a:t>
            </a:r>
          </a:p>
          <a:p>
            <a:pPr indent="-101600" defTabSz="912813">
              <a:lnSpc>
                <a:spcPts val="1950"/>
              </a:lnSpc>
              <a:buFont typeface="Arial" pitchFamily="34" charset="0"/>
              <a:buChar char="•"/>
            </a:pPr>
            <a:r>
              <a:rPr lang="en-US" sz="1800">
                <a:solidFill>
                  <a:srgbClr val="000000"/>
                </a:solidFill>
                <a:latin typeface="Calibri" pitchFamily="34" charset="0"/>
                <a:cs typeface="Arial" pitchFamily="34" charset="0"/>
              </a:rPr>
              <a:t>Models reproduce historical records well when forced with observations (reanalysis) in a bulk sense,  but the fidelity needed for Arctic shipping  and other operations is poorly characterized.  Predictability of thinning/single year ice and seasonal/annual conditions is uncertain.</a:t>
            </a:r>
          </a:p>
        </p:txBody>
      </p:sp>
      <p:pic>
        <p:nvPicPr>
          <p:cNvPr id="51203" name="Picture 2"/>
          <p:cNvPicPr>
            <a:picLocks noChangeAspect="1" noChangeArrowheads="1"/>
          </p:cNvPicPr>
          <p:nvPr/>
        </p:nvPicPr>
        <p:blipFill>
          <a:blip r:embed="rId3" cstate="print"/>
          <a:srcRect/>
          <a:stretch>
            <a:fillRect/>
          </a:stretch>
        </p:blipFill>
        <p:spPr bwMode="auto">
          <a:xfrm>
            <a:off x="98425" y="152400"/>
            <a:ext cx="1044575" cy="1012825"/>
          </a:xfrm>
          <a:prstGeom prst="rect">
            <a:avLst/>
          </a:prstGeom>
          <a:noFill/>
          <a:ln w="9525">
            <a:noFill/>
            <a:miter lim="800000"/>
            <a:headEnd/>
            <a:tailEnd/>
          </a:ln>
        </p:spPr>
      </p:pic>
      <p:pic>
        <p:nvPicPr>
          <p:cNvPr id="51204" name="Picture 1" descr="IceThickSep2007CICE.tiff"/>
          <p:cNvPicPr>
            <a:picLocks noChangeAspect="1"/>
          </p:cNvPicPr>
          <p:nvPr/>
        </p:nvPicPr>
        <p:blipFill>
          <a:blip r:embed="rId4" cstate="print"/>
          <a:srcRect/>
          <a:stretch>
            <a:fillRect/>
          </a:stretch>
        </p:blipFill>
        <p:spPr bwMode="auto">
          <a:xfrm>
            <a:off x="6705600" y="3241675"/>
            <a:ext cx="2362200" cy="2168525"/>
          </a:xfrm>
          <a:prstGeom prst="rect">
            <a:avLst/>
          </a:prstGeom>
          <a:noFill/>
          <a:ln w="9525">
            <a:noFill/>
            <a:miter lim="800000"/>
            <a:headEnd/>
            <a:tailEnd/>
          </a:ln>
        </p:spPr>
      </p:pic>
      <p:pic>
        <p:nvPicPr>
          <p:cNvPr id="51205" name="Picture 14"/>
          <p:cNvPicPr>
            <a:picLocks noChangeAspect="1" noChangeArrowheads="1"/>
          </p:cNvPicPr>
          <p:nvPr/>
        </p:nvPicPr>
        <p:blipFill>
          <a:blip r:embed="rId5" cstate="print"/>
          <a:srcRect/>
          <a:stretch>
            <a:fillRect/>
          </a:stretch>
        </p:blipFill>
        <p:spPr bwMode="auto">
          <a:xfrm>
            <a:off x="5988050" y="1838325"/>
            <a:ext cx="2446338" cy="1743075"/>
          </a:xfrm>
          <a:prstGeom prst="rect">
            <a:avLst/>
          </a:prstGeom>
          <a:noFill/>
          <a:ln w="9525">
            <a:noFill/>
            <a:miter lim="800000"/>
            <a:headEnd/>
            <a:tailEnd/>
          </a:ln>
        </p:spPr>
      </p:pic>
      <p:pic>
        <p:nvPicPr>
          <p:cNvPr id="51206" name="Picture 15" descr="SeaIceDecline.png"/>
          <p:cNvPicPr>
            <a:picLocks noChangeAspect="1"/>
          </p:cNvPicPr>
          <p:nvPr/>
        </p:nvPicPr>
        <p:blipFill>
          <a:blip r:embed="rId6" cstate="print"/>
          <a:srcRect/>
          <a:stretch>
            <a:fillRect/>
          </a:stretch>
        </p:blipFill>
        <p:spPr bwMode="auto">
          <a:xfrm>
            <a:off x="7464425" y="1905000"/>
            <a:ext cx="1450975"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152400"/>
            <a:ext cx="8229600" cy="1143000"/>
          </a:xfrm>
        </p:spPr>
        <p:txBody>
          <a:bodyPr/>
          <a:lstStyle/>
          <a:p>
            <a:r>
              <a:rPr lang="en-US" sz="2200" smtClean="0">
                <a:solidFill>
                  <a:schemeClr val="tx1"/>
                </a:solidFill>
                <a:ea typeface="ＭＳ Ｐゴシック" pitchFamily="1" charset="-128"/>
              </a:rPr>
              <a:t>	Coastal Seas: Predictability of Circulation, Hypoxia, and Harmful Algal Blooms at Lead Times of 1-6 Weeks</a:t>
            </a:r>
            <a:endParaRPr lang="en-US" sz="2200" smtClean="0">
              <a:ea typeface="ＭＳ Ｐゴシック" pitchFamily="1" charset="-128"/>
            </a:endParaRPr>
          </a:p>
        </p:txBody>
      </p:sp>
      <p:pic>
        <p:nvPicPr>
          <p:cNvPr id="53250" name="Picture 2"/>
          <p:cNvPicPr>
            <a:picLocks noChangeAspect="1" noChangeArrowheads="1"/>
          </p:cNvPicPr>
          <p:nvPr/>
        </p:nvPicPr>
        <p:blipFill>
          <a:blip r:embed="rId3" cstate="print"/>
          <a:srcRect/>
          <a:stretch>
            <a:fillRect/>
          </a:stretch>
        </p:blipFill>
        <p:spPr bwMode="auto">
          <a:xfrm>
            <a:off x="98425" y="152400"/>
            <a:ext cx="1044575" cy="1012825"/>
          </a:xfrm>
          <a:prstGeom prst="rect">
            <a:avLst/>
          </a:prstGeom>
          <a:noFill/>
          <a:ln w="9525">
            <a:noFill/>
            <a:miter lim="800000"/>
            <a:headEnd/>
            <a:tailEnd/>
          </a:ln>
        </p:spPr>
      </p:pic>
      <p:pic>
        <p:nvPicPr>
          <p:cNvPr id="53251" name="Picture 2"/>
          <p:cNvPicPr>
            <a:picLocks noChangeAspect="1" noChangeArrowheads="1"/>
          </p:cNvPicPr>
          <p:nvPr/>
        </p:nvPicPr>
        <p:blipFill>
          <a:blip r:embed="rId4" cstate="print"/>
          <a:srcRect/>
          <a:stretch>
            <a:fillRect/>
          </a:stretch>
        </p:blipFill>
        <p:spPr bwMode="auto">
          <a:xfrm>
            <a:off x="7696200" y="3810000"/>
            <a:ext cx="1295400" cy="1828800"/>
          </a:xfrm>
          <a:prstGeom prst="rect">
            <a:avLst/>
          </a:prstGeom>
          <a:noFill/>
          <a:ln w="9525">
            <a:noFill/>
            <a:miter lim="800000"/>
            <a:headEnd/>
            <a:tailEnd/>
          </a:ln>
        </p:spPr>
      </p:pic>
      <p:pic>
        <p:nvPicPr>
          <p:cNvPr id="53252"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0" y="1851025"/>
            <a:ext cx="2209800" cy="1120775"/>
          </a:xfrm>
          <a:prstGeom prst="rect">
            <a:avLst/>
          </a:prstGeom>
          <a:noFill/>
          <a:ln w="9525">
            <a:noFill/>
            <a:miter lim="800000"/>
            <a:headEnd/>
            <a:tailEnd/>
          </a:ln>
        </p:spPr>
      </p:pic>
      <p:pic>
        <p:nvPicPr>
          <p:cNvPr id="53253" name="Picture 2"/>
          <p:cNvPicPr>
            <a:picLocks noChangeAspect="1" noChangeArrowheads="1"/>
          </p:cNvPicPr>
          <p:nvPr/>
        </p:nvPicPr>
        <p:blipFill>
          <a:blip r:embed="rId6" cstate="print"/>
          <a:srcRect/>
          <a:stretch>
            <a:fillRect/>
          </a:stretch>
        </p:blipFill>
        <p:spPr bwMode="auto">
          <a:xfrm>
            <a:off x="7019925" y="2971800"/>
            <a:ext cx="2047875" cy="1752600"/>
          </a:xfrm>
          <a:prstGeom prst="rect">
            <a:avLst/>
          </a:prstGeom>
          <a:noFill/>
          <a:ln w="9525">
            <a:noFill/>
            <a:miter lim="800000"/>
            <a:headEnd/>
            <a:tailEnd/>
          </a:ln>
        </p:spPr>
      </p:pic>
      <p:sp>
        <p:nvSpPr>
          <p:cNvPr id="53254" name="Rectangle 14"/>
          <p:cNvSpPr>
            <a:spLocks noChangeArrowheads="1"/>
          </p:cNvSpPr>
          <p:nvPr/>
        </p:nvSpPr>
        <p:spPr bwMode="auto">
          <a:xfrm>
            <a:off x="0" y="1295400"/>
            <a:ext cx="8839200" cy="4965700"/>
          </a:xfrm>
          <a:prstGeom prst="rect">
            <a:avLst/>
          </a:prstGeom>
          <a:noFill/>
          <a:ln w="9525">
            <a:noFill/>
            <a:miter lim="800000"/>
            <a:headEnd/>
            <a:tailEnd/>
          </a:ln>
        </p:spPr>
        <p:txBody>
          <a:bodyPr>
            <a:spAutoFit/>
          </a:bodyPr>
          <a:lstStyle/>
          <a:p>
            <a:pPr marL="101600" indent="-101600" defTabSz="912813">
              <a:lnSpc>
                <a:spcPts val="2000"/>
              </a:lnSpc>
            </a:pPr>
            <a:r>
              <a:rPr lang="en-US" sz="1800" b="1"/>
              <a:t>ESPC Demonstration #4 – Establish, at a range of lead times beyond the present weather prediction scales, the forecast skill for Harmful Algal Blooms (HABs) and coastal sea hypoxia. </a:t>
            </a:r>
            <a:endParaRPr lang="en-US" sz="1800" b="1" u="sng">
              <a:solidFill>
                <a:srgbClr val="000000"/>
              </a:solidFill>
              <a:latin typeface="Calibri" pitchFamily="34" charset="0"/>
              <a:cs typeface="Arial" pitchFamily="34" charset="0"/>
            </a:endParaRPr>
          </a:p>
          <a:p>
            <a:pPr marL="101600" indent="-101600" defTabSz="912813">
              <a:lnSpc>
                <a:spcPts val="2000"/>
              </a:lnSpc>
            </a:pPr>
            <a:r>
              <a:rPr lang="en-US" sz="1800" b="1" u="sng">
                <a:solidFill>
                  <a:srgbClr val="000000"/>
                </a:solidFill>
                <a:latin typeface="Calibri" pitchFamily="34" charset="0"/>
                <a:cs typeface="Arial" pitchFamily="34" charset="0"/>
              </a:rPr>
              <a:t>Objectives</a:t>
            </a:r>
            <a:r>
              <a:rPr lang="en-US" sz="1800" b="1">
                <a:solidFill>
                  <a:srgbClr val="000000"/>
                </a:solidFill>
                <a:latin typeface="Calibri" pitchFamily="34" charset="0"/>
                <a:cs typeface="Arial" pitchFamily="34" charset="0"/>
              </a:rPr>
              <a:t>:</a:t>
            </a:r>
          </a:p>
          <a:p>
            <a:pPr marL="101600" indent="-101600" defTabSz="912813">
              <a:lnSpc>
                <a:spcPts val="2000"/>
              </a:lnSpc>
              <a:buFont typeface="Arial" pitchFamily="34" charset="0"/>
              <a:buChar char="•"/>
            </a:pPr>
            <a:r>
              <a:rPr lang="en-US" sz="1800">
                <a:solidFill>
                  <a:srgbClr val="000000"/>
                </a:solidFill>
                <a:latin typeface="Calibri" pitchFamily="34" charset="0"/>
                <a:cs typeface="Arial" pitchFamily="34" charset="0"/>
              </a:rPr>
              <a:t>Identify effects in global forecasts of the physical earth system that lead</a:t>
            </a:r>
          </a:p>
          <a:p>
            <a:pPr marL="101600" indent="-101600" defTabSz="912813">
              <a:lnSpc>
                <a:spcPts val="2000"/>
              </a:lnSpc>
            </a:pPr>
            <a:r>
              <a:rPr lang="en-US" sz="1800">
                <a:solidFill>
                  <a:srgbClr val="000000"/>
                </a:solidFill>
                <a:latin typeface="Calibri" pitchFamily="34" charset="0"/>
                <a:cs typeface="Arial" pitchFamily="34" charset="0"/>
              </a:rPr>
              <a:t> to conditions conducive to HABS and hypoxia.</a:t>
            </a:r>
          </a:p>
          <a:p>
            <a:pPr marL="101600" indent="-101600" defTabSz="912813">
              <a:lnSpc>
                <a:spcPts val="2000"/>
              </a:lnSpc>
              <a:buFont typeface="Arial" pitchFamily="34" charset="0"/>
              <a:buChar char="•"/>
            </a:pPr>
            <a:r>
              <a:rPr lang="en-US" sz="1800">
                <a:solidFill>
                  <a:srgbClr val="000000"/>
                </a:solidFill>
                <a:latin typeface="Calibri" pitchFamily="34" charset="0"/>
                <a:cs typeface="Arial" pitchFamily="34" charset="0"/>
              </a:rPr>
              <a:t>Communicate the global forecasts, uncertainty,  and variability to physical </a:t>
            </a:r>
          </a:p>
          <a:p>
            <a:pPr marL="101600" indent="-101600" defTabSz="912813">
              <a:lnSpc>
                <a:spcPts val="2000"/>
              </a:lnSpc>
            </a:pPr>
            <a:r>
              <a:rPr lang="en-US" sz="1800">
                <a:solidFill>
                  <a:srgbClr val="000000"/>
                </a:solidFill>
                <a:latin typeface="Calibri" pitchFamily="34" charset="0"/>
                <a:cs typeface="Arial" pitchFamily="34" charset="0"/>
              </a:rPr>
              <a:t>predictions for specific regionally affected areas (downscaling).</a:t>
            </a:r>
          </a:p>
          <a:p>
            <a:pPr marL="101600" indent="-101600" defTabSz="912813">
              <a:lnSpc>
                <a:spcPts val="2000"/>
              </a:lnSpc>
              <a:buFont typeface="Arial" pitchFamily="34" charset="0"/>
              <a:buChar char="•"/>
            </a:pPr>
            <a:r>
              <a:rPr lang="en-US" sz="1800">
                <a:solidFill>
                  <a:srgbClr val="000000"/>
                </a:solidFill>
                <a:latin typeface="Calibri" pitchFamily="34" charset="0"/>
                <a:cs typeface="Arial" pitchFamily="34" charset="0"/>
              </a:rPr>
              <a:t>Predict impact of globally forecasts on local area biology/chemistry.</a:t>
            </a:r>
          </a:p>
          <a:p>
            <a:pPr marL="101600" indent="-101600" defTabSz="912813">
              <a:lnSpc>
                <a:spcPts val="2000"/>
              </a:lnSpc>
            </a:pPr>
            <a:r>
              <a:rPr lang="en-US" sz="1800" b="1" u="sng">
                <a:solidFill>
                  <a:srgbClr val="000000"/>
                </a:solidFill>
                <a:latin typeface="Calibri" pitchFamily="34" charset="0"/>
                <a:cs typeface="Arial" pitchFamily="34" charset="0"/>
              </a:rPr>
              <a:t>Thrusts</a:t>
            </a:r>
            <a:r>
              <a:rPr lang="en-US" sz="1800" b="1">
                <a:solidFill>
                  <a:srgbClr val="000000"/>
                </a:solidFill>
                <a:latin typeface="Calibri" pitchFamily="34" charset="0"/>
                <a:cs typeface="Arial" pitchFamily="34" charset="0"/>
              </a:rPr>
              <a:t>:</a:t>
            </a:r>
          </a:p>
          <a:p>
            <a:pPr marL="119063" lvl="1" indent="-119063" defTabSz="912813" eaLnBrk="0" hangingPunct="0">
              <a:lnSpc>
                <a:spcPts val="2000"/>
              </a:lnSpc>
              <a:buClr>
                <a:srgbClr val="000000"/>
              </a:buClr>
              <a:buFont typeface="Arial" pitchFamily="34" charset="0"/>
              <a:buChar char="•"/>
            </a:pPr>
            <a:r>
              <a:rPr lang="en-US" sz="1800">
                <a:solidFill>
                  <a:srgbClr val="000000"/>
                </a:solidFill>
                <a:latin typeface="Calibri" pitchFamily="34" charset="0"/>
                <a:cs typeface="Arial" pitchFamily="34" charset="0"/>
              </a:rPr>
              <a:t>Relevant physical earth system observations and coupled predictions.</a:t>
            </a:r>
          </a:p>
          <a:p>
            <a:pPr marL="119063" lvl="1" indent="-119063" defTabSz="912813" eaLnBrk="0" hangingPunct="0">
              <a:lnSpc>
                <a:spcPts val="2000"/>
              </a:lnSpc>
              <a:buClr>
                <a:srgbClr val="000000"/>
              </a:buClr>
              <a:buFont typeface="Arial" pitchFamily="34" charset="0"/>
              <a:buChar char="•"/>
            </a:pPr>
            <a:r>
              <a:rPr lang="en-US" sz="1800">
                <a:solidFill>
                  <a:srgbClr val="000000"/>
                </a:solidFill>
                <a:latin typeface="Calibri" pitchFamily="34" charset="0"/>
                <a:cs typeface="Arial" pitchFamily="34" charset="0"/>
              </a:rPr>
              <a:t>Local physical conditions in under-observed , high resolution regions</a:t>
            </a:r>
          </a:p>
          <a:p>
            <a:pPr marL="119063" lvl="1" indent="-119063" defTabSz="912813" eaLnBrk="0" hangingPunct="0">
              <a:lnSpc>
                <a:spcPts val="2000"/>
              </a:lnSpc>
              <a:buClr>
                <a:srgbClr val="000000"/>
              </a:buClr>
            </a:pPr>
            <a:r>
              <a:rPr lang="en-US" sz="1800">
                <a:solidFill>
                  <a:srgbClr val="000000"/>
                </a:solidFill>
                <a:latin typeface="Calibri" pitchFamily="34" charset="0"/>
                <a:cs typeface="Arial" pitchFamily="34" charset="0"/>
              </a:rPr>
              <a:t>particular to areas in which HABS and hypoxia are significant concerns.</a:t>
            </a:r>
          </a:p>
          <a:p>
            <a:pPr marL="101600" indent="-101600" defTabSz="912813">
              <a:lnSpc>
                <a:spcPts val="2000"/>
              </a:lnSpc>
            </a:pPr>
            <a:r>
              <a:rPr lang="en-US" sz="1800" b="1" u="sng">
                <a:solidFill>
                  <a:srgbClr val="000000"/>
                </a:solidFill>
                <a:latin typeface="Calibri" pitchFamily="34" charset="0"/>
                <a:cs typeface="Arial" pitchFamily="34" charset="0"/>
              </a:rPr>
              <a:t>Challenges</a:t>
            </a:r>
            <a:r>
              <a:rPr lang="en-US" sz="1800" b="1">
                <a:solidFill>
                  <a:srgbClr val="000000"/>
                </a:solidFill>
                <a:latin typeface="Calibri" pitchFamily="34" charset="0"/>
                <a:cs typeface="Arial" pitchFamily="34" charset="0"/>
              </a:rPr>
              <a:t>:</a:t>
            </a:r>
          </a:p>
          <a:p>
            <a:pPr marL="101600" indent="-101600" defTabSz="912813">
              <a:lnSpc>
                <a:spcPts val="2000"/>
              </a:lnSpc>
              <a:buFont typeface="Arial" pitchFamily="34" charset="0"/>
              <a:buChar char="•"/>
            </a:pPr>
            <a:r>
              <a:rPr lang="en-US" sz="1800">
                <a:solidFill>
                  <a:srgbClr val="000000"/>
                </a:solidFill>
                <a:latin typeface="Calibri" pitchFamily="34" charset="0"/>
                <a:cs typeface="Arial" pitchFamily="34" charset="0"/>
              </a:rPr>
              <a:t>Precipitation residence times and nutrient loading changes from watershed to coastal waters is not well characterized in  forecast models and difficult to efficiently represent numerically in a unified vertical coordinate system. </a:t>
            </a:r>
          </a:p>
          <a:p>
            <a:pPr marL="101600" indent="-101600" defTabSz="912813">
              <a:lnSpc>
                <a:spcPts val="2000"/>
              </a:lnSpc>
              <a:buFont typeface="Arial" pitchFamily="34" charset="0"/>
              <a:buChar char="•"/>
            </a:pPr>
            <a:r>
              <a:rPr lang="en-US" sz="1800">
                <a:solidFill>
                  <a:srgbClr val="000000"/>
                </a:solidFill>
                <a:latin typeface="Calibri" pitchFamily="34" charset="0"/>
                <a:cs typeface="Arial" pitchFamily="34" charset="0"/>
              </a:rPr>
              <a:t>Upwelling, driven by 3-dimensional air and ocean circulations, and modified by waves, bathymetry, and topography, also a major cause of HABs and hypoxia.</a:t>
            </a:r>
            <a:endParaRPr lang="en-US" sz="1800" b="1" u="sng">
              <a:solidFill>
                <a:srgbClr val="0000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152400"/>
            <a:ext cx="8229600" cy="1143000"/>
          </a:xfrm>
        </p:spPr>
        <p:txBody>
          <a:bodyPr/>
          <a:lstStyle/>
          <a:p>
            <a:r>
              <a:rPr lang="en-US" sz="2000" smtClean="0">
                <a:solidFill>
                  <a:schemeClr val="tx1"/>
                </a:solidFill>
                <a:ea typeface="ＭＳ Ｐゴシック" pitchFamily="1" charset="-128"/>
              </a:rPr>
              <a:t>	 Open Ocean: Predictability of the Atlantic Meridional</a:t>
            </a:r>
            <a:br>
              <a:rPr lang="en-US" sz="2000" smtClean="0">
                <a:solidFill>
                  <a:schemeClr val="tx1"/>
                </a:solidFill>
                <a:ea typeface="ＭＳ Ｐゴシック" pitchFamily="1" charset="-128"/>
              </a:rPr>
            </a:br>
            <a:r>
              <a:rPr lang="en-US" sz="2000" smtClean="0">
                <a:solidFill>
                  <a:schemeClr val="tx1"/>
                </a:solidFill>
                <a:ea typeface="ＭＳ Ｐゴシック" pitchFamily="1" charset="-128"/>
              </a:rPr>
              <a:t>	Overturning Circulation (AMOC) from Monthly to Decadal Timescales for Improved Weather and Climate Forecasts</a:t>
            </a:r>
            <a:endParaRPr lang="en-US" sz="2000" smtClean="0">
              <a:ea typeface="ＭＳ Ｐゴシック" pitchFamily="1" charset="-128"/>
            </a:endParaRPr>
          </a:p>
        </p:txBody>
      </p:sp>
      <p:sp>
        <p:nvSpPr>
          <p:cNvPr id="55298" name="Rectangle 14"/>
          <p:cNvSpPr>
            <a:spLocks noChangeArrowheads="1"/>
          </p:cNvSpPr>
          <p:nvPr/>
        </p:nvSpPr>
        <p:spPr bwMode="auto">
          <a:xfrm>
            <a:off x="0" y="1358900"/>
            <a:ext cx="9067800" cy="4965700"/>
          </a:xfrm>
          <a:prstGeom prst="rect">
            <a:avLst/>
          </a:prstGeom>
          <a:noFill/>
          <a:ln w="9525">
            <a:noFill/>
            <a:miter lim="800000"/>
            <a:headEnd/>
            <a:tailEnd/>
          </a:ln>
        </p:spPr>
        <p:txBody>
          <a:bodyPr>
            <a:spAutoFit/>
          </a:bodyPr>
          <a:lstStyle/>
          <a:p>
            <a:pPr marL="101600" indent="-101600" defTabSz="912813">
              <a:lnSpc>
                <a:spcPts val="2000"/>
              </a:lnSpc>
            </a:pPr>
            <a:r>
              <a:rPr lang="en-US" sz="1800" b="1"/>
              <a:t>ESPC Demonstration #5 – Improved representation of basin scale three dimensional ocean circulation from months to years for use in coupled climate and weather models. </a:t>
            </a:r>
            <a:endParaRPr lang="en-US" sz="1800" b="1" u="sng">
              <a:solidFill>
                <a:srgbClr val="000000"/>
              </a:solidFill>
              <a:latin typeface="Calibri" pitchFamily="34" charset="0"/>
              <a:cs typeface="Arial" pitchFamily="34" charset="0"/>
            </a:endParaRPr>
          </a:p>
          <a:p>
            <a:pPr marL="101600" indent="-101600" defTabSz="912813">
              <a:lnSpc>
                <a:spcPts val="2000"/>
              </a:lnSpc>
            </a:pPr>
            <a:r>
              <a:rPr lang="en-US" sz="1800" b="1" u="sng">
                <a:solidFill>
                  <a:srgbClr val="000000"/>
                </a:solidFill>
                <a:latin typeface="Calibri" pitchFamily="34" charset="0"/>
                <a:cs typeface="Arial" pitchFamily="34" charset="0"/>
              </a:rPr>
              <a:t>Objectives</a:t>
            </a:r>
            <a:r>
              <a:rPr lang="en-US" sz="1800" b="1">
                <a:solidFill>
                  <a:srgbClr val="000000"/>
                </a:solidFill>
                <a:latin typeface="Calibri" pitchFamily="34" charset="0"/>
                <a:cs typeface="Arial" pitchFamily="34" charset="0"/>
              </a:rPr>
              <a:t>:</a:t>
            </a:r>
          </a:p>
          <a:p>
            <a:pPr marL="101600" indent="-101600" defTabSz="912813">
              <a:lnSpc>
                <a:spcPts val="2000"/>
              </a:lnSpc>
              <a:buFont typeface="Arial" pitchFamily="34" charset="0"/>
              <a:buChar char="•"/>
            </a:pPr>
            <a:r>
              <a:rPr lang="en-US" sz="1800">
                <a:solidFill>
                  <a:srgbClr val="000000"/>
                </a:solidFill>
                <a:latin typeface="Calibri" pitchFamily="34" charset="0"/>
                <a:cs typeface="Arial" pitchFamily="34" charset="0"/>
              </a:rPr>
              <a:t>Assess model representation and predictability of ocean circulation</a:t>
            </a:r>
          </a:p>
          <a:p>
            <a:pPr marL="101600" indent="-101600" defTabSz="912813">
              <a:lnSpc>
                <a:spcPts val="2000"/>
              </a:lnSpc>
            </a:pPr>
            <a:r>
              <a:rPr lang="en-US" sz="1800">
                <a:solidFill>
                  <a:srgbClr val="000000"/>
                </a:solidFill>
                <a:latin typeface="Calibri" pitchFamily="34" charset="0"/>
                <a:cs typeface="Arial" pitchFamily="34" charset="0"/>
              </a:rPr>
              <a:t>from monthly to decadal timescales using RAPID and other  long </a:t>
            </a:r>
          </a:p>
          <a:p>
            <a:pPr marL="101600" indent="-101600" defTabSz="912813">
              <a:lnSpc>
                <a:spcPts val="2000"/>
              </a:lnSpc>
            </a:pPr>
            <a:r>
              <a:rPr lang="en-US" sz="1800">
                <a:solidFill>
                  <a:srgbClr val="000000"/>
                </a:solidFill>
                <a:latin typeface="Calibri" pitchFamily="34" charset="0"/>
                <a:cs typeface="Arial" pitchFamily="34" charset="0"/>
              </a:rPr>
              <a:t>duration multi-level ocean observational datasets. </a:t>
            </a:r>
          </a:p>
          <a:p>
            <a:pPr marL="101600" indent="-101600" defTabSz="912813">
              <a:lnSpc>
                <a:spcPts val="2000"/>
              </a:lnSpc>
            </a:pPr>
            <a:r>
              <a:rPr lang="en-US" sz="1800" b="1" u="sng">
                <a:solidFill>
                  <a:srgbClr val="000000"/>
                </a:solidFill>
                <a:latin typeface="Calibri" pitchFamily="34" charset="0"/>
                <a:cs typeface="Arial" pitchFamily="34" charset="0"/>
              </a:rPr>
              <a:t>Thrusts</a:t>
            </a:r>
            <a:r>
              <a:rPr lang="en-US" sz="1800" b="1">
                <a:solidFill>
                  <a:srgbClr val="000000"/>
                </a:solidFill>
                <a:latin typeface="Calibri" pitchFamily="34" charset="0"/>
                <a:cs typeface="Arial" pitchFamily="34" charset="0"/>
              </a:rPr>
              <a:t>:</a:t>
            </a:r>
          </a:p>
          <a:p>
            <a:pPr marL="119063" lvl="1" indent="-119063" defTabSz="912813" eaLnBrk="0" hangingPunct="0">
              <a:lnSpc>
                <a:spcPts val="2000"/>
              </a:lnSpc>
              <a:buClr>
                <a:srgbClr val="000000"/>
              </a:buClr>
              <a:buFont typeface="Arial" pitchFamily="34" charset="0"/>
              <a:buChar char="•"/>
            </a:pPr>
            <a:r>
              <a:rPr lang="en-US" sz="1800">
                <a:solidFill>
                  <a:srgbClr val="000000"/>
                </a:solidFill>
                <a:latin typeface="Calibri" pitchFamily="34" charset="0"/>
                <a:cs typeface="Arial" pitchFamily="34" charset="0"/>
              </a:rPr>
              <a:t>Build upon the existing IPCC, ECCO, HYCOM and USGCRP/CLIVAR </a:t>
            </a:r>
          </a:p>
          <a:p>
            <a:pPr marL="119063" lvl="1" indent="-119063" defTabSz="912813" eaLnBrk="0" hangingPunct="0">
              <a:lnSpc>
                <a:spcPts val="2000"/>
              </a:lnSpc>
              <a:buClr>
                <a:srgbClr val="000000"/>
              </a:buClr>
            </a:pPr>
            <a:r>
              <a:rPr lang="en-US" sz="1800">
                <a:solidFill>
                  <a:srgbClr val="000000"/>
                </a:solidFill>
                <a:latin typeface="Calibri" pitchFamily="34" charset="0"/>
                <a:cs typeface="Arial" pitchFamily="34" charset="0"/>
              </a:rPr>
              <a:t>efforts to assess basic predictability of the net transport and sensitivity </a:t>
            </a:r>
          </a:p>
          <a:p>
            <a:pPr marL="119063" lvl="1" indent="-119063" defTabSz="912813" eaLnBrk="0" hangingPunct="0">
              <a:lnSpc>
                <a:spcPts val="2000"/>
              </a:lnSpc>
              <a:buClr>
                <a:srgbClr val="000000"/>
              </a:buClr>
            </a:pPr>
            <a:r>
              <a:rPr lang="en-US" sz="1800">
                <a:solidFill>
                  <a:srgbClr val="000000"/>
                </a:solidFill>
                <a:latin typeface="Calibri" pitchFamily="34" charset="0"/>
                <a:cs typeface="Arial" pitchFamily="34" charset="0"/>
              </a:rPr>
              <a:t>to forcing in order to  identify knowledge gaps and design new  studies.</a:t>
            </a:r>
          </a:p>
          <a:p>
            <a:pPr marL="119063" lvl="1" indent="-119063" defTabSz="912813" eaLnBrk="0" hangingPunct="0">
              <a:lnSpc>
                <a:spcPts val="2000"/>
              </a:lnSpc>
              <a:buClr>
                <a:srgbClr val="000000"/>
              </a:buClr>
              <a:buFont typeface="Arial" pitchFamily="34" charset="0"/>
              <a:buChar char="•"/>
            </a:pPr>
            <a:r>
              <a:rPr lang="en-US" sz="1800">
                <a:solidFill>
                  <a:srgbClr val="000000"/>
                </a:solidFill>
                <a:latin typeface="Calibri" pitchFamily="34" charset="0"/>
                <a:cs typeface="Arial" pitchFamily="34" charset="0"/>
              </a:rPr>
              <a:t>Conduct high resolution coupled model simulations to look at </a:t>
            </a:r>
          </a:p>
          <a:p>
            <a:pPr marL="119063" lvl="1" indent="-119063" defTabSz="912813" eaLnBrk="0" hangingPunct="0">
              <a:lnSpc>
                <a:spcPts val="2000"/>
              </a:lnSpc>
              <a:buClr>
                <a:srgbClr val="000000"/>
              </a:buClr>
            </a:pPr>
            <a:r>
              <a:rPr lang="en-US" sz="1800">
                <a:solidFill>
                  <a:srgbClr val="000000"/>
                </a:solidFill>
                <a:latin typeface="Calibri" pitchFamily="34" charset="0"/>
                <a:cs typeface="Arial" pitchFamily="34" charset="0"/>
              </a:rPr>
              <a:t>detailed structure and air-ocean feedback.</a:t>
            </a:r>
          </a:p>
          <a:p>
            <a:pPr marL="119063" lvl="1" indent="-119063" defTabSz="912813" eaLnBrk="0" hangingPunct="0">
              <a:lnSpc>
                <a:spcPts val="2000"/>
              </a:lnSpc>
              <a:buClr>
                <a:srgbClr val="000000"/>
              </a:buClr>
            </a:pPr>
            <a:r>
              <a:rPr lang="en-US" sz="1800" b="1" u="sng">
                <a:solidFill>
                  <a:srgbClr val="000000"/>
                </a:solidFill>
                <a:latin typeface="Calibri" pitchFamily="34" charset="0"/>
                <a:cs typeface="Arial" pitchFamily="34" charset="0"/>
              </a:rPr>
              <a:t>Challenges</a:t>
            </a:r>
            <a:r>
              <a:rPr lang="en-US" sz="1800" b="1">
                <a:solidFill>
                  <a:srgbClr val="000000"/>
                </a:solidFill>
                <a:latin typeface="Calibri" pitchFamily="34" charset="0"/>
                <a:cs typeface="Arial" pitchFamily="34" charset="0"/>
              </a:rPr>
              <a:t>:</a:t>
            </a:r>
          </a:p>
          <a:p>
            <a:pPr marL="101600" indent="-101600" defTabSz="912813">
              <a:lnSpc>
                <a:spcPts val="2000"/>
              </a:lnSpc>
              <a:buFont typeface="Arial" pitchFamily="34" charset="0"/>
              <a:buChar char="•"/>
            </a:pPr>
            <a:r>
              <a:rPr lang="en-US" sz="1800">
                <a:solidFill>
                  <a:srgbClr val="000000"/>
                </a:solidFill>
                <a:latin typeface="Calibri" pitchFamily="34" charset="0"/>
                <a:cs typeface="Arial" pitchFamily="34" charset="0"/>
              </a:rPr>
              <a:t>It is not clear what is predictable about the AMOC. The AMOC is thought to be an important driver for the oceanic meridional heat flux and sea surface temperature, although the link between the AMOC and climate is not clear. </a:t>
            </a:r>
          </a:p>
          <a:p>
            <a:pPr marL="101600" indent="-101600" defTabSz="912813">
              <a:lnSpc>
                <a:spcPts val="2000"/>
              </a:lnSpc>
              <a:buFont typeface="Arial" pitchFamily="34" charset="0"/>
              <a:buChar char="•"/>
            </a:pPr>
            <a:r>
              <a:rPr lang="en-US" sz="1800">
                <a:solidFill>
                  <a:srgbClr val="000000"/>
                </a:solidFill>
                <a:latin typeface="Calibri" pitchFamily="34" charset="0"/>
                <a:cs typeface="Arial" pitchFamily="34" charset="0"/>
              </a:rPr>
              <a:t>Recent climate model studies have shown a slowdown in the AMOC with possible impacts on European regional seasonal climate, ENSO and hurricanes in the Atlantic Ocean.</a:t>
            </a:r>
          </a:p>
        </p:txBody>
      </p:sp>
      <p:pic>
        <p:nvPicPr>
          <p:cNvPr id="55299" name="Picture 2"/>
          <p:cNvPicPr>
            <a:picLocks noChangeAspect="1" noChangeArrowheads="1"/>
          </p:cNvPicPr>
          <p:nvPr/>
        </p:nvPicPr>
        <p:blipFill>
          <a:blip r:embed="rId3" cstate="print"/>
          <a:srcRect/>
          <a:stretch>
            <a:fillRect/>
          </a:stretch>
        </p:blipFill>
        <p:spPr bwMode="auto">
          <a:xfrm>
            <a:off x="98425" y="152400"/>
            <a:ext cx="1044575" cy="1012825"/>
          </a:xfrm>
          <a:prstGeom prst="rect">
            <a:avLst/>
          </a:prstGeom>
          <a:noFill/>
          <a:ln w="9525">
            <a:noFill/>
            <a:miter lim="800000"/>
            <a:headEnd/>
            <a:tailEnd/>
          </a:ln>
        </p:spPr>
      </p:pic>
      <p:pic>
        <p:nvPicPr>
          <p:cNvPr id="5530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34200" y="3505200"/>
            <a:ext cx="2133600" cy="1398588"/>
          </a:xfrm>
          <a:prstGeom prst="rect">
            <a:avLst/>
          </a:prstGeom>
          <a:noFill/>
          <a:ln w="9525">
            <a:noFill/>
            <a:miter lim="800000"/>
            <a:headEnd/>
            <a:tailEnd/>
          </a:ln>
        </p:spPr>
      </p:pic>
      <p:pic>
        <p:nvPicPr>
          <p:cNvPr id="55301" name="Picture 15" descr="AMOC.tif"/>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734175" y="1981200"/>
            <a:ext cx="2333625"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5"/>
          <p:cNvSpPr>
            <a:spLocks noChangeShapeType="1"/>
          </p:cNvSpPr>
          <p:nvPr/>
        </p:nvSpPr>
        <p:spPr bwMode="auto">
          <a:xfrm>
            <a:off x="228600" y="1295400"/>
            <a:ext cx="8686800" cy="1588"/>
          </a:xfrm>
          <a:prstGeom prst="line">
            <a:avLst/>
          </a:prstGeom>
          <a:noFill/>
          <a:ln w="57240">
            <a:solidFill>
              <a:srgbClr val="BBE0E3"/>
            </a:solidFill>
            <a:miter lim="800000"/>
            <a:headEnd/>
            <a:tailEnd/>
          </a:ln>
        </p:spPr>
        <p:txBody>
          <a:bodyPr/>
          <a:lstStyle/>
          <a:p>
            <a:endParaRPr lang="en-US"/>
          </a:p>
        </p:txBody>
      </p:sp>
      <p:sp>
        <p:nvSpPr>
          <p:cNvPr id="57346" name="Rectangle 2"/>
          <p:cNvSpPr>
            <a:spLocks noChangeArrowheads="1"/>
          </p:cNvSpPr>
          <p:nvPr/>
        </p:nvSpPr>
        <p:spPr bwMode="auto">
          <a:xfrm>
            <a:off x="228600" y="457200"/>
            <a:ext cx="8686800" cy="762000"/>
          </a:xfrm>
          <a:prstGeom prst="rect">
            <a:avLst/>
          </a:prstGeom>
          <a:noFill/>
          <a:ln w="12600">
            <a:noFill/>
            <a:miter lim="800000"/>
            <a:headEnd/>
            <a:tailEnd/>
          </a:ln>
        </p:spPr>
        <p:txBody>
          <a:bodyPr tIns="91440"/>
          <a:lstStyle/>
          <a:p>
            <a:pPr algn="ctr" defTabSz="457200">
              <a:lnSpc>
                <a:spcPts val="26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a:solidFill>
                  <a:srgbClr val="000000"/>
                </a:solidFill>
              </a:rPr>
              <a:t>Phase II: Decadal Prediction </a:t>
            </a:r>
          </a:p>
          <a:p>
            <a:pPr algn="ctr" defTabSz="457200">
              <a:lnSpc>
                <a:spcPts val="26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a:solidFill>
                  <a:srgbClr val="000000"/>
                </a:solidFill>
              </a:rPr>
              <a:t>(5-30+ years)</a:t>
            </a:r>
            <a:endParaRPr lang="en-US" sz="4000">
              <a:solidFill>
                <a:srgbClr val="000000"/>
              </a:solidFill>
            </a:endParaRPr>
          </a:p>
        </p:txBody>
      </p:sp>
      <p:sp>
        <p:nvSpPr>
          <p:cNvPr id="57347" name="Text Box 10"/>
          <p:cNvSpPr txBox="1">
            <a:spLocks noChangeArrowheads="1"/>
          </p:cNvSpPr>
          <p:nvPr/>
        </p:nvSpPr>
        <p:spPr bwMode="auto">
          <a:xfrm>
            <a:off x="8686800" y="6324600"/>
            <a:ext cx="457200" cy="350838"/>
          </a:xfrm>
          <a:prstGeom prst="rect">
            <a:avLst/>
          </a:prstGeom>
          <a:noFill/>
          <a:ln w="12600">
            <a:noFill/>
            <a:miter lim="800000"/>
            <a:headEnd/>
            <a:tailEnd/>
          </a:ln>
        </p:spPr>
        <p:txBody>
          <a:bodyPr tIns="91440">
            <a:spAutoFit/>
          </a:bodyPr>
          <a:lstStyle/>
          <a:p>
            <a:pPr algn="ctr">
              <a:spcBef>
                <a:spcPct val="50000"/>
              </a:spcBef>
            </a:pPr>
            <a:fld id="{BC4A3420-7BD0-401E-90F9-C7FCA895F15A}" type="slidenum">
              <a:rPr lang="en-US" sz="1400">
                <a:solidFill>
                  <a:schemeClr val="bg1"/>
                </a:solidFill>
              </a:rPr>
              <a:pPr algn="ctr">
                <a:spcBef>
                  <a:spcPct val="50000"/>
                </a:spcBef>
              </a:pPr>
              <a:t>17</a:t>
            </a:fld>
            <a:endParaRPr lang="en-US" sz="1400">
              <a:solidFill>
                <a:schemeClr val="bg1"/>
              </a:solidFill>
            </a:endParaRPr>
          </a:p>
        </p:txBody>
      </p:sp>
      <p:sp>
        <p:nvSpPr>
          <p:cNvPr id="57348" name="Content Placeholder 2"/>
          <p:cNvSpPr txBox="1">
            <a:spLocks/>
          </p:cNvSpPr>
          <p:nvPr/>
        </p:nvSpPr>
        <p:spPr bwMode="auto">
          <a:xfrm>
            <a:off x="76200" y="1295400"/>
            <a:ext cx="8839200" cy="5029200"/>
          </a:xfrm>
          <a:prstGeom prst="rect">
            <a:avLst/>
          </a:prstGeom>
          <a:noFill/>
          <a:ln w="9525">
            <a:noFill/>
            <a:miter lim="800000"/>
            <a:headEnd/>
            <a:tailEnd/>
          </a:ln>
        </p:spPr>
        <p:txBody>
          <a:bodyPr/>
          <a:lstStyle/>
          <a:p>
            <a:pPr eaLnBrk="0" hangingPunct="0"/>
            <a:r>
              <a:rPr lang="en-US" sz="1800">
                <a:solidFill>
                  <a:schemeClr val="tx1"/>
                </a:solidFill>
              </a:rPr>
              <a:t>Decadal to multi-decadal prediction issue is more</a:t>
            </a:r>
          </a:p>
          <a:p>
            <a:pPr eaLnBrk="0" hangingPunct="0"/>
            <a:r>
              <a:rPr lang="en-US" sz="1800">
                <a:solidFill>
                  <a:schemeClr val="tx1"/>
                </a:solidFill>
              </a:rPr>
              <a:t>complex and more focused on the forced problem </a:t>
            </a:r>
          </a:p>
          <a:p>
            <a:pPr eaLnBrk="0" hangingPunct="0"/>
            <a:r>
              <a:rPr lang="en-US" sz="1800">
                <a:solidFill>
                  <a:schemeClr val="tx1"/>
                </a:solidFill>
              </a:rPr>
              <a:t>and limits of predictability</a:t>
            </a:r>
          </a:p>
          <a:p>
            <a:pPr lvl="1" eaLnBrk="0" hangingPunct="0">
              <a:buFont typeface="Arial" pitchFamily="34" charset="0"/>
              <a:buChar char="•"/>
            </a:pPr>
            <a:r>
              <a:rPr lang="en-US" sz="1800">
                <a:solidFill>
                  <a:schemeClr val="tx1"/>
                </a:solidFill>
              </a:rPr>
              <a:t> Physical – solar variability, aerosols, </a:t>
            </a:r>
          </a:p>
          <a:p>
            <a:pPr lvl="1" eaLnBrk="0" hangingPunct="0"/>
            <a:r>
              <a:rPr lang="en-US" sz="1800">
                <a:solidFill>
                  <a:schemeClr val="tx1"/>
                </a:solidFill>
              </a:rPr>
              <a:t>volcanic, albedo, glacial and sea ice melt, </a:t>
            </a:r>
          </a:p>
          <a:p>
            <a:pPr lvl="1" eaLnBrk="0" hangingPunct="0"/>
            <a:r>
              <a:rPr lang="en-US" sz="1800">
                <a:solidFill>
                  <a:schemeClr val="tx1"/>
                </a:solidFill>
              </a:rPr>
              <a:t>ocean circulation and acidification, </a:t>
            </a:r>
          </a:p>
          <a:p>
            <a:pPr lvl="1" eaLnBrk="0" hangingPunct="0"/>
            <a:r>
              <a:rPr lang="en-US" sz="1800">
                <a:solidFill>
                  <a:schemeClr val="tx1"/>
                </a:solidFill>
              </a:rPr>
              <a:t>desertification…</a:t>
            </a:r>
          </a:p>
          <a:p>
            <a:pPr lvl="1" eaLnBrk="0" hangingPunct="0">
              <a:buFont typeface="Arial" pitchFamily="34" charset="0"/>
              <a:buChar char="•"/>
            </a:pPr>
            <a:r>
              <a:rPr lang="en-US" sz="1800">
                <a:solidFill>
                  <a:schemeClr val="tx1"/>
                </a:solidFill>
              </a:rPr>
              <a:t> Biogeochemical – ocean microbial, migrations </a:t>
            </a:r>
          </a:p>
          <a:p>
            <a:pPr lvl="1" eaLnBrk="0" hangingPunct="0"/>
            <a:r>
              <a:rPr lang="en-US" sz="1800">
                <a:solidFill>
                  <a:schemeClr val="tx1"/>
                </a:solidFill>
              </a:rPr>
              <a:t>including human, plant and animal….</a:t>
            </a:r>
          </a:p>
          <a:p>
            <a:pPr lvl="1" eaLnBrk="0" hangingPunct="0">
              <a:buFont typeface="Arial" pitchFamily="34" charset="0"/>
              <a:buChar char="•"/>
            </a:pPr>
            <a:r>
              <a:rPr lang="en-US" sz="1800">
                <a:solidFill>
                  <a:schemeClr val="tx1"/>
                </a:solidFill>
              </a:rPr>
              <a:t> Societal – deforestation, agriculture, </a:t>
            </a:r>
          </a:p>
          <a:p>
            <a:pPr lvl="1" eaLnBrk="0" hangingPunct="0"/>
            <a:r>
              <a:rPr lang="en-US" sz="1800">
                <a:solidFill>
                  <a:schemeClr val="tx1"/>
                </a:solidFill>
              </a:rPr>
              <a:t>urbanization, industrial…</a:t>
            </a:r>
          </a:p>
          <a:p>
            <a:pPr lvl="1" eaLnBrk="0" hangingPunct="0">
              <a:buFont typeface="Arial" pitchFamily="34" charset="0"/>
              <a:buChar char="•"/>
            </a:pPr>
            <a:r>
              <a:rPr lang="en-US" sz="1800">
                <a:solidFill>
                  <a:schemeClr val="tx1"/>
                </a:solidFill>
              </a:rPr>
              <a:t> Political – carbon limits, economic cycles, </a:t>
            </a:r>
          </a:p>
          <a:p>
            <a:pPr lvl="1" eaLnBrk="0" hangingPunct="0"/>
            <a:r>
              <a:rPr lang="en-US" sz="1800">
                <a:solidFill>
                  <a:schemeClr val="tx1"/>
                </a:solidFill>
              </a:rPr>
              <a:t>policy, water resources, warfare, …</a:t>
            </a:r>
          </a:p>
          <a:p>
            <a:pPr lvl="1" eaLnBrk="0" hangingPunct="0"/>
            <a:endParaRPr lang="en-US" sz="1800">
              <a:solidFill>
                <a:schemeClr val="tx1"/>
              </a:solidFill>
            </a:endParaRPr>
          </a:p>
          <a:p>
            <a:pPr eaLnBrk="0" hangingPunct="0"/>
            <a:r>
              <a:rPr lang="en-US" sz="1800">
                <a:solidFill>
                  <a:schemeClr val="tx1"/>
                </a:solidFill>
              </a:rPr>
              <a:t>Leverage National and International ongoing efforts in defining </a:t>
            </a:r>
            <a:r>
              <a:rPr lang="ja-JP" altLang="en-US" sz="1800">
                <a:solidFill>
                  <a:schemeClr val="tx1"/>
                </a:solidFill>
              </a:rPr>
              <a:t>“</a:t>
            </a:r>
            <a:r>
              <a:rPr lang="en-US" altLang="ja-JP" sz="1800">
                <a:solidFill>
                  <a:schemeClr val="tx1"/>
                </a:solidFill>
              </a:rPr>
              <a:t>operational</a:t>
            </a:r>
            <a:r>
              <a:rPr lang="ja-JP" altLang="en-US" sz="1800">
                <a:solidFill>
                  <a:schemeClr val="tx1"/>
                </a:solidFill>
              </a:rPr>
              <a:t>”</a:t>
            </a:r>
            <a:r>
              <a:rPr lang="en-US" altLang="ja-JP" sz="1800">
                <a:solidFill>
                  <a:schemeClr val="tx1"/>
                </a:solidFill>
              </a:rPr>
              <a:t> capability at these timescales: availability and reliability of information against decision requirements and format and mechanism for operational product generation, validation, and distribution.</a:t>
            </a:r>
          </a:p>
          <a:p>
            <a:pPr lvl="1" eaLnBrk="0" hangingPunct="0"/>
            <a:endParaRPr lang="en-US" sz="1800">
              <a:solidFill>
                <a:schemeClr val="tx1"/>
              </a:solidFill>
            </a:endParaRPr>
          </a:p>
          <a:p>
            <a:pPr eaLnBrk="0" hangingPunct="0"/>
            <a:endParaRPr lang="en-US" sz="1800">
              <a:solidFill>
                <a:schemeClr val="tx1"/>
              </a:solidFill>
            </a:endParaRPr>
          </a:p>
          <a:p>
            <a:pPr eaLnBrk="0" hangingPunct="0"/>
            <a:endParaRPr lang="en-US" sz="1800">
              <a:solidFill>
                <a:schemeClr val="tx1"/>
              </a:solidFill>
            </a:endParaRPr>
          </a:p>
        </p:txBody>
      </p:sp>
      <p:pic>
        <p:nvPicPr>
          <p:cNvPr id="57349" name="Picture 5" descr="ADM_Titley_ESPC_Brief.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638800" y="1471613"/>
            <a:ext cx="3276600" cy="3100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Line 5"/>
          <p:cNvSpPr>
            <a:spLocks noChangeShapeType="1"/>
          </p:cNvSpPr>
          <p:nvPr/>
        </p:nvSpPr>
        <p:spPr bwMode="auto">
          <a:xfrm>
            <a:off x="228600" y="1295400"/>
            <a:ext cx="8686800" cy="1588"/>
          </a:xfrm>
          <a:prstGeom prst="line">
            <a:avLst/>
          </a:prstGeom>
          <a:noFill/>
          <a:ln w="57240">
            <a:solidFill>
              <a:srgbClr val="BBE0E3"/>
            </a:solidFill>
            <a:miter lim="800000"/>
            <a:headEnd/>
            <a:tailEnd/>
          </a:ln>
        </p:spPr>
        <p:txBody>
          <a:bodyPr/>
          <a:lstStyle/>
          <a:p>
            <a:endParaRPr lang="en-US"/>
          </a:p>
        </p:txBody>
      </p:sp>
      <p:sp>
        <p:nvSpPr>
          <p:cNvPr id="59394" name="Rectangle 2"/>
          <p:cNvSpPr>
            <a:spLocks noChangeArrowheads="1"/>
          </p:cNvSpPr>
          <p:nvPr/>
        </p:nvSpPr>
        <p:spPr bwMode="auto">
          <a:xfrm>
            <a:off x="381000" y="457200"/>
            <a:ext cx="8302625" cy="685800"/>
          </a:xfrm>
          <a:prstGeom prst="rect">
            <a:avLst/>
          </a:prstGeom>
          <a:solidFill>
            <a:srgbClr val="FFFFFF"/>
          </a:solidFill>
          <a:ln w="12600">
            <a:noFill/>
            <a:miter lim="800000"/>
            <a:headEnd/>
            <a:tailEnd/>
          </a:ln>
        </p:spPr>
        <p:txBody>
          <a:bodyPr tIns="91440"/>
          <a:lstStyle/>
          <a:p>
            <a:pPr algn="ct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a:solidFill>
                  <a:srgbClr val="000000"/>
                </a:solidFill>
              </a:rPr>
              <a:t>ESPC Program Office Updates</a:t>
            </a:r>
          </a:p>
        </p:txBody>
      </p:sp>
      <p:sp>
        <p:nvSpPr>
          <p:cNvPr id="59395" name="Text Box 10"/>
          <p:cNvSpPr txBox="1">
            <a:spLocks noChangeArrowheads="1"/>
          </p:cNvSpPr>
          <p:nvPr/>
        </p:nvSpPr>
        <p:spPr bwMode="auto">
          <a:xfrm>
            <a:off x="8686800" y="6324600"/>
            <a:ext cx="457200" cy="350838"/>
          </a:xfrm>
          <a:prstGeom prst="rect">
            <a:avLst/>
          </a:prstGeom>
          <a:noFill/>
          <a:ln w="12600">
            <a:noFill/>
            <a:miter lim="800000"/>
            <a:headEnd/>
            <a:tailEnd/>
          </a:ln>
        </p:spPr>
        <p:txBody>
          <a:bodyPr tIns="91440">
            <a:spAutoFit/>
          </a:bodyPr>
          <a:lstStyle/>
          <a:p>
            <a:pPr algn="ctr">
              <a:spcBef>
                <a:spcPct val="50000"/>
              </a:spcBef>
            </a:pPr>
            <a:fld id="{42BDA057-C988-4CBD-B74C-B89AE17861D8}" type="slidenum">
              <a:rPr lang="en-US" sz="1400">
                <a:solidFill>
                  <a:schemeClr val="bg1"/>
                </a:solidFill>
              </a:rPr>
              <a:pPr algn="ctr">
                <a:spcBef>
                  <a:spcPct val="50000"/>
                </a:spcBef>
              </a:pPr>
              <a:t>18</a:t>
            </a:fld>
            <a:endParaRPr lang="en-US" sz="1400">
              <a:solidFill>
                <a:schemeClr val="bg1"/>
              </a:solidFill>
            </a:endParaRPr>
          </a:p>
        </p:txBody>
      </p:sp>
      <p:sp>
        <p:nvSpPr>
          <p:cNvPr id="7" name="Content Placeholder 2"/>
          <p:cNvSpPr txBox="1">
            <a:spLocks/>
          </p:cNvSpPr>
          <p:nvPr/>
        </p:nvSpPr>
        <p:spPr bwMode="auto">
          <a:xfrm>
            <a:off x="457200" y="1447800"/>
            <a:ext cx="8229600" cy="4114800"/>
          </a:xfrm>
          <a:prstGeom prst="rect">
            <a:avLst/>
          </a:prstGeom>
          <a:noFill/>
          <a:ln w="9525">
            <a:noFill/>
            <a:miter lim="800000"/>
            <a:headEnd/>
            <a:tailEnd/>
          </a:ln>
        </p:spPr>
        <p:txBody>
          <a:bodyPr/>
          <a:lstStyle/>
          <a:p>
            <a:pPr eaLnBrk="0" hangingPunct="0">
              <a:spcBef>
                <a:spcPts val="0"/>
              </a:spcBef>
              <a:buFont typeface="Arial" pitchFamily="34" charset="0"/>
              <a:buChar char="•"/>
              <a:defRPr/>
            </a:pPr>
            <a:r>
              <a:rPr lang="en-US" sz="2000" kern="0" dirty="0">
                <a:solidFill>
                  <a:schemeClr val="tx1"/>
                </a:solidFill>
                <a:latin typeface="+mn-lt"/>
                <a:ea typeface="ＭＳ Ｐゴシック" pitchFamily="34" charset="-128"/>
                <a:cs typeface="ＭＳ Ｐゴシック" charset="-128"/>
              </a:rPr>
              <a:t> Program Manager (Dr. Daniel Eleuterio) from Navy/ONR and Deputy Program Manager (Dr. Jessie Carman) from </a:t>
            </a:r>
            <a:r>
              <a:rPr lang="en-US" sz="2000" kern="0" dirty="0">
                <a:solidFill>
                  <a:schemeClr val="tx1"/>
                </a:solidFill>
                <a:ea typeface="ＭＳ Ｐゴシック" pitchFamily="34" charset="-128"/>
                <a:cs typeface="ＭＳ Ｐゴシック" charset="-128"/>
              </a:rPr>
              <a:t>NOAA/OAR/OWAQ.</a:t>
            </a:r>
          </a:p>
          <a:p>
            <a:pPr lvl="1" eaLnBrk="0" hangingPunct="0">
              <a:spcBef>
                <a:spcPts val="0"/>
              </a:spcBef>
              <a:defRPr/>
            </a:pPr>
            <a:endParaRPr lang="en-US" sz="2000" kern="0" dirty="0">
              <a:solidFill>
                <a:schemeClr val="tx1"/>
              </a:solidFill>
              <a:ea typeface="ＭＳ Ｐゴシック" pitchFamily="34" charset="-128"/>
              <a:cs typeface="ＭＳ Ｐゴシック" charset="-128"/>
            </a:endParaRPr>
          </a:p>
          <a:p>
            <a:pPr eaLnBrk="0" hangingPunct="0">
              <a:spcBef>
                <a:spcPts val="0"/>
              </a:spcBef>
              <a:buFont typeface="Arial" pitchFamily="34" charset="0"/>
              <a:buChar char="•"/>
              <a:defRPr/>
            </a:pPr>
            <a:r>
              <a:rPr lang="en-US" sz="2000" kern="0" dirty="0">
                <a:solidFill>
                  <a:schemeClr val="tx1"/>
                </a:solidFill>
                <a:latin typeface="+mn-lt"/>
                <a:ea typeface="ＭＳ Ｐゴシック" pitchFamily="34" charset="-128"/>
                <a:cs typeface="ＭＳ Ｐゴシック" charset="-128"/>
              </a:rPr>
              <a:t> ESPC Website at </a:t>
            </a:r>
            <a:r>
              <a:rPr lang="en-US" sz="2000" kern="0" dirty="0">
                <a:solidFill>
                  <a:schemeClr val="tx1"/>
                </a:solidFill>
                <a:latin typeface="+mn-lt"/>
                <a:ea typeface="ＭＳ Ｐゴシック" pitchFamily="34" charset="-128"/>
                <a:cs typeface="ＭＳ Ｐゴシック" charset="-128"/>
                <a:hlinkClick r:id="rId3"/>
              </a:rPr>
              <a:t>www.espc.oar.noaa.gov</a:t>
            </a:r>
            <a:endParaRPr lang="en-US" sz="2000" kern="0" dirty="0">
              <a:solidFill>
                <a:schemeClr val="tx1"/>
              </a:solidFill>
              <a:latin typeface="+mn-lt"/>
              <a:ea typeface="ＭＳ Ｐゴシック" pitchFamily="34" charset="-128"/>
              <a:cs typeface="ＭＳ Ｐゴシック" charset="-128"/>
            </a:endParaRPr>
          </a:p>
          <a:p>
            <a:pPr lvl="1" eaLnBrk="0" hangingPunct="0">
              <a:spcBef>
                <a:spcPts val="0"/>
              </a:spcBef>
              <a:defRPr/>
            </a:pPr>
            <a:endParaRPr lang="en-US" sz="2000" kern="0" dirty="0">
              <a:solidFill>
                <a:schemeClr val="tx1"/>
              </a:solidFill>
              <a:latin typeface="+mn-lt"/>
              <a:ea typeface="ＭＳ Ｐゴシック" pitchFamily="34" charset="-128"/>
              <a:cs typeface="ＭＳ Ｐゴシック" charset="-128"/>
            </a:endParaRPr>
          </a:p>
          <a:p>
            <a:pPr eaLnBrk="0" hangingPunct="0">
              <a:spcBef>
                <a:spcPts val="0"/>
              </a:spcBef>
              <a:buFont typeface="Arial" pitchFamily="34" charset="0"/>
              <a:buChar char="•"/>
              <a:defRPr/>
            </a:pPr>
            <a:r>
              <a:rPr lang="en-US" sz="2000" kern="0" dirty="0">
                <a:solidFill>
                  <a:schemeClr val="tx1"/>
                </a:solidFill>
                <a:latin typeface="+mn-lt"/>
                <a:ea typeface="ＭＳ Ｐゴシック" pitchFamily="34" charset="-128"/>
                <a:cs typeface="ＭＳ Ｐゴシック" charset="-128"/>
              </a:rPr>
              <a:t> Outreach through AMS, AGU, THORPEX, USGCRP, NOAA Environmental Modeling Group, National Ocean Council, etc.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381000" y="228600"/>
            <a:ext cx="8302625" cy="914400"/>
          </a:xfrm>
          <a:prstGeom prst="rect">
            <a:avLst/>
          </a:prstGeom>
          <a:solidFill>
            <a:srgbClr val="FFFFFF"/>
          </a:solidFill>
          <a:ln w="9525">
            <a:noFill/>
            <a:miter lim="800000"/>
            <a:headEnd/>
            <a:tailEnd/>
          </a:ln>
        </p:spPr>
        <p:txBody>
          <a:bodyPr tIns="91440"/>
          <a:lstStyle/>
          <a:p>
            <a:pPr algn="ct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a:solidFill>
                  <a:srgbClr val="000000"/>
                </a:solidFill>
              </a:rPr>
              <a:t>NUOPC/ESPC Relationship and Strategy</a:t>
            </a:r>
          </a:p>
        </p:txBody>
      </p:sp>
      <p:sp>
        <p:nvSpPr>
          <p:cNvPr id="61442" name="Text Box 4"/>
          <p:cNvSpPr txBox="1">
            <a:spLocks noChangeArrowheads="1"/>
          </p:cNvSpPr>
          <p:nvPr/>
        </p:nvSpPr>
        <p:spPr bwMode="auto">
          <a:xfrm>
            <a:off x="304800" y="2971800"/>
            <a:ext cx="8534400" cy="2971800"/>
          </a:xfrm>
          <a:prstGeom prst="rect">
            <a:avLst/>
          </a:prstGeom>
          <a:noFill/>
          <a:ln w="9525">
            <a:noFill/>
            <a:miter lim="800000"/>
            <a:headEnd/>
            <a:tailEnd/>
          </a:ln>
        </p:spPr>
        <p:txBody>
          <a:bodyPr tIns="91440"/>
          <a:lstStyle/>
          <a:p>
            <a:pPr marL="457200" indent="-455613" defTabSz="457200" hangingPunct="0">
              <a:lnSpc>
                <a:spcPts val="1600"/>
              </a:lnSpc>
              <a:spcAft>
                <a:spcPct val="20000"/>
              </a:spcAft>
              <a:buClr>
                <a:srgbClr val="000000"/>
              </a:buClr>
              <a:buSzPct val="80000"/>
              <a:tabLst>
                <a:tab pos="723900" algn="l"/>
                <a:tab pos="1447800" algn="l"/>
                <a:tab pos="2171700" algn="l"/>
                <a:tab pos="2895600" algn="l"/>
                <a:tab pos="3619500" algn="l"/>
                <a:tab pos="4343400" algn="l"/>
                <a:tab pos="5067300" algn="l"/>
                <a:tab pos="5791200" algn="l"/>
                <a:tab pos="6515100" algn="l"/>
                <a:tab pos="7239000" algn="l"/>
              </a:tabLst>
            </a:pPr>
            <a:r>
              <a:rPr lang="en-US" sz="1800">
                <a:solidFill>
                  <a:srgbClr val="000000"/>
                </a:solidFill>
                <a:ea typeface="ヒラギノ角ゴ ProN W3" pitchFamily="1" charset="-128"/>
              </a:rPr>
              <a:t>NUOPC</a:t>
            </a:r>
          </a:p>
          <a:p>
            <a:pPr marL="863600" lvl="1" indent="-323850" defTabSz="457200" hangingPunct="0">
              <a:lnSpc>
                <a:spcPts val="1600"/>
              </a:lnSpc>
              <a:spcAft>
                <a:spcPct val="20000"/>
              </a:spcAft>
              <a:buClr>
                <a:srgbClr val="000000"/>
              </a:buClr>
              <a:buSzPct val="80000"/>
              <a:buFontTx/>
              <a:buChar char="•"/>
              <a:tabLst>
                <a:tab pos="723900" algn="l"/>
                <a:tab pos="1447800" algn="l"/>
                <a:tab pos="2171700" algn="l"/>
                <a:tab pos="2895600" algn="l"/>
                <a:tab pos="3619500" algn="l"/>
                <a:tab pos="4343400" algn="l"/>
                <a:tab pos="5067300" algn="l"/>
                <a:tab pos="5791200" algn="l"/>
                <a:tab pos="6515100" algn="l"/>
                <a:tab pos="7239000" algn="l"/>
              </a:tabLst>
            </a:pPr>
            <a:r>
              <a:rPr lang="en-US" sz="1800">
                <a:solidFill>
                  <a:srgbClr val="000000"/>
                </a:solidFill>
                <a:ea typeface="ヒラギノ角ゴ ProN W3" pitchFamily="1" charset="-128"/>
              </a:rPr>
              <a:t>Implement operational, global, multi-model atmospheric ensemble system</a:t>
            </a:r>
          </a:p>
          <a:p>
            <a:pPr marL="863600" lvl="1" indent="-323850" defTabSz="457200" hangingPunct="0">
              <a:lnSpc>
                <a:spcPts val="1600"/>
              </a:lnSpc>
              <a:spcAft>
                <a:spcPct val="20000"/>
              </a:spcAft>
              <a:buClr>
                <a:srgbClr val="000000"/>
              </a:buClr>
              <a:buSzPct val="80000"/>
              <a:buFontTx/>
              <a:buChar char="•"/>
              <a:tabLst>
                <a:tab pos="723900" algn="l"/>
                <a:tab pos="1447800" algn="l"/>
                <a:tab pos="2171700" algn="l"/>
                <a:tab pos="2895600" algn="l"/>
                <a:tab pos="3619500" algn="l"/>
                <a:tab pos="4343400" algn="l"/>
                <a:tab pos="5067300" algn="l"/>
                <a:tab pos="5791200" algn="l"/>
                <a:tab pos="6515100" algn="l"/>
                <a:tab pos="7239000" algn="l"/>
              </a:tabLst>
            </a:pPr>
            <a:r>
              <a:rPr lang="en-US" sz="1800">
                <a:solidFill>
                  <a:srgbClr val="000000"/>
                </a:solidFill>
                <a:ea typeface="ヒラギノ角ゴ ProN W3" pitchFamily="1" charset="-128"/>
              </a:rPr>
              <a:t>Develop common NUOPC research agenda and lead common model architecture (CMA)</a:t>
            </a:r>
          </a:p>
          <a:p>
            <a:pPr marL="863600" lvl="1" indent="-323850" defTabSz="457200" hangingPunct="0">
              <a:lnSpc>
                <a:spcPts val="1600"/>
              </a:lnSpc>
              <a:spcAft>
                <a:spcPct val="20000"/>
              </a:spcAft>
              <a:buClr>
                <a:srgbClr val="000000"/>
              </a:buClr>
              <a:buSzPct val="80000"/>
              <a:buFontTx/>
              <a:buChar char="•"/>
              <a:tabLst>
                <a:tab pos="723900" algn="l"/>
                <a:tab pos="1447800" algn="l"/>
                <a:tab pos="2171700" algn="l"/>
                <a:tab pos="2895600" algn="l"/>
                <a:tab pos="3619500" algn="l"/>
                <a:tab pos="4343400" algn="l"/>
                <a:tab pos="5067300" algn="l"/>
                <a:tab pos="5791200" algn="l"/>
                <a:tab pos="6515100" algn="l"/>
                <a:tab pos="7239000" algn="l"/>
              </a:tabLst>
            </a:pPr>
            <a:r>
              <a:rPr lang="en-US" sz="1800">
                <a:solidFill>
                  <a:srgbClr val="000000"/>
                </a:solidFill>
                <a:ea typeface="ヒラギノ角ゴ ProN W3" pitchFamily="1" charset="-128"/>
              </a:rPr>
              <a:t>Transition ESPC accomplishments/advancements</a:t>
            </a:r>
          </a:p>
          <a:p>
            <a:pPr marL="457200" indent="-455613" defTabSz="457200" hangingPunct="0">
              <a:lnSpc>
                <a:spcPts val="1600"/>
              </a:lnSpc>
              <a:spcAft>
                <a:spcPct val="20000"/>
              </a:spcAft>
              <a:buClr>
                <a:srgbClr val="000000"/>
              </a:buClr>
              <a:buSzPct val="80000"/>
              <a:tabLst>
                <a:tab pos="723900" algn="l"/>
                <a:tab pos="1447800" algn="l"/>
                <a:tab pos="2171700" algn="l"/>
                <a:tab pos="2895600" algn="l"/>
                <a:tab pos="3619500" algn="l"/>
                <a:tab pos="4343400" algn="l"/>
                <a:tab pos="5067300" algn="l"/>
                <a:tab pos="5791200" algn="l"/>
                <a:tab pos="6515100" algn="l"/>
                <a:tab pos="7239000" algn="l"/>
              </a:tabLst>
            </a:pPr>
            <a:r>
              <a:rPr lang="en-US" sz="1800">
                <a:solidFill>
                  <a:srgbClr val="000000"/>
                </a:solidFill>
                <a:ea typeface="ヒラギノ角ゴ ProN W3" pitchFamily="1" charset="-128"/>
              </a:rPr>
              <a:t>ESPC </a:t>
            </a:r>
          </a:p>
          <a:p>
            <a:pPr marL="863600" lvl="1" indent="-323850" defTabSz="457200" hangingPunct="0">
              <a:lnSpc>
                <a:spcPts val="1600"/>
              </a:lnSpc>
              <a:spcAft>
                <a:spcPct val="20000"/>
              </a:spcAft>
              <a:buClr>
                <a:srgbClr val="000000"/>
              </a:buClr>
              <a:buSzPct val="80000"/>
              <a:buFontTx/>
              <a:buChar char="•"/>
              <a:tabLst>
                <a:tab pos="723900" algn="l"/>
                <a:tab pos="1447800" algn="l"/>
                <a:tab pos="2171700" algn="l"/>
                <a:tab pos="2895600" algn="l"/>
                <a:tab pos="3619500" algn="l"/>
                <a:tab pos="4343400" algn="l"/>
                <a:tab pos="5067300" algn="l"/>
                <a:tab pos="5791200" algn="l"/>
                <a:tab pos="6515100" algn="l"/>
                <a:tab pos="7239000" algn="l"/>
              </a:tabLst>
            </a:pPr>
            <a:r>
              <a:rPr lang="en-US" sz="1800">
                <a:solidFill>
                  <a:srgbClr val="000000"/>
                </a:solidFill>
                <a:ea typeface="ヒラギノ角ゴ ProN W3" pitchFamily="1" charset="-128"/>
              </a:rPr>
              <a:t>Focus on next generation system, integrated earth system prediction at extended ranges</a:t>
            </a:r>
          </a:p>
          <a:p>
            <a:pPr marL="863600" lvl="1" indent="-323850" defTabSz="457200" hangingPunct="0">
              <a:lnSpc>
                <a:spcPts val="1600"/>
              </a:lnSpc>
              <a:spcAft>
                <a:spcPct val="20000"/>
              </a:spcAft>
              <a:buClr>
                <a:srgbClr val="000000"/>
              </a:buClr>
              <a:buSzPct val="80000"/>
              <a:buFontTx/>
              <a:buChar char="•"/>
              <a:tabLst>
                <a:tab pos="723900" algn="l"/>
                <a:tab pos="1447800" algn="l"/>
                <a:tab pos="2171700" algn="l"/>
                <a:tab pos="2895600" algn="l"/>
                <a:tab pos="3619500" algn="l"/>
                <a:tab pos="4343400" algn="l"/>
                <a:tab pos="5067300" algn="l"/>
                <a:tab pos="5791200" algn="l"/>
                <a:tab pos="6515100" algn="l"/>
                <a:tab pos="7239000" algn="l"/>
              </a:tabLst>
            </a:pPr>
            <a:r>
              <a:rPr lang="en-US" sz="1800">
                <a:solidFill>
                  <a:srgbClr val="000000"/>
                </a:solidFill>
                <a:ea typeface="ヒラギノ角ゴ ProN W3" pitchFamily="1" charset="-128"/>
              </a:rPr>
              <a:t>Develop common ESPC research agenda and support common model architecture (CMA) enhancements for ESPC systems</a:t>
            </a:r>
          </a:p>
          <a:p>
            <a:pPr marL="863600" lvl="1" indent="-323850" defTabSz="457200" hangingPunct="0">
              <a:lnSpc>
                <a:spcPts val="1600"/>
              </a:lnSpc>
              <a:spcAft>
                <a:spcPct val="20000"/>
              </a:spcAft>
              <a:buClr>
                <a:srgbClr val="000000"/>
              </a:buClr>
              <a:buSzPct val="80000"/>
              <a:buFontTx/>
              <a:buChar char="•"/>
              <a:tabLst>
                <a:tab pos="723900" algn="l"/>
                <a:tab pos="1447800" algn="l"/>
                <a:tab pos="2171700" algn="l"/>
                <a:tab pos="2895600" algn="l"/>
                <a:tab pos="3619500" algn="l"/>
                <a:tab pos="4343400" algn="l"/>
                <a:tab pos="5067300" algn="l"/>
                <a:tab pos="5791200" algn="l"/>
                <a:tab pos="6515100" algn="l"/>
                <a:tab pos="7239000" algn="l"/>
              </a:tabLst>
            </a:pPr>
            <a:r>
              <a:rPr lang="en-US" sz="1800">
                <a:solidFill>
                  <a:srgbClr val="000000"/>
                </a:solidFill>
                <a:ea typeface="ヒラギノ角ゴ ProN W3" pitchFamily="1" charset="-128"/>
              </a:rPr>
              <a:t>Coordinate interagency R&amp;D efforts, engaging multiple federal, private and academic organizations towards extended range prediction beyond current operational forecast ranges through leverage of weather and climate communities </a:t>
            </a:r>
          </a:p>
          <a:p>
            <a:pPr marL="457200" indent="-455613" defTabSz="457200" hangingPunct="0">
              <a:lnSpc>
                <a:spcPts val="1600"/>
              </a:lnSpc>
              <a:spcAft>
                <a:spcPct val="10000"/>
              </a:spcAft>
              <a:buClr>
                <a:srgbClr val="000000"/>
              </a:buClr>
              <a:buSzPct val="65000"/>
              <a:tabLst>
                <a:tab pos="723900" algn="l"/>
                <a:tab pos="1447800" algn="l"/>
                <a:tab pos="2171700" algn="l"/>
                <a:tab pos="2895600" algn="l"/>
                <a:tab pos="3619500" algn="l"/>
                <a:tab pos="4343400" algn="l"/>
                <a:tab pos="5067300" algn="l"/>
                <a:tab pos="5791200" algn="l"/>
                <a:tab pos="6515100" algn="l"/>
                <a:tab pos="7239000" algn="l"/>
              </a:tabLst>
            </a:pPr>
            <a:endParaRPr lang="en-US" sz="1800">
              <a:solidFill>
                <a:srgbClr val="000000"/>
              </a:solidFill>
              <a:ea typeface="ヒラギノ角ゴ ProN W3" pitchFamily="1" charset="-128"/>
            </a:endParaRPr>
          </a:p>
          <a:p>
            <a:pPr marL="457200" indent="-455613" defTabSz="457200" hangingPunct="0">
              <a:lnSpc>
                <a:spcPts val="1600"/>
              </a:lnSpc>
              <a:spcAft>
                <a:spcPct val="10000"/>
              </a:spcAft>
              <a:tabLst>
                <a:tab pos="723900" algn="l"/>
                <a:tab pos="1447800" algn="l"/>
                <a:tab pos="2171700" algn="l"/>
                <a:tab pos="2895600" algn="l"/>
                <a:tab pos="3619500" algn="l"/>
                <a:tab pos="4343400" algn="l"/>
                <a:tab pos="5067300" algn="l"/>
                <a:tab pos="5791200" algn="l"/>
                <a:tab pos="6515100" algn="l"/>
                <a:tab pos="7239000" algn="l"/>
              </a:tabLst>
            </a:pPr>
            <a:endParaRPr lang="en-US" sz="1800">
              <a:solidFill>
                <a:srgbClr val="000000"/>
              </a:solidFill>
              <a:ea typeface="ヒラギノ角ゴ ProN W3" pitchFamily="1" charset="-128"/>
            </a:endParaRPr>
          </a:p>
        </p:txBody>
      </p:sp>
      <p:sp>
        <p:nvSpPr>
          <p:cNvPr id="61443" name="Text Box 10"/>
          <p:cNvSpPr txBox="1">
            <a:spLocks noChangeArrowheads="1"/>
          </p:cNvSpPr>
          <p:nvPr/>
        </p:nvSpPr>
        <p:spPr bwMode="auto">
          <a:xfrm>
            <a:off x="8686800" y="6324600"/>
            <a:ext cx="457200" cy="350838"/>
          </a:xfrm>
          <a:prstGeom prst="rect">
            <a:avLst/>
          </a:prstGeom>
          <a:noFill/>
          <a:ln w="9525">
            <a:noFill/>
            <a:miter lim="800000"/>
            <a:headEnd/>
            <a:tailEnd/>
          </a:ln>
        </p:spPr>
        <p:txBody>
          <a:bodyPr tIns="91440">
            <a:spAutoFit/>
          </a:bodyPr>
          <a:lstStyle/>
          <a:p>
            <a:pPr algn="ctr">
              <a:spcBef>
                <a:spcPct val="50000"/>
              </a:spcBef>
            </a:pPr>
            <a:fld id="{06D5FE48-9200-4C4D-95CF-42DE124E7859}" type="slidenum">
              <a:rPr lang="en-US" sz="1400">
                <a:solidFill>
                  <a:srgbClr val="FFFFFF"/>
                </a:solidFill>
              </a:rPr>
              <a:pPr algn="ctr">
                <a:spcBef>
                  <a:spcPct val="50000"/>
                </a:spcBef>
              </a:pPr>
              <a:t>19</a:t>
            </a:fld>
            <a:endParaRPr lang="en-US" sz="1400">
              <a:solidFill>
                <a:srgbClr val="FFFFFF"/>
              </a:solidFill>
            </a:endParaRPr>
          </a:p>
        </p:txBody>
      </p:sp>
      <p:sp>
        <p:nvSpPr>
          <p:cNvPr id="61444" name="Text Box 10"/>
          <p:cNvSpPr txBox="1">
            <a:spLocks noChangeArrowheads="1"/>
          </p:cNvSpPr>
          <p:nvPr/>
        </p:nvSpPr>
        <p:spPr bwMode="auto">
          <a:xfrm>
            <a:off x="304800" y="1905000"/>
            <a:ext cx="1219200" cy="304800"/>
          </a:xfrm>
          <a:prstGeom prst="rect">
            <a:avLst/>
          </a:prstGeom>
          <a:noFill/>
          <a:ln w="9525">
            <a:noFill/>
            <a:miter lim="800000"/>
            <a:headEnd/>
            <a:tailEnd/>
          </a:ln>
        </p:spPr>
        <p:txBody>
          <a:bodyPr anchor="ctr" anchorCtr="1">
            <a:spAutoFit/>
          </a:bodyPr>
          <a:lstStyle/>
          <a:p>
            <a:pPr>
              <a:spcBef>
                <a:spcPct val="50000"/>
              </a:spcBef>
            </a:pPr>
            <a:r>
              <a:rPr lang="en-US" sz="1400" b="1">
                <a:solidFill>
                  <a:srgbClr val="000000"/>
                </a:solidFill>
              </a:rPr>
              <a:t>NUOPC</a:t>
            </a:r>
          </a:p>
        </p:txBody>
      </p:sp>
      <p:sp>
        <p:nvSpPr>
          <p:cNvPr id="61445" name="Text Box 11"/>
          <p:cNvSpPr txBox="1">
            <a:spLocks noChangeArrowheads="1"/>
          </p:cNvSpPr>
          <p:nvPr/>
        </p:nvSpPr>
        <p:spPr bwMode="auto">
          <a:xfrm>
            <a:off x="228600" y="2438400"/>
            <a:ext cx="1219200" cy="304800"/>
          </a:xfrm>
          <a:prstGeom prst="rect">
            <a:avLst/>
          </a:prstGeom>
          <a:noFill/>
          <a:ln w="9525">
            <a:noFill/>
            <a:miter lim="800000"/>
            <a:headEnd/>
            <a:tailEnd/>
          </a:ln>
        </p:spPr>
        <p:txBody>
          <a:bodyPr anchor="ctr" anchorCtr="1">
            <a:spAutoFit/>
          </a:bodyPr>
          <a:lstStyle/>
          <a:p>
            <a:pPr>
              <a:spcBef>
                <a:spcPct val="50000"/>
              </a:spcBef>
            </a:pPr>
            <a:r>
              <a:rPr lang="en-US" sz="1400" b="1">
                <a:solidFill>
                  <a:srgbClr val="000000"/>
                </a:solidFill>
              </a:rPr>
              <a:t>ESPC</a:t>
            </a:r>
          </a:p>
        </p:txBody>
      </p:sp>
      <p:sp>
        <p:nvSpPr>
          <p:cNvPr id="61446" name="Text Box 13"/>
          <p:cNvSpPr txBox="1">
            <a:spLocks noChangeArrowheads="1"/>
          </p:cNvSpPr>
          <p:nvPr/>
        </p:nvSpPr>
        <p:spPr bwMode="auto">
          <a:xfrm>
            <a:off x="3429000" y="1600200"/>
            <a:ext cx="1219200" cy="304800"/>
          </a:xfrm>
          <a:prstGeom prst="rect">
            <a:avLst/>
          </a:prstGeom>
          <a:noFill/>
          <a:ln w="9525">
            <a:noFill/>
            <a:miter lim="800000"/>
            <a:headEnd/>
            <a:tailEnd/>
          </a:ln>
        </p:spPr>
        <p:txBody>
          <a:bodyPr anchor="ctr" anchorCtr="1">
            <a:spAutoFit/>
          </a:bodyPr>
          <a:lstStyle/>
          <a:p>
            <a:pPr>
              <a:spcBef>
                <a:spcPct val="50000"/>
              </a:spcBef>
            </a:pPr>
            <a:r>
              <a:rPr lang="en-US" sz="1400" b="1">
                <a:solidFill>
                  <a:srgbClr val="000000"/>
                </a:solidFill>
              </a:rPr>
              <a:t>~2015-2016</a:t>
            </a:r>
          </a:p>
        </p:txBody>
      </p:sp>
      <p:sp>
        <p:nvSpPr>
          <p:cNvPr id="61447" name="Text Box 17"/>
          <p:cNvSpPr txBox="1">
            <a:spLocks noChangeArrowheads="1"/>
          </p:cNvSpPr>
          <p:nvPr/>
        </p:nvSpPr>
        <p:spPr bwMode="auto">
          <a:xfrm>
            <a:off x="1371600" y="2740025"/>
            <a:ext cx="2743200" cy="307975"/>
          </a:xfrm>
          <a:prstGeom prst="rect">
            <a:avLst/>
          </a:prstGeom>
          <a:noFill/>
          <a:ln w="9525">
            <a:noFill/>
            <a:miter lim="800000"/>
            <a:headEnd/>
            <a:tailEnd/>
          </a:ln>
        </p:spPr>
        <p:txBody>
          <a:bodyPr anchor="ctr" anchorCtr="1">
            <a:spAutoFit/>
          </a:bodyPr>
          <a:lstStyle/>
          <a:p>
            <a:pPr algn="r">
              <a:spcBef>
                <a:spcPct val="50000"/>
              </a:spcBef>
            </a:pPr>
            <a:r>
              <a:rPr lang="en-US" sz="1400" b="1">
                <a:solidFill>
                  <a:srgbClr val="000000"/>
                </a:solidFill>
              </a:rPr>
              <a:t>Plan	R&amp;D</a:t>
            </a:r>
          </a:p>
        </p:txBody>
      </p:sp>
      <p:sp>
        <p:nvSpPr>
          <p:cNvPr id="61448" name="Text Box 18"/>
          <p:cNvSpPr txBox="1">
            <a:spLocks noChangeArrowheads="1"/>
          </p:cNvSpPr>
          <p:nvPr/>
        </p:nvSpPr>
        <p:spPr bwMode="auto">
          <a:xfrm>
            <a:off x="4114800" y="1295400"/>
            <a:ext cx="3733800" cy="307975"/>
          </a:xfrm>
          <a:prstGeom prst="rect">
            <a:avLst/>
          </a:prstGeom>
          <a:noFill/>
          <a:ln w="9525">
            <a:noFill/>
            <a:miter lim="800000"/>
            <a:headEnd/>
            <a:tailEnd/>
          </a:ln>
        </p:spPr>
        <p:txBody>
          <a:bodyPr anchor="ctr" anchorCtr="1">
            <a:spAutoFit/>
          </a:bodyPr>
          <a:lstStyle/>
          <a:p>
            <a:r>
              <a:rPr lang="en-US" sz="1400" b="1">
                <a:solidFill>
                  <a:srgbClr val="000000"/>
                </a:solidFill>
              </a:rPr>
              <a:t>Operations/Sustainment/Transitions</a:t>
            </a:r>
          </a:p>
        </p:txBody>
      </p:sp>
      <p:sp>
        <p:nvSpPr>
          <p:cNvPr id="61449" name="Text Box 19"/>
          <p:cNvSpPr txBox="1">
            <a:spLocks noChangeArrowheads="1"/>
          </p:cNvSpPr>
          <p:nvPr/>
        </p:nvSpPr>
        <p:spPr bwMode="auto">
          <a:xfrm>
            <a:off x="4572000" y="2741613"/>
            <a:ext cx="2895600" cy="304800"/>
          </a:xfrm>
          <a:prstGeom prst="rect">
            <a:avLst/>
          </a:prstGeom>
          <a:noFill/>
          <a:ln w="9525">
            <a:noFill/>
            <a:miter lim="800000"/>
            <a:headEnd/>
            <a:tailEnd/>
          </a:ln>
        </p:spPr>
        <p:txBody>
          <a:bodyPr anchor="ctr" anchorCtr="1">
            <a:spAutoFit/>
          </a:bodyPr>
          <a:lstStyle/>
          <a:p>
            <a:pPr>
              <a:spcBef>
                <a:spcPct val="50000"/>
              </a:spcBef>
            </a:pPr>
            <a:r>
              <a:rPr lang="en-US" sz="1400" b="1">
                <a:solidFill>
                  <a:srgbClr val="000000"/>
                </a:solidFill>
              </a:rPr>
              <a:t>Design/Develop/Implement</a:t>
            </a:r>
          </a:p>
        </p:txBody>
      </p:sp>
      <p:sp>
        <p:nvSpPr>
          <p:cNvPr id="61450" name="Text Box 22"/>
          <p:cNvSpPr txBox="1">
            <a:spLocks noChangeArrowheads="1"/>
          </p:cNvSpPr>
          <p:nvPr/>
        </p:nvSpPr>
        <p:spPr bwMode="auto">
          <a:xfrm>
            <a:off x="7162800" y="1600200"/>
            <a:ext cx="1219200" cy="304800"/>
          </a:xfrm>
          <a:prstGeom prst="rect">
            <a:avLst/>
          </a:prstGeom>
          <a:noFill/>
          <a:ln w="9525">
            <a:noFill/>
            <a:miter lim="800000"/>
            <a:headEnd/>
            <a:tailEnd/>
          </a:ln>
        </p:spPr>
        <p:txBody>
          <a:bodyPr anchor="ctr" anchorCtr="1">
            <a:spAutoFit/>
          </a:bodyPr>
          <a:lstStyle/>
          <a:p>
            <a:pPr>
              <a:spcBef>
                <a:spcPct val="50000"/>
              </a:spcBef>
            </a:pPr>
            <a:r>
              <a:rPr lang="en-US" sz="1400" b="1">
                <a:solidFill>
                  <a:srgbClr val="000000"/>
                </a:solidFill>
              </a:rPr>
              <a:t>~2025</a:t>
            </a:r>
          </a:p>
        </p:txBody>
      </p:sp>
      <p:sp>
        <p:nvSpPr>
          <p:cNvPr id="61451" name="Right Arrow 19"/>
          <p:cNvSpPr>
            <a:spLocks noChangeArrowheads="1"/>
          </p:cNvSpPr>
          <p:nvPr/>
        </p:nvSpPr>
        <p:spPr bwMode="auto">
          <a:xfrm>
            <a:off x="1676400" y="2057400"/>
            <a:ext cx="6705600" cy="46038"/>
          </a:xfrm>
          <a:prstGeom prst="rightArrow">
            <a:avLst>
              <a:gd name="adj1" fmla="val 50000"/>
              <a:gd name="adj2" fmla="val 49900"/>
            </a:avLst>
          </a:prstGeom>
          <a:noFill/>
          <a:ln w="9525">
            <a:noFill/>
            <a:miter lim="800000"/>
            <a:headEnd/>
            <a:tailEnd/>
          </a:ln>
        </p:spPr>
        <p:txBody>
          <a:bodyPr lIns="42862" tIns="42862" rIns="42862" bIns="42862"/>
          <a:lstStyle/>
          <a:p>
            <a:pPr marL="120650" indent="-120650" eaLnBrk="0" hangingPunct="0">
              <a:spcBef>
                <a:spcPct val="20000"/>
              </a:spcBef>
            </a:pPr>
            <a:endParaRPr lang="en-US"/>
          </a:p>
        </p:txBody>
      </p:sp>
      <p:sp>
        <p:nvSpPr>
          <p:cNvPr id="21" name="Right Arrow 20"/>
          <p:cNvSpPr/>
          <p:nvPr/>
        </p:nvSpPr>
        <p:spPr bwMode="auto">
          <a:xfrm>
            <a:off x="1447800" y="1905000"/>
            <a:ext cx="7010400" cy="332232"/>
          </a:xfrm>
          <a:prstGeom prst="rightArrow">
            <a:avLst>
              <a:gd name="adj1" fmla="val 50000"/>
              <a:gd name="adj2" fmla="val 115940"/>
            </a:avLst>
          </a:prstGeom>
          <a:gradFill flip="none" rotWithShape="1">
            <a:gsLst>
              <a:gs pos="0">
                <a:srgbClr val="263DE6">
                  <a:tint val="66000"/>
                  <a:satMod val="160000"/>
                </a:srgbClr>
              </a:gs>
              <a:gs pos="50000">
                <a:srgbClr val="263DE6">
                  <a:tint val="44500"/>
                  <a:satMod val="160000"/>
                </a:srgbClr>
              </a:gs>
              <a:gs pos="100000">
                <a:srgbClr val="263DE6">
                  <a:tint val="23500"/>
                  <a:satMod val="160000"/>
                </a:srgbClr>
              </a:gs>
            </a:gsLst>
            <a:path path="circle">
              <a:fillToRect l="100000" b="100000"/>
            </a:path>
            <a:tileRect t="-100000" r="-100000"/>
          </a:gradFill>
          <a:ln w="38100">
            <a:noFill/>
          </a:ln>
          <a:effectLst/>
          <a:extLst/>
        </p:spPr>
        <p:txBody>
          <a:bodyPr lIns="42862" tIns="42862" rIns="42862" bIns="42862"/>
          <a:lstStyle/>
          <a:p>
            <a:pPr marL="120650" indent="-120650" eaLnBrk="0" hangingPunct="0">
              <a:spcBef>
                <a:spcPct val="20000"/>
              </a:spcBef>
              <a:defRPr/>
            </a:pPr>
            <a:endParaRPr lang="en-US">
              <a:ea typeface="ＭＳ Ｐゴシック" pitchFamily="34" charset="-128"/>
            </a:endParaRPr>
          </a:p>
        </p:txBody>
      </p:sp>
      <p:sp>
        <p:nvSpPr>
          <p:cNvPr id="61455" name="Up Arrow 22"/>
          <p:cNvSpPr>
            <a:spLocks noChangeArrowheads="1"/>
          </p:cNvSpPr>
          <p:nvPr/>
        </p:nvSpPr>
        <p:spPr bwMode="auto">
          <a:xfrm rot="3052633">
            <a:off x="4876006" y="2156619"/>
            <a:ext cx="155575" cy="458788"/>
          </a:xfrm>
          <a:prstGeom prst="upArrow">
            <a:avLst>
              <a:gd name="adj1" fmla="val 50000"/>
              <a:gd name="adj2" fmla="val 66052"/>
            </a:avLst>
          </a:prstGeom>
          <a:gradFill rotWithShape="1">
            <a:gsLst>
              <a:gs pos="0">
                <a:srgbClr val="92D050"/>
              </a:gs>
              <a:gs pos="53000">
                <a:srgbClr val="D4DEFF"/>
              </a:gs>
              <a:gs pos="83000">
                <a:srgbClr val="D4DEFF"/>
              </a:gs>
              <a:gs pos="100000">
                <a:srgbClr val="96AB94"/>
              </a:gs>
            </a:gsLst>
            <a:lin ang="16800000"/>
          </a:gradFill>
          <a:ln w="9525">
            <a:noFill/>
            <a:miter lim="800000"/>
            <a:headEnd/>
            <a:tailEnd/>
          </a:ln>
        </p:spPr>
        <p:txBody>
          <a:bodyPr lIns="42862" tIns="42862" rIns="42862" bIns="42862"/>
          <a:lstStyle/>
          <a:p>
            <a:pPr marL="120650" indent="-120650" eaLnBrk="0" hangingPunct="0">
              <a:spcBef>
                <a:spcPct val="20000"/>
              </a:spcBef>
            </a:pPr>
            <a:endParaRPr lang="en-US"/>
          </a:p>
        </p:txBody>
      </p:sp>
      <p:sp>
        <p:nvSpPr>
          <p:cNvPr id="61456" name="Up Arrow 23"/>
          <p:cNvSpPr>
            <a:spLocks noChangeArrowheads="1"/>
          </p:cNvSpPr>
          <p:nvPr/>
        </p:nvSpPr>
        <p:spPr bwMode="auto">
          <a:xfrm rot="3052633">
            <a:off x="5330825" y="2157413"/>
            <a:ext cx="155575" cy="457200"/>
          </a:xfrm>
          <a:prstGeom prst="upArrow">
            <a:avLst>
              <a:gd name="adj1" fmla="val 50000"/>
              <a:gd name="adj2" fmla="val 65823"/>
            </a:avLst>
          </a:prstGeom>
          <a:gradFill rotWithShape="1">
            <a:gsLst>
              <a:gs pos="0">
                <a:srgbClr val="92D050"/>
              </a:gs>
              <a:gs pos="53000">
                <a:srgbClr val="D4DEFF"/>
              </a:gs>
              <a:gs pos="83000">
                <a:srgbClr val="D4DEFF"/>
              </a:gs>
              <a:gs pos="100000">
                <a:srgbClr val="96AB94"/>
              </a:gs>
            </a:gsLst>
            <a:lin ang="16800000"/>
          </a:gradFill>
          <a:ln w="9525">
            <a:noFill/>
            <a:miter lim="800000"/>
            <a:headEnd/>
            <a:tailEnd/>
          </a:ln>
        </p:spPr>
        <p:txBody>
          <a:bodyPr lIns="42862" tIns="42862" rIns="42862" bIns="42862"/>
          <a:lstStyle/>
          <a:p>
            <a:pPr marL="120650" indent="-120650" eaLnBrk="0" hangingPunct="0">
              <a:spcBef>
                <a:spcPct val="20000"/>
              </a:spcBef>
            </a:pPr>
            <a:endParaRPr lang="en-US"/>
          </a:p>
        </p:txBody>
      </p:sp>
      <p:sp>
        <p:nvSpPr>
          <p:cNvPr id="61457" name="Up Arrow 24"/>
          <p:cNvSpPr>
            <a:spLocks noChangeArrowheads="1"/>
          </p:cNvSpPr>
          <p:nvPr/>
        </p:nvSpPr>
        <p:spPr bwMode="auto">
          <a:xfrm rot="3052633">
            <a:off x="5791200" y="2157413"/>
            <a:ext cx="155575" cy="457200"/>
          </a:xfrm>
          <a:prstGeom prst="upArrow">
            <a:avLst>
              <a:gd name="adj1" fmla="val 50000"/>
              <a:gd name="adj2" fmla="val 65823"/>
            </a:avLst>
          </a:prstGeom>
          <a:gradFill rotWithShape="1">
            <a:gsLst>
              <a:gs pos="0">
                <a:srgbClr val="92D050"/>
              </a:gs>
              <a:gs pos="53000">
                <a:srgbClr val="D4DEFF"/>
              </a:gs>
              <a:gs pos="83000">
                <a:srgbClr val="D4DEFF"/>
              </a:gs>
              <a:gs pos="100000">
                <a:srgbClr val="96AB94"/>
              </a:gs>
            </a:gsLst>
            <a:lin ang="16800000"/>
          </a:gradFill>
          <a:ln w="9525">
            <a:noFill/>
            <a:miter lim="800000"/>
            <a:headEnd/>
            <a:tailEnd/>
          </a:ln>
        </p:spPr>
        <p:txBody>
          <a:bodyPr lIns="42862" tIns="42862" rIns="42862" bIns="42862"/>
          <a:lstStyle/>
          <a:p>
            <a:pPr marL="120650" indent="-120650" eaLnBrk="0" hangingPunct="0">
              <a:spcBef>
                <a:spcPct val="20000"/>
              </a:spcBef>
            </a:pPr>
            <a:endParaRPr lang="en-US"/>
          </a:p>
        </p:txBody>
      </p:sp>
      <p:sp>
        <p:nvSpPr>
          <p:cNvPr id="61458" name="Up Arrow 25"/>
          <p:cNvSpPr>
            <a:spLocks noChangeArrowheads="1"/>
          </p:cNvSpPr>
          <p:nvPr/>
        </p:nvSpPr>
        <p:spPr bwMode="auto">
          <a:xfrm rot="3052633">
            <a:off x="6172200" y="2157413"/>
            <a:ext cx="155575" cy="457200"/>
          </a:xfrm>
          <a:prstGeom prst="upArrow">
            <a:avLst>
              <a:gd name="adj1" fmla="val 50000"/>
              <a:gd name="adj2" fmla="val 65823"/>
            </a:avLst>
          </a:prstGeom>
          <a:gradFill rotWithShape="1">
            <a:gsLst>
              <a:gs pos="0">
                <a:srgbClr val="92D050"/>
              </a:gs>
              <a:gs pos="53000">
                <a:srgbClr val="D4DEFF"/>
              </a:gs>
              <a:gs pos="83000">
                <a:srgbClr val="D4DEFF"/>
              </a:gs>
              <a:gs pos="100000">
                <a:srgbClr val="96AB94"/>
              </a:gs>
            </a:gsLst>
            <a:lin ang="16800000"/>
          </a:gradFill>
          <a:ln w="9525">
            <a:noFill/>
            <a:miter lim="800000"/>
            <a:headEnd/>
            <a:tailEnd/>
          </a:ln>
        </p:spPr>
        <p:txBody>
          <a:bodyPr lIns="42862" tIns="42862" rIns="42862" bIns="42862"/>
          <a:lstStyle/>
          <a:p>
            <a:pPr marL="120650" indent="-120650" eaLnBrk="0" hangingPunct="0">
              <a:spcBef>
                <a:spcPct val="20000"/>
              </a:spcBef>
            </a:pPr>
            <a:endParaRPr lang="en-US"/>
          </a:p>
        </p:txBody>
      </p:sp>
      <p:sp>
        <p:nvSpPr>
          <p:cNvPr id="61459" name="Right Arrow 21"/>
          <p:cNvSpPr>
            <a:spLocks noChangeArrowheads="1"/>
          </p:cNvSpPr>
          <p:nvPr/>
        </p:nvSpPr>
        <p:spPr bwMode="auto">
          <a:xfrm>
            <a:off x="1447800" y="2411413"/>
            <a:ext cx="7010400" cy="331787"/>
          </a:xfrm>
          <a:prstGeom prst="rightArrow">
            <a:avLst>
              <a:gd name="adj1" fmla="val 50000"/>
              <a:gd name="adj2" fmla="val 116113"/>
            </a:avLst>
          </a:prstGeom>
          <a:gradFill rotWithShape="1">
            <a:gsLst>
              <a:gs pos="0">
                <a:srgbClr val="156B13"/>
              </a:gs>
              <a:gs pos="50000">
                <a:srgbClr val="9CB86E"/>
              </a:gs>
              <a:gs pos="100000">
                <a:srgbClr val="92D050"/>
              </a:gs>
            </a:gsLst>
            <a:lin ang="0"/>
          </a:gradFill>
          <a:ln w="38100">
            <a:noFill/>
            <a:miter lim="800000"/>
            <a:headEnd/>
            <a:tailEnd/>
          </a:ln>
        </p:spPr>
        <p:txBody>
          <a:bodyPr lIns="42862" tIns="42862" rIns="42862" bIns="42862"/>
          <a:lstStyle/>
          <a:p>
            <a:pPr marL="120650" indent="-120650" eaLnBrk="0" hangingPunct="0">
              <a:spcBef>
                <a:spcPct val="20000"/>
              </a:spcBef>
            </a:pPr>
            <a:endParaRPr lang="en-US"/>
          </a:p>
        </p:txBody>
      </p:sp>
      <p:sp>
        <p:nvSpPr>
          <p:cNvPr id="27" name="Text Box 21"/>
          <p:cNvSpPr txBox="1">
            <a:spLocks noChangeArrowheads="1"/>
          </p:cNvSpPr>
          <p:nvPr/>
        </p:nvSpPr>
        <p:spPr bwMode="auto">
          <a:xfrm>
            <a:off x="1676400" y="1905000"/>
            <a:ext cx="838200" cy="304800"/>
          </a:xfrm>
          <a:prstGeom prst="rect">
            <a:avLst/>
          </a:prstGeom>
          <a:gradFill rotWithShape="1">
            <a:gsLst>
              <a:gs pos="0">
                <a:schemeClr val="bg1"/>
              </a:gs>
              <a:gs pos="100000">
                <a:schemeClr val="bg1">
                  <a:gamma/>
                  <a:shade val="46275"/>
                  <a:invGamma/>
                </a:schemeClr>
              </a:gs>
            </a:gsLst>
            <a:lin ang="5400000" scaled="1"/>
          </a:gradFill>
          <a:ln>
            <a:noFill/>
          </a:ln>
          <a:effectLst/>
          <a:extLst/>
        </p:spPr>
        <p:txBody>
          <a:bodyPr anchor="ctr" anchorCtr="1">
            <a:spAutoFit/>
          </a:bodyPr>
          <a:lstStyle/>
          <a:p>
            <a:pPr>
              <a:spcBef>
                <a:spcPct val="50000"/>
              </a:spcBef>
              <a:defRPr/>
            </a:pPr>
            <a:r>
              <a:rPr lang="en-US" sz="1400" b="1" dirty="0"/>
              <a:t>IOC</a:t>
            </a:r>
          </a:p>
        </p:txBody>
      </p:sp>
      <p:sp>
        <p:nvSpPr>
          <p:cNvPr id="61461" name="Text Box 16"/>
          <p:cNvSpPr txBox="1">
            <a:spLocks noChangeArrowheads="1"/>
          </p:cNvSpPr>
          <p:nvPr/>
        </p:nvSpPr>
        <p:spPr bwMode="auto">
          <a:xfrm>
            <a:off x="1676400" y="1274763"/>
            <a:ext cx="1524000" cy="630237"/>
          </a:xfrm>
          <a:prstGeom prst="rect">
            <a:avLst/>
          </a:prstGeom>
          <a:noFill/>
          <a:ln w="9525">
            <a:noFill/>
            <a:miter lim="800000"/>
            <a:headEnd/>
            <a:tailEnd/>
          </a:ln>
        </p:spPr>
        <p:txBody>
          <a:bodyPr anchor="ctr" anchorCtr="1">
            <a:spAutoFit/>
          </a:bodyPr>
          <a:lstStyle/>
          <a:p>
            <a:pPr>
              <a:spcBef>
                <a:spcPct val="50000"/>
              </a:spcBef>
            </a:pPr>
            <a:r>
              <a:rPr lang="en-US" sz="1400" b="1">
                <a:solidFill>
                  <a:srgbClr val="000000"/>
                </a:solidFill>
              </a:rPr>
              <a:t>Implementation</a:t>
            </a:r>
          </a:p>
          <a:p>
            <a:pPr>
              <a:spcBef>
                <a:spcPct val="50000"/>
              </a:spcBef>
            </a:pPr>
            <a:r>
              <a:rPr lang="en-US" sz="1400" b="1">
                <a:solidFill>
                  <a:srgbClr val="000000"/>
                </a:solidFill>
              </a:rPr>
              <a:t>                2012</a:t>
            </a:r>
          </a:p>
        </p:txBody>
      </p:sp>
      <p:sp>
        <p:nvSpPr>
          <p:cNvPr id="25" name="Text Box 21"/>
          <p:cNvSpPr txBox="1">
            <a:spLocks noChangeArrowheads="1"/>
          </p:cNvSpPr>
          <p:nvPr/>
        </p:nvSpPr>
        <p:spPr bwMode="auto">
          <a:xfrm>
            <a:off x="4038600" y="1905000"/>
            <a:ext cx="838200" cy="304800"/>
          </a:xfrm>
          <a:prstGeom prst="rect">
            <a:avLst/>
          </a:prstGeom>
          <a:gradFill rotWithShape="1">
            <a:gsLst>
              <a:gs pos="0">
                <a:schemeClr val="bg1"/>
              </a:gs>
              <a:gs pos="100000">
                <a:schemeClr val="bg1">
                  <a:gamma/>
                  <a:shade val="46275"/>
                  <a:invGamma/>
                </a:schemeClr>
              </a:gs>
            </a:gsLst>
            <a:lin ang="5400000" scaled="1"/>
          </a:gradFill>
          <a:ln>
            <a:noFill/>
          </a:ln>
          <a:effectLst/>
          <a:extLst/>
        </p:spPr>
        <p:txBody>
          <a:bodyPr anchor="ctr" anchorCtr="1">
            <a:spAutoFit/>
          </a:bodyPr>
          <a:lstStyle/>
          <a:p>
            <a:pPr>
              <a:spcBef>
                <a:spcPct val="50000"/>
              </a:spcBef>
              <a:defRPr/>
            </a:pPr>
            <a:r>
              <a:rPr lang="en-US" sz="1400" b="1" dirty="0"/>
              <a:t>FOC</a:t>
            </a:r>
          </a:p>
        </p:txBody>
      </p:sp>
      <p:sp>
        <p:nvSpPr>
          <p:cNvPr id="61463" name="Line 12"/>
          <p:cNvSpPr>
            <a:spLocks noChangeShapeType="1"/>
          </p:cNvSpPr>
          <p:nvPr/>
        </p:nvSpPr>
        <p:spPr bwMode="auto">
          <a:xfrm>
            <a:off x="2514600" y="1905000"/>
            <a:ext cx="0" cy="1066800"/>
          </a:xfrm>
          <a:prstGeom prst="line">
            <a:avLst/>
          </a:prstGeom>
          <a:noFill/>
          <a:ln w="9525">
            <a:solidFill>
              <a:schemeClr val="tx1"/>
            </a:solidFill>
            <a:round/>
            <a:headEnd/>
            <a:tailEnd/>
          </a:ln>
        </p:spPr>
        <p:txBody>
          <a:bodyPr/>
          <a:lstStyle/>
          <a:p>
            <a:endParaRPr lang="en-US"/>
          </a:p>
        </p:txBody>
      </p:sp>
      <p:sp>
        <p:nvSpPr>
          <p:cNvPr id="61464" name="Text Box 13"/>
          <p:cNvSpPr txBox="1">
            <a:spLocks noChangeArrowheads="1"/>
          </p:cNvSpPr>
          <p:nvPr/>
        </p:nvSpPr>
        <p:spPr bwMode="auto">
          <a:xfrm>
            <a:off x="914400" y="1600200"/>
            <a:ext cx="1219200" cy="304800"/>
          </a:xfrm>
          <a:prstGeom prst="rect">
            <a:avLst/>
          </a:prstGeom>
          <a:noFill/>
          <a:ln w="9525">
            <a:noFill/>
            <a:miter lim="800000"/>
            <a:headEnd/>
            <a:tailEnd/>
          </a:ln>
        </p:spPr>
        <p:txBody>
          <a:bodyPr anchor="ctr" anchorCtr="1">
            <a:spAutoFit/>
          </a:bodyPr>
          <a:lstStyle/>
          <a:p>
            <a:pPr>
              <a:spcBef>
                <a:spcPct val="50000"/>
              </a:spcBef>
            </a:pPr>
            <a:r>
              <a:rPr lang="en-US" sz="1400" b="1">
                <a:solidFill>
                  <a:srgbClr val="000000"/>
                </a:solidFill>
              </a:rPr>
              <a:t>2010</a:t>
            </a:r>
          </a:p>
        </p:txBody>
      </p:sp>
      <p:sp>
        <p:nvSpPr>
          <p:cNvPr id="61465" name="Line 12"/>
          <p:cNvSpPr>
            <a:spLocks noChangeShapeType="1"/>
          </p:cNvSpPr>
          <p:nvPr/>
        </p:nvSpPr>
        <p:spPr bwMode="auto">
          <a:xfrm>
            <a:off x="4038600" y="1905000"/>
            <a:ext cx="0" cy="1066800"/>
          </a:xfrm>
          <a:prstGeom prst="line">
            <a:avLst/>
          </a:prstGeom>
          <a:noFill/>
          <a:ln w="9525">
            <a:solidFill>
              <a:schemeClr val="tx1"/>
            </a:solidFill>
            <a:round/>
            <a:headEnd/>
            <a:tailEnd/>
          </a:ln>
        </p:spPr>
        <p:txBody>
          <a:bodyPr/>
          <a:lstStyle/>
          <a:p>
            <a:endParaRPr lang="en-US"/>
          </a:p>
        </p:txBody>
      </p:sp>
      <p:sp>
        <p:nvSpPr>
          <p:cNvPr id="23567" name="Text Box 15"/>
          <p:cNvSpPr txBox="1">
            <a:spLocks noChangeArrowheads="1"/>
          </p:cNvSpPr>
          <p:nvPr/>
        </p:nvSpPr>
        <p:spPr bwMode="auto">
          <a:xfrm>
            <a:off x="3657600" y="2438400"/>
            <a:ext cx="838200" cy="304800"/>
          </a:xfrm>
          <a:prstGeom prst="rect">
            <a:avLst/>
          </a:prstGeom>
          <a:gradFill rotWithShape="1">
            <a:gsLst>
              <a:gs pos="0">
                <a:schemeClr val="bg1"/>
              </a:gs>
              <a:gs pos="100000">
                <a:schemeClr val="bg1">
                  <a:gamma/>
                  <a:shade val="46275"/>
                  <a:invGamma/>
                </a:schemeClr>
              </a:gs>
            </a:gsLst>
            <a:lin ang="5400000" scaled="1"/>
          </a:gradFill>
          <a:ln>
            <a:noFill/>
          </a:ln>
          <a:effectLst/>
          <a:extLst/>
        </p:spPr>
        <p:txBody>
          <a:bodyPr anchor="ctr" anchorCtr="1">
            <a:spAutoFit/>
          </a:bodyPr>
          <a:lstStyle/>
          <a:p>
            <a:pPr>
              <a:spcBef>
                <a:spcPct val="50000"/>
              </a:spcBef>
              <a:defRPr/>
            </a:pPr>
            <a:r>
              <a:rPr lang="en-US" sz="1400" b="1" dirty="0"/>
              <a:t>DEMO</a:t>
            </a:r>
          </a:p>
        </p:txBody>
      </p:sp>
      <p:sp>
        <p:nvSpPr>
          <p:cNvPr id="61467" name="Line 23"/>
          <p:cNvSpPr>
            <a:spLocks noChangeShapeType="1"/>
          </p:cNvSpPr>
          <p:nvPr/>
        </p:nvSpPr>
        <p:spPr bwMode="auto">
          <a:xfrm>
            <a:off x="7772400" y="1905000"/>
            <a:ext cx="0" cy="1066800"/>
          </a:xfrm>
          <a:prstGeom prst="line">
            <a:avLst/>
          </a:prstGeom>
          <a:noFill/>
          <a:ln w="9525">
            <a:solidFill>
              <a:schemeClr val="tx1"/>
            </a:solidFill>
            <a:round/>
            <a:headEnd/>
            <a:tailEnd/>
          </a:ln>
        </p:spPr>
        <p:txBody>
          <a:bodyPr/>
          <a:lstStyle/>
          <a:p>
            <a:endParaRPr lang="en-US"/>
          </a:p>
        </p:txBody>
      </p:sp>
      <p:sp>
        <p:nvSpPr>
          <p:cNvPr id="23573" name="Text Box 21"/>
          <p:cNvSpPr txBox="1">
            <a:spLocks noChangeArrowheads="1"/>
          </p:cNvSpPr>
          <p:nvPr/>
        </p:nvSpPr>
        <p:spPr bwMode="auto">
          <a:xfrm>
            <a:off x="7086600" y="2438400"/>
            <a:ext cx="838200" cy="304800"/>
          </a:xfrm>
          <a:prstGeom prst="rect">
            <a:avLst/>
          </a:prstGeom>
          <a:gradFill rotWithShape="1">
            <a:gsLst>
              <a:gs pos="0">
                <a:schemeClr val="bg1"/>
              </a:gs>
              <a:gs pos="100000">
                <a:schemeClr val="bg1">
                  <a:gamma/>
                  <a:shade val="46275"/>
                  <a:invGamma/>
                </a:schemeClr>
              </a:gs>
            </a:gsLst>
            <a:lin ang="5400000" scaled="1"/>
          </a:gradFill>
          <a:ln>
            <a:noFill/>
          </a:ln>
          <a:effectLst/>
          <a:extLst/>
        </p:spPr>
        <p:txBody>
          <a:bodyPr anchor="ctr" anchorCtr="1">
            <a:spAutoFit/>
          </a:bodyPr>
          <a:lstStyle/>
          <a:p>
            <a:pPr>
              <a:spcBef>
                <a:spcPct val="50000"/>
              </a:spcBef>
              <a:defRPr/>
            </a:pPr>
            <a:r>
              <a:rPr lang="en-US" sz="1400" b="1" dirty="0"/>
              <a:t>FOC</a:t>
            </a:r>
          </a:p>
        </p:txBody>
      </p:sp>
      <p:sp>
        <p:nvSpPr>
          <p:cNvPr id="29" name="Text Box 21"/>
          <p:cNvSpPr txBox="1">
            <a:spLocks noChangeArrowheads="1"/>
          </p:cNvSpPr>
          <p:nvPr/>
        </p:nvSpPr>
        <p:spPr bwMode="auto">
          <a:xfrm>
            <a:off x="5486400" y="2438400"/>
            <a:ext cx="838200" cy="304800"/>
          </a:xfrm>
          <a:prstGeom prst="rect">
            <a:avLst/>
          </a:prstGeom>
          <a:gradFill rotWithShape="1">
            <a:gsLst>
              <a:gs pos="0">
                <a:schemeClr val="bg1"/>
              </a:gs>
              <a:gs pos="100000">
                <a:schemeClr val="bg1">
                  <a:gamma/>
                  <a:shade val="46275"/>
                  <a:invGamma/>
                </a:schemeClr>
              </a:gs>
            </a:gsLst>
            <a:lin ang="5400000" scaled="1"/>
          </a:gradFill>
          <a:ln>
            <a:noFill/>
          </a:ln>
          <a:effectLst/>
          <a:extLst/>
        </p:spPr>
        <p:txBody>
          <a:bodyPr anchor="ctr" anchorCtr="1">
            <a:spAutoFit/>
          </a:bodyPr>
          <a:lstStyle/>
          <a:p>
            <a:pPr>
              <a:spcBef>
                <a:spcPct val="50000"/>
              </a:spcBef>
              <a:defRPr/>
            </a:pPr>
            <a:r>
              <a:rPr lang="en-US" sz="1400" b="1" dirty="0"/>
              <a:t>IOC</a:t>
            </a:r>
          </a:p>
        </p:txBody>
      </p:sp>
      <p:sp>
        <p:nvSpPr>
          <p:cNvPr id="61470" name="Text Box 13"/>
          <p:cNvSpPr txBox="1">
            <a:spLocks noChangeArrowheads="1"/>
          </p:cNvSpPr>
          <p:nvPr/>
        </p:nvSpPr>
        <p:spPr bwMode="auto">
          <a:xfrm>
            <a:off x="5334000" y="1600200"/>
            <a:ext cx="1219200" cy="304800"/>
          </a:xfrm>
          <a:prstGeom prst="rect">
            <a:avLst/>
          </a:prstGeom>
          <a:noFill/>
          <a:ln w="9525">
            <a:noFill/>
            <a:miter lim="800000"/>
            <a:headEnd/>
            <a:tailEnd/>
          </a:ln>
        </p:spPr>
        <p:txBody>
          <a:bodyPr anchor="ctr" anchorCtr="1">
            <a:spAutoFit/>
          </a:bodyPr>
          <a:lstStyle/>
          <a:p>
            <a:pPr>
              <a:spcBef>
                <a:spcPct val="50000"/>
              </a:spcBef>
            </a:pPr>
            <a:r>
              <a:rPr lang="en-US" sz="1400" b="1">
                <a:solidFill>
                  <a:srgbClr val="000000"/>
                </a:solidFill>
              </a:rPr>
              <a:t>2018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ea typeface="ＭＳ Ｐゴシック" pitchFamily="1" charset="-128"/>
              </a:rPr>
              <a:t>ESPC Overview</a:t>
            </a:r>
          </a:p>
        </p:txBody>
      </p:sp>
      <p:sp>
        <p:nvSpPr>
          <p:cNvPr id="32770" name="Rectangle 4"/>
          <p:cNvSpPr>
            <a:spLocks noChangeArrowheads="1"/>
          </p:cNvSpPr>
          <p:nvPr/>
        </p:nvSpPr>
        <p:spPr bwMode="auto">
          <a:xfrm>
            <a:off x="76200" y="1338263"/>
            <a:ext cx="8915400" cy="4754562"/>
          </a:xfrm>
          <a:prstGeom prst="rect">
            <a:avLst/>
          </a:prstGeom>
          <a:noFill/>
          <a:ln w="9525">
            <a:noFill/>
            <a:round/>
            <a:headEnd/>
            <a:tailEnd/>
          </a:ln>
        </p:spPr>
        <p:txBody>
          <a:bodyPr tIns="91440">
            <a:spAutoFit/>
          </a:bodyPr>
          <a:lstStyle/>
          <a:p>
            <a:pPr>
              <a:lnSpc>
                <a:spcPts val="18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a:solidFill>
                  <a:schemeClr val="tx1"/>
                </a:solidFill>
              </a:rPr>
              <a:t>Introduction</a:t>
            </a:r>
          </a:p>
          <a:p>
            <a:pPr lvl="1">
              <a:lnSpc>
                <a:spcPts val="18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a:solidFill>
                  <a:schemeClr val="tx1"/>
                </a:solidFill>
              </a:rPr>
              <a:t>ESPC is an </a:t>
            </a:r>
            <a:r>
              <a:rPr lang="en-US" sz="1800" b="1" u="sng">
                <a:solidFill>
                  <a:schemeClr val="tx1"/>
                </a:solidFill>
              </a:rPr>
              <a:t>interagency collaboration </a:t>
            </a:r>
            <a:r>
              <a:rPr lang="en-US" sz="1800">
                <a:solidFill>
                  <a:schemeClr val="tx1"/>
                </a:solidFill>
              </a:rPr>
              <a:t>between DoD (Navy, Air Force), NOAA, DoE, NASA, and NSF for coordination of research to operations for an earth system analysis and extended range prediction capability. </a:t>
            </a:r>
          </a:p>
          <a:p>
            <a:pPr lvl="1">
              <a:lnSpc>
                <a:spcPts val="18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a:solidFill>
                <a:schemeClr val="tx1"/>
              </a:solidFill>
            </a:endParaRPr>
          </a:p>
          <a:p>
            <a:pPr lvl="1">
              <a:lnSpc>
                <a:spcPts val="18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a:solidFill>
                  <a:schemeClr val="tx1"/>
                </a:solidFill>
              </a:rPr>
              <a:t>It does not replace or take precedence over Agency requirements or resource decisions but rather seeks to improve communication and synergy, especially in the area of global medium range environmental forecasting at the challenging timescales of the </a:t>
            </a:r>
            <a:r>
              <a:rPr lang="en-US" sz="1800" b="1" u="sng">
                <a:solidFill>
                  <a:schemeClr val="tx1"/>
                </a:solidFill>
              </a:rPr>
              <a:t>weather to climate interface</a:t>
            </a:r>
            <a:r>
              <a:rPr lang="en-US" sz="1800">
                <a:solidFill>
                  <a:schemeClr val="tx1"/>
                </a:solidFill>
              </a:rPr>
              <a:t>. </a:t>
            </a:r>
          </a:p>
          <a:p>
            <a:pPr>
              <a:lnSpc>
                <a:spcPts val="18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a:solidFill>
                <a:schemeClr val="tx1"/>
              </a:solidFill>
            </a:endParaRPr>
          </a:p>
          <a:p>
            <a:pPr>
              <a:lnSpc>
                <a:spcPts val="18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a:solidFill>
                  <a:schemeClr val="tx1"/>
                </a:solidFill>
              </a:rPr>
              <a:t>Thrusts </a:t>
            </a:r>
          </a:p>
          <a:p>
            <a:pPr lvl="1">
              <a:lnSpc>
                <a:spcPts val="18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a:solidFill>
                  <a:schemeClr val="tx1"/>
                </a:solidFill>
              </a:rPr>
              <a:t>Common </a:t>
            </a:r>
            <a:r>
              <a:rPr lang="en-US" sz="1800" b="1" u="sng">
                <a:solidFill>
                  <a:schemeClr val="tx1"/>
                </a:solidFill>
              </a:rPr>
              <a:t>prediction requirements and forecast model standards</a:t>
            </a:r>
            <a:r>
              <a:rPr lang="en-US" sz="1800">
                <a:solidFill>
                  <a:schemeClr val="tx1"/>
                </a:solidFill>
              </a:rPr>
              <a:t> that enable agencies to improve leverage and collaboration.</a:t>
            </a:r>
          </a:p>
          <a:p>
            <a:pPr lvl="1">
              <a:lnSpc>
                <a:spcPts val="18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a:solidFill>
                <a:schemeClr val="tx1"/>
              </a:solidFill>
            </a:endParaRPr>
          </a:p>
          <a:p>
            <a:pPr lvl="1">
              <a:lnSpc>
                <a:spcPts val="18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a:solidFill>
                  <a:schemeClr val="tx1"/>
                </a:solidFill>
              </a:rPr>
              <a:t>A </a:t>
            </a:r>
            <a:r>
              <a:rPr lang="en-US" sz="1800" b="1" u="sng">
                <a:solidFill>
                  <a:schemeClr val="tx1"/>
                </a:solidFill>
              </a:rPr>
              <a:t>national research agenda</a:t>
            </a:r>
            <a:r>
              <a:rPr lang="en-US" sz="1800">
                <a:solidFill>
                  <a:schemeClr val="tx1"/>
                </a:solidFill>
              </a:rPr>
              <a:t> that will improve predictions from days to decades. </a:t>
            </a:r>
          </a:p>
          <a:p>
            <a:pPr lvl="1">
              <a:lnSpc>
                <a:spcPts val="18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a:solidFill>
                <a:schemeClr val="tx1"/>
              </a:solidFill>
            </a:endParaRPr>
          </a:p>
          <a:p>
            <a:pPr lvl="1">
              <a:lnSpc>
                <a:spcPts val="18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a:solidFill>
                  <a:schemeClr val="tx1"/>
                </a:solidFill>
              </a:rPr>
              <a:t>Cooperative five-year </a:t>
            </a:r>
            <a:r>
              <a:rPr lang="en-US" sz="1800" b="1" u="sng">
                <a:solidFill>
                  <a:schemeClr val="tx1"/>
                </a:solidFill>
              </a:rPr>
              <a:t>demonstration projects</a:t>
            </a:r>
            <a:r>
              <a:rPr lang="en-US" sz="1800">
                <a:solidFill>
                  <a:schemeClr val="tx1"/>
                </a:solidFill>
              </a:rPr>
              <a:t> to inform S&amp;T and R&amp;D efforts.</a:t>
            </a:r>
          </a:p>
          <a:p>
            <a:pPr lvl="1">
              <a:lnSpc>
                <a:spcPts val="18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a:solidFill>
                <a:schemeClr val="tx1"/>
              </a:solidFill>
            </a:endParaRPr>
          </a:p>
          <a:p>
            <a:pPr lvl="1">
              <a:lnSpc>
                <a:spcPts val="18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a:solidFill>
                  <a:schemeClr val="tx1"/>
                </a:solidFill>
              </a:rPr>
              <a:t>Integration of atmosphere-ocean-land-ice and space predictions into a </a:t>
            </a:r>
            <a:r>
              <a:rPr lang="en-US" sz="1800" b="1" u="sng">
                <a:solidFill>
                  <a:schemeClr val="tx1"/>
                </a:solidFill>
              </a:rPr>
              <a:t>fully coupled global prediction</a:t>
            </a:r>
            <a:r>
              <a:rPr lang="en-US" sz="1800">
                <a:solidFill>
                  <a:schemeClr val="tx1"/>
                </a:solidFill>
              </a:rPr>
              <a:t> capability.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381000" y="304800"/>
            <a:ext cx="8077200" cy="1143000"/>
          </a:xfrm>
        </p:spPr>
        <p:txBody>
          <a:bodyPr/>
          <a:lstStyle/>
          <a:p>
            <a:r>
              <a:rPr lang="en-US" sz="3600" smtClean="0">
                <a:ea typeface="ＭＳ Ｐゴシック" pitchFamily="1" charset="-128"/>
              </a:rPr>
              <a:t>ESG Membership</a:t>
            </a:r>
          </a:p>
        </p:txBody>
      </p:sp>
      <p:graphicFrame>
        <p:nvGraphicFramePr>
          <p:cNvPr id="10" name="Group 72"/>
          <p:cNvGraphicFramePr>
            <a:graphicFrameLocks noGrp="1"/>
          </p:cNvGraphicFramePr>
          <p:nvPr/>
        </p:nvGraphicFramePr>
        <p:xfrm>
          <a:off x="152400" y="1525588"/>
          <a:ext cx="8915400" cy="4341812"/>
        </p:xfrm>
        <a:graphic>
          <a:graphicData uri="http://schemas.openxmlformats.org/drawingml/2006/table">
            <a:tbl>
              <a:tblPr/>
              <a:tblGrid>
                <a:gridCol w="2403282"/>
                <a:gridCol w="6512118"/>
              </a:tblGrid>
              <a:tr h="662569">
                <a:tc>
                  <a:txBody>
                    <a:bodyPr/>
                    <a:lstStyle/>
                    <a:p>
                      <a:pPr algn="l" rtl="0" fontAlgn="b"/>
                      <a:r>
                        <a:rPr lang="en-US" sz="1800" b="0" i="0" u="none" strike="noStrike" dirty="0" smtClean="0">
                          <a:solidFill>
                            <a:schemeClr val="tx1"/>
                          </a:solidFill>
                          <a:latin typeface="+mn-lt"/>
                        </a:rPr>
                        <a:t>Dr. Bob </a:t>
                      </a:r>
                      <a:r>
                        <a:rPr lang="en-US" sz="1800" b="0" i="0" u="none" strike="noStrike" dirty="0" err="1" smtClean="0">
                          <a:solidFill>
                            <a:schemeClr val="tx1"/>
                          </a:solidFill>
                          <a:latin typeface="+mn-lt"/>
                        </a:rPr>
                        <a:t>Detrick</a:t>
                      </a:r>
                      <a:r>
                        <a:rPr lang="en-US" sz="1800" b="0" i="0" u="none" strike="noStrike" dirty="0" smtClean="0">
                          <a:solidFill>
                            <a:schemeClr val="tx1"/>
                          </a:solidFill>
                          <a:latin typeface="+mn-lt"/>
                        </a:rPr>
                        <a:t>    </a:t>
                      </a:r>
                      <a:endParaRPr lang="en-US" sz="1800" b="0" i="0" u="none" strike="noStrike" dirty="0">
                        <a:solidFill>
                          <a:schemeClr val="tx1"/>
                        </a:solidFill>
                        <a:latin typeface="+mn-lt"/>
                      </a:endParaRPr>
                    </a:p>
                  </a:txBody>
                  <a:tcPr marL="50760" marR="50760" marT="63100" marB="50754"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smtClean="0">
                          <a:ln>
                            <a:noFill/>
                          </a:ln>
                          <a:solidFill>
                            <a:schemeClr val="tx1"/>
                          </a:solidFill>
                          <a:effectLst/>
                          <a:latin typeface="Arial" pitchFamily="-1" charset="0"/>
                          <a:ea typeface="ＭＳ Ｐゴシック" pitchFamily="-1" charset="-128"/>
                          <a:cs typeface="ＭＳ Ｐゴシック" pitchFamily="-1" charset="-128"/>
                          <a:sym typeface="Arial" pitchFamily="-1" charset="0"/>
                        </a:rPr>
                        <a:t>Assistant Administrator, NOAA Office of Oceanic and Atmospheric Research (OAR)</a:t>
                      </a:r>
                      <a:endPar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endParaRPr>
                    </a:p>
                  </a:txBody>
                  <a:tcPr marL="50760" marR="50760" marT="63100" marB="50754"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r>
              <a:tr h="703998">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smtClean="0">
                          <a:ln>
                            <a:noFill/>
                          </a:ln>
                          <a:solidFill>
                            <a:schemeClr val="tx1"/>
                          </a:solidFill>
                          <a:effectLst/>
                          <a:latin typeface="Arial" pitchFamily="-1" charset="0"/>
                          <a:ea typeface="ＭＳ Ｐゴシック" pitchFamily="-1" charset="-128"/>
                          <a:cs typeface="ＭＳ Ｐゴシック" pitchFamily="-1" charset="-128"/>
                          <a:sym typeface="Arial" pitchFamily="-1" charset="0"/>
                        </a:rPr>
                        <a:t>Ms. Laura </a:t>
                      </a:r>
                      <a:r>
                        <a:rPr kumimoji="0" lang="en-US" sz="1800" b="0" i="0" u="none" strike="noStrike" cap="none" normalizeH="0" baseline="0" dirty="0" err="1" smtClean="0">
                          <a:ln>
                            <a:noFill/>
                          </a:ln>
                          <a:solidFill>
                            <a:schemeClr val="tx1"/>
                          </a:solidFill>
                          <a:effectLst/>
                          <a:latin typeface="Arial" pitchFamily="-1" charset="0"/>
                          <a:ea typeface="ＭＳ Ｐゴシック" pitchFamily="-1" charset="-128"/>
                          <a:cs typeface="ＭＳ Ｐゴシック" pitchFamily="-1" charset="-128"/>
                          <a:sym typeface="Arial" pitchFamily="-1" charset="0"/>
                        </a:rPr>
                        <a:t>Furgione</a:t>
                      </a:r>
                      <a:endPar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endParaRPr>
                    </a:p>
                  </a:txBody>
                  <a:tcPr marL="50760" marR="50760" marT="63100" marB="50754"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smtClean="0">
                          <a:ln>
                            <a:noFill/>
                          </a:ln>
                          <a:solidFill>
                            <a:schemeClr val="tx1"/>
                          </a:solidFill>
                          <a:effectLst/>
                          <a:latin typeface="Arial" pitchFamily="-1" charset="0"/>
                          <a:ea typeface="ＭＳ Ｐゴシック" pitchFamily="-1" charset="-128"/>
                          <a:cs typeface="ＭＳ Ｐゴシック" pitchFamily="-1" charset="-128"/>
                          <a:sym typeface="Arial" pitchFamily="-1" charset="0"/>
                        </a:rPr>
                        <a:t>Assistant Administrator, NOAA Office of Weather Services (NWS) (Acting)</a:t>
                      </a:r>
                      <a:endPar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endParaRPr>
                    </a:p>
                  </a:txBody>
                  <a:tcPr marL="50760" marR="50760" marT="63100" marB="50754"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r>
              <a:tr h="462484">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rPr>
                        <a:t>RDML </a:t>
                      </a:r>
                      <a:r>
                        <a:rPr kumimoji="0" lang="en-US" sz="1800" b="0" i="0" u="none" strike="noStrike" cap="none" normalizeH="0" baseline="0" dirty="0" smtClean="0">
                          <a:ln>
                            <a:noFill/>
                          </a:ln>
                          <a:solidFill>
                            <a:schemeClr val="tx1"/>
                          </a:solidFill>
                          <a:effectLst/>
                          <a:latin typeface="Arial" pitchFamily="-1" charset="0"/>
                          <a:ea typeface="ＭＳ Ｐゴシック" pitchFamily="-1" charset="-128"/>
                          <a:cs typeface="ＭＳ Ｐゴシック" pitchFamily="-1" charset="-128"/>
                          <a:sym typeface="Arial" pitchFamily="-1" charset="0"/>
                        </a:rPr>
                        <a:t>Brian Brown</a:t>
                      </a:r>
                      <a:endPar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endParaRPr>
                    </a:p>
                  </a:txBody>
                  <a:tcPr marL="50760" marR="50760" marT="63100" marB="50754"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rPr>
                        <a:t>Commander, Naval Meteorology and Oceanography </a:t>
                      </a:r>
                      <a:r>
                        <a:rPr kumimoji="0" lang="en-US" sz="1800" b="0" i="0" u="none" strike="noStrike" cap="none" normalizeH="0" baseline="0" dirty="0" smtClean="0">
                          <a:ln>
                            <a:noFill/>
                          </a:ln>
                          <a:solidFill>
                            <a:schemeClr val="tx1"/>
                          </a:solidFill>
                          <a:effectLst/>
                          <a:latin typeface="Arial" pitchFamily="-1" charset="0"/>
                          <a:ea typeface="ＭＳ Ｐゴシック" pitchFamily="-1" charset="-128"/>
                          <a:cs typeface="ＭＳ Ｐゴシック" pitchFamily="-1" charset="-128"/>
                          <a:sym typeface="Arial" pitchFamily="-1" charset="0"/>
                        </a:rPr>
                        <a:t>Command</a:t>
                      </a:r>
                      <a:endPar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endParaRPr>
                    </a:p>
                  </a:txBody>
                  <a:tcPr marL="50760" marR="50760" marT="63100" marB="50754"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r>
              <a:tr h="388211">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smtClean="0">
                          <a:ln>
                            <a:noFill/>
                          </a:ln>
                          <a:solidFill>
                            <a:schemeClr val="tx1"/>
                          </a:solidFill>
                          <a:effectLst/>
                          <a:latin typeface="Arial" pitchFamily="-1" charset="0"/>
                          <a:ea typeface="ＭＳ Ｐゴシック" pitchFamily="-1" charset="-128"/>
                          <a:cs typeface="ＭＳ Ｐゴシック" pitchFamily="-1" charset="-128"/>
                          <a:sym typeface="Arial" pitchFamily="-1" charset="0"/>
                        </a:rPr>
                        <a:t>RADM Jon White</a:t>
                      </a:r>
                      <a:endPar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endParaRPr>
                    </a:p>
                  </a:txBody>
                  <a:tcPr marL="50760" marR="50760" marT="63100" marB="50754"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rPr>
                        <a:t>Oceanographer/Navigator of the </a:t>
                      </a:r>
                      <a:r>
                        <a:rPr kumimoji="0" lang="en-US" sz="1800" b="0" i="0" u="none" strike="noStrike" cap="none" normalizeH="0" baseline="0" dirty="0" smtClean="0">
                          <a:ln>
                            <a:noFill/>
                          </a:ln>
                          <a:solidFill>
                            <a:schemeClr val="tx1"/>
                          </a:solidFill>
                          <a:effectLst/>
                          <a:latin typeface="Arial" pitchFamily="-1" charset="0"/>
                          <a:ea typeface="ＭＳ Ｐゴシック" pitchFamily="-1" charset="-128"/>
                          <a:cs typeface="ＭＳ Ｐゴシック" pitchFamily="-1" charset="-128"/>
                          <a:sym typeface="Arial" pitchFamily="-1" charset="0"/>
                        </a:rPr>
                        <a:t>Navy</a:t>
                      </a:r>
                      <a:endPar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endParaRPr>
                    </a:p>
                  </a:txBody>
                  <a:tcPr marL="50760" marR="50760" marT="63100" marB="50754"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r>
              <a:tr h="388211">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rPr>
                        <a:t>Dr. Frank Herr</a:t>
                      </a:r>
                    </a:p>
                  </a:txBody>
                  <a:tcPr marL="50760" marR="50760" marT="63100" marB="50754"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rPr>
                        <a:t>Head, Ocean </a:t>
                      </a:r>
                      <a:r>
                        <a:rPr kumimoji="0" lang="en-US" sz="1800" b="0" i="0" u="none" strike="noStrike" cap="none" normalizeH="0" baseline="0" dirty="0" err="1">
                          <a:ln>
                            <a:noFill/>
                          </a:ln>
                          <a:solidFill>
                            <a:schemeClr val="tx1"/>
                          </a:solidFill>
                          <a:effectLst/>
                          <a:latin typeface="Arial" pitchFamily="-1" charset="0"/>
                          <a:ea typeface="ＭＳ Ｐゴシック" pitchFamily="-1" charset="-128"/>
                          <a:cs typeface="ＭＳ Ｐゴシック" pitchFamily="-1" charset="-128"/>
                          <a:sym typeface="Arial" pitchFamily="-1" charset="0"/>
                        </a:rPr>
                        <a:t>Battlespace</a:t>
                      </a:r>
                      <a:r>
                        <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rPr>
                        <a:t> Sensing Dept, ONR</a:t>
                      </a:r>
                    </a:p>
                  </a:txBody>
                  <a:tcPr marL="50760" marR="50760" marT="63100" marB="50754"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r>
              <a:tr h="409197">
                <a:tc>
                  <a:txBody>
                    <a:bodyPr/>
                    <a:lstStyle/>
                    <a:p>
                      <a:pPr algn="l" rtl="0" fontAlgn="b"/>
                      <a:r>
                        <a:rPr lang="en-US" sz="1800" b="0" i="0" u="none" strike="noStrike" dirty="0" smtClean="0">
                          <a:solidFill>
                            <a:schemeClr val="tx1"/>
                          </a:solidFill>
                          <a:latin typeface="+mn-lt"/>
                        </a:rPr>
                        <a:t>Dr. Fred Lewis </a:t>
                      </a:r>
                      <a:endParaRPr lang="en-US" sz="1800" b="0" i="0" u="none" strike="noStrike" dirty="0">
                        <a:solidFill>
                          <a:schemeClr val="tx1"/>
                        </a:solidFill>
                        <a:latin typeface="+mn-lt"/>
                      </a:endParaRPr>
                    </a:p>
                  </a:txBody>
                  <a:tcPr marL="50760" marR="50760" marT="63100" marB="50754"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rPr>
                        <a:t>Air Force Deputy Director of Weather</a:t>
                      </a:r>
                    </a:p>
                  </a:txBody>
                  <a:tcPr marL="50760" marR="50760" marT="63100" marB="50754"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r>
              <a:tr h="388211">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rPr>
                        <a:t>Dr. Jack Kaye</a:t>
                      </a:r>
                    </a:p>
                  </a:txBody>
                  <a:tcPr marL="50760" marR="50760" marT="63100" marB="50754"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457200" rtl="0" eaLnBrk="1" fontAlgn="base" latinLnBrk="0" hangingPunct="0">
                        <a:lnSpc>
                          <a:spcPct val="100000"/>
                        </a:lnSpc>
                        <a:spcBef>
                          <a:spcPct val="20000"/>
                        </a:spcBef>
                        <a:spcAft>
                          <a:spcPct val="0"/>
                        </a:spcAft>
                        <a:buClrTx/>
                        <a:buSzTx/>
                        <a:buFontTx/>
                        <a:buNone/>
                        <a:tabLst>
                          <a:tab pos="723900" algn="l"/>
                          <a:tab pos="1447800" algn="l"/>
                          <a:tab pos="2171700" algn="l"/>
                          <a:tab pos="2895600" algn="l"/>
                        </a:tabLst>
                      </a:pPr>
                      <a:r>
                        <a:rPr kumimoji="0" lang="en-US" sz="1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sym typeface="Arial" pitchFamily="-1" charset="0"/>
                        </a:rPr>
                        <a:t>Assoc. Director, Earth Science Research, NASA</a:t>
                      </a:r>
                    </a:p>
                  </a:txBody>
                  <a:tcPr marL="50760" marR="50760" marT="63100" marB="50754"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r>
              <a:tr h="388305">
                <a:tc>
                  <a:txBody>
                    <a:bodyPr/>
                    <a:lstStyle/>
                    <a:p>
                      <a:pPr marL="0" algn="l" rtl="0" eaLnBrk="1" fontAlgn="b" latinLnBrk="0" hangingPunct="1">
                        <a:spcBef>
                          <a:spcPts val="0"/>
                        </a:spcBef>
                        <a:spcAft>
                          <a:spcPts val="0"/>
                        </a:spcAft>
                      </a:pPr>
                      <a:r>
                        <a:rPr lang="en-US" sz="1800" b="0" i="0" u="none" strike="noStrike" kern="1200" dirty="0" smtClean="0">
                          <a:solidFill>
                            <a:schemeClr val="tx1"/>
                          </a:solidFill>
                          <a:latin typeface="Arial"/>
                        </a:rPr>
                        <a:t> Dr</a:t>
                      </a:r>
                      <a:r>
                        <a:rPr lang="en-US" sz="1800" b="0" i="0" u="none" strike="noStrike" kern="1200" dirty="0">
                          <a:solidFill>
                            <a:schemeClr val="tx1"/>
                          </a:solidFill>
                          <a:latin typeface="Arial"/>
                        </a:rPr>
                        <a:t>. Gary </a:t>
                      </a:r>
                      <a:r>
                        <a:rPr lang="en-US" sz="1800" b="0" i="0" u="none" strike="noStrike" kern="1200" dirty="0" err="1">
                          <a:solidFill>
                            <a:schemeClr val="tx1"/>
                          </a:solidFill>
                          <a:latin typeface="Arial"/>
                        </a:rPr>
                        <a:t>Geernaert</a:t>
                      </a:r>
                      <a:r>
                        <a:rPr lang="en-US" sz="1800" b="0" i="0" u="none" strike="noStrike" kern="1200" dirty="0">
                          <a:solidFill>
                            <a:schemeClr val="tx1"/>
                          </a:solidFill>
                          <a:latin typeface="Arial"/>
                        </a:rPr>
                        <a:t>  </a:t>
                      </a:r>
                      <a:endParaRPr lang="en-US" sz="1800" b="0" i="0" u="none" strike="noStrike" dirty="0">
                        <a:latin typeface="Arial"/>
                      </a:endParaRPr>
                    </a:p>
                  </a:txBody>
                  <a:tcPr marL="9525" marR="9525" marT="9527" marB="0">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indent="0" algn="l" rtl="0" eaLnBrk="1" fontAlgn="base" latinLnBrk="0" hangingPunct="0">
                        <a:spcBef>
                          <a:spcPts val="288"/>
                        </a:spcBef>
                        <a:spcAft>
                          <a:spcPts val="0"/>
                        </a:spcAft>
                        <a:tabLst>
                          <a:tab pos="723900" algn="l"/>
                          <a:tab pos="1447800" algn="l"/>
                          <a:tab pos="2171700" algn="l"/>
                          <a:tab pos="2895600" algn="l"/>
                        </a:tabLst>
                      </a:pPr>
                      <a:r>
                        <a:rPr lang="en-US" sz="1800" b="0" i="0" u="none" strike="noStrike" kern="1200" baseline="0" dirty="0">
                          <a:solidFill>
                            <a:schemeClr val="tx1"/>
                          </a:solidFill>
                          <a:latin typeface="Arial"/>
                          <a:ea typeface="ＭＳ Ｐゴシック"/>
                          <a:cs typeface="ＭＳ Ｐゴシック"/>
                        </a:rPr>
                        <a:t>Director, Climate and Environmental Science Division, </a:t>
                      </a:r>
                      <a:r>
                        <a:rPr lang="en-US" sz="1800" b="0" i="0" u="none" strike="noStrike" kern="1200" baseline="0" dirty="0" smtClean="0">
                          <a:solidFill>
                            <a:schemeClr val="tx1"/>
                          </a:solidFill>
                          <a:latin typeface="Arial"/>
                          <a:ea typeface="ＭＳ Ｐゴシック"/>
                          <a:cs typeface="ＭＳ Ｐゴシック"/>
                        </a:rPr>
                        <a:t>DOE</a:t>
                      </a:r>
                      <a:endParaRPr lang="en-US" sz="1800" b="0" i="0" u="none" strike="noStrike" kern="1200" baseline="0" dirty="0">
                        <a:solidFill>
                          <a:schemeClr val="tx1"/>
                        </a:solidFill>
                        <a:latin typeface="Arial"/>
                        <a:ea typeface="ＭＳ Ｐゴシック"/>
                        <a:cs typeface="ＭＳ Ｐゴシック"/>
                      </a:endParaRPr>
                    </a:p>
                  </a:txBody>
                  <a:tcPr marL="50800" marR="50800" marT="63135" marB="50813">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r>
              <a:tr h="550625">
                <a:tc>
                  <a:txBody>
                    <a:bodyPr/>
                    <a:lstStyle/>
                    <a:p>
                      <a:pPr marL="0" algn="l" rtl="0" eaLnBrk="1" fontAlgn="b" latinLnBrk="0" hangingPunct="1">
                        <a:spcBef>
                          <a:spcPts val="0"/>
                        </a:spcBef>
                        <a:spcAft>
                          <a:spcPts val="0"/>
                        </a:spcAft>
                      </a:pPr>
                      <a:r>
                        <a:rPr lang="en-US" sz="1800" b="0" i="0" u="none" strike="noStrike" dirty="0" smtClean="0">
                          <a:latin typeface="+mn-lt"/>
                        </a:rPr>
                        <a:t>Dr. Marge Cavanaugh</a:t>
                      </a:r>
                      <a:endParaRPr lang="en-US" sz="1800" b="0" i="0" u="none" strike="noStrike" dirty="0">
                        <a:latin typeface="Arial"/>
                      </a:endParaRPr>
                    </a:p>
                  </a:txBody>
                  <a:tcPr marL="9525" marR="9525" marT="9527" marB="0">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indent="0" algn="l" rtl="0" eaLnBrk="1" fontAlgn="base" latinLnBrk="0" hangingPunct="0">
                        <a:spcBef>
                          <a:spcPts val="288"/>
                        </a:spcBef>
                        <a:spcAft>
                          <a:spcPts val="0"/>
                        </a:spcAft>
                        <a:tabLst>
                          <a:tab pos="723900" algn="l"/>
                          <a:tab pos="1447800" algn="l"/>
                          <a:tab pos="2171700" algn="l"/>
                          <a:tab pos="2895600" algn="l"/>
                        </a:tabLst>
                      </a:pPr>
                      <a:r>
                        <a:rPr lang="en-US" sz="1800" b="0" i="0" u="none" strike="noStrike" kern="1200" baseline="0" dirty="0" smtClean="0">
                          <a:solidFill>
                            <a:schemeClr val="tx1"/>
                          </a:solidFill>
                          <a:latin typeface="+mn-lt"/>
                          <a:ea typeface="ＭＳ Ｐゴシック"/>
                          <a:cs typeface="ＭＳ Ｐゴシック"/>
                        </a:rPr>
                        <a:t>Assistant Director for Geosciences, NSF (Acting)</a:t>
                      </a:r>
                      <a:endParaRPr lang="en-US" sz="1800" b="0" i="0" u="none" strike="noStrike" kern="1200" baseline="0" dirty="0">
                        <a:solidFill>
                          <a:schemeClr val="tx1"/>
                        </a:solidFill>
                        <a:latin typeface="Arial"/>
                        <a:ea typeface="ＭＳ Ｐゴシック"/>
                        <a:cs typeface="ＭＳ Ｐゴシック"/>
                      </a:endParaRPr>
                    </a:p>
                  </a:txBody>
                  <a:tcPr marL="50800" marR="50800" marT="63135" marB="50813">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accent5"/>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Line 5"/>
          <p:cNvSpPr>
            <a:spLocks noChangeShapeType="1"/>
          </p:cNvSpPr>
          <p:nvPr/>
        </p:nvSpPr>
        <p:spPr bwMode="auto">
          <a:xfrm>
            <a:off x="228600" y="1295400"/>
            <a:ext cx="8686800" cy="1588"/>
          </a:xfrm>
          <a:prstGeom prst="line">
            <a:avLst/>
          </a:prstGeom>
          <a:noFill/>
          <a:ln w="57240">
            <a:solidFill>
              <a:srgbClr val="BBE0E3"/>
            </a:solidFill>
            <a:miter lim="800000"/>
            <a:headEnd/>
            <a:tailEnd/>
          </a:ln>
        </p:spPr>
        <p:txBody>
          <a:bodyPr/>
          <a:lstStyle/>
          <a:p>
            <a:endParaRPr lang="en-US"/>
          </a:p>
        </p:txBody>
      </p:sp>
      <p:sp>
        <p:nvSpPr>
          <p:cNvPr id="64514" name="Rectangle 2"/>
          <p:cNvSpPr>
            <a:spLocks noChangeArrowheads="1"/>
          </p:cNvSpPr>
          <p:nvPr/>
        </p:nvSpPr>
        <p:spPr bwMode="auto">
          <a:xfrm>
            <a:off x="228600" y="533400"/>
            <a:ext cx="8686800" cy="685800"/>
          </a:xfrm>
          <a:prstGeom prst="rect">
            <a:avLst/>
          </a:prstGeom>
          <a:solidFill>
            <a:srgbClr val="FFFFFF"/>
          </a:solidFill>
          <a:ln w="12600">
            <a:noFill/>
            <a:miter lim="800000"/>
            <a:headEnd/>
            <a:tailEnd/>
          </a:ln>
        </p:spPr>
        <p:txBody>
          <a:bodyPr tIns="91440"/>
          <a:lstStyle/>
          <a:p>
            <a:pPr algn="ct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a:solidFill>
                  <a:srgbClr val="000000"/>
                </a:solidFill>
              </a:rPr>
              <a:t>ISI Prediction: Challenge and Opportunity</a:t>
            </a:r>
          </a:p>
        </p:txBody>
      </p:sp>
      <p:sp>
        <p:nvSpPr>
          <p:cNvPr id="64515" name="Text Box 10"/>
          <p:cNvSpPr txBox="1">
            <a:spLocks noChangeArrowheads="1"/>
          </p:cNvSpPr>
          <p:nvPr/>
        </p:nvSpPr>
        <p:spPr bwMode="auto">
          <a:xfrm>
            <a:off x="8686800" y="6324600"/>
            <a:ext cx="457200" cy="350838"/>
          </a:xfrm>
          <a:prstGeom prst="rect">
            <a:avLst/>
          </a:prstGeom>
          <a:noFill/>
          <a:ln w="12600">
            <a:noFill/>
            <a:miter lim="800000"/>
            <a:headEnd/>
            <a:tailEnd/>
          </a:ln>
        </p:spPr>
        <p:txBody>
          <a:bodyPr tIns="91440">
            <a:spAutoFit/>
          </a:bodyPr>
          <a:lstStyle/>
          <a:p>
            <a:pPr algn="ctr">
              <a:spcBef>
                <a:spcPct val="50000"/>
              </a:spcBef>
            </a:pPr>
            <a:fld id="{507C8F5D-041F-47B2-8878-CB0B3B4893D2}" type="slidenum">
              <a:rPr lang="en-US" sz="1400">
                <a:solidFill>
                  <a:schemeClr val="bg1"/>
                </a:solidFill>
              </a:rPr>
              <a:pPr algn="ctr">
                <a:spcBef>
                  <a:spcPct val="50000"/>
                </a:spcBef>
              </a:pPr>
              <a:t>21</a:t>
            </a:fld>
            <a:endParaRPr lang="en-US" sz="1400">
              <a:solidFill>
                <a:schemeClr val="bg1"/>
              </a:solidFill>
            </a:endParaRPr>
          </a:p>
        </p:txBody>
      </p:sp>
      <p:sp>
        <p:nvSpPr>
          <p:cNvPr id="64516" name="Content Placeholder 2"/>
          <p:cNvSpPr txBox="1">
            <a:spLocks/>
          </p:cNvSpPr>
          <p:nvPr/>
        </p:nvSpPr>
        <p:spPr bwMode="auto">
          <a:xfrm>
            <a:off x="0" y="1295400"/>
            <a:ext cx="6324600" cy="5029200"/>
          </a:xfrm>
          <a:prstGeom prst="rect">
            <a:avLst/>
          </a:prstGeom>
          <a:noFill/>
          <a:ln w="9525">
            <a:noFill/>
            <a:miter lim="800000"/>
            <a:headEnd/>
            <a:tailEnd/>
          </a:ln>
        </p:spPr>
        <p:txBody>
          <a:bodyPr/>
          <a:lstStyle/>
          <a:p>
            <a:pPr eaLnBrk="0" hangingPunct="0">
              <a:lnSpc>
                <a:spcPts val="2100"/>
              </a:lnSpc>
              <a:buFont typeface="Arial" pitchFamily="34" charset="0"/>
              <a:buChar char="•"/>
            </a:pPr>
            <a:r>
              <a:rPr lang="en-US" sz="1800">
                <a:solidFill>
                  <a:schemeClr val="tx1"/>
                </a:solidFill>
              </a:rPr>
              <a:t> High resolution, ensemble, and global coupled model approaches will bring a significant increase in data volume and computational cost. </a:t>
            </a:r>
          </a:p>
          <a:p>
            <a:pPr eaLnBrk="0" hangingPunct="0">
              <a:lnSpc>
                <a:spcPts val="2100"/>
              </a:lnSpc>
            </a:pPr>
            <a:r>
              <a:rPr lang="en-US" sz="1800">
                <a:solidFill>
                  <a:schemeClr val="tx1"/>
                </a:solidFill>
              </a:rPr>
              <a:t>  What forecast products are most needed and how do we characterize the return on this investment?</a:t>
            </a:r>
          </a:p>
          <a:p>
            <a:pPr eaLnBrk="0" hangingPunct="0">
              <a:lnSpc>
                <a:spcPts val="2100"/>
              </a:lnSpc>
            </a:pPr>
            <a:endParaRPr lang="en-US" sz="1600">
              <a:solidFill>
                <a:schemeClr val="tx1"/>
              </a:solidFill>
            </a:endParaRPr>
          </a:p>
          <a:p>
            <a:pPr eaLnBrk="0" hangingPunct="0">
              <a:lnSpc>
                <a:spcPts val="2100"/>
              </a:lnSpc>
            </a:pPr>
            <a:r>
              <a:rPr lang="en-US" sz="1800">
                <a:solidFill>
                  <a:schemeClr val="tx1"/>
                </a:solidFill>
              </a:rPr>
              <a:t>• The ESPC demonstrations seek to exploit potential sources of predictability in the coupled system that exceed the limit in predictability of deterministic NWP approaches. However, forecast skill from these ensemble-based products will vary depending on the presence of low-order modes in the initial conditions. </a:t>
            </a:r>
          </a:p>
          <a:p>
            <a:pPr eaLnBrk="0" hangingPunct="0">
              <a:lnSpc>
                <a:spcPts val="2100"/>
              </a:lnSpc>
            </a:pPr>
            <a:r>
              <a:rPr lang="en-US" sz="1800">
                <a:solidFill>
                  <a:schemeClr val="tx1"/>
                </a:solidFill>
              </a:rPr>
              <a:t>   What do you see as the biggest utility of long range products with quantifiable but variable confidence levels? </a:t>
            </a:r>
          </a:p>
          <a:p>
            <a:pPr eaLnBrk="0" hangingPunct="0">
              <a:lnSpc>
                <a:spcPts val="2100"/>
              </a:lnSpc>
              <a:spcBef>
                <a:spcPts val="900"/>
              </a:spcBef>
            </a:pPr>
            <a:r>
              <a:rPr lang="en-US" sz="1800">
                <a:solidFill>
                  <a:schemeClr val="tx1"/>
                </a:solidFill>
              </a:rPr>
              <a:t>• Are there better ways of establishing prediction credibility?</a:t>
            </a:r>
          </a:p>
          <a:p>
            <a:pPr eaLnBrk="0" hangingPunct="0">
              <a:lnSpc>
                <a:spcPts val="2100"/>
              </a:lnSpc>
              <a:spcBef>
                <a:spcPts val="900"/>
              </a:spcBef>
              <a:buFont typeface="Arial" pitchFamily="34" charset="0"/>
              <a:buChar char="•"/>
            </a:pPr>
            <a:r>
              <a:rPr lang="en-US" sz="1800">
                <a:solidFill>
                  <a:schemeClr val="tx1"/>
                </a:solidFill>
              </a:rPr>
              <a:t> Are there better ways of communicating ensemble-based products and data? </a:t>
            </a:r>
          </a:p>
        </p:txBody>
      </p:sp>
      <p:pic>
        <p:nvPicPr>
          <p:cNvPr id="64517" name="Picture 7" descr="corrNAO-amMJO"/>
          <p:cNvPicPr>
            <a:picLocks noChangeAspect="1" noChangeArrowheads="1"/>
          </p:cNvPicPr>
          <p:nvPr/>
        </p:nvPicPr>
        <p:blipFill>
          <a:blip r:embed="rId3" cstate="print"/>
          <a:srcRect/>
          <a:stretch>
            <a:fillRect/>
          </a:stretch>
        </p:blipFill>
        <p:spPr bwMode="auto">
          <a:xfrm>
            <a:off x="6400800" y="3810000"/>
            <a:ext cx="2667000" cy="1905000"/>
          </a:xfrm>
          <a:prstGeom prst="rect">
            <a:avLst/>
          </a:prstGeom>
          <a:noFill/>
          <a:ln w="9525">
            <a:noFill/>
            <a:miter lim="800000"/>
            <a:headEnd/>
            <a:tailEnd/>
          </a:ln>
        </p:spPr>
      </p:pic>
      <p:sp>
        <p:nvSpPr>
          <p:cNvPr id="64518" name="TextBox 7"/>
          <p:cNvSpPr txBox="1">
            <a:spLocks noChangeArrowheads="1"/>
          </p:cNvSpPr>
          <p:nvPr/>
        </p:nvSpPr>
        <p:spPr bwMode="auto">
          <a:xfrm>
            <a:off x="6400800" y="5678488"/>
            <a:ext cx="2743200" cy="646112"/>
          </a:xfrm>
          <a:prstGeom prst="rect">
            <a:avLst/>
          </a:prstGeom>
          <a:noFill/>
          <a:ln w="9525">
            <a:noFill/>
            <a:miter lim="800000"/>
            <a:headEnd/>
            <a:tailEnd/>
          </a:ln>
        </p:spPr>
        <p:txBody>
          <a:bodyPr>
            <a:spAutoFit/>
          </a:bodyPr>
          <a:lstStyle/>
          <a:p>
            <a:r>
              <a:rPr lang="en-US"/>
              <a:t>Monthly predictability of the NAO based on strong/weak MJO in Initial Conditions. </a:t>
            </a:r>
          </a:p>
        </p:txBody>
      </p:sp>
      <p:pic>
        <p:nvPicPr>
          <p:cNvPr id="64519" name="Picture 4"/>
          <p:cNvPicPr>
            <a:picLocks noChangeAspect="1" noChangeArrowheads="1"/>
          </p:cNvPicPr>
          <p:nvPr/>
        </p:nvPicPr>
        <p:blipFill>
          <a:blip r:embed="rId4" cstate="print"/>
          <a:srcRect/>
          <a:stretch>
            <a:fillRect/>
          </a:stretch>
        </p:blipFill>
        <p:spPr bwMode="auto">
          <a:xfrm>
            <a:off x="6629400" y="1400175"/>
            <a:ext cx="2438400" cy="1939925"/>
          </a:xfrm>
          <a:prstGeom prst="rect">
            <a:avLst/>
          </a:prstGeom>
          <a:noFill/>
          <a:ln w="9525">
            <a:solidFill>
              <a:srgbClr val="00B050"/>
            </a:solidFill>
            <a:miter lim="800000"/>
            <a:headEnd/>
            <a:tailEnd/>
          </a:ln>
        </p:spPr>
      </p:pic>
      <p:sp>
        <p:nvSpPr>
          <p:cNvPr id="64520" name="TextBox 9"/>
          <p:cNvSpPr txBox="1">
            <a:spLocks noChangeArrowheads="1"/>
          </p:cNvSpPr>
          <p:nvPr/>
        </p:nvSpPr>
        <p:spPr bwMode="auto">
          <a:xfrm>
            <a:off x="6629400" y="3305175"/>
            <a:ext cx="2667000" cy="276225"/>
          </a:xfrm>
          <a:prstGeom prst="rect">
            <a:avLst/>
          </a:prstGeom>
          <a:noFill/>
          <a:ln w="9525">
            <a:noFill/>
            <a:miter lim="800000"/>
            <a:headEnd/>
            <a:tailEnd/>
          </a:ln>
        </p:spPr>
        <p:txBody>
          <a:bodyPr>
            <a:spAutoFit/>
          </a:bodyPr>
          <a:lstStyle/>
          <a:p>
            <a:r>
              <a:rPr lang="en-US"/>
              <a:t>Example NMME seasonal product.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5"/>
          <p:cNvSpPr>
            <a:spLocks noChangeShapeType="1"/>
          </p:cNvSpPr>
          <p:nvPr/>
        </p:nvSpPr>
        <p:spPr bwMode="auto">
          <a:xfrm>
            <a:off x="228600" y="1295400"/>
            <a:ext cx="8686800" cy="1588"/>
          </a:xfrm>
          <a:prstGeom prst="line">
            <a:avLst/>
          </a:prstGeom>
          <a:noFill/>
          <a:ln w="57240">
            <a:solidFill>
              <a:srgbClr val="BBE0E3"/>
            </a:solidFill>
            <a:miter lim="800000"/>
            <a:headEnd/>
            <a:tailEnd/>
          </a:ln>
        </p:spPr>
        <p:txBody>
          <a:bodyPr/>
          <a:lstStyle/>
          <a:p>
            <a:endParaRPr lang="en-US"/>
          </a:p>
        </p:txBody>
      </p:sp>
      <p:sp>
        <p:nvSpPr>
          <p:cNvPr id="33794" name="Rectangle 2"/>
          <p:cNvSpPr>
            <a:spLocks noChangeArrowheads="1"/>
          </p:cNvSpPr>
          <p:nvPr/>
        </p:nvSpPr>
        <p:spPr bwMode="auto">
          <a:xfrm>
            <a:off x="381000" y="228600"/>
            <a:ext cx="8302625" cy="685800"/>
          </a:xfrm>
          <a:prstGeom prst="rect">
            <a:avLst/>
          </a:prstGeom>
          <a:solidFill>
            <a:srgbClr val="FFFFFF"/>
          </a:solidFill>
          <a:ln w="12600">
            <a:noFill/>
            <a:miter lim="800000"/>
            <a:headEnd/>
            <a:tailEnd/>
          </a:ln>
        </p:spPr>
        <p:txBody>
          <a:bodyPr tIns="91440"/>
          <a:lstStyle/>
          <a:p>
            <a:pPr algn="ct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a:solidFill>
                  <a:srgbClr val="000000"/>
                </a:solidFill>
              </a:rPr>
              <a:t>Charter</a:t>
            </a:r>
          </a:p>
          <a:p>
            <a:pPr algn="ct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a:solidFill>
                  <a:srgbClr val="000000"/>
                </a:solidFill>
              </a:rPr>
              <a:t>Goals (2010)</a:t>
            </a:r>
          </a:p>
        </p:txBody>
      </p:sp>
      <p:sp>
        <p:nvSpPr>
          <p:cNvPr id="33795" name="Text Box 10"/>
          <p:cNvSpPr txBox="1">
            <a:spLocks noChangeArrowheads="1"/>
          </p:cNvSpPr>
          <p:nvPr/>
        </p:nvSpPr>
        <p:spPr bwMode="auto">
          <a:xfrm>
            <a:off x="8686800" y="6324600"/>
            <a:ext cx="457200" cy="350838"/>
          </a:xfrm>
          <a:prstGeom prst="rect">
            <a:avLst/>
          </a:prstGeom>
          <a:noFill/>
          <a:ln w="12600">
            <a:noFill/>
            <a:miter lim="800000"/>
            <a:headEnd/>
            <a:tailEnd/>
          </a:ln>
        </p:spPr>
        <p:txBody>
          <a:bodyPr tIns="91440">
            <a:spAutoFit/>
          </a:bodyPr>
          <a:lstStyle/>
          <a:p>
            <a:pPr algn="ctr">
              <a:spcBef>
                <a:spcPct val="50000"/>
              </a:spcBef>
            </a:pPr>
            <a:fld id="{A9ACE1CB-CA2F-4D94-B824-989F6896703E}" type="slidenum">
              <a:rPr lang="en-US" sz="1400">
                <a:solidFill>
                  <a:schemeClr val="bg1"/>
                </a:solidFill>
              </a:rPr>
              <a:pPr algn="ctr">
                <a:spcBef>
                  <a:spcPct val="50000"/>
                </a:spcBef>
              </a:pPr>
              <a:t>3</a:t>
            </a:fld>
            <a:endParaRPr lang="en-US" sz="1400">
              <a:solidFill>
                <a:schemeClr val="bg1"/>
              </a:solidFill>
            </a:endParaRPr>
          </a:p>
        </p:txBody>
      </p:sp>
      <p:sp>
        <p:nvSpPr>
          <p:cNvPr id="33796" name="Rectangle 6"/>
          <p:cNvSpPr>
            <a:spLocks noChangeArrowheads="1"/>
          </p:cNvSpPr>
          <p:nvPr/>
        </p:nvSpPr>
        <p:spPr bwMode="auto">
          <a:xfrm>
            <a:off x="304800" y="1371600"/>
            <a:ext cx="8534400" cy="4800600"/>
          </a:xfrm>
          <a:prstGeom prst="rect">
            <a:avLst/>
          </a:prstGeom>
          <a:noFill/>
          <a:ln w="28575">
            <a:solidFill>
              <a:srgbClr val="0070C0"/>
            </a:solidFill>
            <a:miter lim="800000"/>
            <a:headEnd/>
            <a:tailEnd/>
          </a:ln>
        </p:spPr>
        <p:txBody>
          <a:bodyPr>
            <a:spAutoFit/>
          </a:bodyPr>
          <a:lstStyle/>
          <a:p>
            <a:r>
              <a:rPr lang="en-US" sz="1700">
                <a:solidFill>
                  <a:schemeClr val="tx1"/>
                </a:solidFill>
              </a:rPr>
              <a:t>… establish and maintain a multi-agency initiative that provides leadership and coordination to meet broad, but specific, agency mission requirements and interests for an earth system analysis and prediction/projection framework to support global forecasts from hours to decades at appropriate horizontal and vertical resolutions. </a:t>
            </a:r>
          </a:p>
          <a:p>
            <a:endParaRPr lang="en-US" sz="1700">
              <a:solidFill>
                <a:schemeClr val="tx1"/>
              </a:solidFill>
            </a:endParaRPr>
          </a:p>
          <a:p>
            <a:r>
              <a:rPr lang="en-US" sz="1700">
                <a:solidFill>
                  <a:schemeClr val="tx1"/>
                </a:solidFill>
              </a:rPr>
              <a:t>1. A national approach to an earth system numerical prediction capability providing advanced data assimilation, improved numerical model physics and increased computational efficiencies;</a:t>
            </a:r>
          </a:p>
          <a:p>
            <a:endParaRPr lang="en-US" sz="1700">
              <a:solidFill>
                <a:schemeClr val="tx1"/>
              </a:solidFill>
            </a:endParaRPr>
          </a:p>
          <a:p>
            <a:r>
              <a:rPr lang="en-US" sz="1700">
                <a:solidFill>
                  <a:schemeClr val="tx1"/>
                </a:solidFill>
              </a:rPr>
              <a:t>2. A common set of requirements and standards that enable agencies to meet their own mission requirements while providing improved leverage and collaboration where these missions can be mutually supportive;</a:t>
            </a:r>
          </a:p>
          <a:p>
            <a:endParaRPr lang="en-US" sz="1700">
              <a:solidFill>
                <a:schemeClr val="tx1"/>
              </a:solidFill>
            </a:endParaRPr>
          </a:p>
          <a:p>
            <a:r>
              <a:rPr lang="en-US" sz="1700">
                <a:solidFill>
                  <a:schemeClr val="tx1"/>
                </a:solidFill>
              </a:rPr>
              <a:t>3. A mechanism to develop a national research agenda that will improve earth system projections and predictions from days to decades; and</a:t>
            </a:r>
          </a:p>
          <a:p>
            <a:endParaRPr lang="en-US" sz="1700">
              <a:solidFill>
                <a:schemeClr val="tx1"/>
              </a:solidFill>
            </a:endParaRPr>
          </a:p>
          <a:p>
            <a:r>
              <a:rPr lang="en-US" sz="1700">
                <a:solidFill>
                  <a:schemeClr val="tx1"/>
                </a:solidFill>
              </a:rPr>
              <a:t>4. A cooperative set of demonstrations to inform future research and development efforts encompassing Federal, private and academic organizations.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Line 5"/>
          <p:cNvSpPr>
            <a:spLocks noChangeShapeType="1"/>
          </p:cNvSpPr>
          <p:nvPr/>
        </p:nvSpPr>
        <p:spPr bwMode="auto">
          <a:xfrm>
            <a:off x="228600" y="1066800"/>
            <a:ext cx="8686800" cy="1588"/>
          </a:xfrm>
          <a:prstGeom prst="line">
            <a:avLst/>
          </a:prstGeom>
          <a:noFill/>
          <a:ln w="57240">
            <a:solidFill>
              <a:srgbClr val="BBE0E3"/>
            </a:solidFill>
            <a:miter lim="800000"/>
            <a:headEnd/>
            <a:tailEnd/>
          </a:ln>
        </p:spPr>
        <p:txBody>
          <a:bodyPr/>
          <a:lstStyle/>
          <a:p>
            <a:endParaRPr lang="en-US"/>
          </a:p>
        </p:txBody>
      </p:sp>
      <p:sp>
        <p:nvSpPr>
          <p:cNvPr id="35842" name="Rectangle 2"/>
          <p:cNvSpPr>
            <a:spLocks noChangeArrowheads="1"/>
          </p:cNvSpPr>
          <p:nvPr/>
        </p:nvSpPr>
        <p:spPr bwMode="auto">
          <a:xfrm>
            <a:off x="381000" y="228600"/>
            <a:ext cx="8302625" cy="685800"/>
          </a:xfrm>
          <a:prstGeom prst="rect">
            <a:avLst/>
          </a:prstGeom>
          <a:solidFill>
            <a:srgbClr val="FFFFFF"/>
          </a:solidFill>
          <a:ln w="12600">
            <a:noFill/>
            <a:miter lim="800000"/>
            <a:headEnd/>
            <a:tailEnd/>
          </a:ln>
        </p:spPr>
        <p:txBody>
          <a:bodyPr tIns="91440"/>
          <a:lstStyle/>
          <a:p>
            <a:pPr algn="ct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a:solidFill>
                  <a:srgbClr val="000000"/>
                </a:solidFill>
              </a:rPr>
              <a:t>Charter Additions(2012)</a:t>
            </a:r>
          </a:p>
        </p:txBody>
      </p:sp>
      <p:sp>
        <p:nvSpPr>
          <p:cNvPr id="35843" name="Text Box 10"/>
          <p:cNvSpPr txBox="1">
            <a:spLocks noChangeArrowheads="1"/>
          </p:cNvSpPr>
          <p:nvPr/>
        </p:nvSpPr>
        <p:spPr bwMode="auto">
          <a:xfrm>
            <a:off x="8686800" y="6324600"/>
            <a:ext cx="457200" cy="350838"/>
          </a:xfrm>
          <a:prstGeom prst="rect">
            <a:avLst/>
          </a:prstGeom>
          <a:noFill/>
          <a:ln w="12600">
            <a:noFill/>
            <a:miter lim="800000"/>
            <a:headEnd/>
            <a:tailEnd/>
          </a:ln>
        </p:spPr>
        <p:txBody>
          <a:bodyPr tIns="91440">
            <a:spAutoFit/>
          </a:bodyPr>
          <a:lstStyle/>
          <a:p>
            <a:pPr algn="ctr">
              <a:spcBef>
                <a:spcPct val="50000"/>
              </a:spcBef>
            </a:pPr>
            <a:fld id="{99CF25D0-A7D5-48C5-872E-0175C300EB7F}" type="slidenum">
              <a:rPr lang="en-US" sz="1400">
                <a:solidFill>
                  <a:schemeClr val="bg1"/>
                </a:solidFill>
              </a:rPr>
              <a:pPr algn="ctr">
                <a:spcBef>
                  <a:spcPct val="50000"/>
                </a:spcBef>
              </a:pPr>
              <a:t>4</a:t>
            </a:fld>
            <a:endParaRPr lang="en-US" sz="1400">
              <a:solidFill>
                <a:schemeClr val="bg1"/>
              </a:solidFill>
            </a:endParaRPr>
          </a:p>
        </p:txBody>
      </p:sp>
      <p:sp>
        <p:nvSpPr>
          <p:cNvPr id="35844" name="Rectangle 6"/>
          <p:cNvSpPr>
            <a:spLocks noChangeArrowheads="1"/>
          </p:cNvSpPr>
          <p:nvPr/>
        </p:nvSpPr>
        <p:spPr bwMode="auto">
          <a:xfrm>
            <a:off x="304800" y="1066800"/>
            <a:ext cx="8534400" cy="5262563"/>
          </a:xfrm>
          <a:prstGeom prst="rect">
            <a:avLst/>
          </a:prstGeom>
          <a:noFill/>
          <a:ln w="28575">
            <a:solidFill>
              <a:srgbClr val="0070C0"/>
            </a:solidFill>
            <a:miter lim="800000"/>
            <a:headEnd/>
            <a:tailEnd/>
          </a:ln>
        </p:spPr>
        <p:txBody>
          <a:bodyPr>
            <a:spAutoFit/>
          </a:bodyPr>
          <a:lstStyle/>
          <a:p>
            <a:r>
              <a:rPr lang="en-US" sz="2400">
                <a:solidFill>
                  <a:schemeClr val="tx1"/>
                </a:solidFill>
              </a:rPr>
              <a:t>… a </a:t>
            </a:r>
            <a:r>
              <a:rPr lang="en-US" sz="2400" i="1">
                <a:solidFill>
                  <a:schemeClr val="tx1"/>
                </a:solidFill>
              </a:rPr>
              <a:t>Science Steering Group </a:t>
            </a:r>
            <a:r>
              <a:rPr lang="en-US" sz="2400">
                <a:solidFill>
                  <a:schemeClr val="tx1"/>
                </a:solidFill>
              </a:rPr>
              <a:t>will be established composed of </a:t>
            </a:r>
            <a:r>
              <a:rPr lang="en-US" sz="2400" b="1" u="sng">
                <a:solidFill>
                  <a:schemeClr val="tx1"/>
                </a:solidFill>
              </a:rPr>
              <a:t>subject matter experts </a:t>
            </a:r>
            <a:r>
              <a:rPr lang="en-US" sz="2400">
                <a:solidFill>
                  <a:schemeClr val="tx1"/>
                </a:solidFill>
              </a:rPr>
              <a:t>representing the Department of Commerce (NOAA), the Department of Defense (Navy and Air Force), Department of Energy, the National Aeronautics and Space Administration and the National Science Foundation as recommended by each Agency</a:t>
            </a:r>
            <a:r>
              <a:rPr lang="ja-JP" altLang="en-US" sz="2400">
                <a:solidFill>
                  <a:schemeClr val="tx1"/>
                </a:solidFill>
              </a:rPr>
              <a:t>’</a:t>
            </a:r>
            <a:r>
              <a:rPr lang="en-US" altLang="ja-JP" sz="2400">
                <a:solidFill>
                  <a:schemeClr val="tx1"/>
                </a:solidFill>
              </a:rPr>
              <a:t>s members. </a:t>
            </a:r>
          </a:p>
          <a:p>
            <a:endParaRPr lang="en-US" sz="2400">
              <a:solidFill>
                <a:schemeClr val="tx1"/>
              </a:solidFill>
            </a:endParaRPr>
          </a:p>
          <a:p>
            <a:r>
              <a:rPr lang="en-US" sz="2400">
                <a:solidFill>
                  <a:schemeClr val="tx1"/>
                </a:solidFill>
              </a:rPr>
              <a:t>The </a:t>
            </a:r>
            <a:r>
              <a:rPr lang="en-US" sz="2400" i="1">
                <a:solidFill>
                  <a:schemeClr val="tx1"/>
                </a:solidFill>
              </a:rPr>
              <a:t>Program Manager </a:t>
            </a:r>
            <a:r>
              <a:rPr lang="en-US" sz="2400">
                <a:solidFill>
                  <a:schemeClr val="tx1"/>
                </a:solidFill>
              </a:rPr>
              <a:t>will initially be a Federal employee hired and employed by the US Navy or NOAA. The position rotates every three years with the Deputy Program Manager position. The </a:t>
            </a:r>
            <a:r>
              <a:rPr lang="en-US" sz="2400" b="1" u="sng">
                <a:solidFill>
                  <a:schemeClr val="tx1"/>
                </a:solidFill>
              </a:rPr>
              <a:t>ESPC Program Office is located within NOAA in Silver Spring, MD</a:t>
            </a:r>
            <a:r>
              <a:rPr lang="en-US" sz="2400">
                <a:solidFill>
                  <a:schemeClr val="tx1"/>
                </a:solidFill>
              </a:rPr>
              <a:t> and Program Office office space, support staff, internet/ IT services and other administrative functions will be provided by NOAA.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9" descr="http://mitgcm.org/cubedsphere/topo-32-glob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0" y="1066800"/>
            <a:ext cx="1828800" cy="1793875"/>
          </a:xfrm>
          <a:prstGeom prst="rect">
            <a:avLst/>
          </a:prstGeom>
          <a:noFill/>
          <a:ln w="9525">
            <a:noFill/>
            <a:miter lim="800000"/>
            <a:headEnd/>
            <a:tailEnd/>
          </a:ln>
        </p:spPr>
      </p:pic>
      <p:sp>
        <p:nvSpPr>
          <p:cNvPr id="37890" name="TextBox 23"/>
          <p:cNvSpPr txBox="1">
            <a:spLocks noChangeArrowheads="1"/>
          </p:cNvSpPr>
          <p:nvPr/>
        </p:nvSpPr>
        <p:spPr bwMode="auto">
          <a:xfrm>
            <a:off x="1447800" y="511175"/>
            <a:ext cx="6172200" cy="708025"/>
          </a:xfrm>
          <a:prstGeom prst="rect">
            <a:avLst/>
          </a:prstGeom>
          <a:noFill/>
          <a:ln w="9525">
            <a:noFill/>
            <a:miter lim="800000"/>
            <a:headEnd/>
            <a:tailEnd/>
          </a:ln>
        </p:spPr>
        <p:txBody>
          <a:bodyPr>
            <a:spAutoFit/>
          </a:bodyPr>
          <a:lstStyle/>
          <a:p>
            <a:pPr algn="ctr"/>
            <a:r>
              <a:rPr lang="en-US" sz="4000">
                <a:solidFill>
                  <a:schemeClr val="tx1"/>
                </a:solidFill>
              </a:rPr>
              <a:t>Approach</a:t>
            </a:r>
          </a:p>
        </p:txBody>
      </p:sp>
      <p:pic>
        <p:nvPicPr>
          <p:cNvPr id="37891" name="Picture 3"/>
          <p:cNvPicPr>
            <a:picLocks noChangeAspect="1" noChangeArrowheads="1"/>
          </p:cNvPicPr>
          <p:nvPr/>
        </p:nvPicPr>
        <p:blipFill>
          <a:blip r:embed="rId3" cstate="print"/>
          <a:srcRect/>
          <a:stretch>
            <a:fillRect/>
          </a:stretch>
        </p:blipFill>
        <p:spPr bwMode="auto">
          <a:xfrm>
            <a:off x="6942138" y="3997325"/>
            <a:ext cx="2125662" cy="2697163"/>
          </a:xfrm>
          <a:prstGeom prst="rect">
            <a:avLst/>
          </a:prstGeom>
          <a:noFill/>
          <a:ln w="9525">
            <a:noFill/>
            <a:miter lim="800000"/>
            <a:headEnd/>
            <a:tailEnd/>
          </a:ln>
        </p:spPr>
      </p:pic>
      <p:pic>
        <p:nvPicPr>
          <p:cNvPr id="37892" name="Picture 20" descr="ocean_temp3_pnnl.jpg"/>
          <p:cNvPicPr>
            <a:picLocks noChangeAspect="1"/>
          </p:cNvPicPr>
          <p:nvPr/>
        </p:nvPicPr>
        <p:blipFill>
          <a:blip r:embed="rId4" cstate="print"/>
          <a:srcRect/>
          <a:stretch>
            <a:fillRect/>
          </a:stretch>
        </p:blipFill>
        <p:spPr bwMode="auto">
          <a:xfrm>
            <a:off x="6235700" y="2895600"/>
            <a:ext cx="1460500" cy="1125538"/>
          </a:xfrm>
          <a:prstGeom prst="rect">
            <a:avLst/>
          </a:prstGeom>
          <a:noFill/>
          <a:ln w="9525">
            <a:noFill/>
            <a:miter lim="800000"/>
            <a:headEnd/>
            <a:tailEnd/>
          </a:ln>
        </p:spPr>
      </p:pic>
      <p:sp>
        <p:nvSpPr>
          <p:cNvPr id="9" name="Rectangle 14"/>
          <p:cNvSpPr>
            <a:spLocks noChangeArrowheads="1"/>
          </p:cNvSpPr>
          <p:nvPr/>
        </p:nvSpPr>
        <p:spPr bwMode="auto">
          <a:xfrm>
            <a:off x="152400" y="1295400"/>
            <a:ext cx="6315075" cy="4940300"/>
          </a:xfrm>
          <a:prstGeom prst="rect">
            <a:avLst/>
          </a:prstGeom>
          <a:noFill/>
          <a:ln w="9525">
            <a:noFill/>
            <a:miter lim="800000"/>
            <a:headEnd/>
            <a:tailEnd/>
          </a:ln>
        </p:spPr>
        <p:txBody>
          <a:bodyPr>
            <a:spAutoFit/>
          </a:bodyPr>
          <a:lstStyle/>
          <a:p>
            <a:pPr>
              <a:lnSpc>
                <a:spcPts val="2100"/>
              </a:lnSpc>
              <a:defRPr/>
            </a:pPr>
            <a:r>
              <a:rPr lang="en-US" sz="2000" dirty="0">
                <a:solidFill>
                  <a:schemeClr val="tx1"/>
                </a:solidFill>
                <a:ea typeface="ＭＳ Ｐゴシック" pitchFamily="34" charset="-128"/>
              </a:rPr>
              <a:t>Seek Sources of Predictability through:</a:t>
            </a:r>
          </a:p>
          <a:p>
            <a:pPr>
              <a:lnSpc>
                <a:spcPts val="2100"/>
              </a:lnSpc>
              <a:defRPr/>
            </a:pPr>
            <a:endParaRPr lang="en-US" sz="1050" dirty="0">
              <a:solidFill>
                <a:schemeClr val="tx1"/>
              </a:solidFill>
              <a:ea typeface="ＭＳ Ｐゴシック" pitchFamily="34" charset="-128"/>
            </a:endParaRPr>
          </a:p>
          <a:p>
            <a:pPr>
              <a:lnSpc>
                <a:spcPts val="2100"/>
              </a:lnSpc>
              <a:defRPr/>
            </a:pPr>
            <a:r>
              <a:rPr lang="en-US" sz="2000" dirty="0">
                <a:solidFill>
                  <a:schemeClr val="tx1"/>
                </a:solidFill>
                <a:ea typeface="ＭＳ Ｐゴシック" pitchFamily="34" charset="-128"/>
              </a:rPr>
              <a:t>Improved Model Physics</a:t>
            </a:r>
          </a:p>
          <a:p>
            <a:pPr lvl="1">
              <a:lnSpc>
                <a:spcPts val="2100"/>
              </a:lnSpc>
              <a:buFont typeface="Arial" pitchFamily="34" charset="0"/>
              <a:buChar char="•"/>
              <a:defRPr/>
            </a:pPr>
            <a:r>
              <a:rPr lang="en-US" sz="2000" dirty="0">
                <a:solidFill>
                  <a:schemeClr val="tx1"/>
                </a:solidFill>
                <a:ea typeface="ＭＳ Ｐゴシック" pitchFamily="34" charset="-128"/>
              </a:rPr>
              <a:t> Coupled global modeling</a:t>
            </a:r>
          </a:p>
          <a:p>
            <a:pPr lvl="1">
              <a:lnSpc>
                <a:spcPts val="2100"/>
              </a:lnSpc>
              <a:buFont typeface="Arial" pitchFamily="34" charset="0"/>
              <a:buChar char="•"/>
              <a:defRPr/>
            </a:pPr>
            <a:r>
              <a:rPr lang="en-US" sz="2000" dirty="0">
                <a:solidFill>
                  <a:schemeClr val="tx1"/>
                </a:solidFill>
                <a:ea typeface="ＭＳ Ｐゴシック" pitchFamily="34" charset="-128"/>
              </a:rPr>
              <a:t> Improved resolution &amp; parameterization</a:t>
            </a:r>
          </a:p>
          <a:p>
            <a:pPr>
              <a:lnSpc>
                <a:spcPts val="2100"/>
              </a:lnSpc>
              <a:defRPr/>
            </a:pPr>
            <a:endParaRPr lang="en-US" sz="2000" dirty="0">
              <a:solidFill>
                <a:schemeClr val="tx1"/>
              </a:solidFill>
              <a:ea typeface="ＭＳ Ｐゴシック" pitchFamily="34" charset="-128"/>
            </a:endParaRPr>
          </a:p>
          <a:p>
            <a:pPr>
              <a:lnSpc>
                <a:spcPts val="2100"/>
              </a:lnSpc>
              <a:defRPr/>
            </a:pPr>
            <a:r>
              <a:rPr lang="en-US" sz="2000" dirty="0">
                <a:solidFill>
                  <a:schemeClr val="tx1"/>
                </a:solidFill>
                <a:ea typeface="ＭＳ Ｐゴシック" pitchFamily="34" charset="-128"/>
              </a:rPr>
              <a:t>Improve Initial Value Problem through </a:t>
            </a:r>
          </a:p>
          <a:p>
            <a:pPr lvl="1">
              <a:lnSpc>
                <a:spcPts val="2100"/>
              </a:lnSpc>
              <a:buFont typeface="Arial" pitchFamily="34" charset="0"/>
              <a:buChar char="•"/>
              <a:defRPr/>
            </a:pPr>
            <a:r>
              <a:rPr lang="en-US" sz="2000" dirty="0">
                <a:solidFill>
                  <a:schemeClr val="tx1"/>
                </a:solidFill>
                <a:ea typeface="ＭＳ Ｐゴシック" pitchFamily="34" charset="-128"/>
              </a:rPr>
              <a:t> Joint observational retrievals</a:t>
            </a:r>
          </a:p>
          <a:p>
            <a:pPr lvl="1">
              <a:lnSpc>
                <a:spcPts val="2100"/>
              </a:lnSpc>
              <a:buFont typeface="Arial" pitchFamily="34" charset="0"/>
              <a:buChar char="•"/>
              <a:defRPr/>
            </a:pPr>
            <a:r>
              <a:rPr lang="en-US" sz="2000" dirty="0">
                <a:solidFill>
                  <a:schemeClr val="tx1"/>
                </a:solidFill>
                <a:ea typeface="ＭＳ Ｐゴシック" pitchFamily="34" charset="-128"/>
              </a:rPr>
              <a:t> New hybrid DA approaches</a:t>
            </a:r>
          </a:p>
          <a:p>
            <a:pPr>
              <a:lnSpc>
                <a:spcPts val="2100"/>
              </a:lnSpc>
              <a:defRPr/>
            </a:pPr>
            <a:endParaRPr lang="en-US" sz="2000" dirty="0">
              <a:solidFill>
                <a:schemeClr val="tx1"/>
              </a:solidFill>
              <a:ea typeface="ＭＳ Ｐゴシック" pitchFamily="34" charset="-128"/>
            </a:endParaRPr>
          </a:p>
          <a:p>
            <a:pPr>
              <a:lnSpc>
                <a:spcPts val="2100"/>
              </a:lnSpc>
              <a:defRPr/>
            </a:pPr>
            <a:r>
              <a:rPr lang="en-US" sz="2000" dirty="0">
                <a:solidFill>
                  <a:schemeClr val="tx1"/>
                </a:solidFill>
                <a:ea typeface="ＭＳ Ｐゴシック" pitchFamily="34" charset="-128"/>
              </a:rPr>
              <a:t>Increase Forecast Information through</a:t>
            </a:r>
          </a:p>
          <a:p>
            <a:pPr lvl="1">
              <a:lnSpc>
                <a:spcPts val="2100"/>
              </a:lnSpc>
              <a:buFont typeface="Arial" pitchFamily="34" charset="0"/>
              <a:buChar char="•"/>
              <a:defRPr/>
            </a:pPr>
            <a:r>
              <a:rPr lang="en-US" sz="2000" dirty="0">
                <a:solidFill>
                  <a:schemeClr val="tx1"/>
                </a:solidFill>
                <a:ea typeface="ＭＳ Ｐゴシック" pitchFamily="34" charset="-128"/>
              </a:rPr>
              <a:t> Stochastic prediction and post-model processing</a:t>
            </a:r>
          </a:p>
          <a:p>
            <a:pPr lvl="1">
              <a:lnSpc>
                <a:spcPts val="2100"/>
              </a:lnSpc>
              <a:buFont typeface="Arial" pitchFamily="34" charset="0"/>
              <a:buChar char="•"/>
              <a:defRPr/>
            </a:pPr>
            <a:r>
              <a:rPr lang="en-US" sz="2000" dirty="0">
                <a:solidFill>
                  <a:schemeClr val="tx1"/>
                </a:solidFill>
                <a:ea typeface="ＭＳ Ｐゴシック" pitchFamily="34" charset="-128"/>
              </a:rPr>
              <a:t> National Multi-model ensembles</a:t>
            </a:r>
          </a:p>
          <a:p>
            <a:pPr lvl="1">
              <a:lnSpc>
                <a:spcPts val="2100"/>
              </a:lnSpc>
              <a:buFont typeface="Arial" pitchFamily="34" charset="0"/>
              <a:buChar char="•"/>
              <a:defRPr/>
            </a:pPr>
            <a:r>
              <a:rPr lang="en-US" sz="2000" dirty="0">
                <a:solidFill>
                  <a:schemeClr val="tx1"/>
                </a:solidFill>
                <a:ea typeface="ＭＳ Ｐゴシック" pitchFamily="34" charset="-128"/>
              </a:rPr>
              <a:t> Seamless prediction</a:t>
            </a:r>
          </a:p>
          <a:p>
            <a:pPr>
              <a:lnSpc>
                <a:spcPts val="2100"/>
              </a:lnSpc>
              <a:defRPr/>
            </a:pPr>
            <a:endParaRPr lang="en-US" sz="2000" dirty="0">
              <a:solidFill>
                <a:schemeClr val="tx1"/>
              </a:solidFill>
              <a:ea typeface="ＭＳ Ｐゴシック" pitchFamily="34" charset="-128"/>
            </a:endParaRPr>
          </a:p>
          <a:p>
            <a:pPr>
              <a:lnSpc>
                <a:spcPts val="2100"/>
              </a:lnSpc>
              <a:defRPr/>
            </a:pPr>
            <a:r>
              <a:rPr lang="en-US" sz="2000" dirty="0">
                <a:solidFill>
                  <a:schemeClr val="tx1"/>
                </a:solidFill>
                <a:ea typeface="ＭＳ Ｐゴシック" pitchFamily="34" charset="-128"/>
              </a:rPr>
              <a:t>Increase System Resolution affordably through</a:t>
            </a:r>
          </a:p>
          <a:p>
            <a:pPr lvl="1">
              <a:lnSpc>
                <a:spcPts val="2100"/>
              </a:lnSpc>
              <a:buFont typeface="Arial" pitchFamily="34" charset="0"/>
              <a:buChar char="•"/>
              <a:defRPr/>
            </a:pPr>
            <a:r>
              <a:rPr lang="en-US" sz="2000" dirty="0">
                <a:solidFill>
                  <a:schemeClr val="tx1"/>
                </a:solidFill>
                <a:ea typeface="ＭＳ Ｐゴシック" pitchFamily="34" charset="-128"/>
              </a:rPr>
              <a:t> Efficient Computational Architectures</a:t>
            </a:r>
          </a:p>
          <a:p>
            <a:pPr lvl="1">
              <a:lnSpc>
                <a:spcPts val="2100"/>
              </a:lnSpc>
              <a:buFont typeface="Arial" pitchFamily="34" charset="0"/>
              <a:buChar char="•"/>
              <a:defRPr/>
            </a:pPr>
            <a:r>
              <a:rPr lang="en-US" sz="2000" dirty="0">
                <a:solidFill>
                  <a:schemeClr val="tx1"/>
                </a:solidFill>
                <a:ea typeface="ＭＳ Ｐゴシック" pitchFamily="34" charset="-128"/>
              </a:rPr>
              <a:t> Efficient </a:t>
            </a:r>
            <a:r>
              <a:rPr lang="en-US" sz="2000" dirty="0" err="1">
                <a:solidFill>
                  <a:schemeClr val="tx1"/>
                </a:solidFill>
                <a:ea typeface="ＭＳ Ｐゴシック" pitchFamily="34" charset="-128"/>
              </a:rPr>
              <a:t>Numerics</a:t>
            </a:r>
            <a:r>
              <a:rPr lang="en-US" sz="2000" dirty="0">
                <a:solidFill>
                  <a:schemeClr val="tx1"/>
                </a:solidFill>
                <a:ea typeface="ＭＳ Ｐゴシック" pitchFamily="34" charset="-128"/>
              </a:rPr>
              <a:t>/ </a:t>
            </a:r>
            <a:r>
              <a:rPr lang="en-US" sz="2000" dirty="0" err="1">
                <a:solidFill>
                  <a:schemeClr val="tx1"/>
                </a:solidFill>
                <a:ea typeface="ＭＳ Ｐゴシック" pitchFamily="34" charset="-128"/>
              </a:rPr>
              <a:t>Discretization</a:t>
            </a:r>
            <a:endParaRPr lang="en-US" sz="2000" dirty="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23"/>
          <p:cNvSpPr txBox="1">
            <a:spLocks noChangeArrowheads="1"/>
          </p:cNvSpPr>
          <p:nvPr/>
        </p:nvSpPr>
        <p:spPr bwMode="auto">
          <a:xfrm>
            <a:off x="228600" y="511175"/>
            <a:ext cx="8686800" cy="708025"/>
          </a:xfrm>
          <a:prstGeom prst="rect">
            <a:avLst/>
          </a:prstGeom>
          <a:noFill/>
          <a:ln w="9525">
            <a:noFill/>
            <a:miter lim="800000"/>
            <a:headEnd/>
            <a:tailEnd/>
          </a:ln>
        </p:spPr>
        <p:txBody>
          <a:bodyPr>
            <a:spAutoFit/>
          </a:bodyPr>
          <a:lstStyle/>
          <a:p>
            <a:pPr algn="ctr"/>
            <a:r>
              <a:rPr lang="en-US" sz="4000">
                <a:solidFill>
                  <a:schemeClr val="tx1"/>
                </a:solidFill>
              </a:rPr>
              <a:t>Phase 0: Ongoing Programs </a:t>
            </a:r>
            <a:r>
              <a:rPr lang="en-US" sz="2000">
                <a:solidFill>
                  <a:schemeClr val="tx1"/>
                </a:solidFill>
              </a:rPr>
              <a:t>(0-100 days)</a:t>
            </a:r>
            <a:endParaRPr lang="en-US" sz="4000">
              <a:solidFill>
                <a:schemeClr val="tx1"/>
              </a:solidFill>
            </a:endParaRPr>
          </a:p>
        </p:txBody>
      </p:sp>
      <p:sp>
        <p:nvSpPr>
          <p:cNvPr id="38914" name="Rectangle 14"/>
          <p:cNvSpPr>
            <a:spLocks noChangeArrowheads="1"/>
          </p:cNvSpPr>
          <p:nvPr/>
        </p:nvSpPr>
        <p:spPr bwMode="auto">
          <a:xfrm>
            <a:off x="0" y="1384300"/>
            <a:ext cx="7239000" cy="4943475"/>
          </a:xfrm>
          <a:prstGeom prst="rect">
            <a:avLst/>
          </a:prstGeom>
          <a:noFill/>
          <a:ln w="9525">
            <a:noFill/>
            <a:miter lim="800000"/>
            <a:headEnd/>
            <a:tailEnd/>
          </a:ln>
        </p:spPr>
        <p:txBody>
          <a:bodyPr>
            <a:spAutoFit/>
          </a:bodyPr>
          <a:lstStyle/>
          <a:p>
            <a:pPr>
              <a:lnSpc>
                <a:spcPts val="2100"/>
              </a:lnSpc>
            </a:pPr>
            <a:r>
              <a:rPr lang="en-US" sz="1900">
                <a:solidFill>
                  <a:schemeClr val="tx1"/>
                </a:solidFill>
              </a:rPr>
              <a:t>Global </a:t>
            </a:r>
            <a:r>
              <a:rPr lang="en-US" sz="1900" i="1" u="sng">
                <a:solidFill>
                  <a:schemeClr val="tx1"/>
                </a:solidFill>
              </a:rPr>
              <a:t>Atmospheric</a:t>
            </a:r>
            <a:r>
              <a:rPr lang="en-US" sz="1900">
                <a:solidFill>
                  <a:schemeClr val="tx1"/>
                </a:solidFill>
              </a:rPr>
              <a:t> Models in an Inter-agency Multi-Model Ensemble via the </a:t>
            </a:r>
            <a:r>
              <a:rPr lang="en-US" sz="1900" b="1">
                <a:solidFill>
                  <a:schemeClr val="tx1"/>
                </a:solidFill>
              </a:rPr>
              <a:t>National Unified Operational Prediction Capability</a:t>
            </a:r>
            <a:r>
              <a:rPr lang="en-US" sz="1900">
                <a:solidFill>
                  <a:schemeClr val="tx1"/>
                </a:solidFill>
              </a:rPr>
              <a:t> (NUOPC) – Currently GFS, NOGAPS, GEM.</a:t>
            </a:r>
          </a:p>
          <a:p>
            <a:pPr lvl="1">
              <a:lnSpc>
                <a:spcPts val="2100"/>
              </a:lnSpc>
              <a:buFont typeface="Arial" pitchFamily="34" charset="0"/>
              <a:buChar char="•"/>
            </a:pPr>
            <a:r>
              <a:rPr lang="en-US" sz="1900">
                <a:solidFill>
                  <a:schemeClr val="tx1"/>
                </a:solidFill>
              </a:rPr>
              <a:t> Global Multi-model Ensemble is more accurate than </a:t>
            </a:r>
          </a:p>
          <a:p>
            <a:pPr lvl="1">
              <a:lnSpc>
                <a:spcPts val="2100"/>
              </a:lnSpc>
            </a:pPr>
            <a:r>
              <a:rPr lang="en-US" sz="1900">
                <a:solidFill>
                  <a:schemeClr val="tx1"/>
                </a:solidFill>
              </a:rPr>
              <a:t>   any of the component models. </a:t>
            </a:r>
          </a:p>
          <a:p>
            <a:pPr lvl="1">
              <a:lnSpc>
                <a:spcPts val="2100"/>
              </a:lnSpc>
              <a:buFont typeface="Arial" pitchFamily="34" charset="0"/>
              <a:buChar char="•"/>
            </a:pPr>
            <a:r>
              <a:rPr lang="en-US" sz="1900">
                <a:solidFill>
                  <a:schemeClr val="tx1"/>
                </a:solidFill>
              </a:rPr>
              <a:t> Distributed Production Centers leverage multi-agency and international computer infrastructure and investments.</a:t>
            </a:r>
          </a:p>
          <a:p>
            <a:pPr lvl="1">
              <a:lnSpc>
                <a:spcPts val="2100"/>
              </a:lnSpc>
              <a:buFont typeface="Arial" pitchFamily="34" charset="0"/>
              <a:buChar char="•"/>
            </a:pPr>
            <a:r>
              <a:rPr lang="en-US" sz="1900">
                <a:solidFill>
                  <a:schemeClr val="tx1"/>
                </a:solidFill>
              </a:rPr>
              <a:t> Currently 1 deg/0-15 days going to 0.5 deg/0-30 days </a:t>
            </a:r>
          </a:p>
          <a:p>
            <a:pPr>
              <a:lnSpc>
                <a:spcPts val="2100"/>
              </a:lnSpc>
            </a:pPr>
            <a:endParaRPr lang="en-US" sz="1900">
              <a:solidFill>
                <a:schemeClr val="tx1"/>
              </a:solidFill>
            </a:endParaRPr>
          </a:p>
          <a:p>
            <a:pPr>
              <a:lnSpc>
                <a:spcPts val="2100"/>
              </a:lnSpc>
            </a:pPr>
            <a:r>
              <a:rPr lang="en-US" sz="1900">
                <a:solidFill>
                  <a:schemeClr val="tx1"/>
                </a:solidFill>
              </a:rPr>
              <a:t>Next-generation Global </a:t>
            </a:r>
            <a:r>
              <a:rPr lang="en-US" sz="1900" i="1" u="sng">
                <a:solidFill>
                  <a:schemeClr val="tx1"/>
                </a:solidFill>
              </a:rPr>
              <a:t>Atmospheric</a:t>
            </a:r>
            <a:r>
              <a:rPr lang="en-US" sz="1900">
                <a:solidFill>
                  <a:schemeClr val="tx1"/>
                </a:solidFill>
              </a:rPr>
              <a:t> Cloud Resolving Models (GCRM) – Candidates NMMB, FIM/NIM, Cubed Sphere, MPAS, NUMA</a:t>
            </a:r>
          </a:p>
          <a:p>
            <a:pPr lvl="1">
              <a:lnSpc>
                <a:spcPts val="2100"/>
              </a:lnSpc>
              <a:buFont typeface="Arial" pitchFamily="34" charset="0"/>
              <a:buChar char="•"/>
            </a:pPr>
            <a:r>
              <a:rPr lang="en-US" sz="1900">
                <a:solidFill>
                  <a:schemeClr val="tx1"/>
                </a:solidFill>
              </a:rPr>
              <a:t> 10-15km initially, ultimately 4km or finer horizontal resolution</a:t>
            </a:r>
          </a:p>
          <a:p>
            <a:pPr lvl="1">
              <a:lnSpc>
                <a:spcPts val="2100"/>
              </a:lnSpc>
              <a:buFont typeface="Arial" pitchFamily="34" charset="0"/>
              <a:buChar char="•"/>
            </a:pPr>
            <a:r>
              <a:rPr lang="en-US" sz="1900">
                <a:solidFill>
                  <a:schemeClr val="tx1"/>
                </a:solidFill>
              </a:rPr>
              <a:t> Adaptive/unstructured mesh allows computational efficiency</a:t>
            </a:r>
          </a:p>
          <a:p>
            <a:pPr lvl="1">
              <a:lnSpc>
                <a:spcPts val="2100"/>
              </a:lnSpc>
              <a:buFont typeface="Arial" pitchFamily="34" charset="0"/>
              <a:buChar char="•"/>
            </a:pPr>
            <a:r>
              <a:rPr lang="en-US" sz="1900">
                <a:solidFill>
                  <a:schemeClr val="tx1"/>
                </a:solidFill>
              </a:rPr>
              <a:t> Improved prediction at weather to climate scales (5-100 days)</a:t>
            </a:r>
          </a:p>
          <a:p>
            <a:pPr lvl="1">
              <a:lnSpc>
                <a:spcPts val="2100"/>
              </a:lnSpc>
              <a:buFont typeface="Arial" pitchFamily="34" charset="0"/>
              <a:buChar char="•"/>
            </a:pPr>
            <a:r>
              <a:rPr lang="en-US" sz="1900">
                <a:solidFill>
                  <a:schemeClr val="tx1"/>
                </a:solidFill>
              </a:rPr>
              <a:t> Improved hurricane track/ intensity prediction and regional climate</a:t>
            </a:r>
          </a:p>
        </p:txBody>
      </p:sp>
      <p:pic>
        <p:nvPicPr>
          <p:cNvPr id="38915" name="Picture 2"/>
          <p:cNvPicPr>
            <a:picLocks noChangeAspect="1" noChangeArrowheads="1"/>
          </p:cNvPicPr>
          <p:nvPr/>
        </p:nvPicPr>
        <p:blipFill>
          <a:blip r:embed="rId2" cstate="print"/>
          <a:srcRect/>
          <a:stretch>
            <a:fillRect/>
          </a:stretch>
        </p:blipFill>
        <p:spPr bwMode="auto">
          <a:xfrm>
            <a:off x="6629400" y="1371600"/>
            <a:ext cx="2443163" cy="2057400"/>
          </a:xfrm>
          <a:prstGeom prst="rect">
            <a:avLst/>
          </a:prstGeom>
          <a:noFill/>
          <a:ln w="9525">
            <a:noFill/>
            <a:miter lim="800000"/>
            <a:headEnd/>
            <a:tailEnd/>
          </a:ln>
        </p:spPr>
      </p:pic>
      <p:pic>
        <p:nvPicPr>
          <p:cNvPr id="38916" name="Picture 22"/>
          <p:cNvPicPr>
            <a:picLocks noChangeAspect="1" noChangeArrowheads="1"/>
          </p:cNvPicPr>
          <p:nvPr/>
        </p:nvPicPr>
        <p:blipFill>
          <a:blip r:embed="rId3" cstate="print"/>
          <a:srcRect/>
          <a:stretch>
            <a:fillRect/>
          </a:stretch>
        </p:blipFill>
        <p:spPr bwMode="auto">
          <a:xfrm>
            <a:off x="7086600" y="3990975"/>
            <a:ext cx="1997075" cy="2257425"/>
          </a:xfrm>
          <a:prstGeom prst="rect">
            <a:avLst/>
          </a:prstGeom>
          <a:noFill/>
          <a:ln w="9525">
            <a:noFill/>
            <a:miter lim="800000"/>
            <a:headEnd/>
            <a:tailEnd/>
          </a:ln>
        </p:spPr>
      </p:pic>
      <p:grpSp>
        <p:nvGrpSpPr>
          <p:cNvPr id="38917" name="Group 10"/>
          <p:cNvGrpSpPr>
            <a:grpSpLocks/>
          </p:cNvGrpSpPr>
          <p:nvPr/>
        </p:nvGrpSpPr>
        <p:grpSpPr bwMode="auto">
          <a:xfrm>
            <a:off x="7086600" y="3429000"/>
            <a:ext cx="1031875" cy="923925"/>
            <a:chOff x="6250758" y="4896934"/>
            <a:chExt cx="1605779" cy="1124175"/>
          </a:xfrm>
        </p:grpSpPr>
        <p:cxnSp>
          <p:nvCxnSpPr>
            <p:cNvPr id="8" name="Straight Arrow Connector 7"/>
            <p:cNvCxnSpPr>
              <a:cxnSpLocks noChangeShapeType="1"/>
            </p:cNvCxnSpPr>
            <p:nvPr/>
          </p:nvCxnSpPr>
          <p:spPr bwMode="auto">
            <a:xfrm flipV="1">
              <a:off x="6675672" y="6007589"/>
              <a:ext cx="1180865" cy="11589"/>
            </a:xfrm>
            <a:prstGeom prst="straightConnector1">
              <a:avLst/>
            </a:prstGeom>
            <a:noFill/>
            <a:ln w="25400">
              <a:solidFill>
                <a:schemeClr val="accent2"/>
              </a:solidFill>
              <a:round/>
              <a:headEnd/>
              <a:tailEnd type="arrow" w="med" len="med"/>
            </a:ln>
            <a:effectLst>
              <a:outerShdw dist="20000" dir="5400000" rotWithShape="0">
                <a:srgbClr val="808080">
                  <a:alpha val="37999"/>
                </a:srgbClr>
              </a:outerShdw>
            </a:effectLst>
          </p:spPr>
        </p:cxnSp>
        <p:cxnSp>
          <p:nvCxnSpPr>
            <p:cNvPr id="9" name="Straight Arrow Connector 8"/>
            <p:cNvCxnSpPr>
              <a:cxnSpLocks noChangeShapeType="1"/>
            </p:cNvCxnSpPr>
            <p:nvPr/>
          </p:nvCxnSpPr>
          <p:spPr bwMode="auto">
            <a:xfrm flipV="1">
              <a:off x="6675672" y="5043733"/>
              <a:ext cx="2471" cy="977376"/>
            </a:xfrm>
            <a:prstGeom prst="straightConnector1">
              <a:avLst/>
            </a:prstGeom>
            <a:noFill/>
            <a:ln w="25400">
              <a:solidFill>
                <a:schemeClr val="accent2"/>
              </a:solidFill>
              <a:round/>
              <a:headEnd/>
              <a:tailEnd type="arrow" w="med" len="med"/>
            </a:ln>
            <a:effectLst>
              <a:outerShdw dist="20000" dir="5400000" rotWithShape="0">
                <a:srgbClr val="808080">
                  <a:alpha val="37999"/>
                </a:srgbClr>
              </a:outerShdw>
            </a:effectLst>
          </p:spPr>
        </p:cxnSp>
        <p:cxnSp>
          <p:nvCxnSpPr>
            <p:cNvPr id="10" name="Straight Arrow Connector 9"/>
            <p:cNvCxnSpPr>
              <a:cxnSpLocks noChangeShapeType="1"/>
              <a:endCxn id="11" idx="2"/>
            </p:cNvCxnSpPr>
            <p:nvPr/>
          </p:nvCxnSpPr>
          <p:spPr bwMode="auto">
            <a:xfrm flipV="1">
              <a:off x="6678143" y="5379827"/>
              <a:ext cx="612666" cy="641282"/>
            </a:xfrm>
            <a:prstGeom prst="straightConnector1">
              <a:avLst/>
            </a:prstGeom>
            <a:noFill/>
            <a:ln w="25400">
              <a:solidFill>
                <a:schemeClr val="accent2"/>
              </a:solidFill>
              <a:round/>
              <a:headEnd/>
              <a:tailEnd type="arrow" w="med" len="med"/>
            </a:ln>
            <a:effectLst>
              <a:outerShdw dist="20000" dir="5400000" rotWithShape="0">
                <a:srgbClr val="808080">
                  <a:alpha val="37999"/>
                </a:srgbClr>
              </a:outerShdw>
            </a:effectLst>
          </p:spPr>
        </p:cxnSp>
        <p:sp>
          <p:nvSpPr>
            <p:cNvPr id="11" name="TextBox 42"/>
            <p:cNvSpPr txBox="1">
              <a:spLocks noChangeArrowheads="1"/>
            </p:cNvSpPr>
            <p:nvPr/>
          </p:nvSpPr>
          <p:spPr bwMode="auto">
            <a:xfrm>
              <a:off x="7230847" y="5043209"/>
              <a:ext cx="117898" cy="336957"/>
            </a:xfrm>
            <a:prstGeom prst="rect">
              <a:avLst/>
            </a:prstGeom>
            <a:noFill/>
            <a:ln w="9525">
              <a:noFill/>
              <a:miter lim="800000"/>
              <a:headEnd/>
              <a:tailEnd/>
            </a:ln>
          </p:spPr>
          <p:txBody>
            <a:bodyPr>
              <a:spAutoFit/>
            </a:bodyPr>
            <a:lstStyle/>
            <a:p>
              <a:pPr>
                <a:defRPr/>
              </a:pPr>
              <a:r>
                <a:rPr lang="en-US" dirty="0" err="1">
                  <a:ln>
                    <a:solidFill>
                      <a:srgbClr val="0000FF"/>
                    </a:solidFill>
                  </a:ln>
                  <a:solidFill>
                    <a:schemeClr val="tx1"/>
                  </a:solidFill>
                  <a:ea typeface="ＭＳ Ｐゴシック" charset="-128"/>
                </a:rPr>
                <a:t>i</a:t>
              </a:r>
              <a:endParaRPr lang="en-US" dirty="0">
                <a:ln>
                  <a:solidFill>
                    <a:srgbClr val="0000FF"/>
                  </a:solidFill>
                </a:ln>
                <a:solidFill>
                  <a:schemeClr val="tx1"/>
                </a:solidFill>
                <a:ea typeface="ＭＳ Ｐゴシック" charset="-128"/>
              </a:endParaRPr>
            </a:p>
          </p:txBody>
        </p:sp>
        <p:sp>
          <p:nvSpPr>
            <p:cNvPr id="12" name="TextBox 51"/>
            <p:cNvSpPr txBox="1">
              <a:spLocks noChangeArrowheads="1"/>
            </p:cNvSpPr>
            <p:nvPr/>
          </p:nvSpPr>
          <p:spPr bwMode="auto">
            <a:xfrm>
              <a:off x="6250758" y="4896934"/>
              <a:ext cx="406836" cy="336957"/>
            </a:xfrm>
            <a:prstGeom prst="rect">
              <a:avLst/>
            </a:prstGeom>
            <a:noFill/>
            <a:ln w="9525">
              <a:noFill/>
              <a:miter lim="800000"/>
              <a:headEnd/>
              <a:tailEnd/>
            </a:ln>
          </p:spPr>
          <p:txBody>
            <a:bodyPr wrap="none">
              <a:spAutoFit/>
            </a:bodyPr>
            <a:lstStyle/>
            <a:p>
              <a:pPr>
                <a:defRPr/>
              </a:pPr>
              <a:r>
                <a:rPr lang="en-US" dirty="0">
                  <a:ln>
                    <a:solidFill>
                      <a:srgbClr val="0000FF"/>
                    </a:solidFill>
                  </a:ln>
                  <a:solidFill>
                    <a:schemeClr val="tx1"/>
                  </a:solidFill>
                  <a:ea typeface="ＭＳ Ｐゴシック" charset="-128"/>
                </a:rPr>
                <a:t>k</a:t>
              </a:r>
            </a:p>
          </p:txBody>
        </p:sp>
      </p:grpSp>
      <p:sp>
        <p:nvSpPr>
          <p:cNvPr id="13" name="TextBox 53"/>
          <p:cNvSpPr txBox="1">
            <a:spLocks noChangeArrowheads="1"/>
          </p:cNvSpPr>
          <p:nvPr/>
        </p:nvSpPr>
        <p:spPr bwMode="auto">
          <a:xfrm>
            <a:off x="7334250" y="4419600"/>
            <a:ext cx="1733550" cy="508000"/>
          </a:xfrm>
          <a:prstGeom prst="rect">
            <a:avLst/>
          </a:prstGeom>
          <a:solidFill>
            <a:schemeClr val="accent2">
              <a:lumMod val="20000"/>
              <a:lumOff val="80000"/>
            </a:schemeClr>
          </a:solidFill>
          <a:ln w="9525">
            <a:solidFill>
              <a:schemeClr val="tx1"/>
            </a:solidFill>
            <a:miter lim="800000"/>
            <a:headEnd/>
            <a:tailEnd/>
          </a:ln>
        </p:spPr>
        <p:txBody>
          <a:bodyPr>
            <a:spAutoFit/>
          </a:bodyPr>
          <a:lstStyle/>
          <a:p>
            <a:pPr>
              <a:defRPr/>
            </a:pPr>
            <a:r>
              <a:rPr lang="en-US" sz="900" dirty="0" err="1">
                <a:latin typeface="Courier New" charset="0"/>
                <a:ea typeface="Courier New" charset="0"/>
                <a:cs typeface="Courier New" charset="0"/>
              </a:rPr>
              <a:t>lat-lon</a:t>
            </a:r>
            <a:r>
              <a:rPr lang="en-US" sz="900" dirty="0">
                <a:latin typeface="Courier New" charset="0"/>
                <a:ea typeface="Courier New" charset="0"/>
                <a:cs typeface="Courier New" charset="0"/>
              </a:rPr>
              <a:t> a ( k, </a:t>
            </a:r>
            <a:r>
              <a:rPr lang="en-US" sz="900" dirty="0" err="1">
                <a:latin typeface="Courier New" charset="0"/>
                <a:ea typeface="Courier New" charset="0"/>
                <a:cs typeface="Courier New" charset="0"/>
              </a:rPr>
              <a:t>i</a:t>
            </a:r>
            <a:r>
              <a:rPr lang="en-US" sz="900" dirty="0">
                <a:latin typeface="Courier New" charset="0"/>
                <a:ea typeface="Courier New" charset="0"/>
                <a:cs typeface="Courier New" charset="0"/>
              </a:rPr>
              <a:t>, j )</a:t>
            </a:r>
          </a:p>
          <a:p>
            <a:pPr>
              <a:defRPr/>
            </a:pPr>
            <a:endParaRPr lang="en-US" sz="900" dirty="0">
              <a:latin typeface="Courier New" charset="0"/>
              <a:ea typeface="Courier New" charset="0"/>
              <a:cs typeface="Courier New" charset="0"/>
            </a:endParaRPr>
          </a:p>
          <a:p>
            <a:pPr>
              <a:defRPr/>
            </a:pPr>
            <a:r>
              <a:rPr lang="en-US" sz="900" b="1" dirty="0">
                <a:latin typeface="Courier New" charset="0"/>
                <a:ea typeface="Courier New" charset="0"/>
                <a:cs typeface="Courier New" charset="0"/>
              </a:rPr>
              <a:t>NIM:    a [ k, </a:t>
            </a:r>
            <a:r>
              <a:rPr lang="en-US" sz="900" b="1" dirty="0" err="1">
                <a:latin typeface="Courier New" charset="0"/>
                <a:ea typeface="Courier New" charset="0"/>
                <a:cs typeface="Courier New" charset="0"/>
              </a:rPr>
              <a:t>indx</a:t>
            </a:r>
            <a:r>
              <a:rPr lang="en-US" sz="900" b="1" dirty="0">
                <a:latin typeface="Courier New" charset="0"/>
                <a:ea typeface="Courier New" charset="0"/>
                <a:cs typeface="Courier New"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995488" y="1955800"/>
            <a:ext cx="4481512" cy="3759200"/>
          </a:xfrm>
          <a:prstGeom prst="rect">
            <a:avLst/>
          </a:prstGeom>
          <a:gradFill rotWithShape="1">
            <a:gsLst>
              <a:gs pos="0">
                <a:srgbClr val="CBFFFF"/>
              </a:gs>
              <a:gs pos="100000">
                <a:srgbClr val="B5E5E9">
                  <a:alpha val="34998"/>
                </a:srgbClr>
              </a:gs>
            </a:gsLst>
            <a:lin ang="5400000"/>
          </a:gradFill>
          <a:ln w="9525">
            <a:solidFill>
              <a:srgbClr val="B6DCDF"/>
            </a:solidFill>
            <a:miter lim="800000"/>
            <a:headEnd/>
            <a:tailEnd/>
          </a:ln>
          <a:effectLst>
            <a:outerShdw dist="23000" dir="5400000" rotWithShape="0">
              <a:srgbClr val="808080">
                <a:alpha val="34998"/>
              </a:srgbClr>
            </a:outerShdw>
          </a:effectLst>
        </p:spPr>
        <p:txBody>
          <a:bodyPr/>
          <a:lstStyle/>
          <a:p>
            <a:pPr algn="ctr">
              <a:defRPr/>
            </a:pPr>
            <a:r>
              <a:rPr lang="en-US" sz="1600" dirty="0">
                <a:solidFill>
                  <a:srgbClr val="FF0000"/>
                </a:solidFill>
                <a:latin typeface="+mn-lt"/>
                <a:ea typeface="+mn-ea"/>
              </a:rPr>
              <a:t>ESPC Focus</a:t>
            </a:r>
          </a:p>
        </p:txBody>
      </p:sp>
      <p:pic>
        <p:nvPicPr>
          <p:cNvPr id="3993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1295400"/>
            <a:ext cx="7391400" cy="4953000"/>
          </a:xfrm>
          <a:prstGeom prst="rect">
            <a:avLst/>
          </a:prstGeom>
          <a:noFill/>
          <a:ln w="9525">
            <a:noFill/>
            <a:miter lim="800000"/>
            <a:headEnd/>
            <a:tailEnd/>
          </a:ln>
        </p:spPr>
      </p:pic>
      <p:sp>
        <p:nvSpPr>
          <p:cNvPr id="39939" name="Rectangle 6"/>
          <p:cNvSpPr>
            <a:spLocks noChangeArrowheads="1"/>
          </p:cNvSpPr>
          <p:nvPr/>
        </p:nvSpPr>
        <p:spPr bwMode="auto">
          <a:xfrm>
            <a:off x="3429000" y="6319838"/>
            <a:ext cx="3441700" cy="461962"/>
          </a:xfrm>
          <a:prstGeom prst="rect">
            <a:avLst/>
          </a:prstGeom>
          <a:noFill/>
          <a:ln w="9525">
            <a:noFill/>
            <a:miter lim="800000"/>
            <a:headEnd/>
            <a:tailEnd/>
          </a:ln>
        </p:spPr>
        <p:txBody>
          <a:bodyPr>
            <a:spAutoFit/>
          </a:bodyPr>
          <a:lstStyle/>
          <a:p>
            <a:r>
              <a:rPr lang="en-US" sz="800"/>
              <a:t>Assessment of Intraseasonal to Interannual Climate Prediction and Predictability, 2010, THE NATIONAL ACADEMIES PRESS • 500 Fifth Street, N.W. • Washington, DC 20001</a:t>
            </a:r>
          </a:p>
        </p:txBody>
      </p:sp>
      <p:sp>
        <p:nvSpPr>
          <p:cNvPr id="39940" name="Rectangle 2"/>
          <p:cNvSpPr>
            <a:spLocks noGrp="1" noChangeArrowheads="1"/>
          </p:cNvSpPr>
          <p:nvPr>
            <p:ph type="title"/>
          </p:nvPr>
        </p:nvSpPr>
        <p:spPr>
          <a:xfrm>
            <a:off x="228600" y="228600"/>
            <a:ext cx="8686800" cy="1143000"/>
          </a:xfrm>
        </p:spPr>
        <p:txBody>
          <a:bodyPr/>
          <a:lstStyle/>
          <a:p>
            <a:r>
              <a:rPr lang="en-US" sz="2800" smtClean="0">
                <a:ea typeface="ＭＳ Ｐゴシック" pitchFamily="1" charset="-128"/>
              </a:rPr>
              <a:t>Phase I: Sources of Extended Range Predictability: </a:t>
            </a:r>
            <a:r>
              <a:rPr lang="en-US" sz="2000" smtClean="0">
                <a:ea typeface="ＭＳ Ｐゴシック" pitchFamily="1" charset="-128"/>
              </a:rPr>
              <a:t>Subseasonal, Intraseasonal and Interannual (ISI) Timescales</a:t>
            </a:r>
            <a:endParaRPr lang="en-US" sz="2800" smtClean="0">
              <a:ea typeface="ＭＳ Ｐゴシック" pitchFamily="1"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28600" y="274638"/>
            <a:ext cx="8686800" cy="1143000"/>
          </a:xfrm>
        </p:spPr>
        <p:txBody>
          <a:bodyPr/>
          <a:lstStyle/>
          <a:p>
            <a:pPr eaLnBrk="1" hangingPunct="1"/>
            <a:r>
              <a:rPr lang="en-US" sz="3200" smtClean="0">
                <a:ea typeface="ＭＳ Ｐゴシック" pitchFamily="1" charset="-128"/>
              </a:rPr>
              <a:t>Phase I: An Earth-System Prediction Initiative</a:t>
            </a:r>
          </a:p>
        </p:txBody>
      </p:sp>
      <p:sp>
        <p:nvSpPr>
          <p:cNvPr id="40962" name="Rectangle 3"/>
          <p:cNvSpPr>
            <a:spLocks noGrp="1" noChangeArrowheads="1"/>
          </p:cNvSpPr>
          <p:nvPr>
            <p:ph type="body" idx="1"/>
          </p:nvPr>
        </p:nvSpPr>
        <p:spPr>
          <a:xfrm>
            <a:off x="914400" y="1447800"/>
            <a:ext cx="4267200" cy="4876800"/>
          </a:xfrm>
        </p:spPr>
        <p:txBody>
          <a:bodyPr/>
          <a:lstStyle/>
          <a:p>
            <a:pPr eaLnBrk="1" hangingPunct="1">
              <a:lnSpc>
                <a:spcPct val="90000"/>
              </a:lnSpc>
            </a:pPr>
            <a:r>
              <a:rPr lang="en-US" sz="1800" smtClean="0">
                <a:ea typeface="ＭＳ Ｐゴシック" pitchFamily="1" charset="-128"/>
              </a:rPr>
              <a:t>An Earth-System Prediction Initiative for the Twenty-First Century (Shapiro et al.)</a:t>
            </a:r>
          </a:p>
          <a:p>
            <a:pPr eaLnBrk="1" hangingPunct="1">
              <a:lnSpc>
                <a:spcPct val="90000"/>
              </a:lnSpc>
            </a:pPr>
            <a:r>
              <a:rPr lang="en-US" sz="1800" smtClean="0">
                <a:ea typeface="ＭＳ Ｐゴシック" pitchFamily="1" charset="-128"/>
              </a:rPr>
              <a:t>Addressing the Complexity of the Earth System (Nobre et al.)</a:t>
            </a:r>
          </a:p>
          <a:p>
            <a:pPr eaLnBrk="1" hangingPunct="1">
              <a:lnSpc>
                <a:spcPct val="90000"/>
              </a:lnSpc>
            </a:pPr>
            <a:r>
              <a:rPr lang="en-US" sz="1800" smtClean="0">
                <a:ea typeface="ＭＳ Ｐゴシック" pitchFamily="1" charset="-128"/>
              </a:rPr>
              <a:t>Toward a New Generation of World Climate Research and Computing Facilities (Shukla et al.)</a:t>
            </a:r>
          </a:p>
          <a:p>
            <a:pPr eaLnBrk="1" hangingPunct="1">
              <a:lnSpc>
                <a:spcPct val="90000"/>
              </a:lnSpc>
            </a:pPr>
            <a:r>
              <a:rPr lang="en-US" sz="1800" smtClean="0">
                <a:ea typeface="ＭＳ Ｐゴシック" pitchFamily="1" charset="-128"/>
              </a:rPr>
              <a:t>Collaboration of the Weather and Climate Communities to Advance Subseasonal-to-Seasonal Prediction </a:t>
            </a:r>
          </a:p>
          <a:p>
            <a:pPr eaLnBrk="1" hangingPunct="1">
              <a:lnSpc>
                <a:spcPct val="90000"/>
              </a:lnSpc>
              <a:buFont typeface="Wingdings" pitchFamily="2" charset="2"/>
              <a:buNone/>
            </a:pPr>
            <a:r>
              <a:rPr lang="en-US" sz="1800" smtClean="0">
                <a:ea typeface="ＭＳ Ｐゴシック" pitchFamily="1" charset="-128"/>
              </a:rPr>
              <a:t>	(</a:t>
            </a:r>
            <a:r>
              <a:rPr lang="en-GB" altLang="ja-JP" sz="1800" smtClean="0">
                <a:ea typeface="ＭＳ Ｐゴシック" pitchFamily="1" charset="-128"/>
              </a:rPr>
              <a:t>G. Brunet, M. Shapiro, B. Hoskins, Mitch Moncrieff, Randal Dole, G. Kiladis, B. Kirtman, A. Lorenc, R. Morss, S. Polavarapu, D. Rogers, J. Schaake and J. Shukla</a:t>
            </a:r>
            <a:endParaRPr lang="en-US" sz="1800" smtClean="0">
              <a:ea typeface="ＭＳ Ｐゴシック" pitchFamily="1" charset="-128"/>
            </a:endParaRPr>
          </a:p>
        </p:txBody>
      </p:sp>
      <p:pic>
        <p:nvPicPr>
          <p:cNvPr id="40963" name="Picture 4" descr="oct2010cover2"/>
          <p:cNvPicPr>
            <a:picLocks noChangeAspect="1" noChangeArrowheads="1"/>
          </p:cNvPicPr>
          <p:nvPr/>
        </p:nvPicPr>
        <p:blipFill>
          <a:blip r:embed="rId2" cstate="print"/>
          <a:srcRect/>
          <a:stretch>
            <a:fillRect/>
          </a:stretch>
        </p:blipFill>
        <p:spPr bwMode="auto">
          <a:xfrm>
            <a:off x="5257800" y="1295400"/>
            <a:ext cx="369728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ea typeface="ＭＳ Ｐゴシック" pitchFamily="1" charset="-128"/>
              </a:rPr>
              <a:t>Global Coupled Models</a:t>
            </a:r>
          </a:p>
        </p:txBody>
      </p:sp>
      <p:sp>
        <p:nvSpPr>
          <p:cNvPr id="41986" name="Content Placeholder 6"/>
          <p:cNvSpPr>
            <a:spLocks noGrp="1"/>
          </p:cNvSpPr>
          <p:nvPr>
            <p:ph idx="1"/>
          </p:nvPr>
        </p:nvSpPr>
        <p:spPr>
          <a:xfrm>
            <a:off x="0" y="1371600"/>
            <a:ext cx="4343400" cy="4754563"/>
          </a:xfrm>
        </p:spPr>
        <p:txBody>
          <a:bodyPr/>
          <a:lstStyle/>
          <a:p>
            <a:pPr>
              <a:spcBef>
                <a:spcPts val="600"/>
              </a:spcBef>
            </a:pPr>
            <a:r>
              <a:rPr lang="en-US" sz="1900" smtClean="0">
                <a:ea typeface="ＭＳ Ｐゴシック" pitchFamily="1" charset="-128"/>
              </a:rPr>
              <a:t>Global air-sea coupled models were first implemented for climate applications but are increasingly being used at subseasonal to ISI timescales. </a:t>
            </a:r>
          </a:p>
          <a:p>
            <a:pPr>
              <a:spcBef>
                <a:spcPts val="600"/>
              </a:spcBef>
            </a:pPr>
            <a:r>
              <a:rPr lang="en-US" sz="1900" smtClean="0">
                <a:ea typeface="ＭＳ Ｐゴシック" pitchFamily="1" charset="-128"/>
              </a:rPr>
              <a:t>Benefit is seen especially in the tropics in both atmospheric and oceanic verification  with largely comparable skill in extra-tropics and some benefit still seen at higher latitudes from coupling in the Southern Hemisphere.</a:t>
            </a:r>
          </a:p>
          <a:p>
            <a:pPr>
              <a:spcBef>
                <a:spcPts val="600"/>
              </a:spcBef>
            </a:pPr>
            <a:r>
              <a:rPr lang="en-US" sz="1900" smtClean="0">
                <a:ea typeface="ＭＳ Ｐゴシック" pitchFamily="1" charset="-128"/>
              </a:rPr>
              <a:t>At week two and beyond, coupling produces skill improvements comparable to doubling resolution in some research cases.</a:t>
            </a:r>
          </a:p>
        </p:txBody>
      </p:sp>
      <p:grpSp>
        <p:nvGrpSpPr>
          <p:cNvPr id="41987" name="Group 8"/>
          <p:cNvGrpSpPr>
            <a:grpSpLocks/>
          </p:cNvGrpSpPr>
          <p:nvPr/>
        </p:nvGrpSpPr>
        <p:grpSpPr bwMode="auto">
          <a:xfrm>
            <a:off x="4191000" y="1524000"/>
            <a:ext cx="4800600" cy="4997450"/>
            <a:chOff x="2912866" y="1295400"/>
            <a:chExt cx="6078734" cy="4997965"/>
          </a:xfrm>
        </p:grpSpPr>
        <p:pic>
          <p:nvPicPr>
            <p:cNvPr id="4198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67400" y="1295400"/>
              <a:ext cx="3124200" cy="4997965"/>
            </a:xfrm>
            <a:prstGeom prst="rect">
              <a:avLst/>
            </a:prstGeom>
            <a:noFill/>
            <a:ln w="9525">
              <a:noFill/>
              <a:miter lim="800000"/>
              <a:headEnd/>
              <a:tailEnd/>
            </a:ln>
          </p:spPr>
        </p:pic>
        <p:pic>
          <p:nvPicPr>
            <p:cNvPr id="4199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2866" y="1295400"/>
              <a:ext cx="3183134" cy="4953000"/>
            </a:xfrm>
            <a:prstGeom prst="rect">
              <a:avLst/>
            </a:prstGeom>
            <a:noFill/>
            <a:ln w="9525">
              <a:noFill/>
              <a:miter lim="800000"/>
              <a:headEnd/>
              <a:tailEnd/>
            </a:ln>
          </p:spPr>
        </p:pic>
      </p:grpSp>
      <p:sp>
        <p:nvSpPr>
          <p:cNvPr id="41988" name="Rectangle 9"/>
          <p:cNvSpPr>
            <a:spLocks noChangeArrowheads="1"/>
          </p:cNvSpPr>
          <p:nvPr/>
        </p:nvSpPr>
        <p:spPr bwMode="auto">
          <a:xfrm>
            <a:off x="7108825" y="6019800"/>
            <a:ext cx="2035175" cy="276225"/>
          </a:xfrm>
          <a:prstGeom prst="rect">
            <a:avLst/>
          </a:prstGeom>
          <a:noFill/>
          <a:ln w="9525">
            <a:noFill/>
            <a:miter lim="800000"/>
            <a:headEnd/>
            <a:tailEnd/>
          </a:ln>
        </p:spPr>
        <p:txBody>
          <a:bodyPr wrap="none">
            <a:spAutoFit/>
          </a:bodyPr>
          <a:lstStyle/>
          <a:p>
            <a:r>
              <a:rPr lang="en-US"/>
              <a:t>Crown copyright Met Office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42862" tIns="42862" rIns="42862" bIns="42862" numCol="1" anchor="t" anchorCtr="0" compatLnSpc="1">
        <a:prstTxWarp prst="textNoShape">
          <a:avLst/>
        </a:prstTxWarp>
      </a:bodyPr>
      <a:lstStyle>
        <a:defPPr marL="120650" marR="0" indent="-120650" algn="l" defTabSz="914400" rtl="0" eaLnBrk="0" fontAlgn="base" latinLnBrk="0" hangingPunct="0">
          <a:lnSpc>
            <a:spcPct val="100000"/>
          </a:lnSpc>
          <a:spcBef>
            <a:spcPct val="20000"/>
          </a:spcBef>
          <a:spcAft>
            <a:spcPct val="0"/>
          </a:spcAft>
          <a:buClrTx/>
          <a:buSzTx/>
          <a:buFontTx/>
          <a:buNone/>
          <a:tabLst/>
          <a:defRPr kumimoji="0" lang="en-US" sz="1200" b="0" i="0" u="none" strike="noStrike" cap="none" normalizeH="0" baseline="0" smtClean="0">
            <a:ln>
              <a:noFill/>
            </a:ln>
            <a:solidFill>
              <a:srgbClr val="0000FF"/>
            </a:solidFill>
            <a:effectLst/>
            <a:latin typeface="Arial" pitchFamily="34" charset="0"/>
            <a:sym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42862" tIns="42862" rIns="42862" bIns="42862" numCol="1" anchor="t" anchorCtr="0" compatLnSpc="1">
        <a:prstTxWarp prst="textNoShape">
          <a:avLst/>
        </a:prstTxWarp>
      </a:bodyPr>
      <a:lstStyle>
        <a:defPPr marL="120650" marR="0" indent="-120650" algn="l" defTabSz="914400" rtl="0" eaLnBrk="0" fontAlgn="base" latinLnBrk="0" hangingPunct="0">
          <a:lnSpc>
            <a:spcPct val="100000"/>
          </a:lnSpc>
          <a:spcBef>
            <a:spcPct val="20000"/>
          </a:spcBef>
          <a:spcAft>
            <a:spcPct val="0"/>
          </a:spcAft>
          <a:buClrTx/>
          <a:buSzTx/>
          <a:buFontTx/>
          <a:buNone/>
          <a:tabLst/>
          <a:defRPr kumimoji="0" lang="en-US" sz="1200" b="0" i="0" u="none" strike="noStrike" cap="none" normalizeH="0" baseline="0" smtClean="0">
            <a:ln>
              <a:noFill/>
            </a:ln>
            <a:solidFill>
              <a:srgbClr val="0000FF"/>
            </a:solidFill>
            <a:effectLst/>
            <a:latin typeface="Arial" pitchFamily="34" charset="0"/>
            <a:sym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31048</TotalTime>
  <Words>2531</Words>
  <Application>Microsoft Office PowerPoint</Application>
  <PresentationFormat>On-screen Show (4:3)</PresentationFormat>
  <Paragraphs>276</Paragraphs>
  <Slides>21</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ＭＳ Ｐゴシック</vt:lpstr>
      <vt:lpstr>Calibri</vt:lpstr>
      <vt:lpstr>ヒラギノ角ゴ ProN W3</vt:lpstr>
      <vt:lpstr>Times New Roman</vt:lpstr>
      <vt:lpstr>Arial Black</vt:lpstr>
      <vt:lpstr>Courier New</vt:lpstr>
      <vt:lpstr>Wingdings</vt:lpstr>
      <vt:lpstr>Default Design</vt:lpstr>
      <vt:lpstr>Custom Design</vt:lpstr>
      <vt:lpstr>  Earth System Prediction Capability (ESPC)  </vt:lpstr>
      <vt:lpstr>ESPC Overview</vt:lpstr>
      <vt:lpstr>Slide 3</vt:lpstr>
      <vt:lpstr>Slide 4</vt:lpstr>
      <vt:lpstr>Slide 5</vt:lpstr>
      <vt:lpstr>Slide 6</vt:lpstr>
      <vt:lpstr>Phase I: Sources of Extended Range Predictability: Subseasonal, Intraseasonal and Interannual (ISI) Timescales</vt:lpstr>
      <vt:lpstr>Phase I: An Earth-System Prediction Initiative</vt:lpstr>
      <vt:lpstr>Global Coupled Models</vt:lpstr>
      <vt:lpstr>Slide 10</vt:lpstr>
      <vt:lpstr>Slide 11</vt:lpstr>
      <vt:lpstr> Extreme Weather Events: Predictability of Blocking  Events and High Impact Weather at Lead Times of 1-6 Weeks</vt:lpstr>
      <vt:lpstr> Seasonal Tropical Cyclone Threat: Predictability of  Tropical Cyclone Likelihood, Mean Track, and Intensity from Weekly to Seasonal Timescales</vt:lpstr>
      <vt:lpstr> Arctic Sea Ice Extent and Seasonal Ice Free Dates: Predictability from Weekly to Seasonal Timescales</vt:lpstr>
      <vt:lpstr> Coastal Seas: Predictability of Circulation, Hypoxia, and Harmful Algal Blooms at Lead Times of 1-6 Weeks</vt:lpstr>
      <vt:lpstr>  Open Ocean: Predictability of the Atlantic Meridional  Overturning Circulation (AMOC) from Monthly to Decadal Timescales for Improved Weather and Climate Forecasts</vt:lpstr>
      <vt:lpstr>Slide 17</vt:lpstr>
      <vt:lpstr>Slide 18</vt:lpstr>
      <vt:lpstr>Slide 19</vt:lpstr>
      <vt:lpstr>ESG Membership</vt:lpstr>
      <vt:lpstr>Slide 21</vt:lpstr>
    </vt:vector>
  </TitlesOfParts>
  <Company>National Weather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Unified Operational  Prediction Capability  COPC</dc:title>
  <dc:creator>Steven Warren</dc:creator>
  <cp:lastModifiedBy>betsy.weatherhead</cp:lastModifiedBy>
  <cp:revision>498</cp:revision>
  <cp:lastPrinted>2012-01-19T18:11:11Z</cp:lastPrinted>
  <dcterms:created xsi:type="dcterms:W3CDTF">2011-06-08T13:07:14Z</dcterms:created>
  <dcterms:modified xsi:type="dcterms:W3CDTF">2012-09-07T18:41:40Z</dcterms:modified>
</cp:coreProperties>
</file>